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 id="2147527612" r:id="rId5"/>
    <p:sldMasterId id="2147527624" r:id="rId6"/>
  </p:sldMasterIdLst>
  <p:notesMasterIdLst>
    <p:notesMasterId r:id="rId90"/>
  </p:notesMasterIdLst>
  <p:handoutMasterIdLst>
    <p:handoutMasterId r:id="rId91"/>
  </p:handoutMasterIdLst>
  <p:sldIdLst>
    <p:sldId id="6147" r:id="rId7"/>
    <p:sldId id="6188" r:id="rId8"/>
    <p:sldId id="6190" r:id="rId9"/>
    <p:sldId id="6191" r:id="rId10"/>
    <p:sldId id="6192" r:id="rId11"/>
    <p:sldId id="6193" r:id="rId12"/>
    <p:sldId id="6199" r:id="rId13"/>
    <p:sldId id="6200" r:id="rId14"/>
    <p:sldId id="6198" r:id="rId15"/>
    <p:sldId id="5905" r:id="rId16"/>
    <p:sldId id="5906" r:id="rId17"/>
    <p:sldId id="5907" r:id="rId18"/>
    <p:sldId id="5908" r:id="rId19"/>
    <p:sldId id="5909" r:id="rId20"/>
    <p:sldId id="5782" r:id="rId21"/>
    <p:sldId id="5783" r:id="rId22"/>
    <p:sldId id="6182" r:id="rId23"/>
    <p:sldId id="6197" r:id="rId24"/>
    <p:sldId id="6201" r:id="rId25"/>
    <p:sldId id="6009" r:id="rId26"/>
    <p:sldId id="6003" r:id="rId27"/>
    <p:sldId id="6195" r:id="rId28"/>
    <p:sldId id="6196" r:id="rId29"/>
    <p:sldId id="6007" r:id="rId30"/>
    <p:sldId id="6008" r:id="rId31"/>
    <p:sldId id="6011" r:id="rId32"/>
    <p:sldId id="6194" r:id="rId33"/>
    <p:sldId id="6012" r:id="rId34"/>
    <p:sldId id="6013" r:id="rId35"/>
    <p:sldId id="6203" r:id="rId36"/>
    <p:sldId id="6139" r:id="rId37"/>
    <p:sldId id="6140" r:id="rId38"/>
    <p:sldId id="6141" r:id="rId39"/>
    <p:sldId id="6142" r:id="rId40"/>
    <p:sldId id="6143" r:id="rId41"/>
    <p:sldId id="6144" r:id="rId42"/>
    <p:sldId id="6202" r:id="rId43"/>
    <p:sldId id="6107" r:id="rId44"/>
    <p:sldId id="6091" r:id="rId45"/>
    <p:sldId id="6090" r:id="rId46"/>
    <p:sldId id="6092" r:id="rId47"/>
    <p:sldId id="6093" r:id="rId48"/>
    <p:sldId id="6094" r:id="rId49"/>
    <p:sldId id="6095" r:id="rId50"/>
    <p:sldId id="6204" r:id="rId51"/>
    <p:sldId id="6114" r:id="rId52"/>
    <p:sldId id="6208" r:id="rId53"/>
    <p:sldId id="6216" r:id="rId54"/>
    <p:sldId id="6112" r:id="rId55"/>
    <p:sldId id="6113" r:id="rId56"/>
    <p:sldId id="6115" r:id="rId57"/>
    <p:sldId id="6116" r:id="rId58"/>
    <p:sldId id="6181" r:id="rId59"/>
    <p:sldId id="6101" r:id="rId60"/>
    <p:sldId id="6102" r:id="rId61"/>
    <p:sldId id="6103" r:id="rId62"/>
    <p:sldId id="6118" r:id="rId63"/>
    <p:sldId id="6120" r:id="rId64"/>
    <p:sldId id="6122" r:id="rId65"/>
    <p:sldId id="6123" r:id="rId66"/>
    <p:sldId id="6210" r:id="rId67"/>
    <p:sldId id="6220" r:id="rId68"/>
    <p:sldId id="6219" r:id="rId69"/>
    <p:sldId id="6211" r:id="rId70"/>
    <p:sldId id="6205" r:id="rId71"/>
    <p:sldId id="6157" r:id="rId72"/>
    <p:sldId id="6158" r:id="rId73"/>
    <p:sldId id="6159" r:id="rId74"/>
    <p:sldId id="6160" r:id="rId75"/>
    <p:sldId id="6161" r:id="rId76"/>
    <p:sldId id="6162" r:id="rId77"/>
    <p:sldId id="6163" r:id="rId78"/>
    <p:sldId id="6164" r:id="rId79"/>
    <p:sldId id="6165" r:id="rId80"/>
    <p:sldId id="6166" r:id="rId81"/>
    <p:sldId id="6167" r:id="rId82"/>
    <p:sldId id="6168" r:id="rId83"/>
    <p:sldId id="6206" r:id="rId84"/>
    <p:sldId id="6207" r:id="rId85"/>
    <p:sldId id="6149" r:id="rId86"/>
    <p:sldId id="6185" r:id="rId87"/>
    <p:sldId id="6082" r:id="rId88"/>
    <p:sldId id="6083" r:id="rId89"/>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383">
          <p15:clr>
            <a:srgbClr val="A4A3A4"/>
          </p15:clr>
        </p15:guide>
        <p15:guide id="2" pos="2881">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5AD"/>
    <a:srgbClr val="00B400"/>
    <a:srgbClr val="68360F"/>
    <a:srgbClr val="20FF37"/>
    <a:srgbClr val="257FD7"/>
    <a:srgbClr val="FFEA08"/>
    <a:srgbClr val="FF7413"/>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35" autoAdjust="0"/>
    <p:restoredTop sz="50000" autoAdjust="0"/>
  </p:normalViewPr>
  <p:slideViewPr>
    <p:cSldViewPr snapToGrid="0">
      <p:cViewPr>
        <p:scale>
          <a:sx n="91" d="100"/>
          <a:sy n="91" d="100"/>
        </p:scale>
        <p:origin x="-2288" y="-61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5" d="100"/>
        <a:sy n="35"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emf"/><Relationship Id="rId6" Type="http://schemas.openxmlformats.org/officeDocument/2006/relationships/image" Target="../media/image28.emf"/><Relationship Id="rId1" Type="http://schemas.openxmlformats.org/officeDocument/2006/relationships/image" Target="../media/image23.emf"/><Relationship Id="rId2"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9290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4467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9702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4942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42436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802693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pPr/>
              <a:t>25</a:t>
            </a:fld>
            <a:endParaRPr lang="en-US"/>
          </a:p>
        </p:txBody>
      </p:sp>
    </p:spTree>
    <p:extLst>
      <p:ext uri="{BB962C8B-B14F-4D97-AF65-F5344CB8AC3E}">
        <p14:creationId xmlns:p14="http://schemas.microsoft.com/office/powerpoint/2010/main" val="9112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03556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7347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8883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64840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65366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7216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7769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803890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0605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45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05599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48</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961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49</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708809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54</a:t>
            </a:fld>
            <a:endParaRPr lang="en-US"/>
          </a:p>
        </p:txBody>
      </p:sp>
    </p:spTree>
    <p:extLst>
      <p:ext uri="{BB962C8B-B14F-4D97-AF65-F5344CB8AC3E}">
        <p14:creationId xmlns:p14="http://schemas.microsoft.com/office/powerpoint/2010/main" val="929372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55</a:t>
            </a:fld>
            <a:endParaRPr lang="en-US"/>
          </a:p>
        </p:txBody>
      </p:sp>
    </p:spTree>
    <p:extLst>
      <p:ext uri="{BB962C8B-B14F-4D97-AF65-F5344CB8AC3E}">
        <p14:creationId xmlns:p14="http://schemas.microsoft.com/office/powerpoint/2010/main" val="660028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56</a:t>
            </a:fld>
            <a:endParaRPr lang="en-US"/>
          </a:p>
        </p:txBody>
      </p:sp>
    </p:spTree>
    <p:extLst>
      <p:ext uri="{BB962C8B-B14F-4D97-AF65-F5344CB8AC3E}">
        <p14:creationId xmlns:p14="http://schemas.microsoft.com/office/powerpoint/2010/main" val="115436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61</a:t>
            </a:fld>
            <a:endParaRPr lang="en-US"/>
          </a:p>
        </p:txBody>
      </p:sp>
    </p:spTree>
    <p:extLst>
      <p:ext uri="{BB962C8B-B14F-4D97-AF65-F5344CB8AC3E}">
        <p14:creationId xmlns:p14="http://schemas.microsoft.com/office/powerpoint/2010/main" val="1519963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GEUVADIS ICI-\</a:t>
            </a:r>
            <a:r>
              <a:rPr lang="en-US" sz="1200" b="1" dirty="0" err="1" smtClean="0"/>
              <a:t>Pi_GW</a:t>
            </a:r>
            <a:r>
              <a:rPr lang="en-US" sz="1200" b="1" dirty="0" smtClean="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t>64</a:t>
            </a:fld>
            <a:endParaRPr lang="en-US"/>
          </a:p>
        </p:txBody>
      </p:sp>
    </p:spTree>
    <p:extLst>
      <p:ext uri="{BB962C8B-B14F-4D97-AF65-F5344CB8AC3E}">
        <p14:creationId xmlns:p14="http://schemas.microsoft.com/office/powerpoint/2010/main" val="521750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65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307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73D80A7-B0D7-264C-9B99-372BDB35AAB9}" type="slidenum">
              <a:rPr lang="en-US" altLang="en-US" sz="1200">
                <a:solidFill>
                  <a:srgbClr val="000000"/>
                </a:solidFill>
              </a:rPr>
              <a:pPr eaLnBrk="1" hangingPunct="1"/>
              <a:t>71</a:t>
            </a:fld>
            <a:endParaRPr lang="en-US" altLang="en-US" sz="1200">
              <a:solidFill>
                <a:srgbClr val="000000"/>
              </a:solidFill>
            </a:endParaRPr>
          </a:p>
        </p:txBody>
      </p:sp>
    </p:spTree>
    <p:extLst>
      <p:ext uri="{BB962C8B-B14F-4D97-AF65-F5344CB8AC3E}">
        <p14:creationId xmlns:p14="http://schemas.microsoft.com/office/powerpoint/2010/main" val="1093702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2FB58081-5407-8F49-8438-1FFFAEFFD4D4}" type="slidenum">
              <a:rPr lang="en-US" altLang="en-US" sz="1400" b="0">
                <a:solidFill>
                  <a:srgbClr val="000000"/>
                </a:solidFill>
                <a:latin typeface="Calibri" charset="0"/>
              </a:rPr>
              <a:pPr/>
              <a:t>78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98985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79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3657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7781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188133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86466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extLst>
      <p:ext uri="{BB962C8B-B14F-4D97-AF65-F5344CB8AC3E}">
        <p14:creationId xmlns:p14="http://schemas.microsoft.com/office/powerpoint/2010/main" val="37379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220623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205908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10/4/17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736434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93AE8-97F1-E34A-8C3C-CB7792F8936D}" type="datetimeFigureOut">
              <a:rPr lang="en-US" smtClean="0">
                <a:solidFill>
                  <a:prstClr val="black">
                    <a:tint val="75000"/>
                  </a:prstClr>
                </a:solidFill>
              </a:rPr>
              <a:pPr/>
              <a:t>10/4/17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4647C6-284E-D843-BAD0-813C42823BC7}"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86186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tags" Target="../tags/tag1.xml"/><Relationship Id="rId9" Type="http://schemas.openxmlformats.org/officeDocument/2006/relationships/tags" Target="../tags/tag2.xml"/><Relationship Id="rId10"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3.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4.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5.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6.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smtClean="0">
                <a:solidFill>
                  <a:srgbClr val="808080"/>
                </a:solidFill>
                <a:cs typeface=""/>
              </a:rPr>
              <a:t> - </a:t>
            </a:r>
            <a:r>
              <a:rPr lang="en-US" altLang="en-US" sz="1000" smtClean="0">
                <a:solidFill>
                  <a:srgbClr val="969696"/>
                </a:solidFill>
                <a:cs typeface=""/>
              </a:rPr>
              <a:t>Lectures.GersteinLab.org</a:t>
            </a:r>
            <a:endParaRPr lang="en-US" altLang="en-US" sz="300" b="0" smtClean="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4" r:id="rId5"/>
    <p:sldLayoutId id="2147527585" r:id="rId6"/>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10/4/17</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266019277"/>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10/4/17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BD993AE8-97F1-E34A-8C3C-CB7792F8936D}" type="datetimeFigureOut">
              <a:rPr lang="en-US" b="0" smtClean="0">
                <a:solidFill>
                  <a:prstClr val="black">
                    <a:tint val="75000"/>
                  </a:prstClr>
                </a:solidFill>
                <a:latin typeface="Calibri" panose="020F0502020204030204"/>
                <a:ea typeface=""/>
                <a:cs typeface=""/>
              </a:rPr>
              <a:pPr fontAlgn="auto">
                <a:spcBef>
                  <a:spcPts val="0"/>
                </a:spcBef>
                <a:spcAft>
                  <a:spcPts val="0"/>
                </a:spcAft>
              </a:pPr>
              <a:t>10/4/17</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074647C6-284E-D843-BAD0-813C42823BC7}"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560546970"/>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 id="2147527629" r:id="rId5"/>
    <p:sldLayoutId id="2147527630" r:id="rId6"/>
    <p:sldLayoutId id="2147527631" r:id="rId7"/>
    <p:sldLayoutId id="2147527632" r:id="rId8"/>
    <p:sldLayoutId id="2147527633" r:id="rId9"/>
    <p:sldLayoutId id="2147527634" r:id="rId10"/>
    <p:sldLayoutId id="21475276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9.emf"/><Relationship Id="rId5" Type="http://schemas.openxmlformats.org/officeDocument/2006/relationships/oleObject" Target="../embeddings/oleObject2.bin"/><Relationship Id="rId6" Type="http://schemas.openxmlformats.org/officeDocument/2006/relationships/image" Target="../media/image20.emf"/><Relationship Id="rId7" Type="http://schemas.openxmlformats.org/officeDocument/2006/relationships/oleObject" Target="../embeddings/oleObject3.bin"/><Relationship Id="rId8" Type="http://schemas.openxmlformats.org/officeDocument/2006/relationships/image" Target="../media/image21.wmf"/><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emf"/><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9" Type="http://schemas.openxmlformats.org/officeDocument/2006/relationships/image" Target="../media/image25.emf"/><Relationship Id="rId20" Type="http://schemas.openxmlformats.org/officeDocument/2006/relationships/image" Target="../media/image34.emf"/><Relationship Id="rId21" Type="http://schemas.openxmlformats.org/officeDocument/2006/relationships/oleObject" Target="../embeddings/oleObject9.bin"/><Relationship Id="rId22" Type="http://schemas.openxmlformats.org/officeDocument/2006/relationships/image" Target="../media/image28.emf"/><Relationship Id="rId10" Type="http://schemas.openxmlformats.org/officeDocument/2006/relationships/oleObject" Target="../embeddings/oleObject7.bin"/><Relationship Id="rId11" Type="http://schemas.openxmlformats.org/officeDocument/2006/relationships/image" Target="../media/image26.emf"/><Relationship Id="rId12" Type="http://schemas.openxmlformats.org/officeDocument/2006/relationships/oleObject" Target="../embeddings/oleObject8.bin"/><Relationship Id="rId13" Type="http://schemas.openxmlformats.org/officeDocument/2006/relationships/image" Target="../media/image27.emf"/><Relationship Id="rId14" Type="http://schemas.openxmlformats.org/officeDocument/2006/relationships/image" Target="../media/image22.png"/><Relationship Id="rId15" Type="http://schemas.openxmlformats.org/officeDocument/2006/relationships/image" Target="../media/image29.png"/><Relationship Id="rId16" Type="http://schemas.openxmlformats.org/officeDocument/2006/relationships/image" Target="../media/image30.emf"/><Relationship Id="rId17" Type="http://schemas.openxmlformats.org/officeDocument/2006/relationships/image" Target="../media/image31.emf"/><Relationship Id="rId18" Type="http://schemas.openxmlformats.org/officeDocument/2006/relationships/image" Target="../media/image32.emf"/><Relationship Id="rId19"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oleObject" Target="../embeddings/oleObject4.bin"/><Relationship Id="rId5" Type="http://schemas.openxmlformats.org/officeDocument/2006/relationships/image" Target="../media/image23.emf"/><Relationship Id="rId6" Type="http://schemas.openxmlformats.org/officeDocument/2006/relationships/oleObject" Target="../embeddings/oleObject5.bin"/><Relationship Id="rId7" Type="http://schemas.openxmlformats.org/officeDocument/2006/relationships/image" Target="../media/image24.emf"/><Relationship Id="rId8"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png"/><Relationship Id="rId1" Type="http://schemas.openxmlformats.org/officeDocument/2006/relationships/slideLayout" Target="../slideLayouts/slideLayout44.xml"/><Relationship Id="rId2" Type="http://schemas.openxmlformats.org/officeDocument/2006/relationships/image" Target="../media/image35.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s://tcga-data.nci.nih.gov/tcga/tcgaDownload.jsp" TargetMode="External"/><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40.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jpeg"/><Relationship Id="rId1" Type="http://schemas.openxmlformats.org/officeDocument/2006/relationships/slideLayout" Target="../slideLayouts/slideLayout5.xml"/><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image" Target="../media/image63.png"/><Relationship Id="rId9" Type="http://schemas.openxmlformats.org/officeDocument/2006/relationships/image" Target="../media/image64.jpeg"/><Relationship Id="rId10"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tiff"/><Relationship Id="rId3" Type="http://schemas.openxmlformats.org/officeDocument/2006/relationships/image" Target="../media/image7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6.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tags" Target="../tags/tag10.xml"/><Relationship Id="rId4" Type="http://schemas.openxmlformats.org/officeDocument/2006/relationships/tags" Target="../tags/tag11.xml"/><Relationship Id="rId5" Type="http://schemas.openxmlformats.org/officeDocument/2006/relationships/tags" Target="../tags/tag12.xml"/><Relationship Id="rId6" Type="http://schemas.openxmlformats.org/officeDocument/2006/relationships/tags" Target="../tags/tag13.xml"/><Relationship Id="rId7" Type="http://schemas.openxmlformats.org/officeDocument/2006/relationships/tags" Target="../tags/tag14.xml"/><Relationship Id="rId8" Type="http://schemas.openxmlformats.org/officeDocument/2006/relationships/tags" Target="../tags/tag15.xml"/><Relationship Id="rId9" Type="http://schemas.openxmlformats.org/officeDocument/2006/relationships/slideLayout" Target="../slideLayouts/slideLayout2.xml"/><Relationship Id="rId10" Type="http://schemas.openxmlformats.org/officeDocument/2006/relationships/image" Target="../media/image96.png"/></Relationships>
</file>

<file path=ppt/slides/_rels/slide67.xml.rels><?xml version="1.0" encoding="UTF-8" standalone="yes"?>
<Relationships xmlns="http://schemas.openxmlformats.org/package/2006/relationships"><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slideLayout" Target="../slideLayouts/slideLayout2.xml"/><Relationship Id="rId14" Type="http://schemas.openxmlformats.org/officeDocument/2006/relationships/image" Target="../media/image99.jpeg"/><Relationship Id="rId15" Type="http://schemas.openxmlformats.org/officeDocument/2006/relationships/image" Target="../media/image100.jpeg"/><Relationship Id="rId16" Type="http://schemas.openxmlformats.org/officeDocument/2006/relationships/image" Target="../media/image101.png"/><Relationship Id="rId17" Type="http://schemas.openxmlformats.org/officeDocument/2006/relationships/image" Target="../media/image96.png"/><Relationship Id="rId18" Type="http://schemas.openxmlformats.org/officeDocument/2006/relationships/image" Target="../media/image97.png"/><Relationship Id="rId19" Type="http://schemas.openxmlformats.org/officeDocument/2006/relationships/image" Target="../media/image98.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tags" Target="../tags/tag25.xml"/></Relationships>
</file>

<file path=ppt/slides/_rels/slide68.xml.rels><?xml version="1.0" encoding="UTF-8" standalone="yes"?>
<Relationships xmlns="http://schemas.openxmlformats.org/package/2006/relationships"><Relationship Id="rId9" Type="http://schemas.openxmlformats.org/officeDocument/2006/relationships/tags" Target="../tags/tag36.xml"/><Relationship Id="rId20" Type="http://schemas.openxmlformats.org/officeDocument/2006/relationships/image" Target="../media/image97.png"/><Relationship Id="rId21" Type="http://schemas.openxmlformats.org/officeDocument/2006/relationships/image" Target="../media/image98.png"/><Relationship Id="rId22" Type="http://schemas.openxmlformats.org/officeDocument/2006/relationships/image" Target="../media/image102.jpeg"/><Relationship Id="rId23" Type="http://schemas.openxmlformats.org/officeDocument/2006/relationships/image" Target="../media/image103.jpeg"/><Relationship Id="rId10" Type="http://schemas.openxmlformats.org/officeDocument/2006/relationships/tags" Target="../tags/tag37.xml"/><Relationship Id="rId11" Type="http://schemas.openxmlformats.org/officeDocument/2006/relationships/tags" Target="../tags/tag38.xml"/><Relationship Id="rId12" Type="http://schemas.openxmlformats.org/officeDocument/2006/relationships/tags" Target="../tags/tag39.xml"/><Relationship Id="rId13" Type="http://schemas.openxmlformats.org/officeDocument/2006/relationships/tags" Target="../tags/tag40.xml"/><Relationship Id="rId14" Type="http://schemas.openxmlformats.org/officeDocument/2006/relationships/tags" Target="../tags/tag41.xml"/><Relationship Id="rId15" Type="http://schemas.openxmlformats.org/officeDocument/2006/relationships/slideLayout" Target="../slideLayouts/slideLayout2.xml"/><Relationship Id="rId16" Type="http://schemas.openxmlformats.org/officeDocument/2006/relationships/image" Target="../media/image99.jpeg"/><Relationship Id="rId17" Type="http://schemas.openxmlformats.org/officeDocument/2006/relationships/image" Target="../media/image100.jpeg"/><Relationship Id="rId18" Type="http://schemas.openxmlformats.org/officeDocument/2006/relationships/image" Target="../media/image101.png"/><Relationship Id="rId19" Type="http://schemas.openxmlformats.org/officeDocument/2006/relationships/image" Target="../media/image96.png"/><Relationship Id="rId1" Type="http://schemas.openxmlformats.org/officeDocument/2006/relationships/tags" Target="../tags/tag28.xml"/><Relationship Id="rId2" Type="http://schemas.openxmlformats.org/officeDocument/2006/relationships/tags" Target="../tags/tag29.xml"/><Relationship Id="rId3" Type="http://schemas.openxmlformats.org/officeDocument/2006/relationships/tags" Target="../tags/tag30.xml"/><Relationship Id="rId4" Type="http://schemas.openxmlformats.org/officeDocument/2006/relationships/tags" Target="../tags/tag31.xml"/><Relationship Id="rId5" Type="http://schemas.openxmlformats.org/officeDocument/2006/relationships/tags" Target="../tags/tag32.xml"/><Relationship Id="rId6" Type="http://schemas.openxmlformats.org/officeDocument/2006/relationships/tags" Target="../tags/tag33.xml"/><Relationship Id="rId7" Type="http://schemas.openxmlformats.org/officeDocument/2006/relationships/tags" Target="../tags/tag34.xml"/><Relationship Id="rId8" Type="http://schemas.openxmlformats.org/officeDocument/2006/relationships/tags" Target="../tags/tag35.xml"/></Relationships>
</file>

<file path=ppt/slides/_rels/slide69.xml.rels><?xml version="1.0" encoding="UTF-8" standalone="yes"?>
<Relationships xmlns="http://schemas.openxmlformats.org/package/2006/relationships"><Relationship Id="rId9" Type="http://schemas.openxmlformats.org/officeDocument/2006/relationships/tags" Target="../tags/tag50.xml"/><Relationship Id="rId20" Type="http://schemas.openxmlformats.org/officeDocument/2006/relationships/image" Target="../media/image104.jpeg"/><Relationship Id="rId21" Type="http://schemas.openxmlformats.org/officeDocument/2006/relationships/image" Target="../media/image101.png"/><Relationship Id="rId22" Type="http://schemas.openxmlformats.org/officeDocument/2006/relationships/image" Target="../media/image96.png"/><Relationship Id="rId23" Type="http://schemas.openxmlformats.org/officeDocument/2006/relationships/image" Target="../media/image97.png"/><Relationship Id="rId24" Type="http://schemas.openxmlformats.org/officeDocument/2006/relationships/image" Target="../media/image98.png"/><Relationship Id="rId25" Type="http://schemas.openxmlformats.org/officeDocument/2006/relationships/image" Target="../media/image105.jpeg"/><Relationship Id="rId26" Type="http://schemas.openxmlformats.org/officeDocument/2006/relationships/image" Target="../media/image102.jpeg"/><Relationship Id="rId27" Type="http://schemas.openxmlformats.org/officeDocument/2006/relationships/image" Target="../media/image103.jpeg"/><Relationship Id="rId10" Type="http://schemas.openxmlformats.org/officeDocument/2006/relationships/tags" Target="../tags/tag51.xml"/><Relationship Id="rId11" Type="http://schemas.openxmlformats.org/officeDocument/2006/relationships/tags" Target="../tags/tag52.xml"/><Relationship Id="rId12" Type="http://schemas.openxmlformats.org/officeDocument/2006/relationships/tags" Target="../tags/tag53.xml"/><Relationship Id="rId13" Type="http://schemas.openxmlformats.org/officeDocument/2006/relationships/tags" Target="../tags/tag54.xml"/><Relationship Id="rId14" Type="http://schemas.openxmlformats.org/officeDocument/2006/relationships/tags" Target="../tags/tag55.xml"/><Relationship Id="rId15" Type="http://schemas.openxmlformats.org/officeDocument/2006/relationships/tags" Target="../tags/tag56.xml"/><Relationship Id="rId16" Type="http://schemas.openxmlformats.org/officeDocument/2006/relationships/tags" Target="../tags/tag57.xml"/><Relationship Id="rId17" Type="http://schemas.openxmlformats.org/officeDocument/2006/relationships/slideLayout" Target="../slideLayouts/slideLayout2.xml"/><Relationship Id="rId18" Type="http://schemas.openxmlformats.org/officeDocument/2006/relationships/image" Target="../media/image99.jpeg"/><Relationship Id="rId19" Type="http://schemas.openxmlformats.org/officeDocument/2006/relationships/image" Target="../media/image100.jpeg"/><Relationship Id="rId1" Type="http://schemas.openxmlformats.org/officeDocument/2006/relationships/tags" Target="../tags/tag42.xml"/><Relationship Id="rId2" Type="http://schemas.openxmlformats.org/officeDocument/2006/relationships/tags" Target="../tags/tag43.xml"/><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tags" Target="../tags/tag48.xml"/><Relationship Id="rId8" Type="http://schemas.openxmlformats.org/officeDocument/2006/relationships/tags" Target="../tags/tag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9" Type="http://schemas.openxmlformats.org/officeDocument/2006/relationships/tags" Target="../tags/tag66.xml"/><Relationship Id="rId20" Type="http://schemas.openxmlformats.org/officeDocument/2006/relationships/image" Target="../media/image99.jpeg"/><Relationship Id="rId21" Type="http://schemas.openxmlformats.org/officeDocument/2006/relationships/image" Target="../media/image100.jpeg"/><Relationship Id="rId22" Type="http://schemas.openxmlformats.org/officeDocument/2006/relationships/image" Target="../media/image102.jpeg"/><Relationship Id="rId23" Type="http://schemas.openxmlformats.org/officeDocument/2006/relationships/image" Target="../media/image104.jpeg"/><Relationship Id="rId24" Type="http://schemas.openxmlformats.org/officeDocument/2006/relationships/image" Target="../media/image106.png"/><Relationship Id="rId25" Type="http://schemas.openxmlformats.org/officeDocument/2006/relationships/image" Target="../media/image107.jpeg"/><Relationship Id="rId26" Type="http://schemas.openxmlformats.org/officeDocument/2006/relationships/image" Target="../media/image101.png"/><Relationship Id="rId27" Type="http://schemas.openxmlformats.org/officeDocument/2006/relationships/image" Target="../media/image96.png"/><Relationship Id="rId28" Type="http://schemas.openxmlformats.org/officeDocument/2006/relationships/image" Target="../media/image97.png"/><Relationship Id="rId29" Type="http://schemas.openxmlformats.org/officeDocument/2006/relationships/image" Target="../media/image98.png"/><Relationship Id="rId30" Type="http://schemas.openxmlformats.org/officeDocument/2006/relationships/image" Target="../media/image105.jpeg"/><Relationship Id="rId31" Type="http://schemas.openxmlformats.org/officeDocument/2006/relationships/image" Target="../media/image103.jpeg"/><Relationship Id="rId10" Type="http://schemas.openxmlformats.org/officeDocument/2006/relationships/tags" Target="../tags/tag67.xml"/><Relationship Id="rId11" Type="http://schemas.openxmlformats.org/officeDocument/2006/relationships/tags" Target="../tags/tag68.xml"/><Relationship Id="rId12" Type="http://schemas.openxmlformats.org/officeDocument/2006/relationships/tags" Target="../tags/tag69.xml"/><Relationship Id="rId13" Type="http://schemas.openxmlformats.org/officeDocument/2006/relationships/tags" Target="../tags/tag70.xml"/><Relationship Id="rId14" Type="http://schemas.openxmlformats.org/officeDocument/2006/relationships/tags" Target="../tags/tag71.xml"/><Relationship Id="rId15" Type="http://schemas.openxmlformats.org/officeDocument/2006/relationships/tags" Target="../tags/tag72.xml"/><Relationship Id="rId16" Type="http://schemas.openxmlformats.org/officeDocument/2006/relationships/tags" Target="../tags/tag73.xml"/><Relationship Id="rId17" Type="http://schemas.openxmlformats.org/officeDocument/2006/relationships/tags" Target="../tags/tag74.xml"/><Relationship Id="rId18" Type="http://schemas.openxmlformats.org/officeDocument/2006/relationships/tags" Target="../tags/tag75.xml"/><Relationship Id="rId19" Type="http://schemas.openxmlformats.org/officeDocument/2006/relationships/slideLayout" Target="../slideLayouts/slideLayout2.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tags" Target="../tags/tag60.xml"/><Relationship Id="rId4" Type="http://schemas.openxmlformats.org/officeDocument/2006/relationships/tags" Target="../tags/tag61.xml"/><Relationship Id="rId5" Type="http://schemas.openxmlformats.org/officeDocument/2006/relationships/tags" Target="../tags/tag62.xml"/><Relationship Id="rId6" Type="http://schemas.openxmlformats.org/officeDocument/2006/relationships/tags" Target="../tags/tag63.xml"/><Relationship Id="rId7" Type="http://schemas.openxmlformats.org/officeDocument/2006/relationships/tags" Target="../tags/tag64.xml"/><Relationship Id="rId8" Type="http://schemas.openxmlformats.org/officeDocument/2006/relationships/tags" Target="../tags/tag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08.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0.png"/></Relationships>
</file>

<file path=ppt/slides/_rels/slide76.xml.rels><?xml version="1.0" encoding="UTF-8" standalone="yes"?>
<Relationships xmlns="http://schemas.openxmlformats.org/package/2006/relationships"><Relationship Id="rId11" Type="http://schemas.openxmlformats.org/officeDocument/2006/relationships/image" Target="../media/image120.png"/><Relationship Id="rId12" Type="http://schemas.openxmlformats.org/officeDocument/2006/relationships/image" Target="../media/image121.png"/><Relationship Id="rId13"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109.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19.png"/></Relationships>
</file>

<file path=ppt/slides/_rels/slide77.xml.rels><?xml version="1.0" encoding="UTF-8" standalone="yes"?>
<Relationships xmlns="http://schemas.openxmlformats.org/package/2006/relationships"><Relationship Id="rId11" Type="http://schemas.openxmlformats.org/officeDocument/2006/relationships/image" Target="../media/image121.png"/><Relationship Id="rId12" Type="http://schemas.openxmlformats.org/officeDocument/2006/relationships/image" Target="../media/image110.png"/><Relationship Id="rId13" Type="http://schemas.openxmlformats.org/officeDocument/2006/relationships/image" Target="../media/image122.emf"/><Relationship Id="rId1" Type="http://schemas.openxmlformats.org/officeDocument/2006/relationships/slideLayout" Target="../slideLayouts/slideLayout3.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3.tiff"/><Relationship Id="rId3" Type="http://schemas.openxmlformats.org/officeDocument/2006/relationships/image" Target="../media/image124.tiff"/></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9218" name="Title 3"/>
          <p:cNvSpPr>
            <a:spLocks noGrp="1"/>
          </p:cNvSpPr>
          <p:nvPr>
            <p:ph type="ctrTitle"/>
          </p:nvPr>
        </p:nvSpPr>
        <p:spPr>
          <a:xfrm>
            <a:off x="102469" y="94351"/>
            <a:ext cx="5440200" cy="2569729"/>
          </a:xfrm>
        </p:spPr>
        <p:txBody>
          <a:bodyPr/>
          <a:lstStyle/>
          <a:p>
            <a:pPr algn="l"/>
            <a:r>
              <a:rPr lang="en-US" altLang="en-US" sz="1800" b="0" dirty="0" smtClean="0">
                <a:solidFill>
                  <a:schemeClr val="tx1"/>
                </a:solidFill>
              </a:rPr>
              <a:t>Transcriptome Analysis</a:t>
            </a:r>
            <a:r>
              <a:rPr lang="en-US" altLang="en-US" sz="1800" b="0" smtClean="0">
                <a:solidFill>
                  <a:schemeClr val="tx1"/>
                </a:solidFill>
              </a:rPr>
              <a:t>: </a:t>
            </a:r>
            <a:br>
              <a:rPr lang="en-US" altLang="en-US" sz="1800" b="0" smtClean="0">
                <a:solidFill>
                  <a:schemeClr val="tx1"/>
                </a:solidFill>
              </a:rPr>
            </a:br>
            <a:r>
              <a:rPr lang="en-US" altLang="en-US" sz="2800" dirty="0" smtClean="0">
                <a:solidFill>
                  <a:schemeClr val="tx1"/>
                </a:solidFill>
              </a:rPr>
              <a:t/>
            </a:r>
            <a:br>
              <a:rPr lang="en-US" altLang="en-US" sz="2800" dirty="0" smtClean="0">
                <a:solidFill>
                  <a:schemeClr val="tx1"/>
                </a:solidFill>
              </a:rPr>
            </a:br>
            <a:r>
              <a:rPr lang="en-US" altLang="en-US" sz="2800" dirty="0" smtClean="0">
                <a:solidFill>
                  <a:schemeClr val="accent6"/>
                </a:solidFill>
              </a:rPr>
              <a:t>Tackling core issues related to regulation &amp; also mining the “data exhaust” of this activity</a:t>
            </a:r>
            <a:endParaRPr lang="en-US" altLang="en-US" sz="2800" dirty="0">
              <a:solidFill>
                <a:schemeClr val="accent6"/>
              </a:solidFill>
              <a:ea typeface="ＭＳ Ｐゴシック" charset="-128"/>
            </a:endParaRPr>
          </a:p>
        </p:txBody>
      </p:sp>
      <p:sp>
        <p:nvSpPr>
          <p:cNvPr id="9219" name="Subtitle 4"/>
          <p:cNvSpPr>
            <a:spLocks noGrp="1"/>
          </p:cNvSpPr>
          <p:nvPr>
            <p:ph type="subTitle" idx="1"/>
          </p:nvPr>
        </p:nvSpPr>
        <p:spPr>
          <a:xfrm>
            <a:off x="5257921" y="5284209"/>
            <a:ext cx="3654259" cy="1470032"/>
          </a:xfrm>
        </p:spPr>
        <p:txBody>
          <a:bodyPr/>
          <a:lstStyle/>
          <a:p>
            <a:pPr algn="r"/>
            <a:r>
              <a:rPr lang="en-US" altLang="en-US" sz="1400" b="0" dirty="0">
                <a:solidFill>
                  <a:schemeClr val="tx1">
                    <a:lumMod val="65000"/>
                    <a:lumOff val="35000"/>
                  </a:schemeClr>
                </a:solidFill>
                <a:ea typeface="ＭＳ Ｐゴシック" charset="-128"/>
              </a:rPr>
              <a:t>Mark </a:t>
            </a:r>
            <a:r>
              <a:rPr lang="en-US" altLang="en-US" sz="1400" b="0" dirty="0" smtClean="0">
                <a:solidFill>
                  <a:schemeClr val="tx1">
                    <a:lumMod val="65000"/>
                    <a:lumOff val="35000"/>
                  </a:schemeClr>
                </a:solidFill>
                <a:ea typeface="ＭＳ Ｐゴシック" charset="-128"/>
              </a:rPr>
              <a:t>Gerstein, Yale</a:t>
            </a:r>
            <a:endParaRPr lang="en-US" altLang="en-US" sz="1400" b="0" dirty="0">
              <a:solidFill>
                <a:schemeClr val="tx1">
                  <a:lumMod val="65000"/>
                  <a:lumOff val="35000"/>
                </a:schemeClr>
              </a:solidFill>
              <a:ea typeface="ＭＳ Ｐゴシック" charset="-128"/>
            </a:endParaRPr>
          </a:p>
          <a:p>
            <a:pPr algn="r"/>
            <a:endParaRPr lang="en-US" altLang="en-US" sz="1400" b="0" dirty="0">
              <a:solidFill>
                <a:schemeClr val="tx1">
                  <a:lumMod val="65000"/>
                  <a:lumOff val="35000"/>
                </a:schemeClr>
              </a:solidFill>
              <a:ea typeface="ＭＳ Ｐゴシック" charset="-128"/>
            </a:endParaRPr>
          </a:p>
          <a:p>
            <a:pPr algn="r"/>
            <a:r>
              <a:rPr lang="en-US" altLang="en-US" sz="1400" b="0" dirty="0">
                <a:solidFill>
                  <a:schemeClr val="tx1">
                    <a:lumMod val="65000"/>
                    <a:lumOff val="35000"/>
                  </a:schemeClr>
                </a:solidFill>
                <a:ea typeface="ＭＳ Ｐゴシック" charset="-128"/>
              </a:rPr>
              <a:t>Slides freely downloadable </a:t>
            </a:r>
            <a:r>
              <a:rPr lang="en-US" altLang="en-US" sz="1400" b="0" dirty="0" smtClean="0">
                <a:solidFill>
                  <a:schemeClr val="tx1">
                    <a:lumMod val="65000"/>
                    <a:lumOff val="35000"/>
                  </a:schemeClr>
                </a:solidFill>
                <a:ea typeface="ＭＳ Ｐゴシック" charset="-128"/>
              </a:rPr>
              <a:t>from </a:t>
            </a:r>
            <a:r>
              <a:rPr lang="en-US" altLang="en-US" sz="1400" b="0" dirty="0" err="1" smtClean="0">
                <a:solidFill>
                  <a:srgbClr val="C00000"/>
                </a:solidFill>
                <a:ea typeface="ＭＳ Ｐゴシック" charset="-128"/>
              </a:rPr>
              <a:t>Lectures.GersteinLab.org</a:t>
            </a:r>
            <a:r>
              <a:rPr lang="en-US" altLang="en-US" sz="1400" b="0" dirty="0" smtClean="0">
                <a:solidFill>
                  <a:srgbClr val="C00000"/>
                </a:solidFill>
                <a:ea typeface="ＭＳ Ｐゴシック" charset="-128"/>
              </a:rPr>
              <a:t> </a:t>
            </a:r>
            <a:br>
              <a:rPr lang="en-US" altLang="en-US" sz="1400" b="0" dirty="0" smtClean="0">
                <a:solidFill>
                  <a:srgbClr val="C00000"/>
                </a:solidFill>
                <a:ea typeface="ＭＳ Ｐゴシック" charset="-128"/>
              </a:rPr>
            </a:br>
            <a:r>
              <a:rPr lang="en-US" altLang="en-US" sz="1400" b="0" dirty="0" smtClean="0">
                <a:solidFill>
                  <a:srgbClr val="C00000"/>
                </a:solidFill>
                <a:ea typeface="ＭＳ Ｐゴシック" charset="-128"/>
              </a:rPr>
              <a:t>&amp; </a:t>
            </a:r>
            <a:r>
              <a:rPr lang="en-US" altLang="en-US" sz="1400" b="0" dirty="0">
                <a:solidFill>
                  <a:srgbClr val="C00000"/>
                </a:solidFill>
                <a:ea typeface="ＭＳ Ｐゴシック" charset="-128"/>
              </a:rPr>
              <a:t>“</a:t>
            </a:r>
            <a:r>
              <a:rPr lang="en-US" altLang="ja-JP" sz="1400" b="0" dirty="0">
                <a:solidFill>
                  <a:srgbClr val="C00000"/>
                </a:solidFill>
                <a:ea typeface="ＭＳ Ｐゴシック" charset="-128"/>
              </a:rPr>
              <a:t>tweetable</a:t>
            </a:r>
            <a:r>
              <a:rPr lang="en-US" altLang="en-US" sz="1400" b="0" dirty="0">
                <a:solidFill>
                  <a:srgbClr val="C00000"/>
                </a:solidFill>
                <a:ea typeface="ＭＳ Ｐゴシック" charset="-128"/>
              </a:rPr>
              <a:t>”</a:t>
            </a:r>
            <a:r>
              <a:rPr lang="en-US" altLang="ja-JP" sz="1400" b="0" dirty="0">
                <a:solidFill>
                  <a:schemeClr val="tx1">
                    <a:lumMod val="65000"/>
                    <a:lumOff val="35000"/>
                  </a:schemeClr>
                </a:solidFill>
                <a:ea typeface="ＭＳ Ｐゴシック" charset="-128"/>
              </a:rPr>
              <a:t> </a:t>
            </a:r>
            <a:r>
              <a:rPr lang="en-US" altLang="ja-JP" sz="1400" b="0" dirty="0" smtClean="0">
                <a:solidFill>
                  <a:schemeClr val="tx1">
                    <a:lumMod val="65000"/>
                    <a:lumOff val="35000"/>
                  </a:schemeClr>
                </a:solidFill>
                <a:ea typeface="ＭＳ Ｐゴシック" charset="-128"/>
              </a:rPr>
              <a:t> </a:t>
            </a:r>
            <a:r>
              <a:rPr lang="en-US" altLang="en-US" sz="1400" b="0" dirty="0" smtClean="0">
                <a:solidFill>
                  <a:schemeClr val="tx1">
                    <a:lumMod val="65000"/>
                    <a:lumOff val="35000"/>
                  </a:schemeClr>
                </a:solidFill>
                <a:ea typeface="ＭＳ Ｐゴシック" charset="-128"/>
              </a:rPr>
              <a:t>(</a:t>
            </a:r>
            <a:r>
              <a:rPr lang="en-US" altLang="en-US" sz="1400" b="0" dirty="0">
                <a:solidFill>
                  <a:schemeClr val="tx1">
                    <a:lumMod val="65000"/>
                    <a:lumOff val="35000"/>
                  </a:schemeClr>
                </a:solidFill>
                <a:ea typeface="ＭＳ Ｐゴシック" charset="-128"/>
              </a:rPr>
              <a:t>via @</a:t>
            </a:r>
            <a:r>
              <a:rPr lang="en-US" altLang="en-US" sz="1400" b="0" dirty="0" err="1" smtClean="0">
                <a:solidFill>
                  <a:schemeClr val="tx1">
                    <a:lumMod val="65000"/>
                    <a:lumOff val="35000"/>
                  </a:schemeClr>
                </a:solidFill>
                <a:ea typeface="ＭＳ Ｐゴシック" charset="-128"/>
              </a:rPr>
              <a:t>markgerstein</a:t>
            </a:r>
            <a:r>
              <a:rPr lang="en-US" altLang="en-US" sz="1400" b="0" dirty="0" smtClean="0">
                <a:solidFill>
                  <a:schemeClr val="tx1">
                    <a:lumMod val="65000"/>
                    <a:lumOff val="35000"/>
                  </a:schemeClr>
                </a:solidFill>
                <a:ea typeface="ＭＳ Ｐゴシック" charset="-128"/>
              </a:rPr>
              <a:t>) </a:t>
            </a:r>
            <a:r>
              <a:rPr lang="en-US" altLang="en-US" sz="1400" b="0" dirty="0">
                <a:solidFill>
                  <a:schemeClr val="tx1">
                    <a:lumMod val="65000"/>
                    <a:lumOff val="35000"/>
                  </a:schemeClr>
                </a:solidFill>
                <a:ea typeface="ＭＳ Ｐゴシック" charset="-128"/>
              </a:rPr>
              <a:t/>
            </a:r>
            <a:br>
              <a:rPr lang="en-US" altLang="en-US" sz="1400" b="0" dirty="0">
                <a:solidFill>
                  <a:schemeClr val="tx1">
                    <a:lumMod val="65000"/>
                    <a:lumOff val="35000"/>
                  </a:schemeClr>
                </a:solidFill>
                <a:ea typeface="ＭＳ Ｐゴシック" charset="-128"/>
              </a:rPr>
            </a:br>
            <a:r>
              <a:rPr lang="en-US" altLang="en-US" sz="1400" b="0" dirty="0">
                <a:solidFill>
                  <a:schemeClr val="tx1">
                    <a:lumMod val="65000"/>
                    <a:lumOff val="35000"/>
                  </a:schemeClr>
                </a:solidFill>
                <a:ea typeface="ＭＳ Ｐゴシック" charset="-128"/>
              </a:rPr>
              <a:t>See last slide for more info.</a:t>
            </a:r>
          </a:p>
          <a:p>
            <a:pPr algn="r"/>
            <a:endParaRPr lang="en-US" altLang="en-US" sz="1400" b="0" dirty="0">
              <a:solidFill>
                <a:schemeClr val="tx1">
                  <a:lumMod val="65000"/>
                  <a:lumOff val="35000"/>
                </a:schemeClr>
              </a:solidFill>
              <a:ea typeface="ＭＳ Ｐゴシック" charset="-128"/>
            </a:endParaRPr>
          </a:p>
        </p:txBody>
      </p:sp>
      <p:pic>
        <p:nvPicPr>
          <p:cNvPr id="4" name="Picture 3"/>
          <p:cNvPicPr>
            <a:picLocks noChangeAspect="1"/>
          </p:cNvPicPr>
          <p:nvPr/>
        </p:nvPicPr>
        <p:blipFill>
          <a:blip r:embed="rId2"/>
          <a:stretch>
            <a:fillRect/>
          </a:stretch>
        </p:blipFill>
        <p:spPr>
          <a:xfrm>
            <a:off x="5472332" y="-70340"/>
            <a:ext cx="3671668" cy="4891210"/>
          </a:xfrm>
          <a:prstGeom prst="rect">
            <a:avLst/>
          </a:prstGeom>
        </p:spPr>
      </p:pic>
      <p:pic>
        <p:nvPicPr>
          <p:cNvPr id="5" name="Picture 4"/>
          <p:cNvPicPr>
            <a:picLocks noChangeAspect="1"/>
          </p:cNvPicPr>
          <p:nvPr/>
        </p:nvPicPr>
        <p:blipFill>
          <a:blip r:embed="rId3"/>
          <a:stretch>
            <a:fillRect/>
          </a:stretch>
        </p:blipFill>
        <p:spPr>
          <a:xfrm>
            <a:off x="0" y="3127419"/>
            <a:ext cx="5472332" cy="3786853"/>
          </a:xfrm>
          <a:prstGeom prst="rect">
            <a:avLst/>
          </a:prstGeom>
        </p:spPr>
      </p:pic>
    </p:spTree>
    <p:extLst>
      <p:ext uri="{BB962C8B-B14F-4D97-AF65-F5344CB8AC3E}">
        <p14:creationId xmlns:p14="http://schemas.microsoft.com/office/powerpoint/2010/main" val="13903777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6228655" y="4803564"/>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dirty="0">
                <a:solidFill>
                  <a:srgbClr val="FF6600"/>
                </a:solidFill>
                <a:latin typeface="Arial"/>
                <a:ea typeface="Arial"/>
                <a:cs typeface="Arial"/>
                <a:sym typeface="Arial"/>
              </a:rPr>
              <a:t>co-expressed genes </a:t>
            </a:r>
          </a:p>
          <a:p>
            <a:pPr defTabSz="457200" fontAlgn="auto">
              <a:spcBef>
                <a:spcPts val="0"/>
              </a:spcBef>
              <a:spcAft>
                <a:spcPts val="0"/>
              </a:spcAft>
            </a:pPr>
            <a:r>
              <a:rPr sz="1800" b="0" kern="0" dirty="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dirty="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xfrm>
            <a:off x="685800" y="413652"/>
            <a:ext cx="7772400" cy="1143000"/>
          </a:xfrm>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164633" y="3244057"/>
            <a:ext cx="1628779" cy="1200329"/>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a:t>
            </a:r>
            <a:r>
              <a:rPr sz="1800" b="0" kern="0" smtClean="0">
                <a:solidFill>
                  <a:sysClr val="windowText" lastClr="000000"/>
                </a:solidFill>
                <a:latin typeface="Arial"/>
                <a:ea typeface="Arial"/>
                <a:cs typeface="Arial"/>
                <a:sym typeface="Arial"/>
              </a:rPr>
              <a:t>problem</a:t>
            </a:r>
            <a:r>
              <a:rPr lang="en-US" sz="1800" b="0" kern="0" dirty="0" smtClean="0">
                <a:solidFill>
                  <a:sysClr val="windowText" lastClr="000000"/>
                </a:solidFill>
                <a:latin typeface="Arial"/>
                <a:ea typeface="Arial"/>
                <a:cs typeface="Arial"/>
                <a:sym typeface="Arial"/>
              </a:rPr>
              <a:t/>
            </a:r>
            <a:br>
              <a:rPr lang="en-US" sz="1800" b="0" kern="0" dirty="0" smtClean="0">
                <a:solidFill>
                  <a:sysClr val="windowText" lastClr="000000"/>
                </a:solidFill>
                <a:latin typeface="Arial"/>
                <a:ea typeface="Arial"/>
                <a:cs typeface="Arial"/>
                <a:sym typeface="Arial"/>
              </a:rPr>
            </a:br>
            <a:r>
              <a:rPr lang="en-US" sz="1800" b="0" kern="0" smtClean="0">
                <a:solidFill>
                  <a:sysClr val="windowText" lastClr="000000"/>
                </a:solidFill>
                <a:latin typeface="Arial"/>
                <a:ea typeface="Arial"/>
                <a:cs typeface="Arial"/>
                <a:sym typeface="Arial"/>
              </a:rPr>
              <a:t>for </a:t>
            </a:r>
            <a:r>
              <a:rPr lang="en-US" sz="1800" b="0" kern="0" dirty="0" smtClean="0">
                <a:solidFill>
                  <a:sysClr val="windowText" lastClr="000000"/>
                </a:solidFill>
                <a:latin typeface="Arial"/>
                <a:ea typeface="Arial"/>
                <a:cs typeface="Arial"/>
                <a:sym typeface="Arial"/>
              </a:rPr>
              <a:t>sim. annealing</a:t>
            </a:r>
            <a:endParaRPr lang="en-US" sz="1800" b="0" kern="0" dirty="0">
              <a:solidFill>
                <a:sysClr val="windowText" lastClr="000000"/>
              </a:solidFill>
              <a:latin typeface="Arial"/>
              <a:ea typeface="Arial"/>
              <a:cs typeface="Arial"/>
              <a:sym typeface="Arial"/>
            </a:endParaRP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0941"/>
            <a:ext cx="7772400" cy="1143000"/>
          </a:xfrm>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5685211"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label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657"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
        <p:nvSpPr>
          <p:cNvPr id="11" name="TextBox 10"/>
          <p:cNvSpPr txBox="1"/>
          <p:nvPr/>
        </p:nvSpPr>
        <p:spPr>
          <a:xfrm>
            <a:off x="952323" y="4904521"/>
            <a:ext cx="5535842" cy="784830"/>
          </a:xfrm>
          <a:prstGeom prst="rect">
            <a:avLst/>
          </a:prstGeom>
          <a:solidFill>
            <a:schemeClr val="bg1"/>
          </a:solidFill>
        </p:spPr>
        <p:txBody>
          <a:bodyPr wrap="square" rtlCol="0">
            <a:spAutoFit/>
          </a:bodyPr>
          <a:lstStyle/>
          <a:p>
            <a:r>
              <a:rPr lang="en-US" sz="900" b="0" dirty="0" smtClean="0"/>
              <a:t>         </a:t>
            </a:r>
            <a:r>
              <a:rPr lang="en-US" sz="800" b="0" dirty="0" smtClean="0"/>
              <a:t> </a:t>
            </a:r>
          </a:p>
          <a:p>
            <a:r>
              <a:rPr lang="en-US" sz="2400" b="0" dirty="0" smtClean="0"/>
              <a:t> Q(for all </a:t>
            </a:r>
            <a:r>
              <a:rPr lang="en-US" sz="2400" b="0" dirty="0" err="1" smtClean="0">
                <a:solidFill>
                  <a:prstClr val="black"/>
                </a:solidFill>
                <a:latin typeface="Calibri"/>
              </a:rPr>
              <a:t>σ</a:t>
            </a:r>
            <a:r>
              <a:rPr lang="en-US" sz="2400" b="0" baseline="-25000" dirty="0" err="1" smtClean="0">
                <a:solidFill>
                  <a:prstClr val="black"/>
                </a:solidFill>
                <a:latin typeface="Calibri"/>
              </a:rPr>
              <a:t>i</a:t>
            </a:r>
            <a:r>
              <a:rPr lang="en-US" sz="2400" b="0" dirty="0" smtClean="0">
                <a:solidFill>
                  <a:prstClr val="black"/>
                </a:solidFill>
                <a:latin typeface="Calibri"/>
              </a:rPr>
              <a:t> in </a:t>
            </a:r>
            <a:r>
              <a:rPr lang="en-US" sz="2400" b="0" dirty="0" smtClean="0"/>
              <a:t>A)     +    Q(for </a:t>
            </a:r>
            <a:r>
              <a:rPr lang="en-US" sz="2400" b="0" dirty="0"/>
              <a:t>all </a:t>
            </a:r>
            <a:r>
              <a:rPr lang="en-US" sz="2400" b="0" dirty="0" err="1">
                <a:solidFill>
                  <a:prstClr val="black"/>
                </a:solidFill>
                <a:latin typeface="Calibri"/>
              </a:rPr>
              <a:t>σ</a:t>
            </a:r>
            <a:r>
              <a:rPr lang="en-US" sz="2400" b="0" baseline="-25000" dirty="0" err="1">
                <a:solidFill>
                  <a:prstClr val="black"/>
                </a:solidFill>
                <a:latin typeface="Calibri"/>
              </a:rPr>
              <a:t>i</a:t>
            </a:r>
            <a:r>
              <a:rPr lang="en-US" sz="2400" b="0" dirty="0">
                <a:solidFill>
                  <a:prstClr val="black"/>
                </a:solidFill>
                <a:latin typeface="Calibri"/>
              </a:rPr>
              <a:t> in </a:t>
            </a:r>
            <a:r>
              <a:rPr lang="en-US" sz="2400" b="0" dirty="0" smtClean="0"/>
              <a:t>B)</a:t>
            </a:r>
          </a:p>
          <a:p>
            <a:endParaRPr lang="en-US" b="0" dirty="0"/>
          </a:p>
        </p:txBody>
      </p:sp>
      <p:sp>
        <p:nvSpPr>
          <p:cNvPr id="13" name="TextBox 12"/>
          <p:cNvSpPr txBox="1"/>
          <p:nvPr/>
        </p:nvSpPr>
        <p:spPr>
          <a:xfrm>
            <a:off x="6578632" y="5037049"/>
            <a:ext cx="116935" cy="369332"/>
          </a:xfrm>
          <a:prstGeom prst="rect">
            <a:avLst/>
          </a:prstGeom>
          <a:solidFill>
            <a:schemeClr val="bg1"/>
          </a:solidFill>
        </p:spPr>
        <p:txBody>
          <a:bodyPr wrap="square" rtlCol="0">
            <a:spAutoFit/>
          </a:bodyPr>
          <a:lstStyle/>
          <a:p>
            <a:r>
              <a:rPr lang="en-US" sz="1800" smtClean="0"/>
              <a:t>+</a:t>
            </a:r>
            <a:endParaRPr lang="en-US" sz="1800"/>
          </a:p>
        </p:txBody>
      </p:sp>
    </p:spTree>
    <p:extLst>
      <p:ext uri="{BB962C8B-B14F-4D97-AF65-F5344CB8AC3E}">
        <p14:creationId xmlns:p14="http://schemas.microsoft.com/office/powerpoint/2010/main" val="31104854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2143"/>
            <a:ext cx="7772400" cy="1143000"/>
          </a:xfrm>
        </p:spPr>
        <p:txBody>
          <a:bodyPr/>
          <a:lstStyle/>
          <a:p>
            <a:r>
              <a:rPr lang="en-US" dirty="0" smtClean="0"/>
              <a:t>A toy example [</a:t>
            </a:r>
            <a:r>
              <a:rPr lang="en-US" dirty="0" err="1" smtClean="0"/>
              <a:t>orthoclust</a:t>
            </a:r>
            <a:r>
              <a:rPr lang="en-US" dirty="0" smtClean="0"/>
              <a:t>]</a:t>
            </a:r>
            <a:endParaRPr lang="en-US" dirty="0"/>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101511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3">
            <a:extLst/>
          </a:blip>
          <a:stretch>
            <a:fillRect/>
          </a:stretch>
        </p:blipFill>
        <p:spPr>
          <a:xfrm>
            <a:off x="2227000" y="1162767"/>
            <a:ext cx="4103975" cy="2575946"/>
          </a:xfrm>
          <a:prstGeom prst="rect">
            <a:avLst/>
          </a:prstGeom>
          <a:ln w="12700">
            <a:miter lim="400000"/>
          </a:ln>
        </p:spPr>
      </p:pic>
      <p:sp>
        <p:nvSpPr>
          <p:cNvPr id="1621" name="Shape 1621"/>
          <p:cNvSpPr/>
          <p:nvPr/>
        </p:nvSpPr>
        <p:spPr>
          <a:xfrm>
            <a:off x="5108081" y="3776286"/>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6478132" y="2294650"/>
            <a:ext cx="1728406"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sp>
        <p:nvSpPr>
          <p:cNvPr id="12" name="Content Placeholder 2"/>
          <p:cNvSpPr txBox="1">
            <a:spLocks/>
          </p:cNvSpPr>
          <p:nvPr/>
        </p:nvSpPr>
        <p:spPr>
          <a:xfrm>
            <a:off x="1178993" y="4033197"/>
            <a:ext cx="6847840" cy="2281135"/>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cxnSp>
        <p:nvCxnSpPr>
          <p:cNvPr id="4" name="Straight Arrow Connector 3"/>
          <p:cNvCxnSpPr>
            <a:stCxn id="1622" idx="1"/>
          </p:cNvCxnSpPr>
          <p:nvPr/>
        </p:nvCxnSpPr>
        <p:spPr bwMode="auto">
          <a:xfrm flipH="1">
            <a:off x="5475019" y="2433150"/>
            <a:ext cx="1003113" cy="11108"/>
          </a:xfrm>
          <a:prstGeom prst="straightConnector1">
            <a:avLst/>
          </a:prstGeom>
          <a:noFill/>
          <a:ln w="12700" cap="flat" cmpd="sng" algn="ctr">
            <a:solidFill>
              <a:schemeClr val="tx1"/>
            </a:solidFill>
            <a:prstDash val="solid"/>
            <a:round/>
            <a:headEnd type="none" w="sm" len="sm"/>
            <a:tailEnd type="arrow"/>
          </a:ln>
          <a:effectLst/>
        </p:spPr>
      </p:cxnSp>
    </p:spTree>
    <p:extLst>
      <p:ext uri="{BB962C8B-B14F-4D97-AF65-F5344CB8AC3E}">
        <p14:creationId xmlns:p14="http://schemas.microsoft.com/office/powerpoint/2010/main" val="145063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596513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a:bodyPr>
          <a:lstStyle/>
          <a:p>
            <a:pPr algn="ctr"/>
            <a:r>
              <a:rPr lang="en-US" sz="1800" dirty="0">
                <a:solidFill>
                  <a:srgbClr val="0070C0"/>
                </a:solidFill>
                <a:latin typeface="Helvetica" charset="0"/>
                <a:ea typeface="Helvetica" charset="0"/>
                <a:cs typeface="Helvetica" charset="0"/>
              </a:rPr>
              <a:t>Expression of genes is quantified by transcription</a:t>
            </a:r>
            <a:r>
              <a:rPr lang="en-US" sz="1800">
                <a:solidFill>
                  <a:srgbClr val="0070C0"/>
                </a:solidFill>
                <a:latin typeface="Helvetica" charset="0"/>
                <a:ea typeface="Helvetica" charset="0"/>
                <a:cs typeface="Helvetica" charset="0"/>
              </a:rPr>
              <a:t>: </a:t>
            </a:r>
            <a:r>
              <a:rPr lang="en-US" sz="1800" smtClean="0">
                <a:solidFill>
                  <a:srgbClr val="0070C0"/>
                </a:solidFill>
                <a:latin typeface="Helvetica" charset="0"/>
                <a:ea typeface="Helvetica" charset="0"/>
                <a:cs typeface="Helvetica" charset="0"/>
              </a:rPr>
              <a:t/>
            </a:r>
            <a:br>
              <a:rPr lang="en-US" sz="1800" smtClean="0">
                <a:solidFill>
                  <a:srgbClr val="0070C0"/>
                </a:solidFill>
                <a:latin typeface="Helvetica" charset="0"/>
                <a:ea typeface="Helvetica" charset="0"/>
                <a:cs typeface="Helvetica" charset="0"/>
              </a:rPr>
            </a:br>
            <a:r>
              <a:rPr lang="en-US" sz="1800" smtClean="0">
                <a:solidFill>
                  <a:srgbClr val="0070C0"/>
                </a:solidFill>
                <a:latin typeface="Helvetica" charset="0"/>
                <a:ea typeface="Helvetica" charset="0"/>
                <a:cs typeface="Helvetica" charset="0"/>
              </a:rPr>
              <a:t>RNA-</a:t>
            </a:r>
            <a:r>
              <a:rPr lang="en-US" sz="1800" dirty="0" err="1" smtClean="0">
                <a:solidFill>
                  <a:srgbClr val="0070C0"/>
                </a:solidFill>
                <a:latin typeface="Helvetica" charset="0"/>
                <a:ea typeface="Helvetica" charset="0"/>
                <a:cs typeface="Helvetica" charset="0"/>
              </a:rPr>
              <a:t>Seq</a:t>
            </a:r>
            <a:r>
              <a:rPr lang="en-US" sz="1800" dirty="0" smtClean="0">
                <a:solidFill>
                  <a:srgbClr val="0070C0"/>
                </a:solidFill>
                <a:latin typeface="Helvetica" charset="0"/>
                <a:ea typeface="Helvetica" charset="0"/>
                <a:cs typeface="Helvetica" charset="0"/>
              </a:rPr>
              <a:t> </a:t>
            </a:r>
            <a:r>
              <a:rPr lang="en-US" sz="1800" dirty="0">
                <a:solidFill>
                  <a:srgbClr val="0070C0"/>
                </a:solidFill>
                <a:latin typeface="Helvetica" charset="0"/>
                <a:ea typeface="Helvetica" charset="0"/>
                <a:cs typeface="Helvetica" charset="0"/>
              </a:rPr>
              <a:t>measures mRNA transcript amounts</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Tree>
    <p:extLst>
      <p:ext uri="{BB962C8B-B14F-4D97-AF65-F5344CB8AC3E}">
        <p14:creationId xmlns:p14="http://schemas.microsoft.com/office/powerpoint/2010/main" val="765770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4"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Autofit/>
          </a:bodyPr>
          <a:lstStyle/>
          <a:p>
            <a:r>
              <a:rPr lang="en-US" sz="2800" smtClean="0"/>
              <a:t>Internal &amp; external </a:t>
            </a:r>
            <a:r>
              <a:rPr lang="en-US" sz="2800" dirty="0" smtClean="0"/>
              <a:t/>
            </a:r>
            <a:br>
              <a:rPr lang="en-US" sz="2800" dirty="0" smtClean="0"/>
            </a:br>
            <a:r>
              <a:rPr lang="en-US" sz="2800" dirty="0" smtClean="0"/>
              <a:t>gene regulatory networks</a:t>
            </a:r>
            <a:endParaRPr lang="en-US" sz="28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sp>
        <p:nvSpPr>
          <p:cNvPr id="13" name="Title 1"/>
          <p:cNvSpPr>
            <a:spLocks noGrp="1"/>
          </p:cNvSpPr>
          <p:nvPr>
            <p:ph type="title"/>
          </p:nvPr>
        </p:nvSpPr>
        <p:spPr>
          <a:xfrm>
            <a:off x="152399" y="83756"/>
            <a:ext cx="8991601" cy="914400"/>
          </a:xfrm>
        </p:spPr>
        <p:txBody>
          <a:bodyPr>
            <a:normAutofit/>
          </a:bodyPr>
          <a:lstStyle/>
          <a:p>
            <a:r>
              <a:rPr lang="en-US" dirty="0" smtClean="0"/>
              <a:t>State-space model for internal </a:t>
            </a:r>
            <a:br>
              <a:rPr lang="en-US" dirty="0" smtClean="0"/>
            </a:br>
            <a:r>
              <a:rPr lang="en-US" dirty="0" smtClean="0"/>
              <a:t>and external gene regulatory networks</a:t>
            </a:r>
            <a:endParaRPr lang="en-US" dirty="0"/>
          </a:p>
        </p:txBody>
      </p:sp>
      <p:sp>
        <p:nvSpPr>
          <p:cNvPr id="15" name="TextBox 14"/>
          <p:cNvSpPr txBox="1"/>
          <p:nvPr/>
        </p:nvSpPr>
        <p:spPr>
          <a:xfrm>
            <a:off x="610998" y="1078348"/>
            <a:ext cx="3546182" cy="4247317"/>
          </a:xfrm>
          <a:prstGeom prst="rect">
            <a:avLst/>
          </a:prstGeom>
          <a:noFill/>
        </p:spPr>
        <p:txBody>
          <a:bodyPr wrap="square" rtlCol="0">
            <a:spAutoFit/>
          </a:bodyPr>
          <a:lstStyle/>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State </a:t>
            </a:r>
            <a:r>
              <a:rPr lang="en-US" sz="1600" i="1" dirty="0" smtClean="0">
                <a:solidFill>
                  <a:prstClr val="black"/>
                </a:solidFill>
                <a:latin typeface="Times New Roman"/>
                <a:cs typeface="Times New Roman"/>
              </a:rPr>
              <a:t>X</a:t>
            </a:r>
            <a:r>
              <a:rPr lang="en-US" sz="1600" i="1" baseline="-25000" dirty="0" smtClean="0">
                <a:solidFill>
                  <a:prstClr val="black"/>
                </a:solidFill>
                <a:latin typeface="Times New Roman"/>
                <a:cs typeface="Times New Roman"/>
              </a:rPr>
              <a:t>t+1</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Group </a:t>
            </a:r>
            <a:r>
              <a:rPr lang="en-US" sz="1600" b="0" i="1" dirty="0">
                <a:solidFill>
                  <a:prstClr val="black"/>
                </a:solidFill>
                <a:latin typeface="Times New Roman"/>
                <a:cs typeface="Times New Roman"/>
              </a:rPr>
              <a:t>X</a:t>
            </a:r>
            <a:r>
              <a:rPr lang="en-US" sz="1600" b="0" dirty="0">
                <a:solidFill>
                  <a:prstClr val="black"/>
                </a:solidFill>
                <a:latin typeface="Times New Roman"/>
                <a:cs typeface="Times New Roman"/>
              </a:rPr>
              <a:t> at time </a:t>
            </a:r>
            <a:r>
              <a:rPr lang="en-US" sz="1600" b="0" i="1" dirty="0">
                <a:solidFill>
                  <a:prstClr val="black"/>
                </a:solidFill>
                <a:latin typeface="Times New Roman"/>
                <a:cs typeface="Times New Roman"/>
              </a:rPr>
              <a:t>t</a:t>
            </a:r>
            <a:r>
              <a:rPr lang="en-US" sz="1600" b="0" dirty="0">
                <a:solidFill>
                  <a:prstClr val="black"/>
                </a:solidFill>
                <a:latin typeface="Times New Roman"/>
                <a:cs typeface="Times New Roman"/>
              </a:rPr>
              <a:t>+</a:t>
            </a:r>
            <a:r>
              <a:rPr lang="en-US" sz="1600" b="0" dirty="0" smtClean="0">
                <a:solidFill>
                  <a:prstClr val="black"/>
                </a:solidFill>
                <a:latin typeface="Times New Roman"/>
                <a:cs typeface="Times New Roman"/>
              </a:rPr>
              <a:t>1</a:t>
            </a:r>
          </a:p>
          <a:p>
            <a:pPr marL="285750" indent="-285750" defTabSz="457200" fontAlgn="auto">
              <a:spcBef>
                <a:spcPts val="0"/>
              </a:spcBef>
              <a:spcAft>
                <a:spcPts val="0"/>
              </a:spcAft>
              <a:buFont typeface="Arial"/>
              <a:buChar char="•"/>
            </a:pPr>
            <a:endParaRPr lang="en-US" sz="1600" b="0" dirty="0" smtClean="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A</a:t>
            </a:r>
            <a:r>
              <a:rPr lang="en-US" sz="1600" i="1" baseline="-25000" dirty="0" err="1">
                <a:solidFill>
                  <a:prstClr val="black"/>
                </a:solidFill>
                <a:latin typeface="Times New Roman"/>
                <a:cs typeface="Times New Roman"/>
              </a:rPr>
              <a:t>ij</a:t>
            </a:r>
            <a:r>
              <a:rPr lang="en-US" sz="1600" b="0" dirty="0">
                <a:solidFill>
                  <a:prstClr val="black"/>
                </a:solidFill>
                <a:latin typeface="Times New Roman"/>
                <a:cs typeface="Times New Roman"/>
              </a:rPr>
              <a:t> captures temporal casual influence from Gene </a:t>
            </a:r>
            <a:r>
              <a:rPr lang="en-US" sz="1600" b="0" i="1" dirty="0" err="1">
                <a:solidFill>
                  <a:prstClr val="black"/>
                </a:solidFill>
                <a:latin typeface="Times New Roman"/>
                <a:cs typeface="Times New Roman"/>
              </a:rPr>
              <a:t>i</a:t>
            </a:r>
            <a:r>
              <a:rPr lang="en-US" sz="1600" b="0" dirty="0">
                <a:solidFill>
                  <a:prstClr val="black"/>
                </a:solidFill>
                <a:latin typeface="Times New Roman"/>
                <a:cs typeface="Times New Roman"/>
              </a:rPr>
              <a:t> to Gene </a:t>
            </a:r>
            <a:r>
              <a:rPr lang="en-US" sz="1600" b="0" i="1" dirty="0">
                <a:solidFill>
                  <a:prstClr val="black"/>
                </a:solidFill>
                <a:latin typeface="Times New Roman"/>
                <a:cs typeface="Times New Roman"/>
              </a:rPr>
              <a:t>j </a:t>
            </a:r>
            <a:r>
              <a:rPr lang="en-US" sz="1600" b="0" dirty="0">
                <a:solidFill>
                  <a:prstClr val="black"/>
                </a:solidFill>
                <a:latin typeface="Times New Roman"/>
                <a:cs typeface="Times New Roman"/>
              </a:rPr>
              <a:t> 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a:solidFill>
                  <a:prstClr val="black"/>
                </a:solidFill>
                <a:latin typeface="Times New Roman"/>
                <a:cs typeface="Times New Roman"/>
              </a:rPr>
              <a:t>State </a:t>
            </a:r>
            <a:r>
              <a:rPr lang="en-US" sz="1600" i="1" dirty="0" err="1">
                <a:solidFill>
                  <a:prstClr val="black"/>
                </a:solidFill>
                <a:latin typeface="Times New Roman"/>
                <a:cs typeface="Times New Roman"/>
              </a:rPr>
              <a:t>X</a:t>
            </a:r>
            <a:r>
              <a:rPr lang="en-US" sz="1600" i="1" baseline="-25000" dirty="0" err="1">
                <a:solidFill>
                  <a:prstClr val="black"/>
                </a:solidFill>
                <a:latin typeface="Times New Roman"/>
                <a:cs typeface="Times New Roman"/>
              </a:rPr>
              <a:t>t</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internal group at time </a:t>
            </a:r>
            <a:r>
              <a:rPr lang="en-US" sz="1600" b="0" i="1" dirty="0" smtClean="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i="1" dirty="0" err="1">
                <a:solidFill>
                  <a:prstClr val="black"/>
                </a:solidFill>
                <a:latin typeface="Times New Roman"/>
                <a:cs typeface="Times New Roman"/>
              </a:rPr>
              <a:t>B</a:t>
            </a:r>
            <a:r>
              <a:rPr lang="en-US" sz="1600" i="1" baseline="-25000" dirty="0" err="1">
                <a:solidFill>
                  <a:prstClr val="black"/>
                </a:solidFill>
                <a:latin typeface="Times New Roman"/>
                <a:cs typeface="Times New Roman"/>
              </a:rPr>
              <a:t>kl</a:t>
            </a:r>
            <a:r>
              <a:rPr lang="en-US" sz="1600" dirty="0">
                <a:solidFill>
                  <a:prstClr val="black"/>
                </a:solidFill>
                <a:latin typeface="Times New Roman"/>
                <a:cs typeface="Times New Roman"/>
              </a:rPr>
              <a:t> </a:t>
            </a:r>
            <a:r>
              <a:rPr lang="en-US" sz="1600" b="0" dirty="0">
                <a:solidFill>
                  <a:prstClr val="black"/>
                </a:solidFill>
                <a:latin typeface="Times New Roman"/>
                <a:cs typeface="Times New Roman"/>
              </a:rPr>
              <a:t>captures temporal casual influence from external factor </a:t>
            </a:r>
            <a:r>
              <a:rPr lang="en-US" sz="1600" b="0" i="1" dirty="0">
                <a:solidFill>
                  <a:prstClr val="black"/>
                </a:solidFill>
                <a:latin typeface="Times New Roman"/>
                <a:cs typeface="Times New Roman"/>
              </a:rPr>
              <a:t>k </a:t>
            </a:r>
            <a:r>
              <a:rPr lang="en-US" sz="1600" b="0" dirty="0">
                <a:solidFill>
                  <a:prstClr val="black"/>
                </a:solidFill>
                <a:latin typeface="Times New Roman"/>
                <a:cs typeface="Times New Roman"/>
              </a:rPr>
              <a:t>to Gene </a:t>
            </a:r>
            <a:r>
              <a:rPr lang="en-US" sz="1600" b="0" i="1" dirty="0">
                <a:solidFill>
                  <a:prstClr val="black"/>
                </a:solidFill>
                <a:latin typeface="Times New Roman"/>
                <a:cs typeface="Times New Roman"/>
              </a:rPr>
              <a:t>l </a:t>
            </a:r>
            <a:r>
              <a:rPr lang="en-US" sz="1600" b="0" dirty="0">
                <a:solidFill>
                  <a:prstClr val="black"/>
                </a:solidFill>
                <a:latin typeface="Times New Roman"/>
                <a:cs typeface="Times New Roman"/>
              </a:rPr>
              <a:t>in internal </a:t>
            </a:r>
            <a:r>
              <a:rPr lang="en-US" sz="1600" b="0" dirty="0" smtClean="0">
                <a:solidFill>
                  <a:prstClr val="black"/>
                </a:solidFill>
                <a:latin typeface="Times New Roman"/>
                <a:cs typeface="Times New Roman"/>
              </a:rPr>
              <a:t>group</a:t>
            </a:r>
          </a:p>
          <a:p>
            <a:pPr marL="285750" indent="-285750" defTabSz="457200" fontAlgn="auto">
              <a:spcBef>
                <a:spcPts val="0"/>
              </a:spcBef>
              <a:spcAft>
                <a:spcPts val="0"/>
              </a:spcAft>
              <a:buFont typeface="Arial"/>
              <a:buChar char="•"/>
            </a:pPr>
            <a:endParaRPr lang="en-US" sz="1600" b="0" i="1" dirty="0">
              <a:solidFill>
                <a:prstClr val="black"/>
              </a:solidFill>
              <a:latin typeface="Times New Roman"/>
              <a:cs typeface="Times New Roman"/>
            </a:endParaRPr>
          </a:p>
          <a:p>
            <a:pPr marL="285750" indent="-285750" defTabSz="457200" fontAlgn="auto">
              <a:spcBef>
                <a:spcPts val="0"/>
              </a:spcBef>
              <a:spcAft>
                <a:spcPts val="0"/>
              </a:spcAft>
              <a:buFont typeface="Arial"/>
              <a:buChar char="•"/>
            </a:pPr>
            <a:r>
              <a:rPr lang="en-US" sz="1600" dirty="0" smtClean="0">
                <a:solidFill>
                  <a:prstClr val="black"/>
                </a:solidFill>
                <a:latin typeface="Times New Roman"/>
                <a:cs typeface="Times New Roman"/>
              </a:rPr>
              <a:t>Control </a:t>
            </a:r>
            <a:r>
              <a:rPr lang="en-US" sz="1600" i="1" dirty="0" err="1" smtClean="0">
                <a:solidFill>
                  <a:prstClr val="black"/>
                </a:solidFill>
                <a:latin typeface="Times New Roman"/>
                <a:cs typeface="Times New Roman"/>
              </a:rPr>
              <a:t>U</a:t>
            </a:r>
            <a:r>
              <a:rPr lang="en-US" sz="1600" i="1" baseline="-25000" dirty="0" err="1" smtClean="0">
                <a:solidFill>
                  <a:prstClr val="black"/>
                </a:solidFill>
                <a:latin typeface="Times New Roman"/>
                <a:cs typeface="Times New Roman"/>
              </a:rPr>
              <a:t>t</a:t>
            </a:r>
            <a:r>
              <a:rPr lang="en-US" sz="1600" dirty="0" smtClean="0">
                <a:solidFill>
                  <a:prstClr val="black"/>
                </a:solidFill>
                <a:latin typeface="Times New Roman"/>
                <a:cs typeface="Times New Roman"/>
              </a:rPr>
              <a:t>: </a:t>
            </a:r>
            <a:r>
              <a:rPr lang="en-US" sz="1600" b="0" dirty="0">
                <a:solidFill>
                  <a:prstClr val="black"/>
                </a:solidFill>
                <a:latin typeface="Times New Roman"/>
                <a:cs typeface="Times New Roman"/>
              </a:rPr>
              <a:t>Gene expression vector of external factors at time </a:t>
            </a:r>
            <a:r>
              <a:rPr lang="en-US" sz="1600" b="0" i="1" dirty="0">
                <a:solidFill>
                  <a:prstClr val="black"/>
                </a:solidFill>
                <a:latin typeface="Times New Roman"/>
                <a:cs typeface="Times New Roman"/>
              </a:rPr>
              <a:t>t</a:t>
            </a:r>
          </a:p>
          <a:p>
            <a:pPr marL="285750" indent="-285750" defTabSz="457200" fontAlgn="auto">
              <a:spcBef>
                <a:spcPts val="0"/>
              </a:spcBef>
              <a:spcAft>
                <a:spcPts val="0"/>
              </a:spcAft>
              <a:buFont typeface="Arial"/>
              <a:buChar char="•"/>
            </a:pPr>
            <a:endParaRPr lang="en-US" sz="1400" b="0" dirty="0">
              <a:solidFill>
                <a:prstClr val="black"/>
              </a:solidFill>
              <a:latin typeface="Times New Roman"/>
              <a:cs typeface="Times New Roman"/>
            </a:endParaRPr>
          </a:p>
        </p:txBody>
      </p:sp>
      <p:sp>
        <p:nvSpPr>
          <p:cNvPr id="5"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715529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1084"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1085"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13" name="Title 1"/>
          <p:cNvSpPr txBox="1">
            <a:spLocks/>
          </p:cNvSpPr>
          <p:nvPr/>
        </p:nvSpPr>
        <p:spPr bwMode="auto">
          <a:xfrm>
            <a:off x="152399" y="83756"/>
            <a:ext cx="89916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normAutofit/>
          </a:bodyPr>
          <a:lst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a:lstStyle>
          <a:p>
            <a:r>
              <a:rPr lang="en-US" smtClean="0"/>
              <a:t>State-space model for internal </a:t>
            </a:r>
            <a:br>
              <a:rPr lang="en-US" smtClean="0"/>
            </a:br>
            <a:r>
              <a:rPr lang="en-US" smtClean="0"/>
              <a:t>and external gene regulatory networks</a:t>
            </a:r>
            <a:endParaRPr lang="en-US" dirty="0"/>
          </a:p>
        </p:txBody>
      </p:sp>
    </p:spTree>
    <p:extLst>
      <p:ext uri="{BB962C8B-B14F-4D97-AF65-F5344CB8AC3E}">
        <p14:creationId xmlns:p14="http://schemas.microsoft.com/office/powerpoint/2010/main" val="2035917156"/>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a:bodyPr>
          <a:lstStyle/>
          <a:p>
            <a:r>
              <a:rPr lang="en-US" dirty="0"/>
              <a:t>Canonical temporal expression trajectories from effective state space model</a:t>
            </a:r>
          </a:p>
        </p:txBody>
      </p:sp>
      <p:sp>
        <p:nvSpPr>
          <p:cNvPr id="19" name="TextBox 18"/>
          <p:cNvSpPr txBox="1"/>
          <p:nvPr/>
        </p:nvSpPr>
        <p:spPr>
          <a:xfrm>
            <a:off x="1820332"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pic>
        <p:nvPicPr>
          <p:cNvPr id="28" name="Picture 3"/>
          <p:cNvPicPr>
            <a:picLocks noChangeAspect="1" noChangeArrowheads="1"/>
          </p:cNvPicPr>
          <p:nvPr/>
        </p:nvPicPr>
        <p:blipFill rotWithShape="1">
          <a:blip r:embed="rId3"/>
          <a:srcRect l="1879" t="40691" b="36666"/>
          <a:stretch/>
        </p:blipFill>
        <p:spPr bwMode="auto">
          <a:xfrm>
            <a:off x="1896532" y="4805934"/>
            <a:ext cx="3901796" cy="922963"/>
          </a:xfrm>
          <a:prstGeom prst="rect">
            <a:avLst/>
          </a:prstGeom>
          <a:noFill/>
          <a:ln w="9525">
            <a:noFill/>
            <a:miter lim="800000"/>
            <a:headEnd/>
            <a:tailEnd/>
          </a:ln>
        </p:spPr>
      </p:pic>
      <p:sp>
        <p:nvSpPr>
          <p:cNvPr id="30" name="TextBox 29"/>
          <p:cNvSpPr txBox="1"/>
          <p:nvPr/>
        </p:nvSpPr>
        <p:spPr>
          <a:xfrm>
            <a:off x="2751666" y="4053849"/>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3839632" y="1874954"/>
            <a:ext cx="259992" cy="112464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418861"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2338842"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23" name="TextBox 22"/>
          <p:cNvSpPr txBox="1"/>
          <p:nvPr/>
        </p:nvSpPr>
        <p:spPr>
          <a:xfrm>
            <a:off x="3268132"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996207"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
        <p:nvSpPr>
          <p:cNvPr id="29"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
        <p:nvSpPr>
          <p:cNvPr id="6" name="TextBox 5"/>
          <p:cNvSpPr txBox="1"/>
          <p:nvPr/>
        </p:nvSpPr>
        <p:spPr>
          <a:xfrm>
            <a:off x="425640" y="1179823"/>
            <a:ext cx="1928091" cy="1200329"/>
          </a:xfrm>
          <a:prstGeom prst="rect">
            <a:avLst/>
          </a:prstGeom>
          <a:noFill/>
        </p:spPr>
        <p:txBody>
          <a:bodyPr wrap="square" rtlCol="0">
            <a:spAutoFit/>
          </a:bodyPr>
          <a:lstStyle/>
          <a:p>
            <a:r>
              <a:rPr lang="en-US" b="0" dirty="0" smtClean="0"/>
              <a:t>Is a std. 1</a:t>
            </a:r>
            <a:r>
              <a:rPr lang="en-US" b="0" baseline="30000" dirty="0" smtClean="0"/>
              <a:t>st </a:t>
            </a:r>
            <a:r>
              <a:rPr lang="en-US" b="0" dirty="0" smtClean="0"/>
              <a:t>order homogeneous matrix difference equation. It can solved by </a:t>
            </a:r>
            <a:r>
              <a:rPr lang="en-US" b="0" dirty="0" err="1" smtClean="0"/>
              <a:t>diagonalizing</a:t>
            </a:r>
            <a:r>
              <a:rPr lang="en-US" b="0" dirty="0" smtClean="0"/>
              <a:t> A giving</a:t>
            </a:r>
            <a:r>
              <a:rPr lang="mr-IN" b="0" dirty="0" smtClean="0"/>
              <a:t>…</a:t>
            </a:r>
            <a:r>
              <a:rPr lang="en-US" b="0" dirty="0" smtClean="0"/>
              <a:t>.</a:t>
            </a:r>
          </a:p>
          <a:p>
            <a:endParaRPr lang="en-US" b="0" dirty="0"/>
          </a:p>
        </p:txBody>
      </p:sp>
      <p:sp>
        <p:nvSpPr>
          <p:cNvPr id="7" name="TextBox 6"/>
          <p:cNvSpPr txBox="1"/>
          <p:nvPr/>
        </p:nvSpPr>
        <p:spPr>
          <a:xfrm>
            <a:off x="94701" y="994396"/>
            <a:ext cx="4847207" cy="1505208"/>
          </a:xfrm>
          <a:prstGeom prst="rect">
            <a:avLst/>
          </a:prstGeom>
          <a:noFill/>
          <a:ln>
            <a:solidFill>
              <a:srgbClr val="C00000"/>
            </a:solidFill>
          </a:ln>
        </p:spPr>
        <p:txBody>
          <a:bodyPr wrap="square" rtlCol="0">
            <a:spAutoFit/>
          </a:bodyPr>
          <a:lstStyle/>
          <a:p>
            <a:endParaRPr lang="en-US"/>
          </a:p>
        </p:txBody>
      </p:sp>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sp>
        <p:nvSpPr>
          <p:cNvPr id="24" name="TextBox 23"/>
          <p:cNvSpPr txBox="1"/>
          <p:nvPr/>
        </p:nvSpPr>
        <p:spPr>
          <a:xfrm>
            <a:off x="3499340" y="1070363"/>
            <a:ext cx="2477597" cy="276999"/>
          </a:xfrm>
          <a:prstGeom prst="rect">
            <a:avLst/>
          </a:prstGeom>
          <a:noFill/>
          <a:ln>
            <a:noFill/>
          </a:ln>
        </p:spPr>
        <p:txBody>
          <a:bodyPr wrap="square" rtlCol="0">
            <a:spAutoFit/>
          </a:bodyPr>
          <a:lstStyle/>
          <a:p>
            <a:r>
              <a:rPr lang="en-US" sz="1200" b="1" dirty="0" smtClean="0">
                <a:latin typeface="Helvetica"/>
                <a:cs typeface="Helvetica"/>
              </a:rPr>
              <a:t>B</a:t>
            </a:r>
            <a:r>
              <a:rPr lang="en-US" sz="1200" dirty="0" smtClean="0">
                <a:latin typeface="Helvetica"/>
                <a:cs typeface="Helvetica"/>
              </a:rPr>
              <a:t>. Dimensionality Reduction</a:t>
            </a:r>
            <a:endParaRPr lang="en-US" sz="1200" dirty="0">
              <a:latin typeface="Helvetica"/>
              <a:cs typeface="Helvetica"/>
            </a:endParaRP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a:solidFill>
                      <a:sysClr val="windowText" lastClr="000000"/>
                    </a:solidFill>
                    <a:latin typeface="Helvetica"/>
                    <a:cs typeface="Helvetica"/>
                  </a:rPr>
                  <a:t>G</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enes</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277246"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277247"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a:t>
              </a:r>
              <a:r>
                <a:rPr lang="en-US" sz="1200" kern="0" dirty="0" smtClean="0">
                  <a:solidFill>
                    <a:sysClr val="windowText" lastClr="000000"/>
                  </a:solidFill>
                  <a:latin typeface="Helvetica"/>
                  <a:cs typeface="Helvetica"/>
                </a:rPr>
                <a:t>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X</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Genes</a:t>
                </a:r>
                <a:r>
                  <a:rPr kumimoji="0" lang="en-US" sz="1200" b="0" i="0" u="none" strike="noStrike" kern="0" cap="none" spc="0" normalizeH="0" noProof="0" dirty="0" smtClean="0">
                    <a:ln>
                      <a:noFill/>
                    </a:ln>
                    <a:solidFill>
                      <a:sysClr val="windowText" lastClr="000000"/>
                    </a:solidFill>
                    <a:effectLst/>
                    <a:uLnTx/>
                    <a:uFillTx/>
                    <a:latin typeface="Helvetica"/>
                    <a:cs typeface="Helvetica"/>
                  </a:rPr>
                  <a:t> of </a:t>
                </a:r>
                <a:r>
                  <a:rPr lang="en-US" sz="1200" i="1" kern="0" dirty="0" smtClean="0">
                    <a:solidFill>
                      <a:sysClr val="windowText" lastClr="000000"/>
                    </a:solidFill>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6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277248"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277249"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Meta-genes of </a:t>
              </a:r>
              <a:r>
                <a:rPr kumimoji="0" lang="en-US" sz="1200" b="0" i="1" u="none" strike="noStrike" kern="0" cap="none" spc="0" normalizeH="0" baseline="0" noProof="0" dirty="0" smtClean="0">
                  <a:ln>
                    <a:noFill/>
                  </a:ln>
                  <a:solidFill>
                    <a:sysClr val="windowText" lastClr="000000"/>
                  </a:solidFill>
                  <a:effectLst/>
                  <a:uLnTx/>
                  <a:uFillTx/>
                  <a:latin typeface="Helvetica"/>
                  <a:cs typeface="Helvetica"/>
                </a:rPr>
                <a:t>U</a:t>
              </a:r>
              <a:endParaRPr kumimoji="0" lang="en-US" sz="1200" b="0" i="1" u="none" strike="noStrike" kern="0" cap="none" spc="0" normalizeH="0" baseline="0" noProof="0" dirty="0">
                <a:ln>
                  <a:noFill/>
                </a:ln>
                <a:solidFill>
                  <a:sysClr val="windowText" lastClr="000000"/>
                </a:solidFill>
                <a:effectLst/>
                <a:uLnTx/>
                <a:uFillTx/>
                <a:latin typeface="Helvetica"/>
                <a:cs typeface="Helvetica"/>
              </a:endParaRPr>
            </a:p>
          </p:txBody>
        </p:sp>
      </p:grpSp>
      <p:sp>
        <p:nvSpPr>
          <p:cNvPr id="151" name="TextBox 150"/>
          <p:cNvSpPr txBox="1"/>
          <p:nvPr/>
        </p:nvSpPr>
        <p:spPr>
          <a:xfrm>
            <a:off x="4165523" y="6486359"/>
            <a:ext cx="2443289" cy="276999"/>
          </a:xfrm>
          <a:prstGeom prst="rect">
            <a:avLst/>
          </a:prstGeom>
          <a:noFill/>
        </p:spPr>
        <p:txBody>
          <a:bodyPr wrap="square" rtlCol="0">
            <a:spAutoFit/>
          </a:bodyPr>
          <a:lstStyle/>
          <a:p>
            <a:r>
              <a:rPr lang="en-US" sz="1200" b="0" smtClean="0">
                <a:latin typeface="Times New Roman"/>
              </a:rPr>
              <a:t>Internal genes/meta-genes</a:t>
            </a:r>
            <a:endParaRPr lang="en-US" sz="1200" b="0" i="1" dirty="0">
              <a:latin typeface="Times New Roman"/>
            </a:endParaRPr>
          </a:p>
        </p:txBody>
      </p:sp>
      <p:sp>
        <p:nvSpPr>
          <p:cNvPr id="154" name="TextBox 153"/>
          <p:cNvSpPr txBox="1"/>
          <p:nvPr/>
        </p:nvSpPr>
        <p:spPr>
          <a:xfrm>
            <a:off x="6842042" y="6484656"/>
            <a:ext cx="2190541" cy="276999"/>
          </a:xfrm>
          <a:prstGeom prst="rect">
            <a:avLst/>
          </a:prstGeom>
          <a:noFill/>
        </p:spPr>
        <p:txBody>
          <a:bodyPr wrap="square" rtlCol="0">
            <a:spAutoFit/>
          </a:bodyPr>
          <a:lstStyle/>
          <a:p>
            <a:r>
              <a:rPr lang="en-US" sz="1200" b="0" dirty="0" smtClean="0">
                <a:latin typeface="Times New Roman"/>
              </a:rPr>
              <a:t>External genes/meta-genes</a:t>
            </a:r>
            <a:endParaRPr lang="en-US" sz="1200" b="0" i="1" dirty="0">
              <a:latin typeface="Times New Roman"/>
            </a:endParaRPr>
          </a:p>
        </p:txBody>
      </p:sp>
      <p:grpSp>
        <p:nvGrpSpPr>
          <p:cNvPr id="157" name="Group 156"/>
          <p:cNvGrpSpPr/>
          <p:nvPr/>
        </p:nvGrpSpPr>
        <p:grpSpPr>
          <a:xfrm>
            <a:off x="3811499" y="6506219"/>
            <a:ext cx="404203" cy="234086"/>
            <a:chOff x="4372157" y="5342758"/>
            <a:chExt cx="404203" cy="234086"/>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5C00"/>
                </a:solidFill>
                <a:effectLst/>
                <a:latin typeface="Times New Roman" pitchFamily="18" charset="0"/>
              </a:endParaRPr>
            </a:p>
          </p:txBody>
        </p:sp>
      </p:grpSp>
      <p:grpSp>
        <p:nvGrpSpPr>
          <p:cNvPr id="160" name="Group 159"/>
          <p:cNvGrpSpPr/>
          <p:nvPr/>
        </p:nvGrpSpPr>
        <p:grpSpPr>
          <a:xfrm>
            <a:off x="6433236" y="6486996"/>
            <a:ext cx="447763" cy="234086"/>
            <a:chOff x="4372157" y="5958620"/>
            <a:chExt cx="447763" cy="234086"/>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u="none" strike="noStrike" cap="none" normalizeH="0" baseline="0" smtClean="0">
                <a:ln>
                  <a:noFill/>
                </a:ln>
                <a:effectLst/>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167" name="Group 166"/>
          <p:cNvGrpSpPr/>
          <p:nvPr/>
        </p:nvGrpSpPr>
        <p:grpSpPr>
          <a:xfrm>
            <a:off x="3825942" y="5686986"/>
            <a:ext cx="4916694" cy="276999"/>
            <a:chOff x="3757406" y="4377265"/>
            <a:chExt cx="4916694" cy="276999"/>
          </a:xfrm>
        </p:grpSpPr>
        <p:sp>
          <p:nvSpPr>
            <p:cNvPr id="147" name="TextBox 146"/>
            <p:cNvSpPr txBox="1"/>
            <p:nvPr/>
          </p:nvSpPr>
          <p:spPr>
            <a:xfrm>
              <a:off x="4642483" y="4377265"/>
              <a:ext cx="4031617" cy="276999"/>
            </a:xfrm>
            <a:prstGeom prst="rect">
              <a:avLst/>
            </a:prstGeom>
            <a:noFill/>
          </p:spPr>
          <p:txBody>
            <a:bodyPr wrap="square" rtlCol="0">
              <a:spAutoFit/>
            </a:bodyPr>
            <a:lstStyle/>
            <a:p>
              <a:r>
                <a:rPr lang="en-US" sz="1200" b="0" dirty="0">
                  <a:latin typeface="Times New Roman"/>
                </a:rPr>
                <a:t>I</a:t>
              </a:r>
              <a:r>
                <a:rPr lang="en-US" sz="1200" b="0" dirty="0" smtClean="0">
                  <a:latin typeface="Times New Roman"/>
                </a:rPr>
                <a:t>nternal regulation among internal genes/meta-genes by </a:t>
              </a:r>
              <a:r>
                <a:rPr lang="en-US" sz="1200" b="0" i="1" dirty="0" smtClean="0">
                  <a:latin typeface="Times New Roman"/>
                </a:rPr>
                <a:t>A/</a:t>
              </a:r>
              <a:r>
                <a:rPr lang="en-US" sz="1200" b="0" i="1" dirty="0" err="1" smtClean="0">
                  <a:latin typeface="Times New Roman"/>
                </a:rPr>
                <a:t>Ã</a:t>
              </a:r>
              <a:endParaRPr lang="en-US" sz="1200" b="0" i="1" dirty="0">
                <a:latin typeface="Times New Roman"/>
              </a:endParaRPr>
            </a:p>
          </p:txBody>
        </p:sp>
        <p:grpSp>
          <p:nvGrpSpPr>
            <p:cNvPr id="163" name="Group 162"/>
            <p:cNvGrpSpPr/>
            <p:nvPr/>
          </p:nvGrpSpPr>
          <p:grpSpPr>
            <a:xfrm>
              <a:off x="3757406" y="4536676"/>
              <a:ext cx="897726" cy="2"/>
              <a:chOff x="2326389" y="4622190"/>
              <a:chExt cx="897726" cy="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grpSp>
        <p:nvGrpSpPr>
          <p:cNvPr id="168" name="Group 167"/>
          <p:cNvGrpSpPr/>
          <p:nvPr/>
        </p:nvGrpSpPr>
        <p:grpSpPr>
          <a:xfrm>
            <a:off x="3814215" y="6005518"/>
            <a:ext cx="4916694" cy="461665"/>
            <a:chOff x="3757406" y="4377265"/>
            <a:chExt cx="4916694" cy="461665"/>
          </a:xfrm>
        </p:grpSpPr>
        <p:sp>
          <p:nvSpPr>
            <p:cNvPr id="169" name="TextBox 168"/>
            <p:cNvSpPr txBox="1"/>
            <p:nvPr/>
          </p:nvSpPr>
          <p:spPr>
            <a:xfrm>
              <a:off x="4642483" y="4377265"/>
              <a:ext cx="4031617" cy="461665"/>
            </a:xfrm>
            <a:prstGeom prst="rect">
              <a:avLst/>
            </a:prstGeom>
            <a:noFill/>
          </p:spPr>
          <p:txBody>
            <a:bodyPr wrap="square" rtlCol="0">
              <a:spAutoFit/>
            </a:bodyPr>
            <a:lstStyle/>
            <a:p>
              <a:r>
                <a:rPr lang="en-US" sz="1200" b="0" dirty="0" smtClean="0">
                  <a:latin typeface="Times New Roman"/>
                </a:rPr>
                <a:t>External regulation from external genes/meta-genes to internal genes/meta-genes in Group </a:t>
              </a:r>
              <a:r>
                <a:rPr lang="en-US" sz="1200" b="0" i="1" dirty="0">
                  <a:latin typeface="Times New Roman"/>
                </a:rPr>
                <a:t>X</a:t>
              </a:r>
              <a:r>
                <a:rPr lang="en-US" sz="1200" b="0" dirty="0" smtClean="0">
                  <a:latin typeface="Times New Roman"/>
                </a:rPr>
                <a:t> by </a:t>
              </a:r>
              <a:r>
                <a:rPr lang="en-US" sz="1200" b="0" i="1" dirty="0">
                  <a:latin typeface="Times New Roman"/>
                </a:rPr>
                <a:t>B</a:t>
              </a:r>
              <a:r>
                <a:rPr lang="en-US" sz="1200" b="0" i="1" dirty="0" smtClean="0">
                  <a:latin typeface="Times New Roman"/>
                </a:rPr>
                <a:t>/</a:t>
              </a:r>
              <a:endParaRPr lang="en-US" sz="1200" b="0" i="1" dirty="0">
                <a:latin typeface="Times New Roman"/>
              </a:endParaRPr>
            </a:p>
          </p:txBody>
        </p:sp>
        <p:grpSp>
          <p:nvGrpSpPr>
            <p:cNvPr id="170" name="Group 169"/>
            <p:cNvGrpSpPr/>
            <p:nvPr/>
          </p:nvGrpSpPr>
          <p:grpSpPr>
            <a:xfrm>
              <a:off x="3757406" y="4536676"/>
              <a:ext cx="897726" cy="2"/>
              <a:chOff x="2326389" y="4622190"/>
              <a:chExt cx="897726" cy="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graphicFrame>
          <p:nvGraphicFramePr>
            <p:cNvPr id="171" name="Object 170"/>
            <p:cNvGraphicFramePr>
              <a:graphicFrameLocks noChangeAspect="1"/>
            </p:cNvGraphicFramePr>
            <p:nvPr>
              <p:extLst>
                <p:ext uri="{D42A27DB-BD31-4B8C-83A1-F6EECF244321}">
                  <p14:modId xmlns:p14="http://schemas.microsoft.com/office/powerpoint/2010/main" val="931900509"/>
                </p:ext>
              </p:extLst>
            </p:nvPr>
          </p:nvGraphicFramePr>
          <p:xfrm>
            <a:off x="6891394" y="4593304"/>
            <a:ext cx="152400" cy="190500"/>
          </p:xfrm>
          <a:graphic>
            <a:graphicData uri="http://schemas.openxmlformats.org/presentationml/2006/ole">
              <mc:AlternateContent xmlns:mc="http://schemas.openxmlformats.org/markup-compatibility/2006">
                <mc:Choice xmlns:v="urn:schemas-microsoft-com:vml" Requires="v">
                  <p:oleObj spid="_x0000_s277250"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1394" y="4593304"/>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8" name="Rectangle 177"/>
          <p:cNvSpPr/>
          <p:nvPr/>
        </p:nvSpPr>
        <p:spPr>
          <a:xfrm>
            <a:off x="82993" y="432325"/>
            <a:ext cx="2713918" cy="276999"/>
          </a:xfrm>
          <a:prstGeom prst="rect">
            <a:avLst/>
          </a:prstGeom>
        </p:spPr>
        <p:txBody>
          <a:bodyPr wrap="square">
            <a:spAutoFit/>
          </a:bodyPr>
          <a:lstStyle/>
          <a:p>
            <a:r>
              <a:rPr lang="en-US" sz="1200" b="1" dirty="0" smtClean="0">
                <a:solidFill>
                  <a:srgbClr val="000100"/>
                </a:solidFill>
                <a:latin typeface="Helvetica"/>
                <a:cs typeface="Helvetica"/>
              </a:rPr>
              <a:t>A</a:t>
            </a:r>
            <a:r>
              <a:rPr lang="en-US" sz="1200" dirty="0" smtClean="0">
                <a:solidFill>
                  <a:srgbClr val="000100"/>
                </a:solidFill>
                <a:latin typeface="Helvetica"/>
                <a:cs typeface="Helvetica"/>
              </a:rPr>
              <a:t>. 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1" name="Rectangle 190"/>
          <p:cNvSpPr/>
          <p:nvPr/>
        </p:nvSpPr>
        <p:spPr>
          <a:xfrm>
            <a:off x="6491389" y="410623"/>
            <a:ext cx="2752206" cy="276999"/>
          </a:xfrm>
          <a:prstGeom prst="rect">
            <a:avLst/>
          </a:prstGeom>
        </p:spPr>
        <p:txBody>
          <a:bodyPr wrap="square">
            <a:spAutoFit/>
          </a:bodyPr>
          <a:lstStyle/>
          <a:p>
            <a:r>
              <a:rPr lang="en-US" sz="1200" b="1" dirty="0" smtClean="0">
                <a:solidFill>
                  <a:srgbClr val="000100"/>
                </a:solidFill>
                <a:latin typeface="Helvetica"/>
                <a:cs typeface="Helvetica"/>
              </a:rPr>
              <a:t>C</a:t>
            </a:r>
            <a:r>
              <a:rPr lang="en-US" sz="1200" dirty="0" smtClean="0">
                <a:solidFill>
                  <a:srgbClr val="000100"/>
                </a:solidFill>
                <a:latin typeface="Helvetica"/>
                <a:cs typeface="Helvetica"/>
              </a:rPr>
              <a:t>. Meta-gene state-space </a:t>
            </a:r>
            <a:r>
              <a:rPr lang="en-US" sz="1200" dirty="0">
                <a:solidFill>
                  <a:srgbClr val="000100"/>
                </a:solidFill>
                <a:latin typeface="Helvetica"/>
                <a:cs typeface="Helvetica"/>
              </a:rPr>
              <a:t>model</a:t>
            </a:r>
            <a:endParaRPr lang="en-US" sz="1200" dirty="0">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5193"/>
                    </a:solidFill>
                    <a:effectLst/>
                    <a:uLnTx/>
                    <a:uFillTx/>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088760" cy="276999"/>
          </a:xfrm>
          <a:prstGeom prst="rect">
            <a:avLst/>
          </a:prstGeom>
          <a:noFill/>
        </p:spPr>
        <p:txBody>
          <a:bodyPr wrap="none" rtlCol="0">
            <a:spAutoFit/>
          </a:bodyPr>
          <a:lstStyle/>
          <a:p>
            <a:r>
              <a:rPr lang="en-US" sz="1200" i="1" dirty="0" smtClean="0">
                <a:solidFill>
                  <a:srgbClr val="9BBB58"/>
                </a:solidFill>
                <a:latin typeface="Times New Roman"/>
                <a:cs typeface="Times New Roman"/>
              </a:rPr>
              <a:t>X</a:t>
            </a:r>
            <a:r>
              <a:rPr lang="en-US" sz="1200" i="1" baseline="-25000" dirty="0" smtClean="0">
                <a:latin typeface="Times New Roman"/>
                <a:cs typeface="Times New Roman"/>
              </a:rPr>
              <a:t>t+1</a:t>
            </a:r>
            <a:r>
              <a:rPr lang="en-US" sz="1200" i="1" dirty="0" smtClean="0">
                <a:latin typeface="Times New Roman"/>
                <a:cs typeface="Times New Roman"/>
              </a:rPr>
              <a:t>=</a:t>
            </a:r>
            <a:r>
              <a:rPr lang="en-US" sz="1200" i="1" dirty="0" err="1" smtClean="0">
                <a:solidFill>
                  <a:srgbClr val="C0504D"/>
                </a:solidFill>
                <a:latin typeface="Times New Roman"/>
                <a:cs typeface="Times New Roman"/>
              </a:rPr>
              <a:t>A</a:t>
            </a:r>
            <a:r>
              <a:rPr lang="en-US" sz="1200" i="1" dirty="0" err="1" smtClean="0">
                <a:solidFill>
                  <a:srgbClr val="9BBB58"/>
                </a:solidFill>
                <a:latin typeface="Times New Roman"/>
                <a:cs typeface="Times New Roman"/>
              </a:rPr>
              <a:t>X</a:t>
            </a:r>
            <a:r>
              <a:rPr lang="en-US" sz="1200" i="1" baseline="-25000" dirty="0" err="1" smtClean="0">
                <a:latin typeface="Times New Roman"/>
                <a:cs typeface="Times New Roman"/>
              </a:rPr>
              <a:t>t</a:t>
            </a:r>
            <a:r>
              <a:rPr lang="en-US" sz="1200" i="1" dirty="0" err="1" smtClean="0">
                <a:latin typeface="Times New Roman"/>
                <a:cs typeface="Times New Roman"/>
              </a:rPr>
              <a:t>+</a:t>
            </a:r>
            <a:r>
              <a:rPr lang="en-US" sz="1200" i="1" dirty="0" err="1" smtClean="0">
                <a:solidFill>
                  <a:srgbClr val="4F81BD"/>
                </a:solidFill>
                <a:latin typeface="Times New Roman"/>
                <a:cs typeface="Times New Roman"/>
              </a:rPr>
              <a:t>B</a:t>
            </a:r>
            <a:r>
              <a:rPr lang="en-US" sz="1200" i="1" dirty="0" err="1" smtClean="0">
                <a:solidFill>
                  <a:srgbClr val="F69546"/>
                </a:solidFill>
                <a:latin typeface="Times New Roman"/>
                <a:cs typeface="Times New Roman"/>
              </a:rPr>
              <a:t>U</a:t>
            </a:r>
            <a:r>
              <a:rPr lang="en-US" sz="1200" i="1" baseline="-25000" dirty="0" err="1" smtClean="0">
                <a:latin typeface="Times New Roman"/>
                <a:cs typeface="Times New Roman"/>
              </a:rPr>
              <a:t>t</a:t>
            </a:r>
            <a:endParaRPr lang="en-US" sz="1200" i="1" baseline="-25000" dirty="0">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time</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5" name="TextBox 304"/>
          <p:cNvSpPr txBox="1"/>
          <p:nvPr/>
        </p:nvSpPr>
        <p:spPr>
          <a:xfrm>
            <a:off x="6578090" y="2922200"/>
            <a:ext cx="2548035" cy="461665"/>
          </a:xfrm>
          <a:prstGeom prst="rect">
            <a:avLst/>
          </a:prstGeom>
          <a:noFill/>
        </p:spPr>
        <p:txBody>
          <a:bodyPr wrap="square" rtlCol="0">
            <a:spAutoFit/>
          </a:bodyPr>
          <a:lstStyle/>
          <a:p>
            <a:r>
              <a:rPr lang="en-US" sz="1200" b="1" dirty="0" smtClean="0">
                <a:latin typeface="Helvetica"/>
                <a:cs typeface="Helvetica"/>
              </a:rPr>
              <a:t>D. </a:t>
            </a:r>
            <a:r>
              <a:rPr lang="en-US" sz="1200" dirty="0" smtClean="0">
                <a:solidFill>
                  <a:srgbClr val="FF0000"/>
                </a:solidFill>
                <a:latin typeface="Helvetica"/>
                <a:cs typeface="Helvetica"/>
              </a:rPr>
              <a:t>Internal</a:t>
            </a:r>
            <a:r>
              <a:rPr lang="en-US" sz="1200" dirty="0" smtClean="0">
                <a:latin typeface="Helvetica"/>
                <a:cs typeface="Helvetica"/>
              </a:rPr>
              <a:t>/</a:t>
            </a:r>
            <a:r>
              <a:rPr lang="en-US" sz="1200" dirty="0" smtClean="0">
                <a:solidFill>
                  <a:schemeClr val="tx2">
                    <a:lumMod val="75000"/>
                  </a:schemeClr>
                </a:solidFill>
                <a:latin typeface="Helvetica"/>
                <a:cs typeface="Helvetica"/>
              </a:rPr>
              <a:t>External </a:t>
            </a:r>
            <a:r>
              <a:rPr lang="en-US" sz="1200" dirty="0" smtClean="0">
                <a:latin typeface="Helvetica"/>
                <a:cs typeface="Helvetica"/>
              </a:rPr>
              <a:t>Principal Dynamic Patterns (PDPs)</a:t>
            </a:r>
            <a:endParaRPr lang="en-US" sz="1200" dirty="0">
              <a:latin typeface="Helvetica"/>
              <a:cs typeface="Helvetica"/>
            </a:endParaRPr>
          </a:p>
        </p:txBody>
      </p:sp>
      <p:sp>
        <p:nvSpPr>
          <p:cNvPr id="307" name="Rounded Rectangle 214"/>
          <p:cNvSpPr/>
          <p:nvPr/>
        </p:nvSpPr>
        <p:spPr bwMode="auto">
          <a:xfrm rot="5400000">
            <a:off x="6675998" y="3198979"/>
            <a:ext cx="2243265" cy="2653650"/>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16" name="Group 315"/>
          <p:cNvGrpSpPr/>
          <p:nvPr/>
        </p:nvGrpSpPr>
        <p:grpSpPr>
          <a:xfrm>
            <a:off x="6457460" y="3635736"/>
            <a:ext cx="2607381" cy="1704109"/>
            <a:chOff x="1666654" y="4688507"/>
            <a:chExt cx="2607381" cy="1704109"/>
          </a:xfrm>
        </p:grpSpPr>
        <p:pic>
          <p:nvPicPr>
            <p:cNvPr id="299" name="Picture 3"/>
            <p:cNvPicPr>
              <a:picLocks noChangeAspect="1" noChangeArrowheads="1"/>
            </p:cNvPicPr>
            <p:nvPr/>
          </p:nvPicPr>
          <p:blipFill rotWithShape="1">
            <a:blip r:embed="rId14"/>
            <a:srcRect l="80091" t="40691" b="42760"/>
            <a:stretch/>
          </p:blipFill>
          <p:spPr bwMode="auto">
            <a:xfrm>
              <a:off x="1740497" y="5169542"/>
              <a:ext cx="594554" cy="506618"/>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319748" y="5151557"/>
              <a:ext cx="579339" cy="562659"/>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321563" y="5813733"/>
              <a:ext cx="588757" cy="562659"/>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726851" y="5849002"/>
              <a:ext cx="546015" cy="543614"/>
            </a:xfrm>
            <a:prstGeom prst="rect">
              <a:avLst/>
            </a:prstGeom>
            <a:noFill/>
            <a:ln w="9525">
              <a:noFill/>
              <a:miter lim="800000"/>
              <a:headEnd/>
              <a:tailEnd/>
            </a:ln>
          </p:spPr>
        </p:pic>
        <p:sp>
          <p:nvSpPr>
            <p:cNvPr id="308" name="Rectangle 307"/>
            <p:cNvSpPr/>
            <p:nvPr/>
          </p:nvSpPr>
          <p:spPr>
            <a:xfrm>
              <a:off x="1666654" y="4688507"/>
              <a:ext cx="2607381" cy="307777"/>
            </a:xfrm>
            <a:prstGeom prst="rect">
              <a:avLst/>
            </a:prstGeom>
          </p:spPr>
          <p:txBody>
            <a:bodyPr wrap="square">
              <a:spAutoFit/>
            </a:bodyPr>
            <a:lstStyle/>
            <a:p>
              <a:pPr defTabSz="914400"/>
              <a:r>
                <a:rPr lang="en-US" sz="1400" dirty="0">
                  <a:solidFill>
                    <a:srgbClr val="000000"/>
                  </a:solidFill>
                  <a:latin typeface="Times New Roman"/>
                  <a:cs typeface="Times New Roman"/>
                </a:rPr>
                <a:t>[</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1</a:t>
              </a:r>
              <a:r>
                <a:rPr lang="en-US" sz="1200" baseline="-25000" dirty="0">
                  <a:solidFill>
                    <a:srgbClr val="000000"/>
                  </a:solidFill>
                  <a:latin typeface="Times New Roman"/>
                  <a:cs typeface="Times New Roman"/>
                </a:rPr>
                <a:t>,</a:t>
              </a:r>
              <a:r>
                <a:rPr lang="en-US" sz="1200" i="1" dirty="0">
                  <a:solidFill>
                    <a:srgbClr val="000000"/>
                  </a:solidFill>
                  <a:latin typeface="Times New Roman"/>
                  <a:cs typeface="Times New Roman"/>
                </a:rPr>
                <a:t> </a:t>
              </a:r>
              <a:r>
                <a:rPr lang="en-US" sz="1200" i="1" dirty="0" smtClean="0">
                  <a:solidFill>
                    <a:srgbClr val="FF0000"/>
                  </a:solidFill>
                  <a:latin typeface="Times New Roman"/>
                  <a:cs typeface="Times New Roman"/>
                </a:rPr>
                <a:t>λ</a:t>
              </a:r>
              <a:r>
                <a:rPr lang="en-US" sz="1200" i="1" baseline="-25000" dirty="0" smtClean="0">
                  <a:solidFill>
                    <a:srgbClr val="000000"/>
                  </a:solidFill>
                  <a:latin typeface="Times New Roman"/>
                  <a:cs typeface="Times New Roman"/>
                </a:rPr>
                <a:t>p</a:t>
              </a:r>
              <a:r>
                <a:rPr lang="en-US" sz="1200" i="1" baseline="30000" dirty="0" smtClean="0">
                  <a:solidFill>
                    <a:srgbClr val="000000"/>
                  </a:solidFill>
                  <a:latin typeface="Times New Roman"/>
                  <a:cs typeface="Times New Roman"/>
                </a:rPr>
                <a:t>2</a:t>
              </a:r>
              <a:r>
                <a:rPr lang="en-US" sz="1200" i="1" dirty="0">
                  <a:solidFill>
                    <a:srgbClr val="000000"/>
                  </a:solidFill>
                  <a:latin typeface="Times New Roman"/>
                  <a:cs typeface="Times New Roman"/>
                </a:rPr>
                <a:t>, …, </a:t>
              </a:r>
              <a:r>
                <a:rPr lang="en-US" sz="1200" i="1" dirty="0" err="1" smtClean="0">
                  <a:solidFill>
                    <a:srgbClr val="FF0000"/>
                  </a:solidFill>
                  <a:latin typeface="Times New Roman"/>
                  <a:cs typeface="Times New Roman"/>
                </a:rPr>
                <a:t>λ</a:t>
              </a:r>
              <a:r>
                <a:rPr lang="en-US" sz="1200" i="1" baseline="-25000" dirty="0" err="1" smtClean="0">
                  <a:solidFill>
                    <a:srgbClr val="000000"/>
                  </a:solidFill>
                  <a:latin typeface="Times New Roman"/>
                  <a:cs typeface="Times New Roman"/>
                </a:rPr>
                <a:t>p</a:t>
              </a:r>
              <a:r>
                <a:rPr lang="en-US" sz="1200" i="1" baseline="30000" dirty="0" err="1" smtClean="0">
                  <a:solidFill>
                    <a:srgbClr val="000000"/>
                  </a:solidFill>
                  <a:latin typeface="Times New Roman"/>
                  <a:cs typeface="Times New Roman"/>
                </a:rPr>
                <a:t>T</a:t>
              </a:r>
              <a:r>
                <a:rPr lang="en-US" sz="1400" dirty="0" smtClean="0">
                  <a:solidFill>
                    <a:srgbClr val="000000"/>
                  </a:solidFill>
                  <a:latin typeface="Times New Roman"/>
                  <a:cs typeface="Times New Roman"/>
                </a:rPr>
                <a:t>]</a:t>
              </a:r>
              <a:r>
                <a:rPr lang="en-US" sz="1400" dirty="0">
                  <a:solidFill>
                    <a:srgbClr val="000000"/>
                  </a:solidFill>
                  <a:latin typeface="Times New Roman"/>
                  <a:cs typeface="Times New Roman"/>
                </a:rPr>
                <a:t> </a:t>
              </a:r>
              <a:r>
                <a:rPr lang="en-US" sz="1400" dirty="0" smtClean="0">
                  <a:solidFill>
                    <a:srgbClr val="000000"/>
                  </a:solidFill>
                  <a:latin typeface="Times New Roman"/>
                  <a:cs typeface="Times New Roman"/>
                </a:rPr>
                <a:t>  </a:t>
              </a:r>
              <a:endParaRPr lang="en-US" sz="1400" dirty="0">
                <a:solidFill>
                  <a:srgbClr val="000000"/>
                </a:solidFill>
                <a:latin typeface="Times New Roman"/>
                <a:cs typeface="Times New Roman"/>
              </a:endParaRP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64" name="Straight Connector 163"/>
          <p:cNvCxnSpPr/>
          <p:nvPr/>
        </p:nvCxnSpPr>
        <p:spPr>
          <a:xfrm>
            <a:off x="7698823" y="3404170"/>
            <a:ext cx="0" cy="2243267"/>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160265" y="5210218"/>
            <a:ext cx="2446546"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4F81BD"/>
                </a:solidFill>
                <a:latin typeface="Times New Roman"/>
                <a:cs typeface="Times New Roman"/>
              </a:rPr>
              <a:t>EXT</a:t>
            </a:r>
            <a:r>
              <a:rPr lang="en-US" sz="1200" baseline="30000" dirty="0" smtClean="0">
                <a:solidFill>
                  <a:srgbClr val="4F81BD"/>
                </a:solidFill>
                <a:latin typeface="Times New Roman"/>
                <a:cs typeface="Times New Roman"/>
              </a:rPr>
              <a:t>    </a:t>
            </a:r>
            <a:r>
              <a:rPr lang="en-US" sz="1200" i="1" dirty="0" smtClean="0">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1      </a:t>
            </a:r>
            <a:r>
              <a:rPr lang="en-US" sz="1200" i="1" dirty="0" smtClean="0">
                <a:solidFill>
                  <a:srgbClr val="4F81BD"/>
                </a:solidFill>
                <a:latin typeface="Times New Roman"/>
                <a:cs typeface="Times New Roman"/>
              </a:rPr>
              <a:t>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2</a:t>
            </a:r>
            <a:r>
              <a:rPr lang="en-US" sz="1200" i="1" baseline="-25000" dirty="0" smtClean="0">
                <a:solidFill>
                  <a:srgbClr val="F69546"/>
                </a:solidFill>
                <a:latin typeface="Times New Roman"/>
                <a:cs typeface="Times New Roman"/>
              </a:rPr>
              <a:t> </a:t>
            </a:r>
            <a:r>
              <a:rPr lang="en-US" sz="1200" i="1" baseline="-25000" dirty="0" smtClean="0">
                <a:solidFill>
                  <a:srgbClr val="C0504D"/>
                </a:solidFill>
                <a:latin typeface="Times New Roman"/>
                <a:cs typeface="Times New Roman"/>
              </a:rPr>
              <a:t>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4F81BD"/>
                </a:solidFill>
                <a:latin typeface="Times New Roman"/>
                <a:cs typeface="Times New Roman"/>
              </a:rPr>
              <a:t>d</a:t>
            </a:r>
            <a:r>
              <a:rPr lang="en-US" sz="1200" i="1" baseline="-25000" dirty="0" smtClean="0">
                <a:solidFill>
                  <a:srgbClr val="4F81B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sp>
        <p:nvSpPr>
          <p:cNvPr id="208" name="Rounded Rectangle 214"/>
          <p:cNvSpPr/>
          <p:nvPr/>
        </p:nvSpPr>
        <p:spPr bwMode="auto">
          <a:xfrm rot="5400000">
            <a:off x="-155986" y="3606676"/>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2" name="TextBox 211"/>
          <p:cNvSpPr txBox="1"/>
          <p:nvPr/>
        </p:nvSpPr>
        <p:spPr>
          <a:xfrm>
            <a:off x="64689" y="2665954"/>
            <a:ext cx="2869771" cy="646331"/>
          </a:xfrm>
          <a:prstGeom prst="rect">
            <a:avLst/>
          </a:prstGeom>
          <a:noFill/>
        </p:spPr>
        <p:txBody>
          <a:bodyPr wrap="square" rtlCol="0">
            <a:spAutoFit/>
          </a:bodyPr>
          <a:lstStyle/>
          <a:p>
            <a:r>
              <a:rPr lang="en-US" sz="1200" b="1" dirty="0">
                <a:latin typeface="Helvetica"/>
                <a:cs typeface="Helvetica"/>
              </a:rPr>
              <a:t>E</a:t>
            </a:r>
            <a:r>
              <a:rPr lang="en-US" sz="1200" b="1" dirty="0" smtClean="0">
                <a:latin typeface="Helvetica"/>
                <a:cs typeface="Helvetica"/>
              </a:rPr>
              <a:t>. </a:t>
            </a:r>
            <a:r>
              <a:rPr lang="en-US" sz="1200" dirty="0" smtClean="0">
                <a:latin typeface="Helvetica"/>
                <a:cs typeface="Helvetica"/>
              </a:rPr>
              <a:t>Gene’s </a:t>
            </a:r>
            <a:r>
              <a:rPr lang="en-US" sz="1200" dirty="0" smtClean="0">
                <a:solidFill>
                  <a:srgbClr val="9B4240"/>
                </a:solidFill>
                <a:latin typeface="Helvetica"/>
                <a:cs typeface="Helvetica"/>
              </a:rPr>
              <a:t>internal (INT) </a:t>
            </a:r>
            <a:r>
              <a:rPr lang="en-US" sz="1200" dirty="0" smtClean="0">
                <a:latin typeface="Helvetica"/>
                <a:cs typeface="Helvetica"/>
              </a:rPr>
              <a:t>and </a:t>
            </a:r>
            <a:r>
              <a:rPr lang="en-US" sz="1200" dirty="0" smtClean="0">
                <a:solidFill>
                  <a:srgbClr val="4F81BD"/>
                </a:solidFill>
                <a:latin typeface="Helvetica"/>
                <a:cs typeface="Helvetica"/>
              </a:rPr>
              <a:t>external (EXT)</a:t>
            </a:r>
            <a:r>
              <a:rPr lang="en-US" sz="1200" dirty="0" smtClean="0">
                <a:latin typeface="Helvetica"/>
                <a:cs typeface="Helvetica"/>
              </a:rPr>
              <a:t> driven expression dynamics composed of PDPs</a:t>
            </a:r>
            <a:endParaRPr lang="en-US" sz="1200" dirty="0">
              <a:latin typeface="Helvetica"/>
              <a:cs typeface="Helvetica"/>
            </a:endParaRPr>
          </a:p>
        </p:txBody>
      </p:sp>
      <p:grpSp>
        <p:nvGrpSpPr>
          <p:cNvPr id="15" name="Group 14"/>
          <p:cNvGrpSpPr/>
          <p:nvPr/>
        </p:nvGrpSpPr>
        <p:grpSpPr>
          <a:xfrm>
            <a:off x="139323" y="34125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169551"/>
              </a:xfrm>
              <a:prstGeom prst="rect">
                <a:avLst/>
              </a:prstGeom>
              <a:noFill/>
            </p:spPr>
            <p:txBody>
              <a:bodyPr wrap="square" rtlCol="0">
                <a:spAutoFit/>
              </a:bodyPr>
              <a:lstStyle/>
              <a:p>
                <a:r>
                  <a:rPr lang="en-US" sz="1200" i="1" dirty="0" err="1" smtClean="0">
                    <a:solidFill>
                      <a:srgbClr val="9BBB58"/>
                    </a:solidFill>
                    <a:latin typeface="Times New Roman"/>
                    <a:cs typeface="Times New Roman"/>
                  </a:rPr>
                  <a:t>x</a:t>
                </a:r>
                <a:r>
                  <a:rPr lang="en-US" sz="1200" baseline="30000" dirty="0" err="1" smtClean="0">
                    <a:solidFill>
                      <a:srgbClr val="C0504D"/>
                    </a:solidFill>
                    <a:latin typeface="Times New Roman"/>
                    <a:cs typeface="Times New Roman"/>
                  </a:rPr>
                  <a:t>INT</a:t>
                </a:r>
                <a:r>
                  <a:rPr lang="en-US" sz="1200" baseline="30000" dirty="0" smtClean="0">
                    <a:solidFill>
                      <a:srgbClr val="C0504D"/>
                    </a:solidFill>
                    <a:latin typeface="Times New Roman"/>
                    <a:cs typeface="Times New Roman"/>
                  </a:rPr>
                  <a:t>     </a:t>
                </a:r>
                <a:r>
                  <a:rPr lang="en-US" sz="1200" i="1" dirty="0" smtClean="0">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1                  </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2                  </a:t>
                </a: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endParaRPr lang="en-US" sz="1200" i="1" baseline="-25000" dirty="0">
                  <a:solidFill>
                    <a:srgbClr val="C0504D"/>
                  </a:solidFill>
                  <a:latin typeface="Times New Roman"/>
                  <a:cs typeface="Times New Roman"/>
                </a:endParaRPr>
              </a:p>
              <a:p>
                <a:endParaRPr lang="en-US" sz="1200" i="1" baseline="-25000" dirty="0" smtClean="0">
                  <a:solidFill>
                    <a:srgbClr val="C0504D"/>
                  </a:solidFill>
                  <a:latin typeface="Times New Roman"/>
                  <a:cs typeface="Times New Roman"/>
                </a:endParaRPr>
              </a:p>
              <a:p>
                <a:r>
                  <a:rPr lang="en-US" sz="1200" i="1" dirty="0" smtClean="0">
                    <a:solidFill>
                      <a:srgbClr val="000000"/>
                    </a:solidFill>
                    <a:latin typeface="Times New Roman"/>
                    <a:cs typeface="Times New Roman"/>
                  </a:rPr>
                  <a:t>  +</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3</a:t>
                </a:r>
                <a:r>
                  <a:rPr lang="en-US" sz="1200" i="1" dirty="0" smtClean="0">
                    <a:solidFill>
                      <a:srgbClr val="C0504D"/>
                    </a:solidFill>
                    <a:latin typeface="Times New Roman"/>
                    <a:cs typeface="Times New Roman"/>
                  </a:rPr>
                  <a:t>                      </a:t>
                </a:r>
                <a:r>
                  <a:rPr lang="en-US" sz="1200" i="1" dirty="0" smtClean="0">
                    <a:solidFill>
                      <a:srgbClr val="000000"/>
                    </a:solidFill>
                    <a:latin typeface="Times New Roman"/>
                    <a:cs typeface="Times New Roman"/>
                  </a:rPr>
                  <a:t>+</a:t>
                </a:r>
                <a:r>
                  <a:rPr lang="en-US" sz="1200" i="1" dirty="0" smtClean="0">
                    <a:solidFill>
                      <a:srgbClr val="C0504D"/>
                    </a:solidFill>
                    <a:latin typeface="Times New Roman"/>
                    <a:cs typeface="Times New Roman"/>
                  </a:rPr>
                  <a:t>c</a:t>
                </a:r>
                <a:r>
                  <a:rPr lang="en-US" sz="1200" i="1" baseline="-25000" dirty="0" smtClean="0">
                    <a:solidFill>
                      <a:srgbClr val="C0504D"/>
                    </a:solidFill>
                    <a:latin typeface="Times New Roman"/>
                    <a:cs typeface="Times New Roman"/>
                  </a:rPr>
                  <a:t>4</a:t>
                </a:r>
                <a:r>
                  <a:rPr lang="en-US" sz="1200" i="1" dirty="0" smtClean="0">
                    <a:solidFill>
                      <a:srgbClr val="C0504D"/>
                    </a:solidFill>
                    <a:latin typeface="Times New Roman"/>
                    <a:cs typeface="Times New Roman"/>
                  </a:rPr>
                  <a:t>     </a:t>
                </a:r>
                <a:r>
                  <a:rPr lang="en-US" i="1" dirty="0" smtClean="0">
                    <a:solidFill>
                      <a:srgbClr val="C0504D"/>
                    </a:solidFill>
                    <a:latin typeface="Times New Roman"/>
                    <a:cs typeface="Times New Roman"/>
                  </a:rPr>
                  <a:t>       </a:t>
                </a:r>
                <a:endParaRPr lang="en-US"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09870" y="2009806"/>
            <a:ext cx="1011771" cy="237329"/>
          </a:xfrm>
          <a:prstGeom prst="rect">
            <a:avLst/>
          </a:prstGeom>
        </p:spPr>
      </p:pic>
      <p:pic>
        <p:nvPicPr>
          <p:cNvPr id="4" name="Picture 3"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7814860" y="4142453"/>
            <a:ext cx="622590" cy="605799"/>
          </a:xfrm>
          <a:prstGeom prst="rect">
            <a:avLst/>
          </a:prstGeom>
        </p:spPr>
      </p:pic>
      <p:pic>
        <p:nvPicPr>
          <p:cNvPr id="165" name="Picture 164"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8442195" y="4143042"/>
            <a:ext cx="615287" cy="540240"/>
          </a:xfrm>
          <a:prstGeom prst="rect">
            <a:avLst/>
          </a:prstGeom>
        </p:spPr>
      </p:pic>
      <p:pic>
        <p:nvPicPr>
          <p:cNvPr id="180" name="Picture 179"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8402981" y="4779201"/>
            <a:ext cx="786713" cy="590795"/>
          </a:xfrm>
          <a:prstGeom prst="rect">
            <a:avLst/>
          </a:prstGeom>
        </p:spPr>
      </p:pic>
      <p:pic>
        <p:nvPicPr>
          <p:cNvPr id="183" name="Picture 182"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7814860" y="4776880"/>
            <a:ext cx="644281" cy="605799"/>
          </a:xfrm>
          <a:prstGeom prst="rect">
            <a:avLst/>
          </a:prstGeom>
        </p:spPr>
      </p:pic>
      <p:graphicFrame>
        <p:nvGraphicFramePr>
          <p:cNvPr id="12" name="Object 11"/>
          <p:cNvGraphicFramePr>
            <a:graphicFrameLocks noChangeAspect="1"/>
          </p:cNvGraphicFramePr>
          <p:nvPr>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77251" name="Equation" r:id="rId21" imgW="114300" imgH="165100" progId="Equation.3">
                  <p:embed/>
                </p:oleObj>
              </mc:Choice>
              <mc:Fallback>
                <p:oleObj name="Equation" r:id="rId21" imgW="114300" imgH="165100" progId="Equation.3">
                  <p:embed/>
                  <p:pic>
                    <p:nvPicPr>
                      <p:cNvPr id="0" name=""/>
                      <p:cNvPicPr/>
                      <p:nvPr/>
                    </p:nvPicPr>
                    <p:blipFill>
                      <a:blip r:embed="rId22"/>
                      <a:stretch>
                        <a:fillRect/>
                      </a:stretch>
                    </p:blipFill>
                    <p:spPr>
                      <a:xfrm>
                        <a:off x="4514850" y="3346450"/>
                        <a:ext cx="114300" cy="165100"/>
                      </a:xfrm>
                      <a:prstGeom prst="rect">
                        <a:avLst/>
                      </a:prstGeom>
                    </p:spPr>
                  </p:pic>
                </p:oleObj>
              </mc:Fallback>
            </mc:AlternateContent>
          </a:graphicData>
        </a:graphic>
      </p:graphicFrame>
      <p:pic>
        <p:nvPicPr>
          <p:cNvPr id="185" name="Picture 184" descr="wormfly_new_epdps.pdf"/>
          <p:cNvPicPr>
            <a:picLocks noChangeAspect="1"/>
          </p:cNvPicPr>
          <p:nvPr/>
        </p:nvPicPr>
        <p:blipFill rotWithShape="1">
          <a:blip r:embed="rId17">
            <a:extLst>
              <a:ext uri="{28A0092B-C50C-407E-A947-70E740481C1C}">
                <a14:useLocalDpi xmlns:a14="http://schemas.microsoft.com/office/drawing/2010/main" val="0"/>
              </a:ext>
            </a:extLst>
          </a:blip>
          <a:srcRect l="45894" t="69255" r="42743" b="19688"/>
          <a:stretch/>
        </p:blipFill>
        <p:spPr>
          <a:xfrm>
            <a:off x="961299" y="5066088"/>
            <a:ext cx="829104" cy="806743"/>
          </a:xfrm>
          <a:prstGeom prst="rect">
            <a:avLst/>
          </a:prstGeom>
        </p:spPr>
      </p:pic>
      <p:pic>
        <p:nvPicPr>
          <p:cNvPr id="189" name="Picture 188" descr="wormfly_new_epdps.pdf"/>
          <p:cNvPicPr>
            <a:picLocks noChangeAspect="1"/>
          </p:cNvPicPr>
          <p:nvPr/>
        </p:nvPicPr>
        <p:blipFill rotWithShape="1">
          <a:blip r:embed="rId18">
            <a:extLst>
              <a:ext uri="{28A0092B-C50C-407E-A947-70E740481C1C}">
                <a14:useLocalDpi xmlns:a14="http://schemas.microsoft.com/office/drawing/2010/main" val="0"/>
              </a:ext>
            </a:extLst>
          </a:blip>
          <a:srcRect l="6412" t="69255" r="82358" b="20884"/>
          <a:stretch/>
        </p:blipFill>
        <p:spPr>
          <a:xfrm>
            <a:off x="2075117" y="5066087"/>
            <a:ext cx="805664" cy="707397"/>
          </a:xfrm>
          <a:prstGeom prst="rect">
            <a:avLst/>
          </a:prstGeom>
        </p:spPr>
      </p:pic>
      <p:pic>
        <p:nvPicPr>
          <p:cNvPr id="195" name="Picture 194" descr="wormfly_new_epdps.pdf"/>
          <p:cNvPicPr>
            <a:picLocks noChangeAspect="1"/>
          </p:cNvPicPr>
          <p:nvPr/>
        </p:nvPicPr>
        <p:blipFill rotWithShape="1">
          <a:blip r:embed="rId20">
            <a:extLst>
              <a:ext uri="{28A0092B-C50C-407E-A947-70E740481C1C}">
                <a14:useLocalDpi xmlns:a14="http://schemas.microsoft.com/office/drawing/2010/main" val="0"/>
              </a:ext>
            </a:extLst>
          </a:blip>
          <a:srcRect l="65603" t="69255" r="22638" b="19688"/>
          <a:stretch/>
        </p:blipFill>
        <p:spPr>
          <a:xfrm>
            <a:off x="507825" y="5848884"/>
            <a:ext cx="866588" cy="814828"/>
          </a:xfrm>
          <a:prstGeom prst="rect">
            <a:avLst/>
          </a:prstGeom>
        </p:spPr>
      </p:pic>
      <p:pic>
        <p:nvPicPr>
          <p:cNvPr id="197" name="Picture 196" descr="wormfly_new_epdps.pdf"/>
          <p:cNvPicPr>
            <a:picLocks noChangeAspect="1"/>
          </p:cNvPicPr>
          <p:nvPr/>
        </p:nvPicPr>
        <p:blipFill rotWithShape="1">
          <a:blip r:embed="rId19">
            <a:extLst>
              <a:ext uri="{28A0092B-C50C-407E-A947-70E740481C1C}">
                <a14:useLocalDpi xmlns:a14="http://schemas.microsoft.com/office/drawing/2010/main" val="0"/>
              </a:ext>
            </a:extLst>
          </a:blip>
          <a:srcRect l="85642" t="69255" b="19962"/>
          <a:stretch/>
        </p:blipFill>
        <p:spPr>
          <a:xfrm>
            <a:off x="1557763" y="5847772"/>
            <a:ext cx="1091563" cy="819727"/>
          </a:xfrm>
          <a:prstGeom prst="rect">
            <a:avLst/>
          </a:prstGeom>
        </p:spPr>
      </p:pic>
      <p:sp>
        <p:nvSpPr>
          <p:cNvPr id="175" name="Title 1"/>
          <p:cNvSpPr>
            <a:spLocks noGrp="1"/>
          </p:cNvSpPr>
          <p:nvPr>
            <p:ph type="title"/>
          </p:nvPr>
        </p:nvSpPr>
        <p:spPr>
          <a:xfrm>
            <a:off x="3398427" y="0"/>
            <a:ext cx="2299946" cy="686444"/>
          </a:xfrm>
        </p:spPr>
        <p:txBody>
          <a:bodyPr>
            <a:normAutofit/>
          </a:bodyPr>
          <a:lstStyle/>
          <a:p>
            <a:r>
              <a:rPr lang="en-US" dirty="0" smtClean="0"/>
              <a:t>Flowchart</a:t>
            </a:r>
            <a:endParaRPr lang="en-US" dirty="0"/>
          </a:p>
        </p:txBody>
      </p:sp>
      <p:sp>
        <p:nvSpPr>
          <p:cNvPr id="186"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813458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8243324" y="3647448"/>
            <a:ext cx="816249" cy="276999"/>
          </a:xfrm>
          <a:prstGeom prst="rect">
            <a:avLst/>
          </a:prstGeom>
          <a:noFill/>
        </p:spPr>
        <p:txBody>
          <a:bodyPr wrap="none" rtlCol="0">
            <a:spAutoFit/>
          </a:bodyPr>
          <a:lstStyle/>
          <a:p>
            <a:r>
              <a:rPr lang="en-US" sz="1200" dirty="0" smtClean="0">
                <a:solidFill>
                  <a:srgbClr val="000090"/>
                </a:solidFill>
                <a:latin typeface="Helvetica"/>
                <a:cs typeface="Helvetica"/>
              </a:rPr>
              <a:t>Different</a:t>
            </a:r>
            <a:endParaRPr lang="en-US" sz="1200" dirty="0">
              <a:solidFill>
                <a:srgbClr val="000090"/>
              </a:solidFill>
              <a:latin typeface="Helvetica"/>
              <a:cs typeface="Helvetica"/>
            </a:endParaRPr>
          </a:p>
        </p:txBody>
      </p:sp>
      <p:sp>
        <p:nvSpPr>
          <p:cNvPr id="76" name="TextBox 75"/>
          <p:cNvSpPr txBox="1"/>
          <p:nvPr/>
        </p:nvSpPr>
        <p:spPr>
          <a:xfrm>
            <a:off x="4970708" y="3981309"/>
            <a:ext cx="829733"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7" name="TextBox 76"/>
          <p:cNvSpPr txBox="1"/>
          <p:nvPr/>
        </p:nvSpPr>
        <p:spPr>
          <a:xfrm>
            <a:off x="5835336" y="3978217"/>
            <a:ext cx="876340" cy="280091"/>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8" name="TextBox 77"/>
          <p:cNvSpPr txBox="1"/>
          <p:nvPr/>
        </p:nvSpPr>
        <p:spPr>
          <a:xfrm>
            <a:off x="6711676" y="3959433"/>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79" name="TextBox 78"/>
          <p:cNvSpPr txBox="1"/>
          <p:nvPr/>
        </p:nvSpPr>
        <p:spPr>
          <a:xfrm>
            <a:off x="7484619" y="3974228"/>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83" name="TextBox 82"/>
          <p:cNvSpPr txBox="1"/>
          <p:nvPr/>
        </p:nvSpPr>
        <p:spPr>
          <a:xfrm rot="16200000">
            <a:off x="4328155" y="4350858"/>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nvGrpSpPr>
          <p:cNvPr id="38" name="Group 37"/>
          <p:cNvGrpSpPr/>
          <p:nvPr/>
        </p:nvGrpSpPr>
        <p:grpSpPr>
          <a:xfrm>
            <a:off x="4749333" y="2343915"/>
            <a:ext cx="4261802" cy="1411270"/>
            <a:chOff x="663960" y="4768004"/>
            <a:chExt cx="4261802" cy="1411270"/>
          </a:xfrm>
        </p:grpSpPr>
        <p:grpSp>
          <p:nvGrpSpPr>
            <p:cNvPr id="62" name="Group 61"/>
            <p:cNvGrpSpPr/>
            <p:nvPr/>
          </p:nvGrpSpPr>
          <p:grpSpPr>
            <a:xfrm>
              <a:off x="663960" y="4768004"/>
              <a:ext cx="3959767" cy="1411270"/>
              <a:chOff x="-2354" y="2180139"/>
              <a:chExt cx="3459516" cy="1232980"/>
            </a:xfrm>
          </p:grpSpPr>
          <p:sp>
            <p:nvSpPr>
              <p:cNvPr id="64" name="TextBox 63"/>
              <p:cNvSpPr txBox="1"/>
              <p:nvPr/>
            </p:nvSpPr>
            <p:spPr>
              <a:xfrm>
                <a:off x="185375" y="2331008"/>
                <a:ext cx="708664" cy="242005"/>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926692" y="2327916"/>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7" name="TextBox 66"/>
              <p:cNvSpPr txBox="1"/>
              <p:nvPr/>
            </p:nvSpPr>
            <p:spPr>
              <a:xfrm>
                <a:off x="1650316" y="2309132"/>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sp>
            <p:nvSpPr>
              <p:cNvPr id="68" name="TextBox 67"/>
              <p:cNvSpPr txBox="1"/>
              <p:nvPr/>
            </p:nvSpPr>
            <p:spPr>
              <a:xfrm>
                <a:off x="2355183" y="2323927"/>
                <a:ext cx="715930" cy="242005"/>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71274" y="3928959"/>
            <a:ext cx="3941622" cy="1283133"/>
            <a:chOff x="-2432431" y="2201794"/>
            <a:chExt cx="3941622" cy="1283133"/>
          </a:xfrm>
        </p:grpSpPr>
        <p:grpSp>
          <p:nvGrpSpPr>
            <p:cNvPr id="14" name="Group 13"/>
            <p:cNvGrpSpPr/>
            <p:nvPr/>
          </p:nvGrpSpPr>
          <p:grpSpPr>
            <a:xfrm>
              <a:off x="-2432431" y="2214283"/>
              <a:ext cx="3941622" cy="1270644"/>
              <a:chOff x="4885267" y="1539503"/>
              <a:chExt cx="3941622"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276999"/>
              </a:xfrm>
              <a:prstGeom prst="rect">
                <a:avLst/>
              </a:prstGeom>
              <a:solidFill>
                <a:schemeClr val="bg1"/>
              </a:solidFill>
            </p:spPr>
            <p:txBody>
              <a:bodyPr wrap="square" rtlCol="0">
                <a:spAutoFit/>
              </a:bodyPr>
              <a:lstStyle/>
              <a:p>
                <a:r>
                  <a:rPr lang="en-US" sz="1200" dirty="0" smtClean="0">
                    <a:latin typeface="Helvetica"/>
                    <a:cs typeface="Helvetica"/>
                  </a:rPr>
                  <a:t>1</a:t>
                </a:r>
                <a:r>
                  <a:rPr lang="en-US" sz="1200" baseline="30000" dirty="0" smtClean="0">
                    <a:latin typeface="Helvetica"/>
                    <a:cs typeface="Helvetica"/>
                  </a:rPr>
                  <a:t>st</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r>
                  <a:rPr lang="en-US" sz="1200" dirty="0" smtClean="0">
                    <a:latin typeface="Helvetica"/>
                    <a:cs typeface="Helvetica"/>
                  </a:rPr>
                  <a:t>2</a:t>
                </a:r>
                <a:r>
                  <a:rPr lang="en-US" sz="1200" baseline="30000" dirty="0" smtClean="0">
                    <a:latin typeface="Helvetica"/>
                    <a:cs typeface="Helvetica"/>
                  </a:rPr>
                  <a:t>nd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8" name="TextBox 17"/>
              <p:cNvSpPr txBox="1"/>
              <p:nvPr/>
            </p:nvSpPr>
            <p:spPr>
              <a:xfrm>
                <a:off x="7023380"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3</a:t>
                </a:r>
                <a:r>
                  <a:rPr lang="en-US" sz="1200" baseline="30000" dirty="0" smtClean="0">
                    <a:latin typeface="Helvetica"/>
                    <a:cs typeface="Helvetica"/>
                  </a:rPr>
                  <a:t>rd</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19" name="TextBox 18"/>
              <p:cNvSpPr txBox="1"/>
              <p:nvPr/>
            </p:nvSpPr>
            <p:spPr>
              <a:xfrm>
                <a:off x="7997156" y="1544367"/>
                <a:ext cx="829733" cy="276999"/>
              </a:xfrm>
              <a:prstGeom prst="rect">
                <a:avLst/>
              </a:prstGeom>
              <a:solidFill>
                <a:schemeClr val="bg1"/>
              </a:solidFill>
            </p:spPr>
            <p:txBody>
              <a:bodyPr wrap="square" rtlCol="0">
                <a:spAutoFit/>
              </a:bodyPr>
              <a:lstStyle/>
              <a:p>
                <a:r>
                  <a:rPr lang="en-US" sz="1200" dirty="0" smtClean="0">
                    <a:latin typeface="Helvetica"/>
                    <a:cs typeface="Helvetica"/>
                  </a:rPr>
                  <a:t>4</a:t>
                </a:r>
                <a:r>
                  <a:rPr lang="en-US" sz="1200" baseline="30000" dirty="0" smtClean="0">
                    <a:latin typeface="Helvetica"/>
                    <a:cs typeface="Helvetica"/>
                  </a:rPr>
                  <a:t>th</a:t>
                </a:r>
                <a:r>
                  <a:rPr lang="en-US" sz="1200" dirty="0" smtClean="0">
                    <a:latin typeface="Helvetica"/>
                    <a:cs typeface="Helvetica"/>
                  </a:rPr>
                  <a:t> </a:t>
                </a:r>
                <a:r>
                  <a:rPr lang="en-US" sz="1200" dirty="0" err="1" smtClean="0">
                    <a:latin typeface="Helvetica"/>
                    <a:cs typeface="Helvetica"/>
                  </a:rPr>
                  <a:t>iPDP</a:t>
                </a:r>
                <a:endParaRPr lang="en-US" sz="1200" dirty="0">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4526658" y="1956340"/>
                <a:ext cx="978828" cy="261610"/>
              </a:xfrm>
              <a:prstGeom prst="rect">
                <a:avLst/>
              </a:prstGeom>
              <a:solidFill>
                <a:schemeClr val="bg1"/>
              </a:solidFill>
            </p:spPr>
            <p:txBody>
              <a:bodyPr wrap="square" rtlCol="0">
                <a:spAutoFit/>
              </a:bodyPr>
              <a:lstStyle/>
              <a:p>
                <a:r>
                  <a:rPr lang="en-US" sz="1050" dirty="0" smtClean="0">
                    <a:latin typeface="Helvetica"/>
                    <a:cs typeface="Helvetica"/>
                  </a:rPr>
                  <a:t>Expression</a:t>
                </a:r>
                <a:endParaRPr lang="en-US" sz="1050" dirty="0">
                  <a:latin typeface="Helvetica"/>
                  <a:cs typeface="Helvetica"/>
                </a:endParaRP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1</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st</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2</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nd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3</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rd</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4</a:t>
                </a:r>
                <a:r>
                  <a:rPr kumimoji="0" lang="en-US" sz="1200" b="0" i="0" u="none" strike="noStrike" kern="0" cap="none" spc="0" normalizeH="0" baseline="30000" noProof="0" dirty="0" smtClean="0">
                    <a:ln>
                      <a:noFill/>
                    </a:ln>
                    <a:solidFill>
                      <a:sysClr val="windowText" lastClr="000000"/>
                    </a:solidFill>
                    <a:effectLst/>
                    <a:uLnTx/>
                    <a:uFillTx/>
                    <a:latin typeface="Helvetica"/>
                    <a:cs typeface="Helvetica"/>
                  </a:rPr>
                  <a:t>th</a:t>
                </a:r>
                <a:r>
                  <a:rPr kumimoji="0" lang="en-US" sz="1200" b="0" i="0" u="none" strike="noStrike" kern="0" cap="none" spc="0" normalizeH="0" baseline="0" noProof="0" dirty="0" smtClean="0">
                    <a:ln>
                      <a:noFill/>
                    </a:ln>
                    <a:solidFill>
                      <a:sysClr val="windowText" lastClr="000000"/>
                    </a:solidFill>
                    <a:effectLst/>
                    <a:uLnTx/>
                    <a:uFillTx/>
                    <a:latin typeface="Helvetica"/>
                    <a:cs typeface="Helvetica"/>
                  </a:rPr>
                  <a:t> </a:t>
                </a:r>
                <a:r>
                  <a:rPr kumimoji="0" lang="en-US" sz="1200" b="0" i="0" u="none" strike="noStrike" kern="0" cap="none" spc="0" normalizeH="0" baseline="0" noProof="0" dirty="0" err="1" smtClean="0">
                    <a:ln>
                      <a:noFill/>
                    </a:ln>
                    <a:solidFill>
                      <a:sysClr val="windowText" lastClr="000000"/>
                    </a:solidFill>
                    <a:effectLst/>
                    <a:uLnTx/>
                    <a:uFillTx/>
                    <a:latin typeface="Helvetica"/>
                    <a:cs typeface="Helvetica"/>
                  </a:rPr>
                  <a:t>iPDP</a:t>
                </a:r>
                <a:endParaRPr kumimoji="0" lang="en-US" sz="120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ysClr val="windowText" lastClr="000000"/>
                    </a:solidFill>
                    <a:effectLst/>
                    <a:uLnTx/>
                    <a:uFillTx/>
                    <a:latin typeface="Helvetica"/>
                    <a:cs typeface="Helvetica"/>
                  </a:rPr>
                  <a:t>Expression</a:t>
                </a:r>
                <a:endParaRPr kumimoji="0" lang="en-US" sz="1050" b="0" i="0" u="none" strike="noStrike" kern="0" cap="none" spc="0" normalizeH="0" baseline="0" noProof="0" dirty="0">
                  <a:ln>
                    <a:noFill/>
                  </a:ln>
                  <a:solidFill>
                    <a:sysClr val="windowText" lastClr="000000"/>
                  </a:solidFill>
                  <a:effectLst/>
                  <a:uLnTx/>
                  <a:uFillTx/>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3" name="Straight Arrow Connector 92"/>
          <p:cNvCxnSpPr/>
          <p:nvPr/>
        </p:nvCxnSpPr>
        <p:spPr>
          <a:xfrm flipH="1" flipV="1">
            <a:off x="244040" y="5088874"/>
            <a:ext cx="3644022" cy="7451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098698" y="864447"/>
            <a:ext cx="3578392" cy="400110"/>
          </a:xfrm>
          <a:prstGeom prst="rect">
            <a:avLst/>
          </a:prstGeom>
          <a:noFill/>
        </p:spPr>
        <p:txBody>
          <a:bodyPr wrap="square" rtlCol="0">
            <a:spAutoFit/>
          </a:bodyPr>
          <a:lstStyle/>
          <a:p>
            <a:r>
              <a:rPr lang="en-US" sz="2000" dirty="0" smtClean="0">
                <a:latin typeface="Helvetica"/>
                <a:cs typeface="Helvetica"/>
              </a:rPr>
              <a:t>Worm’s</a:t>
            </a:r>
            <a:r>
              <a:rPr lang="en-US" sz="1200" dirty="0" smtClean="0">
                <a:latin typeface="Helvetica"/>
                <a:cs typeface="Helvetica"/>
              </a:rPr>
              <a:t> effective state space model</a:t>
            </a:r>
            <a:endParaRPr lang="en-US" sz="1200" dirty="0">
              <a:latin typeface="Helvetica"/>
              <a:cs typeface="Helvetica"/>
            </a:endParaRPr>
          </a:p>
        </p:txBody>
      </p:sp>
      <p:sp>
        <p:nvSpPr>
          <p:cNvPr id="100" name="TextBox 99"/>
          <p:cNvSpPr txBox="1"/>
          <p:nvPr/>
        </p:nvSpPr>
        <p:spPr>
          <a:xfrm>
            <a:off x="244040" y="3666473"/>
            <a:ext cx="697627" cy="276999"/>
          </a:xfrm>
          <a:prstGeom prst="rect">
            <a:avLst/>
          </a:prstGeom>
          <a:noFill/>
        </p:spPr>
        <p:txBody>
          <a:bodyPr wrap="none" rtlCol="0">
            <a:spAutoFit/>
          </a:bodyPr>
          <a:lstStyle/>
          <a:p>
            <a:r>
              <a:rPr lang="en-US" sz="1200" dirty="0" smtClean="0">
                <a:solidFill>
                  <a:srgbClr val="FF0000"/>
                </a:solidFill>
                <a:latin typeface="Helvetica"/>
                <a:cs typeface="Helvetica"/>
              </a:rPr>
              <a:t>Similar</a:t>
            </a:r>
            <a:endParaRPr lang="en-US" sz="1200" dirty="0">
              <a:solidFill>
                <a:srgbClr val="FF0000"/>
              </a:solidFill>
              <a:latin typeface="Helvetica"/>
              <a:cs typeface="Helvetica"/>
            </a:endParaRPr>
          </a:p>
        </p:txBody>
      </p:sp>
      <p:sp>
        <p:nvSpPr>
          <p:cNvPr id="101" name="Rectangle 100"/>
          <p:cNvSpPr/>
          <p:nvPr/>
        </p:nvSpPr>
        <p:spPr>
          <a:xfrm>
            <a:off x="4744863" y="3928959"/>
            <a:ext cx="4266271"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cxnSp>
        <p:nvCxnSpPr>
          <p:cNvPr id="102" name="Straight Arrow Connector 101"/>
          <p:cNvCxnSpPr/>
          <p:nvPr/>
        </p:nvCxnSpPr>
        <p:spPr>
          <a:xfrm flipV="1">
            <a:off x="5674454" y="5062793"/>
            <a:ext cx="3336680" cy="771183"/>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658558" y="1689815"/>
            <a:ext cx="3352576" cy="74710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234920" y="6251060"/>
            <a:ext cx="2918862" cy="400110"/>
          </a:xfrm>
          <a:prstGeom prst="rect">
            <a:avLst/>
          </a:prstGeom>
          <a:noFill/>
        </p:spPr>
        <p:txBody>
          <a:bodyPr wrap="square" rtlCol="0">
            <a:spAutoFit/>
          </a:bodyPr>
          <a:lstStyle/>
          <a:p>
            <a:r>
              <a:rPr lang="en-US" sz="2000" dirty="0" smtClean="0">
                <a:latin typeface="Helvetica"/>
                <a:cs typeface="Helvetica"/>
              </a:rPr>
              <a:t>Fly’s</a:t>
            </a:r>
            <a:r>
              <a:rPr lang="en-US" sz="1200" dirty="0" smtClean="0">
                <a:latin typeface="Helvetica"/>
                <a:cs typeface="Helvetica"/>
              </a:rPr>
              <a:t> effective state space model</a:t>
            </a:r>
            <a:endParaRPr lang="en-US" sz="1200" dirty="0">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749336" y="1689815"/>
            <a:ext cx="734178"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flipV="1">
            <a:off x="4749334" y="5036995"/>
            <a:ext cx="734180" cy="796981"/>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694107" y="2669378"/>
            <a:ext cx="4317028" cy="969937"/>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8286445" y="2508495"/>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grpSp>
        <p:nvGrpSpPr>
          <p:cNvPr id="39" name="Group 38"/>
          <p:cNvGrpSpPr/>
          <p:nvPr/>
        </p:nvGrpSpPr>
        <p:grpSpPr>
          <a:xfrm>
            <a:off x="4870158" y="4143466"/>
            <a:ext cx="4189415" cy="980745"/>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8285225" y="3992248"/>
            <a:ext cx="819455" cy="276999"/>
          </a:xfrm>
          <a:prstGeom prst="rect">
            <a:avLst/>
          </a:prstGeom>
          <a:noFill/>
        </p:spPr>
        <p:txBody>
          <a:bodyPr wrap="square" rtlCol="0">
            <a:spAutoFit/>
          </a:bodyPr>
          <a:lstStyle/>
          <a:p>
            <a:r>
              <a:rPr lang="en-US" sz="1200" dirty="0">
                <a:latin typeface="Helvetica"/>
                <a:cs typeface="Helvetica"/>
              </a:rPr>
              <a:t>5</a:t>
            </a:r>
            <a:r>
              <a:rPr lang="en-US" sz="1200" baseline="30000" dirty="0" smtClean="0">
                <a:latin typeface="Helvetica"/>
                <a:cs typeface="Helvetica"/>
              </a:rPr>
              <a:t>th</a:t>
            </a:r>
            <a:r>
              <a:rPr lang="en-US" sz="1200" dirty="0" smtClean="0">
                <a:latin typeface="Helvetica"/>
                <a:cs typeface="Helvetica"/>
              </a:rPr>
              <a:t> </a:t>
            </a:r>
            <a:r>
              <a:rPr lang="en-US" sz="1200" dirty="0" err="1">
                <a:latin typeface="Helvetica"/>
                <a:cs typeface="Helvetica"/>
              </a:rPr>
              <a:t>e</a:t>
            </a:r>
            <a:r>
              <a:rPr lang="en-US" sz="1200" dirty="0" err="1" smtClean="0">
                <a:latin typeface="Helvetica"/>
                <a:cs typeface="Helvetica"/>
              </a:rPr>
              <a:t>PDP</a:t>
            </a:r>
            <a:endParaRPr lang="en-US" sz="1200" dirty="0">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7179" y="6319097"/>
            <a:ext cx="1454759" cy="341240"/>
          </a:xfrm>
          <a:prstGeom prst="rect">
            <a:avLst/>
          </a:prstGeom>
        </p:spPr>
      </p:pic>
      <p:sp>
        <p:nvSpPr>
          <p:cNvPr id="97" name="Title 2"/>
          <p:cNvSpPr txBox="1">
            <a:spLocks/>
          </p:cNvSpPr>
          <p:nvPr/>
        </p:nvSpPr>
        <p:spPr>
          <a:xfrm>
            <a:off x="0" y="-112890"/>
            <a:ext cx="914399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smtClean="0">
                <a:ln>
                  <a:noFill/>
                </a:ln>
                <a:solidFill>
                  <a:sysClr val="windowText" lastClr="000000"/>
                </a:solidFill>
                <a:effectLst/>
                <a:uLnTx/>
                <a:uFillTx/>
                <a:latin typeface="Helvetica"/>
                <a:ea typeface=""/>
                <a:cs typeface="Helvetica"/>
              </a:rPr>
              <a:t>Orthologs</a:t>
            </a:r>
            <a:r>
              <a:rPr kumimoji="0" lang="en-US" sz="2400" b="0" i="0" u="none" strike="noStrike" kern="1200" cap="none" spc="0" normalizeH="0" baseline="0" noProof="0" dirty="0" smtClean="0">
                <a:ln>
                  <a:noFill/>
                </a:ln>
                <a:solidFill>
                  <a:sysClr val="windowText" lastClr="000000"/>
                </a:solidFill>
                <a:effectLst/>
                <a:uLnTx/>
                <a:uFillTx/>
                <a:latin typeface="Helvetica"/>
                <a:ea typeface=""/>
                <a:cs typeface="Helvetica"/>
              </a:rPr>
              <a:t> have similar internal but different external dynamic patterns during embryonic development</a:t>
            </a:r>
            <a:endParaRPr kumimoji="0" lang="en-US" sz="2400" b="0" i="0" u="none" strike="noStrike" kern="1200" cap="none" spc="0" normalizeH="0" baseline="0" noProof="0" dirty="0">
              <a:ln>
                <a:noFill/>
              </a:ln>
              <a:solidFill>
                <a:sysClr val="windowText" lastClr="000000"/>
              </a:solidFill>
              <a:effectLst/>
              <a:uLnTx/>
              <a:uFillTx/>
              <a:latin typeface="Calibri"/>
              <a:ea typeface=""/>
              <a:cs typeface=""/>
            </a:endParaRPr>
          </a:p>
        </p:txBody>
      </p:sp>
      <p:sp>
        <p:nvSpPr>
          <p:cNvPr id="98"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9994070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70" y="5220521"/>
            <a:ext cx="1740046" cy="319861"/>
          </a:xfrm>
          <a:prstGeom prst="rect">
            <a:avLst/>
          </a:prstGeom>
        </p:spPr>
      </p:pic>
      <p:pic>
        <p:nvPicPr>
          <p:cNvPr id="59" name="Picture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06" y="1804752"/>
            <a:ext cx="1740046" cy="319861"/>
          </a:xfrm>
          <a:prstGeom prst="rect">
            <a:avLst/>
          </a:prstGeom>
        </p:spPr>
      </p:pic>
      <p:sp>
        <p:nvSpPr>
          <p:cNvPr id="85" name="TextBox 84"/>
          <p:cNvSpPr txBox="1"/>
          <p:nvPr/>
        </p:nvSpPr>
        <p:spPr>
          <a:xfrm>
            <a:off x="7239769" y="3592837"/>
            <a:ext cx="659155" cy="230832"/>
          </a:xfrm>
          <a:prstGeom prst="rect">
            <a:avLst/>
          </a:prstGeom>
          <a:noFill/>
        </p:spPr>
        <p:txBody>
          <a:bodyPr wrap="none" rtlCol="0">
            <a:spAutoFit/>
          </a:bodyPr>
          <a:lstStyle/>
          <a:p>
            <a:r>
              <a:rPr lang="en-US" sz="900" dirty="0">
                <a:solidFill>
                  <a:srgbClr val="000090"/>
                </a:solidFill>
                <a:latin typeface="Helvetica"/>
                <a:cs typeface="Helvetica"/>
              </a:rPr>
              <a:t>Different</a:t>
            </a:r>
          </a:p>
        </p:txBody>
      </p:sp>
      <p:sp>
        <p:nvSpPr>
          <p:cNvPr id="76" name="TextBox 75"/>
          <p:cNvSpPr txBox="1"/>
          <p:nvPr/>
        </p:nvSpPr>
        <p:spPr>
          <a:xfrm>
            <a:off x="4785307" y="3843233"/>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7" name="TextBox 76"/>
          <p:cNvSpPr txBox="1"/>
          <p:nvPr/>
        </p:nvSpPr>
        <p:spPr>
          <a:xfrm>
            <a:off x="5433777" y="3840914"/>
            <a:ext cx="657255"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8" name="TextBox 77"/>
          <p:cNvSpPr txBox="1"/>
          <p:nvPr/>
        </p:nvSpPr>
        <p:spPr>
          <a:xfrm>
            <a:off x="6091033" y="3826826"/>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3</a:t>
            </a:r>
            <a:r>
              <a:rPr lang="en-US" sz="800" baseline="30000" dirty="0">
                <a:solidFill>
                  <a:srgbClr val="000000"/>
                </a:solidFill>
                <a:latin typeface="Helvetica"/>
                <a:cs typeface="Helvetica"/>
              </a:rPr>
              <a:t>rd</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79" name="TextBox 78"/>
          <p:cNvSpPr txBox="1"/>
          <p:nvPr/>
        </p:nvSpPr>
        <p:spPr>
          <a:xfrm>
            <a:off x="6670740" y="3837922"/>
            <a:ext cx="622300" cy="215444"/>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83" name="TextBox 82"/>
          <p:cNvSpPr txBox="1"/>
          <p:nvPr/>
        </p:nvSpPr>
        <p:spPr>
          <a:xfrm rot="16200000">
            <a:off x="4303391" y="4111705"/>
            <a:ext cx="734121" cy="213585"/>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nvGrpSpPr>
          <p:cNvPr id="38" name="Group 37"/>
          <p:cNvGrpSpPr/>
          <p:nvPr/>
        </p:nvGrpSpPr>
        <p:grpSpPr>
          <a:xfrm>
            <a:off x="4619275" y="2615186"/>
            <a:ext cx="3196352" cy="1058453"/>
            <a:chOff x="663960" y="4768004"/>
            <a:chExt cx="4261802" cy="1411270"/>
          </a:xfrm>
        </p:grpSpPr>
        <p:grpSp>
          <p:nvGrpSpPr>
            <p:cNvPr id="62" name="Group 61"/>
            <p:cNvGrpSpPr/>
            <p:nvPr/>
          </p:nvGrpSpPr>
          <p:grpSpPr>
            <a:xfrm>
              <a:off x="671290" y="4768004"/>
              <a:ext cx="3952437" cy="1411270"/>
              <a:chOff x="4049" y="2180139"/>
              <a:chExt cx="3453113" cy="1232980"/>
            </a:xfrm>
          </p:grpSpPr>
          <p:sp>
            <p:nvSpPr>
              <p:cNvPr id="64" name="TextBox 63"/>
              <p:cNvSpPr txBox="1"/>
              <p:nvPr/>
            </p:nvSpPr>
            <p:spPr>
              <a:xfrm>
                <a:off x="185374" y="2331008"/>
                <a:ext cx="708664"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1</a:t>
                </a:r>
                <a:r>
                  <a:rPr lang="en-US" sz="800" baseline="30000" dirty="0">
                    <a:solidFill>
                      <a:srgbClr val="000000"/>
                    </a:solidFill>
                    <a:latin typeface="Helvetica"/>
                    <a:cs typeface="Helvetica"/>
                  </a:rPr>
                  <a:t>st</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sp>
            <p:nvSpPr>
              <p:cNvPr id="65" name="TextBox 64"/>
              <p:cNvSpPr txBox="1"/>
              <p:nvPr/>
            </p:nvSpPr>
            <p:spPr>
              <a:xfrm rot="16200000">
                <a:off x="-360963" y="2558934"/>
                <a:ext cx="978828" cy="248803"/>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66" name="TextBox 65"/>
              <p:cNvSpPr txBox="1"/>
              <p:nvPr/>
            </p:nvSpPr>
            <p:spPr>
              <a:xfrm>
                <a:off x="926692" y="2327916"/>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2</a:t>
                </a:r>
                <a:r>
                  <a:rPr lang="en-US" sz="900" baseline="30000" dirty="0">
                    <a:solidFill>
                      <a:srgbClr val="000000"/>
                    </a:solidFill>
                    <a:latin typeface="Helvetica"/>
                    <a:cs typeface="Helvetica"/>
                  </a:rPr>
                  <a:t>nd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7" name="TextBox 66"/>
              <p:cNvSpPr txBox="1"/>
              <p:nvPr/>
            </p:nvSpPr>
            <p:spPr>
              <a:xfrm>
                <a:off x="1650316" y="2309132"/>
                <a:ext cx="829733" cy="268894"/>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ePDP</a:t>
                </a:r>
                <a:endParaRPr lang="en-US" sz="900" dirty="0">
                  <a:solidFill>
                    <a:srgbClr val="000000"/>
                  </a:solidFill>
                  <a:latin typeface="Helvetica"/>
                  <a:cs typeface="Helvetica"/>
                </a:endParaRPr>
              </a:p>
            </p:txBody>
          </p:sp>
          <p:sp>
            <p:nvSpPr>
              <p:cNvPr id="68" name="TextBox 67"/>
              <p:cNvSpPr txBox="1"/>
              <p:nvPr/>
            </p:nvSpPr>
            <p:spPr>
              <a:xfrm>
                <a:off x="2355183" y="2323927"/>
                <a:ext cx="715930" cy="250968"/>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4</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sp>
          <p:nvSpPr>
            <p:cNvPr id="84" name="Rectangle 83"/>
            <p:cNvSpPr/>
            <p:nvPr/>
          </p:nvSpPr>
          <p:spPr>
            <a:xfrm>
              <a:off x="663960" y="4844204"/>
              <a:ext cx="4261802"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5" name="Group 24"/>
          <p:cNvGrpSpPr/>
          <p:nvPr/>
        </p:nvGrpSpPr>
        <p:grpSpPr>
          <a:xfrm>
            <a:off x="1549944" y="3803970"/>
            <a:ext cx="2964906" cy="962350"/>
            <a:chOff x="-2444016" y="2201794"/>
            <a:chExt cx="3953207" cy="1283133"/>
          </a:xfrm>
        </p:grpSpPr>
        <p:grpSp>
          <p:nvGrpSpPr>
            <p:cNvPr id="14" name="Group 13"/>
            <p:cNvGrpSpPr/>
            <p:nvPr/>
          </p:nvGrpSpPr>
          <p:grpSpPr>
            <a:xfrm>
              <a:off x="-2444016" y="2214283"/>
              <a:ext cx="3953207" cy="1270644"/>
              <a:chOff x="4873682" y="1539503"/>
              <a:chExt cx="3953207" cy="1270644"/>
            </a:xfrm>
          </p:grpSpPr>
          <p:pic>
            <p:nvPicPr>
              <p:cNvPr id="15" name="Picture 5"/>
              <p:cNvPicPr>
                <a:picLocks noChangeAspect="1" noChangeArrowheads="1"/>
              </p:cNvPicPr>
              <p:nvPr/>
            </p:nvPicPr>
            <p:blipFill>
              <a:blip r:embed="rId3"/>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848931"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1</a:t>
                </a:r>
                <a:r>
                  <a:rPr lang="en-US" sz="900" baseline="30000" dirty="0">
                    <a:solidFill>
                      <a:srgbClr val="000000"/>
                    </a:solidFill>
                    <a:latin typeface="Helvetica"/>
                    <a:cs typeface="Helvetica"/>
                  </a:rPr>
                  <a:t>st</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7" name="TextBox 16"/>
              <p:cNvSpPr txBox="1"/>
              <p:nvPr/>
            </p:nvSpPr>
            <p:spPr>
              <a:xfrm>
                <a:off x="6093895" y="1550872"/>
                <a:ext cx="829733" cy="287259"/>
              </a:xfrm>
              <a:prstGeom prst="rect">
                <a:avLst/>
              </a:prstGeom>
              <a:solidFill>
                <a:schemeClr val="bg1"/>
              </a:solidFill>
            </p:spPr>
            <p:txBody>
              <a:bodyPr wrap="square" rtlCol="0">
                <a:spAutoFit/>
              </a:bodyPr>
              <a:lstStyle/>
              <a:p>
                <a:r>
                  <a:rPr lang="en-US" sz="800" dirty="0">
                    <a:solidFill>
                      <a:srgbClr val="000000"/>
                    </a:solidFill>
                    <a:latin typeface="Helvetica"/>
                    <a:cs typeface="Helvetica"/>
                  </a:rPr>
                  <a:t>2</a:t>
                </a:r>
                <a:r>
                  <a:rPr lang="en-US" sz="800" baseline="30000" dirty="0">
                    <a:solidFill>
                      <a:srgbClr val="000000"/>
                    </a:solidFill>
                    <a:latin typeface="Helvetica"/>
                    <a:cs typeface="Helvetica"/>
                  </a:rPr>
                  <a:t>nd</a:t>
                </a:r>
                <a:r>
                  <a:rPr lang="en-US" sz="800" dirty="0">
                    <a:solidFill>
                      <a:srgbClr val="000000"/>
                    </a:solidFill>
                    <a:latin typeface="Helvetica"/>
                    <a:cs typeface="Helvetica"/>
                  </a:rPr>
                  <a:t> </a:t>
                </a:r>
                <a:r>
                  <a:rPr lang="en-US" sz="800" dirty="0" err="1">
                    <a:solidFill>
                      <a:srgbClr val="000000"/>
                    </a:solidFill>
                    <a:latin typeface="Helvetica"/>
                    <a:cs typeface="Helvetica"/>
                  </a:rPr>
                  <a:t>iPDP</a:t>
                </a:r>
                <a:endParaRPr lang="en-US" sz="800" dirty="0">
                  <a:solidFill>
                    <a:srgbClr val="000000"/>
                  </a:solidFill>
                  <a:latin typeface="Helvetica"/>
                  <a:cs typeface="Helvetica"/>
                </a:endParaRPr>
              </a:p>
            </p:txBody>
          </p:sp>
          <p:sp>
            <p:nvSpPr>
              <p:cNvPr id="18" name="TextBox 17"/>
              <p:cNvSpPr txBox="1"/>
              <p:nvPr/>
            </p:nvSpPr>
            <p:spPr>
              <a:xfrm>
                <a:off x="7023380"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3</a:t>
                </a:r>
                <a:r>
                  <a:rPr lang="en-US" sz="900" baseline="30000" dirty="0">
                    <a:solidFill>
                      <a:srgbClr val="000000"/>
                    </a:solidFill>
                    <a:latin typeface="Helvetica"/>
                    <a:cs typeface="Helvetica"/>
                  </a:rPr>
                  <a:t>rd</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19" name="TextBox 18"/>
              <p:cNvSpPr txBox="1"/>
              <p:nvPr/>
            </p:nvSpPr>
            <p:spPr>
              <a:xfrm>
                <a:off x="7997156" y="1544367"/>
                <a:ext cx="829733" cy="307776"/>
              </a:xfrm>
              <a:prstGeom prst="rect">
                <a:avLst/>
              </a:prstGeom>
              <a:solidFill>
                <a:schemeClr val="bg1"/>
              </a:solidFill>
            </p:spPr>
            <p:txBody>
              <a:bodyPr wrap="square" rtlCol="0">
                <a:spAutoFit/>
              </a:bodyPr>
              <a:lstStyle/>
              <a:p>
                <a:r>
                  <a:rPr lang="en-US" sz="900" dirty="0">
                    <a:solidFill>
                      <a:srgbClr val="000000"/>
                    </a:solidFill>
                    <a:latin typeface="Helvetica"/>
                    <a:cs typeface="Helvetica"/>
                  </a:rPr>
                  <a:t>4</a:t>
                </a:r>
                <a:r>
                  <a:rPr lang="en-US" sz="900" baseline="30000" dirty="0">
                    <a:solidFill>
                      <a:srgbClr val="000000"/>
                    </a:solidFill>
                    <a:latin typeface="Helvetica"/>
                    <a:cs typeface="Helvetica"/>
                  </a:rPr>
                  <a:t>th</a:t>
                </a:r>
                <a:r>
                  <a:rPr lang="en-US" sz="900" dirty="0">
                    <a:solidFill>
                      <a:srgbClr val="000000"/>
                    </a:solidFill>
                    <a:latin typeface="Helvetica"/>
                    <a:cs typeface="Helvetica"/>
                  </a:rPr>
                  <a:t> </a:t>
                </a:r>
                <a:r>
                  <a:rPr lang="en-US" sz="900" dirty="0" err="1">
                    <a:solidFill>
                      <a:srgbClr val="000000"/>
                    </a:solidFill>
                    <a:latin typeface="Helvetica"/>
                    <a:cs typeface="Helvetica"/>
                  </a:rPr>
                  <a:t>iPDP</a:t>
                </a:r>
                <a:endParaRPr lang="en-US" sz="900" dirty="0">
                  <a:solidFill>
                    <a:srgbClr val="000000"/>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sp>
            <p:nvSpPr>
              <p:cNvPr id="23" name="TextBox 22"/>
              <p:cNvSpPr txBox="1"/>
              <p:nvPr/>
            </p:nvSpPr>
            <p:spPr>
              <a:xfrm rot="16200000">
                <a:off x="4526658" y="1944755"/>
                <a:ext cx="978828" cy="284780"/>
              </a:xfrm>
              <a:prstGeom prst="rect">
                <a:avLst/>
              </a:prstGeom>
              <a:solidFill>
                <a:schemeClr val="bg1"/>
              </a:solidFill>
            </p:spPr>
            <p:txBody>
              <a:bodyPr wrap="square" rtlCol="0">
                <a:spAutoFit/>
              </a:bodyPr>
              <a:lstStyle/>
              <a:p>
                <a:r>
                  <a:rPr lang="en-US" sz="788" dirty="0">
                    <a:solidFill>
                      <a:srgbClr val="000000"/>
                    </a:solidFill>
                    <a:latin typeface="Helvetica"/>
                    <a:cs typeface="Helvetica"/>
                  </a:rPr>
                  <a:t>Expression</a:t>
                </a:r>
              </a:p>
            </p:txBody>
          </p:sp>
        </p:grpSp>
        <p:sp>
          <p:nvSpPr>
            <p:cNvPr id="89" name="Rectangle 88"/>
            <p:cNvSpPr/>
            <p:nvPr/>
          </p:nvSpPr>
          <p:spPr>
            <a:xfrm>
              <a:off x="-2432431" y="2201794"/>
              <a:ext cx="3899432"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grpSp>
        <p:nvGrpSpPr>
          <p:cNvPr id="24" name="Group 23"/>
          <p:cNvGrpSpPr/>
          <p:nvPr/>
        </p:nvGrpSpPr>
        <p:grpSpPr>
          <a:xfrm>
            <a:off x="1543572" y="2672336"/>
            <a:ext cx="2954599" cy="980715"/>
            <a:chOff x="668327" y="1817148"/>
            <a:chExt cx="3939465" cy="1307620"/>
          </a:xfrm>
        </p:grpSpPr>
        <p:grpSp>
          <p:nvGrpSpPr>
            <p:cNvPr id="4" name="Group 3"/>
            <p:cNvGrpSpPr/>
            <p:nvPr/>
          </p:nvGrpSpPr>
          <p:grpSpPr>
            <a:xfrm>
              <a:off x="668327" y="1865548"/>
              <a:ext cx="3939465" cy="1259220"/>
              <a:chOff x="214113" y="1652079"/>
              <a:chExt cx="3939465" cy="1259220"/>
            </a:xfrm>
          </p:grpSpPr>
          <p:pic>
            <p:nvPicPr>
              <p:cNvPr id="5" name="Picture 3"/>
              <p:cNvPicPr>
                <a:picLocks noChangeAspect="1" noChangeArrowheads="1"/>
              </p:cNvPicPr>
              <p:nvPr/>
            </p:nvPicPr>
            <p:blipFill rotWithShape="1">
              <a:blip r:embed="rId4"/>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1</a:t>
                </a:r>
                <a:r>
                  <a:rPr lang="en-US" sz="800" b="0" kern="0" baseline="30000" dirty="0">
                    <a:solidFill>
                      <a:sysClr val="windowText" lastClr="000000"/>
                    </a:solidFill>
                    <a:latin typeface="Helvetica"/>
                    <a:cs typeface="Helvetica"/>
                  </a:rPr>
                  <a:t>st</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7" name="TextBox 6"/>
              <p:cNvSpPr txBox="1"/>
              <p:nvPr/>
            </p:nvSpPr>
            <p:spPr>
              <a:xfrm>
                <a:off x="1417913" y="1652079"/>
                <a:ext cx="829733" cy="287259"/>
              </a:xfrm>
              <a:prstGeom prst="rect">
                <a:avLst/>
              </a:prstGeom>
              <a:solidFill>
                <a:sysClr val="window" lastClr="FFFFFF"/>
              </a:solidFill>
            </p:spPr>
            <p:txBody>
              <a:bodyPr wrap="square" rtlCol="0">
                <a:spAutoFit/>
              </a:bodyPr>
              <a:lstStyle/>
              <a:p>
                <a:pPr fontAlgn="auto">
                  <a:spcBef>
                    <a:spcPts val="0"/>
                  </a:spcBef>
                  <a:spcAft>
                    <a:spcPts val="0"/>
                  </a:spcAft>
                  <a:defRPr/>
                </a:pPr>
                <a:r>
                  <a:rPr lang="en-US" sz="800" b="0" kern="0" dirty="0">
                    <a:solidFill>
                      <a:sysClr val="windowText" lastClr="000000"/>
                    </a:solidFill>
                    <a:latin typeface="Helvetica"/>
                    <a:cs typeface="Helvetica"/>
                  </a:rPr>
                  <a:t>2</a:t>
                </a:r>
                <a:r>
                  <a:rPr lang="en-US" sz="800" b="0" kern="0" baseline="30000" dirty="0">
                    <a:solidFill>
                      <a:sysClr val="windowText" lastClr="000000"/>
                    </a:solidFill>
                    <a:latin typeface="Helvetica"/>
                    <a:cs typeface="Helvetica"/>
                  </a:rPr>
                  <a:t>nd</a:t>
                </a:r>
                <a:r>
                  <a:rPr lang="en-US" sz="800" b="0" kern="0" dirty="0">
                    <a:solidFill>
                      <a:sysClr val="windowText" lastClr="000000"/>
                    </a:solidFill>
                    <a:latin typeface="Helvetica"/>
                    <a:cs typeface="Helvetica"/>
                  </a:rPr>
                  <a:t> </a:t>
                </a:r>
                <a:r>
                  <a:rPr lang="en-US" sz="800" b="0" kern="0" dirty="0" err="1">
                    <a:solidFill>
                      <a:sysClr val="windowText" lastClr="000000"/>
                    </a:solidFill>
                    <a:latin typeface="Helvetica"/>
                    <a:cs typeface="Helvetica"/>
                  </a:rPr>
                  <a:t>iPDP</a:t>
                </a:r>
                <a:endParaRPr lang="en-US" sz="800" b="0" kern="0" dirty="0">
                  <a:solidFill>
                    <a:sysClr val="windowText" lastClr="000000"/>
                  </a:solidFill>
                  <a:latin typeface="Helvetica"/>
                  <a:cs typeface="Helvetica"/>
                </a:endParaRPr>
              </a:p>
            </p:txBody>
          </p:sp>
          <p:sp>
            <p:nvSpPr>
              <p:cNvPr id="8" name="TextBox 7"/>
              <p:cNvSpPr txBox="1"/>
              <p:nvPr/>
            </p:nvSpPr>
            <p:spPr>
              <a:xfrm>
                <a:off x="2400045" y="1652079"/>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3</a:t>
                </a:r>
                <a:r>
                  <a:rPr lang="en-US" sz="900" b="0" kern="0" baseline="30000" dirty="0">
                    <a:solidFill>
                      <a:sysClr val="windowText" lastClr="000000"/>
                    </a:solidFill>
                    <a:latin typeface="Helvetica"/>
                    <a:cs typeface="Helvetica"/>
                  </a:rPr>
                  <a:t>rd</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9" name="TextBox 8"/>
              <p:cNvSpPr txBox="1"/>
              <p:nvPr/>
            </p:nvSpPr>
            <p:spPr>
              <a:xfrm>
                <a:off x="3323845" y="1663850"/>
                <a:ext cx="829733" cy="307776"/>
              </a:xfrm>
              <a:prstGeom prst="rect">
                <a:avLst/>
              </a:prstGeom>
              <a:solidFill>
                <a:sysClr val="window" lastClr="FFFFFF"/>
              </a:solidFill>
            </p:spPr>
            <p:txBody>
              <a:bodyPr wrap="square" rtlCol="0">
                <a:spAutoFit/>
              </a:bodyPr>
              <a:lstStyle/>
              <a:p>
                <a:pPr fontAlgn="auto">
                  <a:spcBef>
                    <a:spcPts val="0"/>
                  </a:spcBef>
                  <a:spcAft>
                    <a:spcPts val="0"/>
                  </a:spcAft>
                  <a:defRPr/>
                </a:pPr>
                <a:r>
                  <a:rPr lang="en-US" sz="900" b="0" kern="0" dirty="0">
                    <a:solidFill>
                      <a:sysClr val="windowText" lastClr="000000"/>
                    </a:solidFill>
                    <a:latin typeface="Helvetica"/>
                    <a:cs typeface="Helvetica"/>
                  </a:rPr>
                  <a:t>4</a:t>
                </a:r>
                <a:r>
                  <a:rPr lang="en-US" sz="900" b="0" kern="0" baseline="30000" dirty="0">
                    <a:solidFill>
                      <a:sysClr val="windowText" lastClr="000000"/>
                    </a:solidFill>
                    <a:latin typeface="Helvetica"/>
                    <a:cs typeface="Helvetica"/>
                  </a:rPr>
                  <a:t>th</a:t>
                </a:r>
                <a:r>
                  <a:rPr lang="en-US" sz="900" b="0" kern="0" dirty="0">
                    <a:solidFill>
                      <a:sysClr val="windowText" lastClr="000000"/>
                    </a:solidFill>
                    <a:latin typeface="Helvetica"/>
                    <a:cs typeface="Helvetica"/>
                  </a:rPr>
                  <a:t> </a:t>
                </a:r>
                <a:r>
                  <a:rPr lang="en-US" sz="900" b="0" kern="0" dirty="0" err="1">
                    <a:solidFill>
                      <a:sysClr val="windowText" lastClr="000000"/>
                    </a:solidFill>
                    <a:latin typeface="Helvetica"/>
                    <a:cs typeface="Helvetica"/>
                  </a:rPr>
                  <a:t>iPDP</a:t>
                </a:r>
                <a:endParaRPr lang="en-US" sz="900" b="0" kern="0" dirty="0">
                  <a:solidFill>
                    <a:sysClr val="windowText" lastClr="000000"/>
                  </a:solidFill>
                  <a:latin typeface="Helvetica"/>
                  <a:cs typeface="Helvetica"/>
                </a:endParaRPr>
              </a:p>
            </p:txBody>
          </p:sp>
          <p:sp>
            <p:nvSpPr>
              <p:cNvPr id="10" name="TextBox 9"/>
              <p:cNvSpPr txBox="1"/>
              <p:nvPr/>
            </p:nvSpPr>
            <p:spPr>
              <a:xfrm rot="16200000">
                <a:off x="-132911" y="2057954"/>
                <a:ext cx="978828" cy="284780"/>
              </a:xfrm>
              <a:prstGeom prst="rect">
                <a:avLst/>
              </a:prstGeom>
              <a:solidFill>
                <a:sysClr val="window" lastClr="FFFFFF"/>
              </a:solidFill>
            </p:spPr>
            <p:txBody>
              <a:bodyPr wrap="square" rtlCol="0">
                <a:spAutoFit/>
              </a:bodyPr>
              <a:lstStyle/>
              <a:p>
                <a:pPr fontAlgn="auto">
                  <a:spcBef>
                    <a:spcPts val="0"/>
                  </a:spcBef>
                  <a:spcAft>
                    <a:spcPts val="0"/>
                  </a:spcAft>
                  <a:defRPr/>
                </a:pPr>
                <a:r>
                  <a:rPr lang="en-US" sz="788" b="0" kern="0" dirty="0">
                    <a:solidFill>
                      <a:sysClr val="windowText" lastClr="000000"/>
                    </a:solidFill>
                    <a:latin typeface="Helvetica"/>
                    <a:cs typeface="Helvetica"/>
                  </a:rPr>
                  <a:t>Expression</a:t>
                </a: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350" b="0" kern="0">
                  <a:solidFill>
                    <a:sysClr val="window" lastClr="FFFFFF"/>
                  </a:solidFill>
                  <a:latin typeface="Calibri"/>
                  <a:ea typeface=""/>
                  <a:cs typeface=""/>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grpSp>
      <p:sp>
        <p:nvSpPr>
          <p:cNvPr id="96" name="TextBox 95"/>
          <p:cNvSpPr txBox="1"/>
          <p:nvPr/>
        </p:nvSpPr>
        <p:spPr>
          <a:xfrm>
            <a:off x="3951556" y="1505586"/>
            <a:ext cx="2683794" cy="323165"/>
          </a:xfrm>
          <a:prstGeom prst="rect">
            <a:avLst/>
          </a:prstGeom>
          <a:noFill/>
        </p:spPr>
        <p:txBody>
          <a:bodyPr wrap="square" rtlCol="0">
            <a:spAutoFit/>
          </a:bodyPr>
          <a:lstStyle/>
          <a:p>
            <a:r>
              <a:rPr lang="en-US" sz="1500" dirty="0">
                <a:solidFill>
                  <a:srgbClr val="000000"/>
                </a:solidFill>
                <a:latin typeface="Helvetica"/>
                <a:cs typeface="Helvetica"/>
              </a:rPr>
              <a:t>Worm’s</a:t>
            </a:r>
            <a:r>
              <a:rPr lang="en-US" sz="900" dirty="0">
                <a:solidFill>
                  <a:srgbClr val="000000"/>
                </a:solidFill>
                <a:latin typeface="Helvetica"/>
                <a:cs typeface="Helvetica"/>
              </a:rPr>
              <a:t> effective state space model</a:t>
            </a:r>
          </a:p>
        </p:txBody>
      </p:sp>
      <p:sp>
        <p:nvSpPr>
          <p:cNvPr id="100" name="TextBox 99"/>
          <p:cNvSpPr txBox="1"/>
          <p:nvPr/>
        </p:nvSpPr>
        <p:spPr>
          <a:xfrm>
            <a:off x="1538209" y="3607106"/>
            <a:ext cx="569387" cy="230832"/>
          </a:xfrm>
          <a:prstGeom prst="rect">
            <a:avLst/>
          </a:prstGeom>
          <a:noFill/>
        </p:spPr>
        <p:txBody>
          <a:bodyPr wrap="none" rtlCol="0">
            <a:spAutoFit/>
          </a:bodyPr>
          <a:lstStyle/>
          <a:p>
            <a:r>
              <a:rPr lang="en-US" sz="900" dirty="0">
                <a:solidFill>
                  <a:srgbClr val="FF0000"/>
                </a:solidFill>
                <a:latin typeface="Helvetica"/>
                <a:cs typeface="Helvetica"/>
              </a:rPr>
              <a:t>Similar</a:t>
            </a:r>
          </a:p>
        </p:txBody>
      </p:sp>
      <p:sp>
        <p:nvSpPr>
          <p:cNvPr id="101" name="Rectangle 100"/>
          <p:cNvSpPr/>
          <p:nvPr/>
        </p:nvSpPr>
        <p:spPr>
          <a:xfrm>
            <a:off x="4615924" y="3803971"/>
            <a:ext cx="3199703" cy="869936"/>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50" dirty="0">
              <a:solidFill>
                <a:srgbClr val="FFFFFF"/>
              </a:solidFill>
            </a:endParaRPr>
          </a:p>
        </p:txBody>
      </p:sp>
      <p:sp>
        <p:nvSpPr>
          <p:cNvPr id="114" name="TextBox 113"/>
          <p:cNvSpPr txBox="1"/>
          <p:nvPr/>
        </p:nvSpPr>
        <p:spPr>
          <a:xfrm>
            <a:off x="3961864" y="5533333"/>
            <a:ext cx="2189147" cy="323165"/>
          </a:xfrm>
          <a:prstGeom prst="rect">
            <a:avLst/>
          </a:prstGeom>
          <a:noFill/>
        </p:spPr>
        <p:txBody>
          <a:bodyPr wrap="square" rtlCol="0">
            <a:spAutoFit/>
          </a:bodyPr>
          <a:lstStyle/>
          <a:p>
            <a:r>
              <a:rPr lang="en-US" sz="1500" dirty="0">
                <a:solidFill>
                  <a:srgbClr val="000000"/>
                </a:solidFill>
                <a:latin typeface="Helvetica"/>
                <a:cs typeface="Helvetica"/>
              </a:rPr>
              <a:t>Fly’s</a:t>
            </a:r>
            <a:r>
              <a:rPr lang="en-US" sz="900" dirty="0">
                <a:solidFill>
                  <a:srgbClr val="000000"/>
                </a:solidFill>
                <a:latin typeface="Helvetica"/>
                <a:cs typeface="Helvetica"/>
              </a:rPr>
              <a:t> effective state space model</a:t>
            </a:r>
          </a:p>
        </p:txBody>
      </p:sp>
      <p:cxnSp>
        <p:nvCxnSpPr>
          <p:cNvPr id="86" name="Straight Arrow Connector 92"/>
          <p:cNvCxnSpPr>
            <a:endCxn id="26" idx="0"/>
          </p:cNvCxnSpPr>
          <p:nvPr/>
        </p:nvCxnSpPr>
        <p:spPr>
          <a:xfrm flipH="1">
            <a:off x="3003226" y="2128673"/>
            <a:ext cx="1727023" cy="5436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84" idx="0"/>
          </p:cNvCxnSpPr>
          <p:nvPr/>
        </p:nvCxnSpPr>
        <p:spPr>
          <a:xfrm>
            <a:off x="5452637" y="2107759"/>
            <a:ext cx="764814" cy="56457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endCxn id="117" idx="2"/>
          </p:cNvCxnSpPr>
          <p:nvPr/>
        </p:nvCxnSpPr>
        <p:spPr>
          <a:xfrm flipV="1">
            <a:off x="5428165" y="4700409"/>
            <a:ext cx="877556" cy="513266"/>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endCxn id="15" idx="2"/>
          </p:cNvCxnSpPr>
          <p:nvPr/>
        </p:nvCxnSpPr>
        <p:spPr>
          <a:xfrm flipH="1" flipV="1">
            <a:off x="3059759" y="4674360"/>
            <a:ext cx="1522334" cy="54616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4577855" y="2859285"/>
            <a:ext cx="3237771" cy="727453"/>
            <a:chOff x="2557284" y="184626"/>
            <a:chExt cx="4317028" cy="969937"/>
          </a:xfrm>
        </p:grpSpPr>
        <p:pic>
          <p:nvPicPr>
            <p:cNvPr id="27" name="Picture 2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t="17749" r="83108" b="67401"/>
            <a:stretch/>
          </p:blipFill>
          <p:spPr>
            <a:xfrm>
              <a:off x="2557284" y="204057"/>
              <a:ext cx="1081239" cy="950506"/>
            </a:xfrm>
            <a:prstGeom prst="rect">
              <a:avLst/>
            </a:prstGeom>
          </p:spPr>
        </p:pic>
        <p:pic>
          <p:nvPicPr>
            <p:cNvPr id="87" name="Picture 8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4118" t="17749" r="63485" b="67401"/>
            <a:stretch/>
          </p:blipFill>
          <p:spPr>
            <a:xfrm>
              <a:off x="3638523" y="204057"/>
              <a:ext cx="793479" cy="950506"/>
            </a:xfrm>
            <a:prstGeom prst="rect">
              <a:avLst/>
            </a:prstGeom>
          </p:spPr>
        </p:pic>
        <p:pic>
          <p:nvPicPr>
            <p:cNvPr id="88" name="Picture 8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4193" t="17749" r="42882" b="67401"/>
            <a:stretch/>
          </p:blipFill>
          <p:spPr>
            <a:xfrm>
              <a:off x="4437249" y="184626"/>
              <a:ext cx="827337" cy="950506"/>
            </a:xfrm>
            <a:prstGeom prst="rect">
              <a:avLst/>
            </a:prstGeom>
          </p:spPr>
        </p:pic>
        <p:pic>
          <p:nvPicPr>
            <p:cNvPr id="90" name="Picture 8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931" t="17749" r="22242" b="67401"/>
            <a:stretch/>
          </p:blipFill>
          <p:spPr>
            <a:xfrm>
              <a:off x="5245346" y="184626"/>
              <a:ext cx="885059" cy="950506"/>
            </a:xfrm>
            <a:prstGeom prst="rect">
              <a:avLst/>
            </a:prstGeom>
          </p:spPr>
        </p:pic>
        <p:pic>
          <p:nvPicPr>
            <p:cNvPr id="92" name="Picture 91" descr="wormfly_new_epdps.pdf"/>
            <p:cNvPicPr>
              <a:picLocks noChangeAspect="1"/>
            </p:cNvPicPr>
            <p:nvPr/>
          </p:nvPicPr>
          <p:blipFill rotWithShape="1">
            <a:blip r:embed="rId6">
              <a:extLst>
                <a:ext uri="{28A0092B-C50C-407E-A947-70E740481C1C}">
                  <a14:useLocalDpi xmlns:a14="http://schemas.microsoft.com/office/drawing/2010/main" val="0"/>
                </a:ext>
              </a:extLst>
            </a:blip>
            <a:srcRect l="83745" t="17749" r="3029" b="67401"/>
            <a:stretch/>
          </p:blipFill>
          <p:spPr>
            <a:xfrm>
              <a:off x="6027736" y="184626"/>
              <a:ext cx="846576" cy="950506"/>
            </a:xfrm>
            <a:prstGeom prst="rect">
              <a:avLst/>
            </a:prstGeom>
          </p:spPr>
        </p:pic>
      </p:grpSp>
      <p:sp>
        <p:nvSpPr>
          <p:cNvPr id="95" name="TextBox 94"/>
          <p:cNvSpPr txBox="1"/>
          <p:nvPr/>
        </p:nvSpPr>
        <p:spPr>
          <a:xfrm>
            <a:off x="7272110" y="2738622"/>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grpSp>
        <p:nvGrpSpPr>
          <p:cNvPr id="39" name="Group 38"/>
          <p:cNvGrpSpPr/>
          <p:nvPr/>
        </p:nvGrpSpPr>
        <p:grpSpPr>
          <a:xfrm>
            <a:off x="4709895" y="3964851"/>
            <a:ext cx="3142061" cy="735559"/>
            <a:chOff x="-3828839" y="2471579"/>
            <a:chExt cx="4189415" cy="980745"/>
          </a:xfrm>
        </p:grpSpPr>
        <p:pic>
          <p:nvPicPr>
            <p:cNvPr id="108" name="Picture 107"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3640" t="68101" r="83108" b="16727"/>
            <a:stretch/>
          </p:blipFill>
          <p:spPr>
            <a:xfrm>
              <a:off x="-3828839" y="2471579"/>
              <a:ext cx="848281" cy="971125"/>
            </a:xfrm>
            <a:prstGeom prst="rect">
              <a:avLst/>
            </a:prstGeom>
          </p:spPr>
        </p:pic>
        <p:pic>
          <p:nvPicPr>
            <p:cNvPr id="109" name="Picture 108"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23488" t="68101" r="63587" b="16727"/>
            <a:stretch/>
          </p:blipFill>
          <p:spPr>
            <a:xfrm>
              <a:off x="-2980558" y="2472858"/>
              <a:ext cx="827337" cy="971125"/>
            </a:xfrm>
            <a:prstGeom prst="rect">
              <a:avLst/>
            </a:prstGeom>
          </p:spPr>
        </p:pic>
        <p:pic>
          <p:nvPicPr>
            <p:cNvPr id="117" name="Picture 116"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43039" t="68101" r="42834" b="16727"/>
            <a:stretch/>
          </p:blipFill>
          <p:spPr>
            <a:xfrm>
              <a:off x="-2153221" y="2481199"/>
              <a:ext cx="904299" cy="971125"/>
            </a:xfrm>
            <a:prstGeom prst="rect">
              <a:avLst/>
            </a:prstGeom>
          </p:spPr>
        </p:pic>
        <p:pic>
          <p:nvPicPr>
            <p:cNvPr id="120" name="Picture 119"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63626" t="68101" r="23412" b="16727"/>
            <a:stretch/>
          </p:blipFill>
          <p:spPr>
            <a:xfrm>
              <a:off x="-1319496" y="2481199"/>
              <a:ext cx="829733" cy="971125"/>
            </a:xfrm>
            <a:prstGeom prst="rect">
              <a:avLst/>
            </a:prstGeom>
          </p:spPr>
        </p:pic>
        <p:pic>
          <p:nvPicPr>
            <p:cNvPr id="122" name="Picture 121" descr="wormfly_new_epdps.pdf"/>
            <p:cNvPicPr>
              <a:picLocks noChangeAspect="1"/>
            </p:cNvPicPr>
            <p:nvPr/>
          </p:nvPicPr>
          <p:blipFill rotWithShape="1">
            <a:blip r:embed="rId5">
              <a:extLst>
                <a:ext uri="{28A0092B-C50C-407E-A947-70E740481C1C}">
                  <a14:useLocalDpi xmlns:a14="http://schemas.microsoft.com/office/drawing/2010/main" val="0"/>
                </a:ext>
              </a:extLst>
            </a:blip>
            <a:srcRect l="83981" t="68101" r="2735" b="16727"/>
            <a:stretch/>
          </p:blipFill>
          <p:spPr>
            <a:xfrm>
              <a:off x="-489763" y="2472858"/>
              <a:ext cx="850339" cy="971125"/>
            </a:xfrm>
            <a:prstGeom prst="rect">
              <a:avLst/>
            </a:prstGeom>
          </p:spPr>
        </p:pic>
      </p:grpSp>
      <p:sp>
        <p:nvSpPr>
          <p:cNvPr id="123" name="TextBox 122"/>
          <p:cNvSpPr txBox="1"/>
          <p:nvPr/>
        </p:nvSpPr>
        <p:spPr>
          <a:xfrm>
            <a:off x="7271195" y="3851437"/>
            <a:ext cx="614591" cy="215444"/>
          </a:xfrm>
          <a:prstGeom prst="rect">
            <a:avLst/>
          </a:prstGeom>
          <a:noFill/>
        </p:spPr>
        <p:txBody>
          <a:bodyPr wrap="square" rtlCol="0">
            <a:spAutoFit/>
          </a:bodyPr>
          <a:lstStyle/>
          <a:p>
            <a:r>
              <a:rPr lang="en-US" sz="800" dirty="0">
                <a:solidFill>
                  <a:srgbClr val="000000"/>
                </a:solidFill>
                <a:latin typeface="Helvetica"/>
                <a:cs typeface="Helvetica"/>
              </a:rPr>
              <a:t>5</a:t>
            </a:r>
            <a:r>
              <a:rPr lang="en-US" sz="800" baseline="30000" dirty="0">
                <a:solidFill>
                  <a:srgbClr val="000000"/>
                </a:solidFill>
                <a:latin typeface="Helvetica"/>
                <a:cs typeface="Helvetica"/>
              </a:rPr>
              <a:t>th</a:t>
            </a:r>
            <a:r>
              <a:rPr lang="en-US" sz="800" dirty="0">
                <a:solidFill>
                  <a:srgbClr val="000000"/>
                </a:solidFill>
                <a:latin typeface="Helvetica"/>
                <a:cs typeface="Helvetica"/>
              </a:rPr>
              <a:t> </a:t>
            </a:r>
            <a:r>
              <a:rPr lang="en-US" sz="800" dirty="0" err="1">
                <a:solidFill>
                  <a:srgbClr val="000000"/>
                </a:solidFill>
                <a:latin typeface="Helvetica"/>
                <a:cs typeface="Helvetica"/>
              </a:rPr>
              <a:t>ePDP</a:t>
            </a:r>
            <a:endParaRPr lang="en-US" sz="800" dirty="0">
              <a:solidFill>
                <a:srgbClr val="000000"/>
              </a:solidFill>
              <a:latin typeface="Helvetica"/>
              <a:cs typeface="Helvetica"/>
            </a:endParaRPr>
          </a:p>
        </p:txBody>
      </p:sp>
      <p:pic>
        <p:nvPicPr>
          <p:cNvPr id="81" name="Picture 80"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8687" y="1843112"/>
            <a:ext cx="1091069" cy="255930"/>
          </a:xfrm>
          <a:prstGeom prst="rect">
            <a:avLst/>
          </a:prstGeom>
        </p:spPr>
      </p:pic>
      <p:sp>
        <p:nvSpPr>
          <p:cNvPr id="97" name="Title 2"/>
          <p:cNvSpPr txBox="1">
            <a:spLocks/>
          </p:cNvSpPr>
          <p:nvPr/>
        </p:nvSpPr>
        <p:spPr>
          <a:xfrm>
            <a:off x="1257301" y="363509"/>
            <a:ext cx="6743699"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800" b="0" dirty="0" err="1">
                <a:solidFill>
                  <a:sysClr val="windowText" lastClr="000000"/>
                </a:solidFill>
                <a:latin typeface="Helvetica"/>
                <a:cs typeface="Helvetica"/>
              </a:rPr>
              <a:t>Orthologs</a:t>
            </a:r>
            <a:r>
              <a:rPr lang="en-US" sz="1800" b="0" dirty="0">
                <a:solidFill>
                  <a:sysClr val="windowText" lastClr="000000"/>
                </a:solidFill>
                <a:latin typeface="Helvetica"/>
                <a:cs typeface="Helvetica"/>
              </a:rPr>
              <a:t> have similar internal but different external dynamic patterns during embryonic development</a:t>
            </a:r>
            <a:endParaRPr lang="en-US" sz="1800" b="0" dirty="0">
              <a:solidFill>
                <a:sysClr val="windowText" lastClr="000000"/>
              </a:solidFill>
              <a:latin typeface="Calibri"/>
            </a:endParaRPr>
          </a:p>
        </p:txBody>
      </p:sp>
      <p:sp>
        <p:nvSpPr>
          <p:cNvPr id="98" name="TextBox 4"/>
          <p:cNvSpPr txBox="1">
            <a:spLocks noChangeArrowheads="1"/>
          </p:cNvSpPr>
          <p:nvPr/>
        </p:nvSpPr>
        <p:spPr bwMode="auto">
          <a:xfrm>
            <a:off x="3310190" y="5792099"/>
            <a:ext cx="4373218"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825" b="0" dirty="0">
                <a:solidFill>
                  <a:prstClr val="black">
                    <a:lumMod val="50000"/>
                    <a:lumOff val="50000"/>
                  </a:prstClr>
                </a:solidFill>
                <a:latin typeface="Calibri" charset="0"/>
              </a:rPr>
              <a:t>[Wang et al. </a:t>
            </a:r>
            <a:r>
              <a:rPr lang="en-US" sz="825" b="0" i="1" dirty="0">
                <a:solidFill>
                  <a:prstClr val="black">
                    <a:lumMod val="50000"/>
                    <a:lumOff val="50000"/>
                  </a:prstClr>
                </a:solidFill>
                <a:latin typeface="Calibri" charset="0"/>
              </a:rPr>
              <a:t>PLOS CB</a:t>
            </a:r>
            <a:r>
              <a:rPr lang="en-US" sz="825" b="0" dirty="0">
                <a:solidFill>
                  <a:prstClr val="black">
                    <a:lumMod val="50000"/>
                    <a:lumOff val="50000"/>
                  </a:prstClr>
                </a:solidFill>
                <a:latin typeface="Calibri" charset="0"/>
              </a:rPr>
              <a:t>, ‘16]</a:t>
            </a:r>
          </a:p>
        </p:txBody>
      </p:sp>
      <p:pic>
        <p:nvPicPr>
          <p:cNvPr id="94" name="Picture 93" descr="eigen_state_space.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181" y="5248768"/>
            <a:ext cx="1091069" cy="255930"/>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b="60897"/>
          <a:stretch/>
        </p:blipFill>
        <p:spPr>
          <a:xfrm>
            <a:off x="79248" y="1492097"/>
            <a:ext cx="3838691" cy="853177"/>
          </a:xfrm>
          <a:prstGeom prst="rect">
            <a:avLst/>
          </a:prstGeom>
        </p:spPr>
      </p:pic>
      <p:cxnSp>
        <p:nvCxnSpPr>
          <p:cNvPr id="80" name="Straight Arrow Connector 92"/>
          <p:cNvCxnSpPr>
            <a:stCxn id="59" idx="1"/>
            <a:endCxn id="29" idx="3"/>
          </p:cNvCxnSpPr>
          <p:nvPr/>
        </p:nvCxnSpPr>
        <p:spPr>
          <a:xfrm flipH="1" flipV="1">
            <a:off x="3917939" y="1918686"/>
            <a:ext cx="213467" cy="45997"/>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417" y="1475399"/>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pic>
        <p:nvPicPr>
          <p:cNvPr id="102" name="Picture 101"/>
          <p:cNvPicPr>
            <a:picLocks noChangeAspect="1"/>
          </p:cNvPicPr>
          <p:nvPr/>
        </p:nvPicPr>
        <p:blipFill rotWithShape="1">
          <a:blip r:embed="rId8">
            <a:extLst>
              <a:ext uri="{28A0092B-C50C-407E-A947-70E740481C1C}">
                <a14:useLocalDpi xmlns:a14="http://schemas.microsoft.com/office/drawing/2010/main" val="0"/>
              </a:ext>
            </a:extLst>
          </a:blip>
          <a:srcRect t="61714" b="-2169"/>
          <a:stretch/>
        </p:blipFill>
        <p:spPr>
          <a:xfrm>
            <a:off x="43651" y="5109152"/>
            <a:ext cx="3838691" cy="882648"/>
          </a:xfrm>
          <a:prstGeom prst="rect">
            <a:avLst/>
          </a:prstGeom>
        </p:spPr>
      </p:pic>
      <p:sp>
        <p:nvSpPr>
          <p:cNvPr id="104" name="Rectangle 103"/>
          <p:cNvSpPr/>
          <p:nvPr/>
        </p:nvSpPr>
        <p:spPr>
          <a:xfrm>
            <a:off x="25235" y="5082121"/>
            <a:ext cx="3875522" cy="869875"/>
          </a:xfrm>
          <a:prstGeom prst="rect">
            <a:avLst/>
          </a:prstGeom>
          <a:noFill/>
          <a:ln w="12700" cmpd="sng">
            <a:solidFill>
              <a:srgbClr val="006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rgbClr val="FFFFFF"/>
              </a:solidFill>
            </a:endParaRPr>
          </a:p>
        </p:txBody>
      </p:sp>
      <p:cxnSp>
        <p:nvCxnSpPr>
          <p:cNvPr id="105" name="Straight Arrow Connector 92"/>
          <p:cNvCxnSpPr>
            <a:stCxn id="54" idx="1"/>
          </p:cNvCxnSpPr>
          <p:nvPr/>
        </p:nvCxnSpPr>
        <p:spPr>
          <a:xfrm flipH="1">
            <a:off x="3911302" y="5380451"/>
            <a:ext cx="140168" cy="152882"/>
          </a:xfrm>
          <a:prstGeom prst="straightConnector1">
            <a:avLst/>
          </a:prstGeom>
          <a:ln>
            <a:solidFill>
              <a:srgbClr val="006D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4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8"/>
            <a:ext cx="6787219" cy="5740211"/>
            <a:chOff x="28645139" y="18875434"/>
            <a:chExt cx="9696028" cy="8200301"/>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747457"/>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a:t>
              </a:r>
              <a:r>
                <a:rPr lang="en-US" sz="2800" kern="0" dirty="0" smtClean="0">
                  <a:solidFill>
                    <a:srgbClr val="000100"/>
                  </a:solidFill>
                  <a:latin typeface="Helvetica"/>
                  <a:cs typeface="Helvetica"/>
                </a:rPr>
                <a:t>worm</a:t>
              </a:r>
              <a:endParaRPr lang="en-US" sz="2000" b="0" i="1" kern="0" dirty="0">
                <a:solidFill>
                  <a:srgbClr val="000100"/>
                </a:solidFill>
                <a:latin typeface="Helvetica"/>
                <a:cs typeface="Helvetica"/>
              </a:endParaRPr>
            </a:p>
          </p:txBody>
        </p:sp>
        <p:sp>
          <p:nvSpPr>
            <p:cNvPr id="31" name="TextBox 30"/>
            <p:cNvSpPr txBox="1"/>
            <p:nvPr/>
          </p:nvSpPr>
          <p:spPr>
            <a:xfrm rot="16200000">
              <a:off x="25455246" y="22367298"/>
              <a:ext cx="7557186" cy="747457"/>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800" kern="0" dirty="0" smtClean="0">
                  <a:solidFill>
                    <a:srgbClr val="000100"/>
                  </a:solidFill>
                  <a:latin typeface="Helvetica"/>
                  <a:cs typeface="Helvetica"/>
                </a:rPr>
                <a:t>fly</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3" name="Title 2"/>
          <p:cNvSpPr>
            <a:spLocks noGrp="1"/>
          </p:cNvSpPr>
          <p:nvPr>
            <p:ph type="title"/>
          </p:nvPr>
        </p:nvSpPr>
        <p:spPr>
          <a:xfrm>
            <a:off x="0" y="0"/>
            <a:ext cx="9144000" cy="1143000"/>
          </a:xfrm>
        </p:spPr>
        <p:txBody>
          <a:bodyPr>
            <a:normAutofit fontScale="90000"/>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4" name="TextBox 4"/>
          <p:cNvSpPr txBox="1">
            <a:spLocks noChangeArrowheads="1"/>
          </p:cNvSpPr>
          <p:nvPr/>
        </p:nvSpPr>
        <p:spPr bwMode="auto">
          <a:xfrm>
            <a:off x="0" y="655255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9119" y="996721"/>
            <a:ext cx="4502745" cy="4502745"/>
          </a:xfrm>
        </p:spPr>
      </p:pic>
      <p:sp>
        <p:nvSpPr>
          <p:cNvPr id="5" name="TextBox 4"/>
          <p:cNvSpPr txBox="1"/>
          <p:nvPr/>
        </p:nvSpPr>
        <p:spPr>
          <a:xfrm>
            <a:off x="3234266" y="5147734"/>
            <a:ext cx="592406" cy="276999"/>
          </a:xfrm>
          <a:prstGeom prst="rect">
            <a:avLst/>
          </a:prstGeom>
          <a:noFill/>
        </p:spPr>
        <p:txBody>
          <a:bodyPr wrap="none" rtlCol="0">
            <a:spAutoFit/>
          </a:bodyPr>
          <a:lstStyle/>
          <a:p>
            <a:r>
              <a:rPr lang="en-US" sz="1200" dirty="0" smtClean="0">
                <a:latin typeface="Helvetica"/>
                <a:cs typeface="Helvetica"/>
              </a:rPr>
              <a:t>Worm</a:t>
            </a:r>
            <a:endParaRPr lang="en-US" dirty="0">
              <a:latin typeface="Helvetica"/>
              <a:cs typeface="Helvetica"/>
            </a:endParaRPr>
          </a:p>
        </p:txBody>
      </p:sp>
      <p:sp>
        <p:nvSpPr>
          <p:cNvPr id="6" name="TextBox 5"/>
          <p:cNvSpPr txBox="1"/>
          <p:nvPr/>
        </p:nvSpPr>
        <p:spPr>
          <a:xfrm>
            <a:off x="5597153" y="5147734"/>
            <a:ext cx="389850" cy="276999"/>
          </a:xfrm>
          <a:prstGeom prst="rect">
            <a:avLst/>
          </a:prstGeom>
          <a:noFill/>
        </p:spPr>
        <p:txBody>
          <a:bodyPr wrap="none" rtlCol="0">
            <a:spAutoFit/>
          </a:bodyPr>
          <a:lstStyle/>
          <a:p>
            <a:r>
              <a:rPr lang="en-US" sz="1200" dirty="0" smtClean="0">
                <a:latin typeface="Helvetica"/>
                <a:cs typeface="Helvetica"/>
              </a:rPr>
              <a:t>Fly</a:t>
            </a:r>
            <a:endParaRPr lang="en-US" sz="1200" dirty="0">
              <a:latin typeface="Helvetica"/>
              <a:cs typeface="Helvetica"/>
            </a:endParaRPr>
          </a:p>
        </p:txBody>
      </p:sp>
      <p:sp>
        <p:nvSpPr>
          <p:cNvPr id="11" name="Right Brace 10"/>
          <p:cNvSpPr/>
          <p:nvPr/>
        </p:nvSpPr>
        <p:spPr>
          <a:xfrm rot="5400000">
            <a:off x="6081436" y="408448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827095" y="4227180"/>
            <a:ext cx="67080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&lt;8.3e-</a:t>
            </a:r>
            <a:r>
              <a:rPr lang="en-US" sz="1000" dirty="0">
                <a:latin typeface="Times New Roman"/>
                <a:cs typeface="Times New Roman"/>
              </a:rPr>
              <a:t>4</a:t>
            </a:r>
          </a:p>
        </p:txBody>
      </p:sp>
      <p:sp>
        <p:nvSpPr>
          <p:cNvPr id="14" name="Right Brace 13"/>
          <p:cNvSpPr/>
          <p:nvPr/>
        </p:nvSpPr>
        <p:spPr>
          <a:xfrm rot="5400000">
            <a:off x="5277103" y="3943753"/>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5022762" y="4067206"/>
            <a:ext cx="730163"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&lt;5.6e</a:t>
            </a:r>
            <a:r>
              <a:rPr lang="en-US" sz="1000" dirty="0">
                <a:latin typeface="Times New Roman"/>
                <a:cs typeface="Times New Roman"/>
              </a:rPr>
              <a:t>-11</a:t>
            </a:r>
          </a:p>
        </p:txBody>
      </p:sp>
      <p:sp>
        <p:nvSpPr>
          <p:cNvPr id="17" name="Right Brace 16"/>
          <p:cNvSpPr/>
          <p:nvPr/>
        </p:nvSpPr>
        <p:spPr>
          <a:xfrm rot="16200000" flipV="1">
            <a:off x="3966079" y="1640820"/>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3711738" y="1512791"/>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&lt;2.6e</a:t>
            </a:r>
            <a:r>
              <a:rPr lang="en-US" sz="1000" dirty="0">
                <a:latin typeface="Times New Roman"/>
                <a:cs typeface="Times New Roman"/>
              </a:rPr>
              <a:t>-</a:t>
            </a:r>
            <a:r>
              <a:rPr lang="en-US" sz="1000" dirty="0" smtClean="0">
                <a:latin typeface="Times New Roman"/>
                <a:cs typeface="Times New Roman"/>
              </a:rPr>
              <a:t>13</a:t>
            </a:r>
            <a:endParaRPr lang="en-US" sz="1000" dirty="0">
              <a:latin typeface="Times New Roman"/>
              <a:cs typeface="Times New Roman"/>
            </a:endParaRPr>
          </a:p>
        </p:txBody>
      </p:sp>
      <p:sp>
        <p:nvSpPr>
          <p:cNvPr id="20" name="Right Brace 19"/>
          <p:cNvSpPr/>
          <p:nvPr/>
        </p:nvSpPr>
        <p:spPr>
          <a:xfrm rot="16200000" flipV="1">
            <a:off x="3190484" y="1773976"/>
            <a:ext cx="135463" cy="288551"/>
          </a:xfrm>
          <a:prstGeom prst="rightBrace">
            <a:avLst/>
          </a:prstGeom>
          <a:noFill/>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2936143" y="1645947"/>
            <a:ext cx="734922" cy="246221"/>
          </a:xfrm>
          <a:prstGeom prst="rect">
            <a:avLst/>
          </a:prstGeom>
          <a:noFill/>
        </p:spPr>
        <p:txBody>
          <a:bodyPr wrap="none" rtlCol="0">
            <a:spAutoFit/>
          </a:bodyPr>
          <a:lstStyle/>
          <a:p>
            <a:r>
              <a:rPr lang="en-US" sz="1000" i="1" dirty="0" smtClean="0">
                <a:latin typeface="Times New Roman"/>
                <a:cs typeface="Times New Roman"/>
              </a:rPr>
              <a:t>p</a:t>
            </a:r>
            <a:r>
              <a:rPr lang="en-US" sz="1000" dirty="0" smtClean="0">
                <a:latin typeface="Times New Roman"/>
                <a:cs typeface="Times New Roman"/>
              </a:rPr>
              <a:t>&lt;2.2e</a:t>
            </a:r>
            <a:r>
              <a:rPr lang="en-US" sz="1000" dirty="0">
                <a:latin typeface="Times New Roman"/>
                <a:cs typeface="Times New Roman"/>
              </a:rPr>
              <a:t>-</a:t>
            </a:r>
            <a:r>
              <a:rPr lang="en-US" sz="1000" dirty="0" smtClean="0">
                <a:latin typeface="Times New Roman"/>
                <a:cs typeface="Times New Roman"/>
              </a:rPr>
              <a:t>16</a:t>
            </a:r>
            <a:endParaRPr lang="en-US" sz="1000" dirty="0">
              <a:latin typeface="Times New Roman"/>
              <a:cs typeface="Times New Roman"/>
            </a:endParaRPr>
          </a:p>
        </p:txBody>
      </p:sp>
      <p:sp>
        <p:nvSpPr>
          <p:cNvPr id="16" name="Title 1"/>
          <p:cNvSpPr txBox="1">
            <a:spLocks/>
          </p:cNvSpPr>
          <p:nvPr/>
        </p:nvSpPr>
        <p:spPr>
          <a:xfrm>
            <a:off x="200686" y="254059"/>
            <a:ext cx="8679610" cy="97161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800" b="0" dirty="0" smtClean="0">
                <a:latin typeface="Helvetica"/>
                <a:cs typeface="Helvetica"/>
              </a:rPr>
              <a:t>Evolutionarily conserved &amp; younger genes exhibit the opposite </a:t>
            </a:r>
            <a:r>
              <a:rPr lang="en-US" sz="2800" b="0" smtClean="0">
                <a:latin typeface="Helvetica"/>
                <a:cs typeface="Helvetica"/>
              </a:rPr>
              <a:t>internal &amp; external </a:t>
            </a:r>
            <a:r>
              <a:rPr lang="en-US" sz="2800" b="0" dirty="0" smtClean="0">
                <a:latin typeface="Helvetica"/>
                <a:cs typeface="Helvetica"/>
              </a:rPr>
              <a:t>PDP coefficients</a:t>
            </a:r>
            <a:endParaRPr lang="en-US" sz="2800" b="0" dirty="0">
              <a:latin typeface="Helvetica"/>
              <a:cs typeface="Helvetica"/>
            </a:endParaRPr>
          </a:p>
        </p:txBody>
      </p:sp>
      <p:sp>
        <p:nvSpPr>
          <p:cNvPr id="19" name="Rectangle 18"/>
          <p:cNvSpPr/>
          <p:nvPr/>
        </p:nvSpPr>
        <p:spPr>
          <a:xfrm>
            <a:off x="541475" y="5440806"/>
            <a:ext cx="7998032" cy="707886"/>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sp>
        <p:nvSpPr>
          <p:cNvPr id="22" name="TextBox 4"/>
          <p:cNvSpPr txBox="1">
            <a:spLocks noChangeArrowheads="1"/>
          </p:cNvSpPr>
          <p:nvPr/>
        </p:nvSpPr>
        <p:spPr bwMode="auto">
          <a:xfrm>
            <a:off x="0" y="6450959"/>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a:solidFill>
                  <a:prstClr val="black">
                    <a:lumMod val="50000"/>
                    <a:lumOff val="50000"/>
                  </a:prstClr>
                </a:solidFill>
                <a:latin typeface="Calibri" charset="0"/>
              </a:rPr>
              <a:t>,</a:t>
            </a:r>
            <a:r>
              <a:rPr lang="en-US" sz="1100" b="0" dirty="0" smtClean="0">
                <a:solidFill>
                  <a:prstClr val="black">
                    <a:lumMod val="50000"/>
                    <a:lumOff val="50000"/>
                  </a:prstClr>
                </a:solidFill>
                <a:latin typeface="Calibri" charset="0"/>
              </a:rPr>
              <a:t> ‘16]</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1211041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3271759" y="221867"/>
            <a:ext cx="2973891" cy="461665"/>
          </a:xfrm>
          <a:prstGeom prst="rect">
            <a:avLst/>
          </a:prstGeom>
          <a:noFill/>
        </p:spPr>
        <p:txBody>
          <a:bodyPr wrap="none" rtlCol="0">
            <a:spAutoFit/>
          </a:bodyPr>
          <a:lstStyle/>
          <a:p>
            <a:r>
              <a:rPr lang="en-US" sz="2400" dirty="0" smtClean="0"/>
              <a:t>RNA-</a:t>
            </a:r>
            <a:r>
              <a:rPr lang="en-US" sz="2400" dirty="0" err="1" smtClean="0"/>
              <a:t>Seq</a:t>
            </a:r>
            <a:r>
              <a:rPr lang="en-US" sz="2400" dirty="0" smtClean="0"/>
              <a:t> Overview</a:t>
            </a:r>
            <a:endParaRPr lang="en-US" sz="2400" dirty="0"/>
          </a:p>
        </p:txBody>
      </p:sp>
    </p:spTree>
    <p:extLst>
      <p:ext uri="{BB962C8B-B14F-4D97-AF65-F5344CB8AC3E}">
        <p14:creationId xmlns:p14="http://schemas.microsoft.com/office/powerpoint/2010/main" val="3331743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10700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Modeling cooperativity between </a:t>
            </a:r>
            <a:br>
              <a:rPr lang="en-US" dirty="0" smtClean="0"/>
            </a:br>
            <a:r>
              <a:rPr lang="en-US" dirty="0" smtClean="0"/>
              <a:t>TFs to target gene using logic gates</a:t>
            </a:r>
            <a:endParaRPr lang="en-US" dirty="0"/>
          </a:p>
        </p:txBody>
      </p:sp>
      <p:graphicFrame>
        <p:nvGraphicFramePr>
          <p:cNvPr id="56" name="Table 55"/>
          <p:cNvGraphicFramePr>
            <a:graphicFrameLocks noGrp="1"/>
          </p:cNvGraphicFramePr>
          <p:nvPr>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1509053980"/>
      </p:ext>
    </p:extLst>
  </p:cSld>
  <p:clrMapOvr>
    <a:masterClrMapping/>
  </p:clrMapOvr>
  <mc:AlternateContent xmlns:mc="http://schemas.openxmlformats.org/markup-compatibility/2006" xmlns:p14="http://schemas.microsoft.com/office/powerpoint/2010/main">
    <mc:Choice Requires="p14">
      <p:transition spd="slow" p14:dur="2000" advTm="46545"/>
    </mc:Choice>
    <mc:Fallback xmlns="">
      <p:transition spd="slow" advTm="46545"/>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8181" y="152400"/>
            <a:ext cx="8377237" cy="914400"/>
          </a:xfrm>
        </p:spPr>
        <p:txBody>
          <a:bodyPr>
            <a:normAutofit/>
          </a:bodyPr>
          <a:lstStyle/>
          <a:p>
            <a:r>
              <a:rPr lang="en-US" dirty="0" smtClean="0"/>
              <a:t>An example: selection of the best-matched logic gate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3" name="TextBox 12"/>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541553586"/>
      </p:ext>
    </p:extLst>
  </p:cSld>
  <p:clrMapOvr>
    <a:masterClrMapping/>
  </p:clrMapOvr>
  <mc:AlternateContent xmlns:mc="http://schemas.openxmlformats.org/markup-compatibility/2006" xmlns:p14="http://schemas.microsoft.com/office/powerpoint/2010/main">
    <mc:Choice Requires="p14">
      <p:transition spd="slow" p14:dur="2000" advTm="46038"/>
    </mc:Choice>
    <mc:Fallback xmlns="">
      <p:transition spd="slow" advTm="46038"/>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a:bodyPr>
          <a:lstStyle/>
          <a:p>
            <a:r>
              <a:rPr lang="en-US" dirty="0" smtClean="0"/>
              <a:t>App. 1 – TF cooperativity in the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nvPr>
        </p:nvGraphicFramePr>
        <p:xfrm>
          <a:off x="914400" y="3048000"/>
          <a:ext cx="1524000" cy="135255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4186711"/>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spd="slow" advTm="56156"/>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a:t>
            </a:r>
            <a:r>
              <a:rPr lang="en-US" dirty="0"/>
              <a:t>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9571254"/>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3"/>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4"/>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5"/>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58353103"/>
      </p:ext>
    </p:extLst>
  </p:cSld>
  <p:clrMapOvr>
    <a:masterClrMapping/>
  </p:clrMapOvr>
  <mc:AlternateContent xmlns:mc="http://schemas.openxmlformats.org/markup-compatibility/2006" xmlns:p14="http://schemas.microsoft.com/office/powerpoint/2010/main">
    <mc:Choice Requires="p14">
      <p:transition spd="slow" p14:dur="2000" advTm="20848"/>
    </mc:Choice>
    <mc:Fallback xmlns="">
      <p:transition spd="slow" advTm="20848"/>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2" y="274638"/>
            <a:ext cx="4593186" cy="1143000"/>
          </a:xfrm>
        </p:spPr>
        <p:txBody>
          <a:bodyPr>
            <a:noAutofit/>
          </a:bodyPr>
          <a:lstStyle/>
          <a:p>
            <a:r>
              <a:rPr lang="en-US" sz="3200" dirty="0" smtClean="0"/>
              <a:t>App. 2 – TF cooperativity in AML</a:t>
            </a:r>
            <a:endParaRPr lang="en-US" sz="3200" dirty="0"/>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graphicFrame>
        <p:nvGraphicFramePr>
          <p:cNvPr id="3" name="Table 2"/>
          <p:cNvGraphicFramePr>
            <a:graphicFrameLocks noGrp="1"/>
          </p:cNvGraphicFramePr>
          <p:nvPr>
            <p:extLst>
              <p:ext uri="{D42A27DB-BD31-4B8C-83A1-F6EECF244321}">
                <p14:modId xmlns:p14="http://schemas.microsoft.com/office/powerpoint/2010/main" val="2027520920"/>
              </p:ext>
            </p:extLst>
          </p:nvPr>
        </p:nvGraphicFramePr>
        <p:xfrm>
          <a:off x="4849367" y="70659"/>
          <a:ext cx="4178120" cy="1994578"/>
        </p:xfrm>
        <a:graphic>
          <a:graphicData uri="http://schemas.openxmlformats.org/drawingml/2006/table">
            <a:tbl>
              <a:tblPr firstCol="1" bandRow="1">
                <a:tableStyleId>{6E25E649-3F16-4E02-A733-19D2CDBF48F0}</a:tableStyleId>
              </a:tblPr>
              <a:tblGrid>
                <a:gridCol w="2249757"/>
                <a:gridCol w="1928363"/>
              </a:tblGrid>
              <a:tr h="969144">
                <a:tc>
                  <a:txBody>
                    <a:bodyPr/>
                    <a:lstStyle/>
                    <a:p>
                      <a:r>
                        <a:rPr lang="en-US" sz="1400" dirty="0" smtClean="0"/>
                        <a:t>Regulatory triplet from ENCODE</a:t>
                      </a:r>
                      <a:endParaRPr lang="en-US" sz="14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r>
              <a:tr h="822462">
                <a:tc>
                  <a:txBody>
                    <a:bodyPr/>
                    <a:lstStyle/>
                    <a:p>
                      <a:r>
                        <a:rPr lang="en-US" sz="1600" dirty="0" smtClean="0"/>
                        <a:t>Patient</a:t>
                      </a:r>
                      <a:r>
                        <a:rPr lang="en-US" sz="1600" baseline="0" dirty="0" smtClean="0"/>
                        <a:t> sample for TCGA AML expression data</a:t>
                      </a:r>
                      <a:endParaRPr lang="en-US" sz="16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r>
            </a:tbl>
          </a:graphicData>
        </a:graphic>
      </p:graphicFrame>
      <p:sp>
        <p:nvSpPr>
          <p:cNvPr id="44" name="TextBox 43"/>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1871982646"/>
      </p:ext>
    </p:extLst>
  </p:cSld>
  <p:clrMapOvr>
    <a:masterClrMapping/>
  </p:clrMapOvr>
  <mc:AlternateContent xmlns:mc="http://schemas.openxmlformats.org/markup-compatibility/2006" xmlns:p14="http://schemas.microsoft.com/office/powerpoint/2010/main">
    <mc:Choice Requires="p14">
      <p:transition spd="slow" p14:dur="2000" advTm="563"/>
    </mc:Choice>
    <mc:Fallback xmlns="">
      <p:transition spd="slow" advTm="563"/>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a:bodyPr>
          <a:lstStyle/>
          <a:p>
            <a:r>
              <a:rPr lang="en-US" dirty="0" smtClean="0"/>
              <a:t>Cancer-related TF, MYC, </a:t>
            </a:r>
            <a:br>
              <a:rPr lang="en-US" dirty="0" smtClean="0"/>
            </a:br>
            <a:r>
              <a:rPr lang="en-US" dirty="0" smtClean="0"/>
              <a:t>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a:ln>
              <a:solidFill>
                <a:schemeClr val="tx1"/>
              </a:solidFill>
            </a:ln>
          </p:spPr>
        </p:pic>
        <p:pic>
          <p:nvPicPr>
            <p:cNvPr id="11" name="Picture 10"/>
            <p:cNvPicPr>
              <a:picLocks noChangeAspect="1"/>
            </p:cNvPicPr>
            <p:nvPr/>
          </p:nvPicPr>
          <p:blipFill>
            <a:blip r:embed="rId5"/>
            <a:stretch>
              <a:fillRect/>
            </a:stretch>
          </p:blipFill>
          <p:spPr>
            <a:xfrm>
              <a:off x="8534400" y="1219200"/>
              <a:ext cx="508000" cy="508000"/>
            </a:xfrm>
            <a:prstGeom prst="rect">
              <a:avLst/>
            </a:prstGeom>
            <a:ln>
              <a:solidFill>
                <a:schemeClr val="tx1"/>
              </a:solidFill>
            </a:ln>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4953000" y="1318824"/>
            <a:ext cx="4330989" cy="338554"/>
          </a:xfrm>
          <a:prstGeom prst="rect">
            <a:avLst/>
          </a:prstGeom>
        </p:spPr>
        <p:txBody>
          <a:bodyPr wrap="square">
            <a:spAutoFit/>
          </a:bodyPr>
          <a:lstStyle/>
          <a:p>
            <a:pPr fontAlgn="auto">
              <a:spcBef>
                <a:spcPts val="0"/>
              </a:spcBef>
              <a:spcAft>
                <a:spcPts val="0"/>
              </a:spcAft>
            </a:pPr>
            <a:r>
              <a:rPr lang="en-US" sz="1600" b="0" dirty="0" smtClean="0">
                <a:solidFill>
                  <a:srgbClr val="000000"/>
                </a:solidFill>
                <a:latin typeface="Georgia"/>
              </a:rPr>
              <a:t>Restrict </a:t>
            </a:r>
            <a:r>
              <a:rPr lang="en-US" sz="1600" b="0" smtClean="0">
                <a:solidFill>
                  <a:srgbClr val="000000"/>
                </a:solidFill>
                <a:latin typeface="Georgia"/>
              </a:rPr>
              <a:t>to RF1=MYC, giving 2,153  </a:t>
            </a:r>
            <a:r>
              <a:rPr lang="en-US" sz="1600" b="0" dirty="0" smtClean="0">
                <a:solidFill>
                  <a:srgbClr val="000000"/>
                </a:solidFill>
                <a:latin typeface="Georgia"/>
              </a:rPr>
              <a:t>triplets</a:t>
            </a:r>
            <a:endParaRPr lang="en-US" sz="1600" b="0" dirty="0">
              <a:solidFill>
                <a:srgbClr val="000000"/>
              </a:solidFill>
              <a:latin typeface="Georgia"/>
            </a:endParaRPr>
          </a:p>
        </p:txBody>
      </p:sp>
      <p:sp>
        <p:nvSpPr>
          <p:cNvPr id="39" name="TextBox 38"/>
          <p:cNvSpPr txBox="1"/>
          <p:nvPr/>
        </p:nvSpPr>
        <p:spPr>
          <a:xfrm>
            <a:off x="4697820" y="6581001"/>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1497293822"/>
      </p:ext>
    </p:extLst>
  </p:cSld>
  <p:clrMapOvr>
    <a:masterClrMapping/>
  </p:clrMapOvr>
  <mc:AlternateContent xmlns:mc="http://schemas.openxmlformats.org/markup-compatibility/2006" xmlns:p14="http://schemas.microsoft.com/office/powerpoint/2010/main">
    <mc:Choice Requires="p14">
      <p:transition spd="slow" p14:dur="2000" advTm="57790"/>
    </mc:Choice>
    <mc:Fallback xmlns="">
      <p:transition spd="slow" advTm="5779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814031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36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267343" cy="5245100"/>
          </a:xfrm>
        </p:spPr>
        <p:txBody>
          <a:bodyPr>
            <a:normAutofit fontScale="92500" lnSpcReduction="20000"/>
          </a:bodyPr>
          <a:lstStyle/>
          <a:p>
            <a:pPr marL="225413" indent="-225413" defTabSz="909586" eaLnBrk="1" hangingPunct="1">
              <a:defRPr/>
            </a:pPr>
            <a:r>
              <a:rPr lang="en-US" sz="2400" b="1">
                <a:solidFill>
                  <a:srgbClr val="C00000"/>
                </a:solidFill>
                <a:latin typeface="Arial" charset="0"/>
                <a:ea typeface="ＭＳ Ｐゴシック" charset="0"/>
                <a:cs typeface="ＭＳ Ｐゴシック" charset="0"/>
              </a:rPr>
              <a:t>Genetic Exceptionalism : </a:t>
            </a:r>
            <a:br>
              <a:rPr lang="en-US" sz="2400" b="1">
                <a:solidFill>
                  <a:srgbClr val="C00000"/>
                </a:solidFill>
                <a:latin typeface="Arial" charset="0"/>
                <a:ea typeface="ＭＳ Ｐゴシック" charset="0"/>
                <a:cs typeface="ＭＳ Ｐゴシック" charset="0"/>
              </a:rPr>
            </a:br>
            <a:r>
              <a:rPr lang="en-US" sz="2400">
                <a:latin typeface="Arial" charset="0"/>
                <a:ea typeface="ＭＳ Ｐゴシック" charset="0"/>
                <a:cs typeface="ＭＳ Ｐゴシック" charset="0"/>
              </a:rPr>
              <a:t>The Genome is very fundamental data, potentially very revealing about one’s identity &amp; characteristics</a:t>
            </a:r>
          </a:p>
          <a:p>
            <a:pPr marL="225413" indent="-225413" defTabSz="909586" eaLnBrk="1" hangingPunct="1">
              <a:defRPr/>
            </a:pPr>
            <a:r>
              <a:rPr lang="en-US" altLang="en-US" sz="2400" b="1" dirty="0" smtClean="0">
                <a:solidFill>
                  <a:srgbClr val="C00000"/>
                </a:solidFill>
                <a:ea typeface="ＭＳ Ｐゴシック" pitchFamily="34" charset="-128"/>
              </a:rPr>
              <a:t>Personal </a:t>
            </a:r>
            <a:r>
              <a:rPr lang="en-US" altLang="en-US" sz="2400" b="1" dirty="0">
                <a:solidFill>
                  <a:srgbClr val="C00000"/>
                </a:solidFill>
                <a:ea typeface="ＭＳ Ｐゴシック" pitchFamily="34" charset="-128"/>
              </a:rPr>
              <a:t>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3432517" y="841427"/>
            <a:ext cx="5614501"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a:ea typeface="ＭＳ Ｐゴシック" pitchFamily="34" charset="-128"/>
              </a:rPr>
              <a:t/>
            </a:r>
            <a:br>
              <a:rPr lang="en-US" altLang="en-US" sz="2400" dirty="0">
                <a:ea typeface="ＭＳ Ｐゴシック" pitchFamily="34" charset="-128"/>
              </a:rPr>
            </a:br>
            <a:r>
              <a:rPr lang="en-US" altLang="en-US" sz="2400" dirty="0">
                <a:ea typeface="ＭＳ Ｐゴシック" pitchFamily="34" charset="-128"/>
              </a:rPr>
              <a:t>Genomics historically has been a proponent of “open data” but not clear personal genomics fits this. </a:t>
            </a:r>
          </a:p>
          <a:p>
            <a:pPr lvl="1" eaLnBrk="1" hangingPunct="1">
              <a:defRPr/>
            </a:pPr>
            <a:r>
              <a:rPr lang="en-US" altLang="en-US" sz="2200" dirty="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r>
              <a:rPr lang="en-US" sz="2400" b="1" dirty="0" smtClean="0">
                <a:solidFill>
                  <a:srgbClr val="C00000"/>
                </a:solidFill>
                <a:latin typeface="Arial" charset="0"/>
                <a:ea typeface="ＭＳ Ｐゴシック" charset="0"/>
                <a:cs typeface="ＭＳ Ｐゴシック" charset="0"/>
              </a:rPr>
              <a:t>Ethically </a:t>
            </a:r>
            <a:r>
              <a:rPr lang="en-US" sz="2400" b="1" dirty="0">
                <a:solidFill>
                  <a:srgbClr val="C00000"/>
                </a:solidFill>
                <a:latin typeface="Arial" charset="0"/>
                <a:ea typeface="ＭＳ Ｐゴシック" charset="0"/>
                <a:cs typeface="ＭＳ Ｐゴシック" charset="0"/>
              </a:rPr>
              <a:t>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53138" y="3842570"/>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257875"/>
      </p:ext>
    </p:extLst>
  </p:cSld>
  <p:clrMapOvr>
    <a:masterClrMapping/>
  </p:clrMapOvr>
  <p:transition xmlns:p14="http://schemas.microsoft.com/office/powerpoint/2010/main" spd="slow" advTm="176376"/>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6072906"/>
            <a:ext cx="3726873" cy="657808"/>
          </a:xfrm>
        </p:spPr>
        <p:txBody>
          <a:bodyPr/>
          <a:lstStyle/>
          <a:p>
            <a:r>
              <a:rPr lang="en-US" dirty="0" smtClean="0"/>
              <a:t>Activity Patterns</a:t>
            </a:r>
            <a:endParaRPr lang="en-US" dirty="0"/>
          </a:p>
        </p:txBody>
      </p:sp>
      <p:sp>
        <p:nvSpPr>
          <p:cNvPr id="30" name="Content Placeholder 29"/>
          <p:cNvSpPr>
            <a:spLocks noGrp="1"/>
          </p:cNvSpPr>
          <p:nvPr>
            <p:ph idx="1"/>
          </p:nvPr>
        </p:nvSpPr>
        <p:spPr>
          <a:xfrm>
            <a:off x="4268906" y="6072906"/>
            <a:ext cx="4114798" cy="657808"/>
          </a:xfrm>
        </p:spPr>
        <p:txBody>
          <a:bodyPr/>
          <a:lstStyle/>
          <a:p>
            <a:r>
              <a:rPr lang="en-US" sz="1600" dirty="0" smtClean="0"/>
              <a:t>RNA </a:t>
            </a:r>
            <a:r>
              <a:rPr lang="en-US" sz="1600" dirty="0"/>
              <a:t>Seq. </a:t>
            </a:r>
            <a:r>
              <a:rPr lang="en-US" sz="1600" dirty="0" smtClean="0"/>
              <a:t>gives rise </a:t>
            </a:r>
            <a:r>
              <a:rPr lang="en-US" sz="1600" dirty="0"/>
              <a:t>to </a:t>
            </a:r>
            <a:r>
              <a:rPr lang="en-US" sz="1600" dirty="0" smtClean="0"/>
              <a:t>activity patterns of genes </a:t>
            </a:r>
            <a:r>
              <a:rPr lang="en-US" sz="1600" dirty="0"/>
              <a:t>&amp; </a:t>
            </a:r>
            <a:r>
              <a:rPr lang="en-US" sz="1600" dirty="0" smtClean="0"/>
              <a:t>regions </a:t>
            </a:r>
            <a:r>
              <a:rPr lang="en-US" sz="1600" dirty="0"/>
              <a:t>in the </a:t>
            </a:r>
            <a:r>
              <a:rPr lang="en-US" sz="1600" dirty="0" smtClean="0"/>
              <a:t>genome</a:t>
            </a:r>
          </a:p>
        </p:txBody>
      </p:sp>
      <p:pic>
        <p:nvPicPr>
          <p:cNvPr id="5" name="Picture 4" descr="ezgif.com-video-to-gif-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44" y="750472"/>
            <a:ext cx="8601469" cy="4851766"/>
          </a:xfrm>
          <a:prstGeom prst="rect">
            <a:avLst/>
          </a:prstGeom>
        </p:spPr>
      </p:pic>
    </p:spTree>
    <p:extLst>
      <p:ext uri="{BB962C8B-B14F-4D97-AF65-F5344CB8AC3E}">
        <p14:creationId xmlns:p14="http://schemas.microsoft.com/office/powerpoint/2010/main" val="1724376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extLst>
      <p:ext uri="{BB962C8B-B14F-4D97-AF65-F5344CB8AC3E}">
        <p14:creationId xmlns:p14="http://schemas.microsoft.com/office/powerpoint/2010/main" val="1058053005"/>
      </p:ext>
    </p:extLst>
  </p:cSld>
  <p:clrMapOvr>
    <a:masterClrMapping/>
  </p:clrMapOvr>
  <p:transition xmlns:p14="http://schemas.microsoft.com/office/powerpoint/2010/main" advTm="44605"/>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extLst>
      <p:ext uri="{BB962C8B-B14F-4D97-AF65-F5344CB8AC3E}">
        <p14:creationId xmlns:p14="http://schemas.microsoft.com/office/powerpoint/2010/main" val="34210301"/>
      </p:ext>
    </p:extLst>
  </p:cSld>
  <p:clrMapOvr>
    <a:masterClrMapping/>
  </p:clrMapOvr>
  <p:transition xmlns:p14="http://schemas.microsoft.com/office/powerpoint/2010/main" advTm="96373"/>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1594395158"/>
      </p:ext>
    </p:extLst>
  </p:cSld>
  <p:clrMapOvr>
    <a:masterClrMapping/>
  </p:clrMapOvr>
  <p:transition xmlns:p14="http://schemas.microsoft.com/office/powerpoint/2010/main" advTm="90829"/>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b="1" dirty="0" smtClean="0">
                <a:solidFill>
                  <a:srgbClr val="FF0000"/>
                </a:solidFill>
                <a:latin typeface="Arial" charset="0"/>
                <a:ea typeface="ＭＳ Ｐゴシック" charset="0"/>
                <a:cs typeface="ＭＳ Ｐゴシック" charset="0"/>
              </a:rPr>
              <a:t>Closed Data</a:t>
            </a:r>
            <a:r>
              <a:rPr lang="en-US" sz="2000" dirty="0" smtClean="0">
                <a:latin typeface="Arial" charset="0"/>
                <a:ea typeface="ＭＳ Ｐゴシック" charset="0"/>
                <a:cs typeface="ＭＳ Ｐゴシック" charset="0"/>
              </a:rPr>
              <a:t> Approach</a:t>
            </a:r>
          </a:p>
          <a:p>
            <a:pPr lvl="1"/>
            <a:r>
              <a:rPr lang="en-US" sz="2000" dirty="0" smtClean="0">
                <a:latin typeface="Arial" charset="0"/>
                <a:ea typeface="ＭＳ Ｐゴシック" charset="0"/>
                <a:cs typeface="ＭＳ Ｐゴシック" charset="0"/>
              </a:rPr>
              <a:t>Consents</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“Protected” distribution </a:t>
            </a:r>
            <a:r>
              <a:rPr lang="en-US" sz="2000" dirty="0" smtClean="0">
                <a:latin typeface="Arial" charset="0"/>
                <a:ea typeface="ＭＳ Ｐゴシック" charset="0"/>
                <a:cs typeface="ＭＳ Ｐゴシック" charset="0"/>
              </a:rPr>
              <a:t>via </a:t>
            </a:r>
            <a:r>
              <a:rPr lang="en-US" sz="2000" dirty="0" err="1" smtClean="0">
                <a:latin typeface="Arial" charset="0"/>
                <a:ea typeface="ＭＳ Ｐゴシック" charset="0"/>
                <a:cs typeface="ＭＳ Ｐゴシック" charset="0"/>
              </a:rPr>
              <a:t>dbGAP</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cs typeface="ＭＳ Ｐゴシック" charset="0"/>
              </a:rPr>
              <a:t>Local computes on secure </a:t>
            </a:r>
            <a:r>
              <a:rPr lang="en-US" sz="2000" dirty="0" smtClean="0">
                <a:latin typeface="Arial" charset="0"/>
                <a:ea typeface="ＭＳ Ｐゴシック" charset="0"/>
                <a:cs typeface="ＭＳ Ｐゴシック" charset="0"/>
              </a:rPr>
              <a:t>computer</a:t>
            </a:r>
          </a:p>
          <a:p>
            <a:r>
              <a:rPr lang="en-US" sz="2000" dirty="0" smtClean="0">
                <a:latin typeface="Arial" charset="0"/>
                <a:ea typeface="ＭＳ Ｐゴシック" charset="0"/>
                <a:cs typeface="ＭＳ Ｐゴシック" charset="0"/>
              </a:rPr>
              <a:t>Issues with Closed Data</a:t>
            </a:r>
            <a:endParaRPr lang="en-US" sz="2000" dirty="0">
              <a:latin typeface="Arial" charset="0"/>
              <a:ea typeface="ＭＳ Ｐゴシック" charset="0"/>
              <a:cs typeface="ＭＳ Ｐゴシック" charset="0"/>
            </a:endParaRPr>
          </a:p>
          <a:p>
            <a:pPr lvl="1"/>
            <a:r>
              <a:rPr lang="en-US" sz="2000" dirty="0">
                <a:latin typeface="Arial" charset="0"/>
                <a:ea typeface="ＭＳ Ｐゴシック" charset="0"/>
              </a:rPr>
              <a:t>Non-uniformity of consents &amp; paperwork</a:t>
            </a:r>
          </a:p>
          <a:p>
            <a:pPr lvl="2"/>
            <a:r>
              <a:rPr lang="en-US" sz="1600" dirty="0">
                <a:latin typeface="Arial" charset="0"/>
                <a:ea typeface="ＭＳ Ｐゴシック" charset="0"/>
              </a:rPr>
              <a:t>Different international norms, leading to confusion</a:t>
            </a:r>
            <a:endParaRPr lang="en-US" sz="1800" dirty="0" smtClean="0">
              <a:latin typeface="Arial" charset="0"/>
              <a:ea typeface="ＭＳ Ｐゴシック" charset="0"/>
            </a:endParaRPr>
          </a:p>
          <a:p>
            <a:pPr lvl="1"/>
            <a:r>
              <a:rPr lang="en-US" sz="2000" dirty="0">
                <a:latin typeface="Arial" charset="0"/>
                <a:ea typeface="ＭＳ Ｐゴシック" charset="0"/>
              </a:rPr>
              <a:t>Encryption &amp; computer security creates burdensome requirements on data sharing &amp; large scale analysis</a:t>
            </a:r>
          </a:p>
          <a:p>
            <a:pPr lvl="1"/>
            <a:r>
              <a:rPr lang="en-US" sz="2000" dirty="0">
                <a:latin typeface="Arial" charset="0"/>
                <a:ea typeface="ＭＳ Ｐゴシック" charset="0"/>
              </a:rPr>
              <a:t>Many schemes get “hacked</a:t>
            </a:r>
            <a:r>
              <a:rPr lang="en-US" sz="2000" dirty="0" smtClean="0">
                <a:latin typeface="Arial" charset="0"/>
                <a:ea typeface="ＭＳ Ｐゴシック" charset="0"/>
              </a:rPr>
              <a:t>”</a:t>
            </a:r>
          </a:p>
          <a:p>
            <a:pPr lvl="1"/>
            <a:endParaRPr lang="en-US" sz="20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b="1" dirty="0" smtClean="0">
                <a:solidFill>
                  <a:srgbClr val="00B050"/>
                </a:solidFill>
              </a:rPr>
              <a:t>Open Data</a:t>
            </a:r>
            <a:endParaRPr lang="en-US" b="1" dirty="0">
              <a:solidFill>
                <a:srgbClr val="00B050"/>
              </a:solidFill>
            </a:endParaRPr>
          </a:p>
          <a:p>
            <a:pPr lvl="1">
              <a:defRPr/>
            </a:pPr>
            <a:r>
              <a:rPr lang="en-US" sz="2000" dirty="0" smtClean="0"/>
              <a:t>Genomic "test </a:t>
            </a:r>
            <a:r>
              <a:rPr lang="en-US" sz="2000" dirty="0"/>
              <a:t>pilots” (ala PGP)?</a:t>
            </a:r>
          </a:p>
          <a:p>
            <a:pPr lvl="2">
              <a:defRPr/>
            </a:pPr>
            <a:r>
              <a:rPr lang="en-US" sz="1600" dirty="0">
                <a:cs typeface="ＭＳ Ｐゴシック" pitchFamily="-65" charset="-128"/>
              </a:rPr>
              <a:t>Sports stars &amp; celebrities?</a:t>
            </a:r>
          </a:p>
          <a:p>
            <a:pPr lvl="1">
              <a:defRPr/>
            </a:pPr>
            <a:r>
              <a:rPr lang="en-US" sz="2000" dirty="0"/>
              <a:t>Some public data &amp; data donation is helpful but is this a realistic solution for an unbiased sample of ~1M</a:t>
            </a:r>
          </a:p>
          <a:p>
            <a:endParaRPr lang="en-US" sz="20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698473240"/>
      </p:ext>
    </p:extLst>
  </p:cSld>
  <p:clrMapOvr>
    <a:masterClrMapping/>
  </p:clrMapOvr>
  <p:transition xmlns:p14="http://schemas.microsoft.com/office/powerpoint/2010/main" advTm="110469"/>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sz="2000" dirty="0" smtClean="0">
                <a:latin typeface="Arial" charset="0"/>
                <a:ea typeface="ＭＳ Ｐゴシック" charset="0"/>
                <a:cs typeface="ＭＳ Ｐゴシック" charset="0"/>
              </a:rPr>
              <a:t>Fundamentally, </a:t>
            </a:r>
            <a:r>
              <a:rPr lang="en-US" sz="2000" dirty="0">
                <a:latin typeface="Arial" charset="0"/>
                <a:ea typeface="ＭＳ Ｐゴシック" charset="0"/>
                <a:cs typeface="ＭＳ Ｐゴシック" charset="0"/>
              </a:rPr>
              <a:t>researchers have to keep genetic </a:t>
            </a:r>
            <a:r>
              <a:rPr lang="en-US" sz="2000" dirty="0" smtClean="0">
                <a:latin typeface="Arial" charset="0"/>
                <a:ea typeface="ＭＳ Ｐゴシック" charset="0"/>
                <a:cs typeface="ＭＳ Ｐゴシック" charset="0"/>
              </a:rPr>
              <a:t>secrets.</a:t>
            </a:r>
          </a:p>
          <a:p>
            <a:pPr lvl="1">
              <a:defRPr/>
            </a:pPr>
            <a:r>
              <a:rPr lang="en-US" sz="1800" b="1" dirty="0" smtClean="0">
                <a:solidFill>
                  <a:srgbClr val="00B050"/>
                </a:solidFill>
                <a:latin typeface="Arial" charset="0"/>
                <a:ea typeface="ＭＳ Ｐゴシック" charset="0"/>
                <a:cs typeface="ＭＳ Ｐゴシック" charset="0"/>
              </a:rPr>
              <a:t>Need for an (international) legal framework</a:t>
            </a:r>
            <a:endParaRPr lang="en-US" sz="1800" b="1" dirty="0">
              <a:solidFill>
                <a:srgbClr val="00B050"/>
              </a:solidFill>
              <a:latin typeface="Arial" charset="0"/>
              <a:ea typeface="ＭＳ Ｐゴシック" charset="0"/>
              <a:cs typeface="ＭＳ Ｐゴシック" charset="0"/>
            </a:endParaRPr>
          </a:p>
          <a:p>
            <a:pPr lvl="1">
              <a:defRPr/>
            </a:pPr>
            <a:r>
              <a:rPr lang="en-US" sz="1800" dirty="0">
                <a:latin typeface="Arial" charset="0"/>
                <a:ea typeface="ＭＳ Ｐゴシック" charset="0"/>
                <a:cs typeface="ＭＳ Ｐゴシック" charset="0"/>
              </a:rPr>
              <a:t>Genetic </a:t>
            </a:r>
            <a:r>
              <a:rPr lang="en-US" sz="1800" dirty="0" smtClean="0">
                <a:latin typeface="Arial" charset="0"/>
                <a:ea typeface="ＭＳ Ｐゴシック" charset="0"/>
                <a:cs typeface="ＭＳ Ｐゴシック" charset="0"/>
              </a:rPr>
              <a:t>Licensure &amp; training for individuals </a:t>
            </a:r>
            <a:br>
              <a:rPr lang="en-US" sz="1800" dirty="0" smtClean="0">
                <a:latin typeface="Arial" charset="0"/>
                <a:ea typeface="ＭＳ Ｐゴシック" charset="0"/>
                <a:cs typeface="ＭＳ Ｐゴシック" charset="0"/>
              </a:rPr>
            </a:br>
            <a:r>
              <a:rPr lang="en-US" sz="1800" dirty="0" smtClean="0">
                <a:latin typeface="Arial" charset="0"/>
                <a:ea typeface="ＭＳ Ｐゴシック" charset="0"/>
                <a:cs typeface="ＭＳ Ｐゴシック" charset="0"/>
              </a:rPr>
              <a:t>(similar to medical license, drivers license)</a:t>
            </a:r>
            <a:endParaRPr lang="en-US" sz="1800" dirty="0">
              <a:latin typeface="Arial" charset="0"/>
              <a:ea typeface="ＭＳ Ｐゴシック" charset="0"/>
              <a:cs typeface="ＭＳ Ｐゴシック" charset="0"/>
            </a:endParaRPr>
          </a:p>
          <a:p>
            <a:pPr>
              <a:defRPr/>
            </a:pPr>
            <a:r>
              <a:rPr lang="en-US" sz="2000" dirty="0" smtClean="0">
                <a:latin typeface="Arial" charset="0"/>
                <a:ea typeface="ＭＳ Ｐゴシック" charset="0"/>
                <a:cs typeface="ＭＳ Ｐゴシック" charset="0"/>
              </a:rPr>
              <a:t>Technology </a:t>
            </a:r>
            <a:r>
              <a:rPr lang="en-US" sz="2000" dirty="0">
                <a:latin typeface="Arial" charset="0"/>
                <a:ea typeface="ＭＳ Ｐゴシック" charset="0"/>
                <a:cs typeface="ＭＳ Ｐゴシック" charset="0"/>
              </a:rPr>
              <a:t>to make </a:t>
            </a:r>
            <a:r>
              <a:rPr lang="en-US" sz="2000" dirty="0" smtClean="0">
                <a:latin typeface="Arial" charset="0"/>
                <a:ea typeface="ＭＳ Ｐゴシック" charset="0"/>
                <a:cs typeface="ＭＳ Ｐゴシック" charset="0"/>
              </a:rPr>
              <a:t>things easier</a:t>
            </a:r>
            <a:endParaRPr lang="en-US" sz="2000" dirty="0">
              <a:latin typeface="Arial" charset="0"/>
              <a:ea typeface="ＭＳ Ｐゴシック" charset="0"/>
              <a:cs typeface="ＭＳ Ｐゴシック" charset="0"/>
            </a:endParaRPr>
          </a:p>
          <a:p>
            <a:pPr lvl="1">
              <a:defRPr/>
            </a:pPr>
            <a:r>
              <a:rPr lang="en-US" sz="1800" dirty="0" smtClean="0">
                <a:latin typeface="Arial" charset="0"/>
                <a:ea typeface="ＭＳ Ｐゴシック" charset="0"/>
              </a:rPr>
              <a:t>Cloud </a:t>
            </a:r>
            <a:r>
              <a:rPr lang="en-US" sz="1800" dirty="0">
                <a:latin typeface="Arial" charset="0"/>
                <a:ea typeface="ＭＳ Ｐゴシック" charset="0"/>
              </a:rPr>
              <a:t>computing &amp; </a:t>
            </a:r>
            <a:r>
              <a:rPr lang="en-US" sz="1800" dirty="0" smtClean="0">
                <a:latin typeface="Arial" charset="0"/>
                <a:ea typeface="ＭＳ Ｐゴシック" charset="0"/>
              </a:rPr>
              <a:t>enclaves (</a:t>
            </a:r>
            <a:r>
              <a:rPr lang="en-US" sz="1800" dirty="0" err="1" smtClean="0">
                <a:latin typeface="Arial" charset="0"/>
                <a:ea typeface="ＭＳ Ｐゴシック" charset="0"/>
              </a:rPr>
              <a:t>eg</a:t>
            </a:r>
            <a:r>
              <a:rPr lang="en-US" sz="1800" dirty="0" smtClean="0">
                <a:latin typeface="Arial" charset="0"/>
                <a:ea typeface="ＭＳ Ｐゴシック" charset="0"/>
              </a:rPr>
              <a:t> solution of Genomics England)</a:t>
            </a:r>
            <a:endParaRPr lang="en-US" sz="1800" dirty="0">
              <a:latin typeface="Arial" charset="0"/>
              <a:ea typeface="ＭＳ Ｐゴシック" charset="0"/>
            </a:endParaRPr>
          </a:p>
          <a:p>
            <a:pPr>
              <a:defRPr/>
            </a:pPr>
            <a:r>
              <a:rPr lang="en-US" sz="2000" dirty="0" smtClean="0">
                <a:latin typeface="Arial" charset="0"/>
                <a:ea typeface="ＭＳ Ｐゴシック" charset="0"/>
              </a:rPr>
              <a:t>Technological barriers shouldn't create a social incentive for “hacking”</a:t>
            </a:r>
          </a:p>
          <a:p>
            <a:pPr marL="0" indent="0">
              <a:buNone/>
              <a:defRPr/>
            </a:pPr>
            <a:endParaRPr lang="en-US" sz="2000" dirty="0">
              <a:latin typeface="Arial" charset="0"/>
              <a:ea typeface="ＭＳ Ｐゴシック" charset="0"/>
            </a:endParaRPr>
          </a:p>
          <a:p>
            <a:pPr>
              <a:defRPr/>
            </a:pPr>
            <a:endParaRPr lang="en-US" sz="2000"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sz="2000" b="1" dirty="0" smtClean="0">
                <a:solidFill>
                  <a:srgbClr val="FF0000"/>
                </a:solidFill>
                <a:latin typeface="Arial" charset="0"/>
                <a:ea typeface="ＭＳ Ｐゴシック" charset="0"/>
              </a:rPr>
              <a:t>Quantifying Leakage &amp; allowing a small amounts of it </a:t>
            </a:r>
          </a:p>
          <a:p>
            <a:pPr>
              <a:defRPr/>
            </a:pPr>
            <a:r>
              <a:rPr lang="en-US" sz="2000" b="1" dirty="0" smtClean="0">
                <a:solidFill>
                  <a:srgbClr val="FF0000"/>
                </a:solidFill>
                <a:latin typeface="Arial" charset="0"/>
                <a:ea typeface="ＭＳ Ｐゴシック" charset="0"/>
              </a:rPr>
              <a:t>Careful </a:t>
            </a:r>
            <a:r>
              <a:rPr lang="en-US" sz="2000" b="1" dirty="0">
                <a:solidFill>
                  <a:srgbClr val="FF0000"/>
                </a:solidFill>
                <a:latin typeface="Arial" charset="0"/>
                <a:ea typeface="ＭＳ Ｐゴシック" charset="0"/>
              </a:rPr>
              <a:t>separation &amp; coupling of private &amp; public data </a:t>
            </a:r>
          </a:p>
          <a:p>
            <a:pPr lvl="1">
              <a:defRPr/>
            </a:pPr>
            <a:r>
              <a:rPr lang="en-US" sz="1800" b="1" dirty="0">
                <a:solidFill>
                  <a:srgbClr val="FF0000"/>
                </a:solidFill>
                <a:latin typeface="Arial" charset="0"/>
                <a:ea typeface="ＭＳ Ｐゴシック" charset="0"/>
              </a:rPr>
              <a:t>Lightweight, freely accessible secondary </a:t>
            </a:r>
            <a:r>
              <a:rPr lang="en-US" sz="1800" b="1" dirty="0" smtClean="0">
                <a:solidFill>
                  <a:srgbClr val="FF0000"/>
                </a:solidFill>
                <a:latin typeface="Arial" charset="0"/>
                <a:ea typeface="ＭＳ Ｐゴシック" charset="0"/>
              </a:rPr>
              <a:t>datasets coupled to underlying variants </a:t>
            </a:r>
          </a:p>
          <a:p>
            <a:pPr lvl="1">
              <a:defRPr/>
            </a:pPr>
            <a:r>
              <a:rPr lang="en-US" sz="1800" dirty="0">
                <a:latin typeface="Arial" charset="0"/>
                <a:ea typeface="ＭＳ Ｐゴシック" charset="0"/>
              </a:rPr>
              <a:t>Selection of stub &amp; "test pilot" datasets for benchmarking</a:t>
            </a:r>
          </a:p>
          <a:p>
            <a:pPr lvl="1">
              <a:defRPr/>
            </a:pPr>
            <a:r>
              <a:rPr lang="en-US" sz="1800" dirty="0">
                <a:latin typeface="Arial" charset="0"/>
                <a:ea typeface="ＭＳ Ｐゴシック" charset="0"/>
              </a:rPr>
              <a:t>Develop programs on public stubs on your laptop, then move the program to the cloud for </a:t>
            </a:r>
            <a:r>
              <a:rPr lang="en-US" sz="1800" dirty="0" smtClean="0">
                <a:latin typeface="Arial" charset="0"/>
                <a:ea typeface="ＭＳ Ｐゴシック" charset="0"/>
              </a:rPr>
              <a:t>private production </a:t>
            </a:r>
            <a:r>
              <a:rPr lang="en-US" sz="1800" dirty="0">
                <a:latin typeface="Arial" charset="0"/>
                <a:ea typeface="ＭＳ Ｐゴシック" charset="0"/>
              </a:rPr>
              <a:t>run</a:t>
            </a:r>
          </a:p>
          <a:p>
            <a:pPr lvl="1">
              <a:defRPr/>
            </a:pPr>
            <a:endParaRPr lang="en-US" sz="1800" b="1" dirty="0" smtClean="0">
              <a:solidFill>
                <a:srgbClr val="FF0000"/>
              </a:solidFill>
              <a:latin typeface="Arial" charset="0"/>
              <a:ea typeface="ＭＳ Ｐゴシック" charset="0"/>
            </a:endParaRPr>
          </a:p>
          <a:p>
            <a:endParaRPr lang="en-US" sz="2000"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094130178"/>
      </p:ext>
    </p:extLst>
  </p:cSld>
  <p:clrMapOvr>
    <a:masterClrMapping/>
  </p:clrMapOvr>
  <p:transition xmlns:p14="http://schemas.microsoft.com/office/powerpoint/2010/main" advTm="160231"/>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465317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 from </a:t>
            </a:r>
            <a:r>
              <a:rPr lang="en-US" dirty="0" err="1" smtClean="0"/>
              <a:t>gEUVADIS</a:t>
            </a:r>
            <a:r>
              <a:rPr lang="en-US" dirty="0" smtClean="0"/>
              <a:t> and ENCODE</a:t>
            </a:r>
            <a:endParaRPr lang="en-US" dirty="0" smtClean="0"/>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665" y="5465601"/>
            <a:ext cx="3557422" cy="1197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05" y="5580086"/>
            <a:ext cx="4280696" cy="1087008"/>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7480"/>
            <a:ext cx="8626649" cy="2062103"/>
          </a:xfrm>
          <a:prstGeom prst="rect">
            <a:avLst/>
          </a:prstGeom>
          <a:noFill/>
        </p:spPr>
        <p:txBody>
          <a:bodyPr wrap="square" rtlCol="0">
            <a:spAutoFit/>
          </a:bodyPr>
          <a:lstStyle/>
          <a:p>
            <a:endParaRPr lang="en-US" dirty="0"/>
          </a:p>
          <a:p>
            <a:pPr marL="285750" indent="-285750">
              <a:buFont typeface="Arial"/>
              <a:buChar char="•"/>
            </a:pPr>
            <a:r>
              <a:rPr lang="en-US" dirty="0" smtClean="0"/>
              <a:t>Functional genomics </a:t>
            </a:r>
            <a:r>
              <a:rPr lang="en-US" dirty="0"/>
              <a:t>data comes with a great deal of sequencing </a:t>
            </a:r>
            <a:r>
              <a:rPr lang="en-US" dirty="0" smtClean="0"/>
              <a:t>\</a:t>
            </a:r>
          </a:p>
          <a:p>
            <a:pPr marL="742950" lvl="1" indent="-285750">
              <a:buFont typeface="Arial"/>
              <a:buChar char="•"/>
            </a:pPr>
            <a:r>
              <a:rPr lang="en-US" sz="1600" dirty="0" smtClean="0"/>
              <a:t>NA12878 as case study - 1000 genomes variants are used as gold standard</a:t>
            </a:r>
          </a:p>
          <a:p>
            <a:pPr marL="742950" lvl="1" indent="-285750">
              <a:buFont typeface="Arial"/>
              <a:buChar char="•"/>
            </a:pPr>
            <a:endParaRPr lang="en-US" sz="1600" dirty="0" smtClean="0"/>
          </a:p>
          <a:p>
            <a:pPr marL="285750" indent="-285750">
              <a:buFont typeface="Arial"/>
              <a:buChar char="•"/>
            </a:pPr>
            <a:r>
              <a:rPr lang="en-US" dirty="0" smtClean="0"/>
              <a:t>How much information, for example, RNA-</a:t>
            </a:r>
            <a:r>
              <a:rPr lang="en-US" dirty="0" err="1" smtClean="0"/>
              <a:t>Seq</a:t>
            </a:r>
            <a:r>
              <a:rPr lang="en-US" dirty="0" smtClean="0"/>
              <a:t> reads or </a:t>
            </a:r>
            <a:r>
              <a:rPr lang="en-US" dirty="0" err="1" smtClean="0"/>
              <a:t>ChIP-Seq</a:t>
            </a:r>
            <a:r>
              <a:rPr lang="en-US" dirty="0" smtClean="0"/>
              <a:t> reads contain? Does that information enough to identify individuals?</a:t>
            </a:r>
          </a:p>
          <a:p>
            <a:pPr marL="742950" lvl="1" indent="-285750">
              <a:buFont typeface="Arial"/>
              <a:buChar char="•"/>
            </a:pPr>
            <a:r>
              <a:rPr lang="en-US" sz="1600" dirty="0" err="1" smtClean="0"/>
              <a:t>HeLa</a:t>
            </a:r>
            <a:r>
              <a:rPr lang="en-US" sz="1600" dirty="0" smtClean="0"/>
              <a:t> genome is locked, but we have access to its </a:t>
            </a:r>
            <a:r>
              <a:rPr lang="en-US" sz="1600" dirty="0" err="1" smtClean="0"/>
              <a:t>ChIP-Seq</a:t>
            </a:r>
            <a:r>
              <a:rPr lang="en-US" sz="1600" dirty="0" smtClean="0"/>
              <a:t> reads!</a:t>
            </a:r>
          </a:p>
          <a:p>
            <a:pPr marL="742950" lvl="1" indent="-285750">
              <a:buFont typeface="Arial"/>
              <a:buChar char="•"/>
            </a:pPr>
            <a:endParaRPr lang="en-US" sz="1600" dirty="0" smtClean="0"/>
          </a:p>
          <a:p>
            <a:pPr marL="285750" indent="-285750">
              <a:buFont typeface="Arial"/>
              <a:buChar char="•"/>
            </a:pPr>
            <a:endParaRPr lang="en-US" sz="1600" dirty="0" smtClean="0"/>
          </a:p>
        </p:txBody>
      </p:sp>
      <p:sp>
        <p:nvSpPr>
          <p:cNvPr id="9" name="TextBox 8"/>
          <p:cNvSpPr txBox="1"/>
          <p:nvPr/>
        </p:nvSpPr>
        <p:spPr>
          <a:xfrm>
            <a:off x="-2423927" y="5401106"/>
            <a:ext cx="2954216" cy="2308324"/>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GG: Consolidate all 3 into 1 neat slide</a:t>
            </a:r>
          </a:p>
        </p:txBody>
      </p:sp>
      <p:cxnSp>
        <p:nvCxnSpPr>
          <p:cNvPr id="4" name="Straight Arrow Connector 3"/>
          <p:cNvCxnSpPr/>
          <p:nvPr/>
        </p:nvCxnSpPr>
        <p:spPr bwMode="auto">
          <a:xfrm>
            <a:off x="3642250" y="2958832"/>
            <a:ext cx="753569" cy="0"/>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a:xfrm>
            <a:off x="0" y="4597753"/>
            <a:ext cx="4172539" cy="1877437"/>
          </a:xfrm>
          <a:prstGeom prst="rect">
            <a:avLst/>
          </a:prstGeom>
        </p:spPr>
        <p:txBody>
          <a:bodyPr wrap="square">
            <a:spAutoFit/>
          </a:bodyPr>
          <a:lstStyle/>
          <a:p>
            <a:pPr marL="285750" indent="-285750">
              <a:buFont typeface="Arial"/>
              <a:buChar char="•"/>
            </a:pPr>
            <a:r>
              <a:rPr lang="en-US" dirty="0"/>
              <a:t> It might seem like we don’t infer much information from single </a:t>
            </a:r>
            <a:r>
              <a:rPr lang="en-US" dirty="0" err="1"/>
              <a:t>ChIP-Seq</a:t>
            </a:r>
            <a:r>
              <a:rPr lang="en-US" dirty="0"/>
              <a:t> and RNA-</a:t>
            </a:r>
            <a:r>
              <a:rPr lang="en-US" dirty="0" err="1"/>
              <a:t>Seq</a:t>
            </a:r>
            <a:r>
              <a:rPr lang="en-US" dirty="0"/>
              <a:t> experiments compared to WGS</a:t>
            </a:r>
          </a:p>
          <a:p>
            <a:pPr marL="742950" lvl="1" indent="-285750">
              <a:buFont typeface="Arial"/>
              <a:buChar char="•"/>
            </a:pPr>
            <a:r>
              <a:rPr lang="en-US" sz="1600" dirty="0"/>
              <a:t>However putting 10 different </a:t>
            </a:r>
            <a:r>
              <a:rPr lang="en-US" sz="1600" dirty="0" err="1"/>
              <a:t>ChIP-Seq</a:t>
            </a:r>
            <a:r>
              <a:rPr lang="en-US" sz="1600" dirty="0"/>
              <a:t> experiments and RNA-</a:t>
            </a:r>
            <a:r>
              <a:rPr lang="en-US" sz="1600" dirty="0" err="1"/>
              <a:t>Seq</a:t>
            </a:r>
            <a:r>
              <a:rPr lang="en-US" sz="1600" dirty="0"/>
              <a:t> together with imputation provides a great deal of information about the individual</a:t>
            </a:r>
          </a:p>
        </p:txBody>
      </p:sp>
      <p:pic>
        <p:nvPicPr>
          <p:cNvPr id="8" name="Picture 7" descr="MGFigure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603" y="1287790"/>
            <a:ext cx="3938791" cy="2804996"/>
          </a:xfrm>
          <a:prstGeom prst="rect">
            <a:avLst/>
          </a:prstGeom>
        </p:spPr>
      </p:pic>
      <p:pic>
        <p:nvPicPr>
          <p:cNvPr id="11" name="Picture 10" descr="MGFigure1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702" y="4140275"/>
            <a:ext cx="3070451" cy="2717725"/>
          </a:xfrm>
          <a:prstGeom prst="rect">
            <a:avLst/>
          </a:prstGeom>
        </p:spPr>
      </p:pic>
      <p:pic>
        <p:nvPicPr>
          <p:cNvPr id="13" name="Picture 12" descr="mgslide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55" y="2352008"/>
            <a:ext cx="3216409" cy="1667536"/>
          </a:xfrm>
          <a:prstGeom prst="rect">
            <a:avLst/>
          </a:prstGeom>
        </p:spPr>
      </p:pic>
      <p:sp>
        <p:nvSpPr>
          <p:cNvPr id="2" name="Rectangle 1"/>
          <p:cNvSpPr/>
          <p:nvPr/>
        </p:nvSpPr>
        <p:spPr>
          <a:xfrm>
            <a:off x="625359" y="1983931"/>
            <a:ext cx="2654062" cy="276999"/>
          </a:xfrm>
          <a:prstGeom prst="rect">
            <a:avLst/>
          </a:prstGeom>
        </p:spPr>
        <p:txBody>
          <a:bodyPr wrap="square">
            <a:spAutoFit/>
          </a:bodyPr>
          <a:lstStyle/>
          <a:p>
            <a:r>
              <a:rPr lang="en-US" dirty="0" smtClean="0"/>
              <a:t>Variants from RNA-</a:t>
            </a:r>
            <a:r>
              <a:rPr lang="en-US" dirty="0" err="1" smtClean="0"/>
              <a:t>Seq</a:t>
            </a:r>
            <a:r>
              <a:rPr lang="en-US" dirty="0" smtClean="0"/>
              <a:t> reads</a:t>
            </a:r>
            <a:endParaRPr lang="en-US" dirty="0"/>
          </a:p>
        </p:txBody>
      </p:sp>
    </p:spTree>
    <p:extLst>
      <p:ext uri="{BB962C8B-B14F-4D97-AF65-F5344CB8AC3E}">
        <p14:creationId xmlns:p14="http://schemas.microsoft.com/office/powerpoint/2010/main" val="1900608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
        <p:nvSpPr>
          <p:cNvPr id="23" name="TextBox 22"/>
          <p:cNvSpPr txBox="1"/>
          <p:nvPr/>
        </p:nvSpPr>
        <p:spPr>
          <a:xfrm>
            <a:off x="-1077735" y="5308363"/>
            <a:ext cx="2954216" cy="646331"/>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Fix reads</a:t>
            </a:r>
            <a:endParaRPr lang="en-US" sz="3600" dirty="0"/>
          </a:p>
        </p:txBody>
      </p:sp>
    </p:spTree>
    <p:extLst>
      <p:ext uri="{BB962C8B-B14F-4D97-AF65-F5344CB8AC3E}">
        <p14:creationId xmlns:p14="http://schemas.microsoft.com/office/powerpoint/2010/main" val="1120390348"/>
      </p:ext>
    </p:extLst>
  </p:cSld>
  <p:clrMapOvr>
    <a:masterClrMapping/>
  </p:clrMapOvr>
  <p:transition xmlns:p14="http://schemas.microsoft.com/office/powerpoint/2010/main" spd="slow" advTm="29380"/>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xmlns:p14="http://schemas.microsoft.com/office/powerpoint/2010/main" spd="med" advTm="4247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Core Science Qs Addressed by RNA-</a:t>
            </a:r>
            <a:r>
              <a:rPr lang="en-US" dirty="0" err="1"/>
              <a:t>seq</a:t>
            </a:r>
            <a:endParaRPr lang="en-US" dirty="0"/>
          </a:p>
        </p:txBody>
      </p:sp>
      <p:sp>
        <p:nvSpPr>
          <p:cNvPr id="3" name="Content Placeholder 2"/>
          <p:cNvSpPr>
            <a:spLocks noGrp="1"/>
          </p:cNvSpPr>
          <p:nvPr>
            <p:ph idx="1"/>
          </p:nvPr>
        </p:nvSpPr>
        <p:spPr/>
        <p:txBody>
          <a:bodyPr/>
          <a:lstStyle/>
          <a:p>
            <a:r>
              <a:rPr lang="en-US" sz="2000" dirty="0"/>
              <a:t>Gene activity as a function </a:t>
            </a:r>
            <a:r>
              <a:rPr lang="en-US" sz="2000" dirty="0" smtClean="0"/>
              <a:t>of:</a:t>
            </a:r>
          </a:p>
          <a:p>
            <a:pPr lvl="1"/>
            <a:r>
              <a:rPr lang="en-US" sz="2000" dirty="0" smtClean="0"/>
              <a:t>Developmental </a:t>
            </a:r>
            <a:r>
              <a:rPr lang="en-US" sz="2000" dirty="0"/>
              <a:t>stage: basic patterns and clusters of co-active genes across an organisms </a:t>
            </a:r>
            <a:r>
              <a:rPr lang="en-US" sz="2000" dirty="0" smtClean="0"/>
              <a:t>development</a:t>
            </a:r>
          </a:p>
          <a:p>
            <a:pPr lvl="1"/>
            <a:r>
              <a:rPr lang="en-US" sz="2000" dirty="0" smtClean="0"/>
              <a:t>Evolutionary </a:t>
            </a:r>
            <a:r>
              <a:rPr lang="en-US" sz="2000" dirty="0"/>
              <a:t>relationships: behavior preserved across a wide range of organisms; patterns and clusters in model organisms in relation to those in humans </a:t>
            </a:r>
            <a:endParaRPr lang="en-US" sz="2000" dirty="0" smtClean="0"/>
          </a:p>
          <a:p>
            <a:pPr lvl="1"/>
            <a:r>
              <a:rPr lang="en-US" sz="2000" dirty="0" smtClean="0"/>
              <a:t>Tissue- </a:t>
            </a:r>
            <a:r>
              <a:rPr lang="en-US" sz="2000" dirty="0"/>
              <a:t>and cell-type: relationship of expression and specialized </a:t>
            </a:r>
            <a:r>
              <a:rPr lang="en-US" sz="2000" dirty="0" smtClean="0"/>
              <a:t>function</a:t>
            </a:r>
          </a:p>
          <a:p>
            <a:pPr lvl="1"/>
            <a:r>
              <a:rPr lang="en-US" sz="2000" dirty="0" smtClean="0"/>
              <a:t>Disease </a:t>
            </a:r>
            <a:r>
              <a:rPr lang="en-US" sz="2000" dirty="0"/>
              <a:t>phenotypes: disruption of patterns in </a:t>
            </a:r>
            <a:r>
              <a:rPr lang="en-US" sz="2000" dirty="0" smtClean="0"/>
              <a:t>disease</a:t>
            </a:r>
          </a:p>
          <a:p>
            <a:pPr lvl="1"/>
            <a:r>
              <a:rPr lang="en-US" sz="2000" dirty="0" smtClean="0"/>
              <a:t>Individual </a:t>
            </a:r>
            <a:r>
              <a:rPr lang="en-US" sz="2000" dirty="0"/>
              <a:t>variation: person-to-person discrepancies; personalized medicine</a:t>
            </a:r>
          </a:p>
          <a:p>
            <a:endParaRPr lang="en-US" sz="2000" dirty="0"/>
          </a:p>
        </p:txBody>
      </p:sp>
    </p:spTree>
    <p:extLst>
      <p:ext uri="{BB962C8B-B14F-4D97-AF65-F5344CB8AC3E}">
        <p14:creationId xmlns:p14="http://schemas.microsoft.com/office/powerpoint/2010/main" val="1101788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477328"/>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Condition specific entropy</a:t>
            </a:r>
          </a:p>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771483098"/>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651147"/>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11" name="Rectangle 10"/>
          <p:cNvSpPr/>
          <p:nvPr/>
        </p:nvSpPr>
        <p:spPr>
          <a:xfrm>
            <a:off x="4320709" y="6071812"/>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Tree>
    <p:extLst>
      <p:ext uri="{BB962C8B-B14F-4D97-AF65-F5344CB8AC3E}">
        <p14:creationId xmlns:p14="http://schemas.microsoft.com/office/powerpoint/2010/main" val="10845939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269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972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7377256"/>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 for Genotype Prediction</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785937194"/>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smtClean="0"/>
              <a:t>Success in Linking </a:t>
            </a:r>
            <a:r>
              <a:rPr lang="en-US" dirty="0"/>
              <a:t>Attack </a:t>
            </a:r>
            <a:r>
              <a:rPr lang="en-US" dirty="0" smtClean="0"/>
              <a:t/>
            </a:r>
            <a:br>
              <a:rPr lang="en-US" dirty="0" smtClean="0"/>
            </a:br>
            <a:r>
              <a:rPr lang="en-US" dirty="0" smtClean="0"/>
              <a:t>with </a:t>
            </a:r>
            <a:r>
              <a:rPr lang="en-US" dirty="0"/>
              <a:t>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4994564" cy="1143000"/>
          </a:xfrm>
        </p:spPr>
        <p:txBody>
          <a:bodyPr>
            <a:normAutofit fontScale="90000"/>
          </a:bodyPr>
          <a:lstStyle/>
          <a:p>
            <a:pPr algn="ctr"/>
            <a:r>
              <a:rPr lang="en-US" sz="2100" dirty="0" smtClean="0">
                <a:solidFill>
                  <a:srgbClr val="0070C0"/>
                </a:solidFill>
                <a:latin typeface="Helvetica" charset="0"/>
                <a:ea typeface="Helvetica" charset="0"/>
                <a:cs typeface="Helvetica" charset="0"/>
              </a:rPr>
              <a:t>Studying large-scale functional genomics data also produces </a:t>
            </a:r>
            <a:br>
              <a:rPr lang="en-US" sz="2100" dirty="0" smtClean="0">
                <a:solidFill>
                  <a:srgbClr val="0070C0"/>
                </a:solidFill>
                <a:latin typeface="Helvetica" charset="0"/>
                <a:ea typeface="Helvetica" charset="0"/>
                <a:cs typeface="Helvetica" charset="0"/>
              </a:rPr>
            </a:br>
            <a:r>
              <a:rPr lang="en-US" sz="2100" dirty="0" smtClean="0">
                <a:solidFill>
                  <a:srgbClr val="0070C0"/>
                </a:solidFill>
                <a:latin typeface="Helvetica" charset="0"/>
                <a:ea typeface="Helvetica" charset="0"/>
                <a:cs typeface="Helvetica" charset="0"/>
              </a:rPr>
              <a:t/>
            </a:r>
            <a:br>
              <a:rPr lang="en-US" sz="21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Data </a:t>
            </a:r>
            <a:r>
              <a:rPr lang="en-US" sz="3600" dirty="0">
                <a:solidFill>
                  <a:srgbClr val="0070C0"/>
                </a:solidFill>
                <a:latin typeface="Helvetica" charset="0"/>
                <a:ea typeface="Helvetica" charset="0"/>
                <a:cs typeface="Helvetica" charset="0"/>
              </a:rPr>
              <a:t>Exhaust</a:t>
            </a:r>
            <a:r>
              <a:rPr lang="en-US" sz="2100" dirty="0">
                <a:solidFill>
                  <a:srgbClr val="0070C0"/>
                </a:solidFill>
                <a:latin typeface="Helvetica" charset="0"/>
                <a:ea typeface="Helvetica" charset="0"/>
                <a:cs typeface="Helvetica" charset="0"/>
              </a:rPr>
              <a:t> </a:t>
            </a:r>
          </a:p>
        </p:txBody>
      </p:sp>
      <p:sp>
        <p:nvSpPr>
          <p:cNvPr id="3" name="Content Placeholder 2"/>
          <p:cNvSpPr>
            <a:spLocks noGrp="1"/>
          </p:cNvSpPr>
          <p:nvPr>
            <p:ph idx="1"/>
          </p:nvPr>
        </p:nvSpPr>
        <p:spPr>
          <a:xfrm>
            <a:off x="685800" y="4945795"/>
            <a:ext cx="7772400" cy="1674080"/>
          </a:xfrm>
        </p:spPr>
        <p:txBody>
          <a:bodyPr/>
          <a:lstStyle/>
          <a:p>
            <a:r>
              <a:rPr lang="en-US" dirty="0"/>
              <a:t>Data Exhaust </a:t>
            </a:r>
            <a:r>
              <a:rPr lang="en-US" dirty="0" smtClean="0"/>
              <a:t>= </a:t>
            </a:r>
            <a:r>
              <a:rPr lang="en-US" dirty="0"/>
              <a:t>Exploitable byproducts of big data collection and analysis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577" y="492905"/>
            <a:ext cx="2649814" cy="1767923"/>
          </a:xfrm>
          <a:prstGeom prst="rect">
            <a:avLst/>
          </a:prstGeom>
        </p:spPr>
      </p:pic>
      <p:sp>
        <p:nvSpPr>
          <p:cNvPr id="5" name="TextBox 4"/>
          <p:cNvSpPr txBox="1"/>
          <p:nvPr/>
        </p:nvSpPr>
        <p:spPr>
          <a:xfrm>
            <a:off x="5269502" y="6314335"/>
            <a:ext cx="3089307" cy="230832"/>
          </a:xfrm>
          <a:prstGeom prst="rect">
            <a:avLst/>
          </a:prstGeom>
          <a:noFill/>
        </p:spPr>
        <p:txBody>
          <a:bodyPr wrap="none" rtlCol="0">
            <a:spAutoFit/>
          </a:bodyPr>
          <a:lstStyle/>
          <a:p>
            <a:r>
              <a:rPr lang="en-US" sz="900" dirty="0"/>
              <a:t>[PHOTO: RELAXNEWS; from http://</a:t>
            </a:r>
            <a:r>
              <a:rPr lang="en-US" sz="900" dirty="0" err="1"/>
              <a:t>www.lapresse.ca</a:t>
            </a:r>
            <a:r>
              <a:rPr lang="en-US" sz="900" dirty="0"/>
              <a:t>]</a:t>
            </a:r>
          </a:p>
        </p:txBody>
      </p:sp>
      <p:sp>
        <p:nvSpPr>
          <p:cNvPr id="7" name="Rectangle 6"/>
          <p:cNvSpPr/>
          <p:nvPr/>
        </p:nvSpPr>
        <p:spPr>
          <a:xfrm>
            <a:off x="2912165" y="3262520"/>
            <a:ext cx="1242392" cy="735496"/>
          </a:xfrm>
          <a:prstGeom prst="rect">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collection and analysis</a:t>
            </a:r>
          </a:p>
        </p:txBody>
      </p:sp>
      <p:sp>
        <p:nvSpPr>
          <p:cNvPr id="8" name="Right Arrow 7"/>
          <p:cNvSpPr/>
          <p:nvPr/>
        </p:nvSpPr>
        <p:spPr>
          <a:xfrm rot="10800000">
            <a:off x="1967948" y="3510997"/>
            <a:ext cx="944218" cy="168965"/>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TextBox 8"/>
          <p:cNvSpPr txBox="1"/>
          <p:nvPr/>
        </p:nvSpPr>
        <p:spPr>
          <a:xfrm>
            <a:off x="2029728" y="3278076"/>
            <a:ext cx="729687" cy="230832"/>
          </a:xfrm>
          <a:prstGeom prst="rect">
            <a:avLst/>
          </a:prstGeom>
          <a:noFill/>
        </p:spPr>
        <p:txBody>
          <a:bodyPr wrap="none" rtlCol="0">
            <a:spAutoFit/>
          </a:bodyPr>
          <a:lstStyle/>
          <a:p>
            <a:r>
              <a:rPr lang="en-US" sz="900"/>
              <a:t>Front End</a:t>
            </a:r>
          </a:p>
        </p:txBody>
      </p:sp>
      <p:sp>
        <p:nvSpPr>
          <p:cNvPr id="10" name="Oval 9"/>
          <p:cNvSpPr/>
          <p:nvPr/>
        </p:nvSpPr>
        <p:spPr>
          <a:xfrm>
            <a:off x="336857" y="3208502"/>
            <a:ext cx="1600200" cy="789513"/>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Core scientific purposes</a:t>
            </a:r>
          </a:p>
        </p:txBody>
      </p:sp>
      <p:sp>
        <p:nvSpPr>
          <p:cNvPr id="11" name="Cloud 10"/>
          <p:cNvSpPr/>
          <p:nvPr/>
        </p:nvSpPr>
        <p:spPr>
          <a:xfrm>
            <a:off x="4989443" y="3182357"/>
            <a:ext cx="1411357" cy="745436"/>
          </a:xfrm>
          <a:prstGeom prst="cloud">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Data Exhaust</a:t>
            </a:r>
          </a:p>
        </p:txBody>
      </p:sp>
      <p:sp>
        <p:nvSpPr>
          <p:cNvPr id="12" name="Right Arrow 11"/>
          <p:cNvSpPr/>
          <p:nvPr/>
        </p:nvSpPr>
        <p:spPr>
          <a:xfrm>
            <a:off x="4154557" y="3495440"/>
            <a:ext cx="805289" cy="184523"/>
          </a:xfrm>
          <a:prstGeom prst="rightArrow">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TextBox 13"/>
          <p:cNvSpPr txBox="1"/>
          <p:nvPr/>
        </p:nvSpPr>
        <p:spPr>
          <a:xfrm>
            <a:off x="4184154" y="3278076"/>
            <a:ext cx="697627" cy="230832"/>
          </a:xfrm>
          <a:prstGeom prst="rect">
            <a:avLst/>
          </a:prstGeom>
          <a:noFill/>
        </p:spPr>
        <p:txBody>
          <a:bodyPr wrap="none" rtlCol="0">
            <a:spAutoFit/>
          </a:bodyPr>
          <a:lstStyle/>
          <a:p>
            <a:r>
              <a:rPr lang="en-US" sz="900"/>
              <a:t>Back end</a:t>
            </a:r>
          </a:p>
        </p:txBody>
      </p:sp>
      <p:cxnSp>
        <p:nvCxnSpPr>
          <p:cNvPr id="16" name="Straight Arrow Connector 15"/>
          <p:cNvCxnSpPr/>
          <p:nvPr/>
        </p:nvCxnSpPr>
        <p:spPr>
          <a:xfrm flipV="1">
            <a:off x="6400800" y="3086624"/>
            <a:ext cx="764536" cy="44856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165335" y="2806168"/>
            <a:ext cx="1193474" cy="545804"/>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Metadata</a:t>
            </a:r>
          </a:p>
        </p:txBody>
      </p:sp>
      <p:cxnSp>
        <p:nvCxnSpPr>
          <p:cNvPr id="19" name="Straight Arrow Connector 18"/>
          <p:cNvCxnSpPr>
            <a:stCxn id="11" idx="0"/>
            <a:endCxn id="22" idx="2"/>
          </p:cNvCxnSpPr>
          <p:nvPr/>
        </p:nvCxnSpPr>
        <p:spPr>
          <a:xfrm>
            <a:off x="6399623" y="3555075"/>
            <a:ext cx="627342" cy="570148"/>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026966" y="3555075"/>
            <a:ext cx="1835425" cy="1140296"/>
          </a:xfrm>
          <a:prstGeom prst="ellipse">
            <a:avLst/>
          </a:prstGeom>
          <a:solidFill>
            <a:srgbClr val="00B0F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Data on Collaboration, publication and Infrastructure</a:t>
            </a:r>
          </a:p>
        </p:txBody>
      </p:sp>
    </p:spTree>
    <p:extLst>
      <p:ext uri="{BB962C8B-B14F-4D97-AF65-F5344CB8AC3E}">
        <p14:creationId xmlns:p14="http://schemas.microsoft.com/office/powerpoint/2010/main" val="705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le 1"/>
          <p:cNvSpPr txBox="1">
            <a:spLocks/>
          </p:cNvSpPr>
          <p:nvPr/>
        </p:nvSpPr>
        <p:spPr>
          <a:xfrm>
            <a:off x="1242842" y="125412"/>
            <a:ext cx="6674311" cy="751822"/>
          </a:xfrm>
          <a:prstGeom prst="rect">
            <a:avLst/>
          </a:prstGeom>
        </p:spPr>
        <p:txBody>
          <a:bodyPr vert="horz" lIns="39027" tIns="19513" rIns="39027" bIns="19513" rtlCol="0" anchor="ctr">
            <a:noAutofit/>
          </a:bodyPr>
          <a:lst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a:lstStyle>
          <a:p>
            <a:pPr algn="ctr"/>
            <a:r>
              <a:rPr lang="en-US" sz="1900" dirty="0">
                <a:latin typeface="Arial" panose="020B0604020202020204" pitchFamily="34" charset="0"/>
                <a:cs typeface="Arial" panose="020B0604020202020204" pitchFamily="34" charset="0"/>
              </a:rPr>
              <a:t>Small Deletions and RNA-</a:t>
            </a:r>
            <a:r>
              <a:rPr lang="en-US" sz="1900" dirty="0" err="1">
                <a:latin typeface="Arial" panose="020B0604020202020204" pitchFamily="34" charset="0"/>
                <a:cs typeface="Arial" panose="020B0604020202020204" pitchFamily="34" charset="0"/>
              </a:rPr>
              <a:t>seq</a:t>
            </a:r>
            <a:r>
              <a:rPr lang="en-US" sz="1900" dirty="0">
                <a:latin typeface="Arial" panose="020B0604020202020204" pitchFamily="34" charset="0"/>
                <a:cs typeface="Arial" panose="020B0604020202020204" pitchFamily="34" charset="0"/>
              </a:rPr>
              <a:t> Signal</a:t>
            </a:r>
          </a:p>
        </p:txBody>
      </p:sp>
      <p:grpSp>
        <p:nvGrpSpPr>
          <p:cNvPr id="2" name="Group 1"/>
          <p:cNvGrpSpPr/>
          <p:nvPr/>
        </p:nvGrpSpPr>
        <p:grpSpPr>
          <a:xfrm>
            <a:off x="2208616" y="2395962"/>
            <a:ext cx="4768293" cy="4098798"/>
            <a:chOff x="10444590" y="2642585"/>
            <a:chExt cx="12397560" cy="8197595"/>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0444590" y="3616357"/>
              <a:ext cx="2592525" cy="1107996"/>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RNA-</a:t>
              </a:r>
              <a:r>
                <a:rPr lang="en-US" sz="1500" dirty="0" err="1">
                  <a:latin typeface="Arial" panose="020B0604020202020204" pitchFamily="34" charset="0"/>
                  <a:cs typeface="Arial" panose="020B0604020202020204" pitchFamily="34" charset="0"/>
                </a:rPr>
                <a:t>Seq</a:t>
              </a:r>
              <a:endParaRPr lang="en-US" sz="1500" dirty="0">
                <a:latin typeface="Arial" panose="020B0604020202020204" pitchFamily="34" charset="0"/>
                <a:cs typeface="Arial" panose="020B0604020202020204" pitchFamily="34" charset="0"/>
              </a:endParaRPr>
            </a:p>
            <a:p>
              <a:pPr algn="ctr"/>
              <a:r>
                <a:rPr lang="en-US" sz="1500" dirty="0">
                  <a:latin typeface="Arial" panose="020B0604020202020204" pitchFamily="34" charset="0"/>
                  <a:cs typeface="Arial" panose="020B0604020202020204" pitchFamily="34" charset="0"/>
                </a:rPr>
                <a:t>Signal</a:t>
              </a:r>
            </a:p>
          </p:txBody>
        </p:sp>
        <p:sp>
          <p:nvSpPr>
            <p:cNvPr id="196" name="TextBox 195"/>
            <p:cNvSpPr txBox="1"/>
            <p:nvPr/>
          </p:nvSpPr>
          <p:spPr>
            <a:xfrm>
              <a:off x="14928799" y="10193850"/>
              <a:ext cx="3704646" cy="646330"/>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4" y="9406544"/>
              <a:ext cx="4163023" cy="646330"/>
            </a:xfrm>
            <a:prstGeom prst="rect">
              <a:avLst/>
            </a:prstGeom>
            <a:noFill/>
          </p:spPr>
          <p:txBody>
            <a:bodyPr wrap="none" rtlCol="0">
              <a:spAutoFit/>
            </a:bodyPr>
            <a:lstStyle/>
            <a:p>
              <a:r>
                <a:rPr lang="en-US" sz="1500" dirty="0"/>
                <a:t>A  C   G  T   A   C  G</a:t>
              </a:r>
            </a:p>
          </p:txBody>
        </p:sp>
        <p:sp>
          <p:nvSpPr>
            <p:cNvPr id="202" name="TextBox 201"/>
            <p:cNvSpPr txBox="1"/>
            <p:nvPr/>
          </p:nvSpPr>
          <p:spPr>
            <a:xfrm>
              <a:off x="20078418" y="4980851"/>
              <a:ext cx="2763732" cy="104644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Genomic </a:t>
              </a:r>
            </a:p>
            <a:p>
              <a:pPr algn="ctr"/>
              <a:r>
                <a:rPr lang="en-US" sz="1400" dirty="0">
                  <a:latin typeface="Arial" panose="020B0604020202020204" pitchFamily="34" charset="0"/>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5E98A202-36DC-4B47-8F92-4299214A341D}" type="slidenum">
              <a:rPr lang="en-US" smtClean="0"/>
              <a:t>61</a:t>
            </a:fld>
            <a:endParaRPr lang="en-US"/>
          </a:p>
        </p:txBody>
      </p:sp>
      <p:sp>
        <p:nvSpPr>
          <p:cNvPr id="40" name="TextBox 39"/>
          <p:cNvSpPr txBox="1"/>
          <p:nvPr/>
        </p:nvSpPr>
        <p:spPr>
          <a:xfrm>
            <a:off x="-1077735" y="5308363"/>
            <a:ext cx="2954216" cy="1200329"/>
          </a:xfrm>
          <a:prstGeom prst="rect">
            <a:avLst/>
          </a:prstGeom>
          <a:solidFill>
            <a:srgbClr val="FFFF00"/>
          </a:solidFill>
          <a:ln w="76200">
            <a:solidFill>
              <a:schemeClr val="accent2">
                <a:lumMod val="50000"/>
              </a:schemeClr>
            </a:solidFill>
          </a:ln>
        </p:spPr>
        <p:txBody>
          <a:bodyPr wrap="square" rtlCol="0">
            <a:spAutoFit/>
          </a:bodyPr>
          <a:lstStyle/>
          <a:p>
            <a:r>
              <a:rPr lang="en-US" sz="3600" smtClean="0"/>
              <a:t>Another problem</a:t>
            </a:r>
            <a:endParaRPr lang="en-US" sz="3600" dirty="0"/>
          </a:p>
        </p:txBody>
      </p:sp>
      <p:pic>
        <p:nvPicPr>
          <p:cNvPr id="3" name="Picture 2" descr="Screen Shot 2017-09-29 at 9.0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85" y="1069195"/>
            <a:ext cx="8362521" cy="1028178"/>
          </a:xfrm>
          <a:prstGeom prst="rect">
            <a:avLst/>
          </a:prstGeom>
        </p:spPr>
      </p:pic>
    </p:spTree>
    <p:extLst>
      <p:ext uri="{BB962C8B-B14F-4D97-AF65-F5344CB8AC3E}">
        <p14:creationId xmlns:p14="http://schemas.microsoft.com/office/powerpoint/2010/main" val="503388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874"/>
            <a:ext cx="8777682" cy="2647974"/>
          </a:xfrm>
          <a:prstGeom prst="rect">
            <a:avLst/>
          </a:prstGeom>
        </p:spPr>
      </p:pic>
      <p:sp>
        <p:nvSpPr>
          <p:cNvPr id="7" name="TextBox 6"/>
          <p:cNvSpPr txBox="1"/>
          <p:nvPr/>
        </p:nvSpPr>
        <p:spPr>
          <a:xfrm>
            <a:off x="0" y="0"/>
            <a:ext cx="9063084" cy="384721"/>
          </a:xfrm>
          <a:prstGeom prst="rect">
            <a:avLst/>
          </a:prstGeom>
          <a:noFill/>
        </p:spPr>
        <p:txBody>
          <a:bodyPr wrap="square" rtlCol="0">
            <a:spAutoFit/>
          </a:bodyPr>
          <a:lstStyle/>
          <a:p>
            <a:r>
              <a:rPr lang="en-US" sz="1900" dirty="0">
                <a:latin typeface="Arial" panose="020B0604020202020204" pitchFamily="34" charset="0"/>
                <a:cs typeface="Arial" panose="020B0604020202020204" pitchFamily="34" charset="0"/>
              </a:rPr>
              <a:t>Structural Variants are Generally Detectable from Functional Genomics Data </a:t>
            </a:r>
          </a:p>
        </p:txBody>
      </p:sp>
      <p:grpSp>
        <p:nvGrpSpPr>
          <p:cNvPr id="8" name="Group 7"/>
          <p:cNvGrpSpPr/>
          <p:nvPr/>
        </p:nvGrpSpPr>
        <p:grpSpPr>
          <a:xfrm>
            <a:off x="2609581" y="3182140"/>
            <a:ext cx="4900944" cy="3564206"/>
            <a:chOff x="1131443" y="2876682"/>
            <a:chExt cx="10863833" cy="7744236"/>
          </a:xfrm>
        </p:grpSpPr>
        <p:sp>
          <p:nvSpPr>
            <p:cNvPr id="9" name="Freeform 8"/>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0" name="Straight Connector 9"/>
            <p:cNvCxnSpPr>
              <a:stCxn id="9"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 name="Straight Connector 12"/>
            <p:cNvCxnSpPr>
              <a:stCxn id="12"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 name="Straight Connector 15"/>
            <p:cNvCxnSpPr>
              <a:stCxn id="15"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6136219" y="4483510"/>
              <a:ext cx="942196" cy="5034329"/>
              <a:chOff x="6136219" y="4289396"/>
              <a:chExt cx="942196" cy="5228443"/>
            </a:xfrm>
          </p:grpSpPr>
          <p:cxnSp>
            <p:nvCxnSpPr>
              <p:cNvPr id="22" name="Straight Connector 21"/>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31443" y="5522082"/>
              <a:ext cx="2369882" cy="1292662"/>
            </a:xfrm>
            <a:prstGeom prst="rect">
              <a:avLst/>
            </a:prstGeom>
            <a:noFill/>
          </p:spPr>
          <p:txBody>
            <a:bodyPr wrap="none" rtlCol="0">
              <a:spAutoFit/>
            </a:bodyPr>
            <a:lstStyle/>
            <a:p>
              <a:pPr algn="ctr"/>
              <a:r>
                <a:rPr lang="en-US" dirty="0" err="1">
                  <a:latin typeface="Arial" panose="020B0604020202020204" pitchFamily="34" charset="0"/>
                  <a:cs typeface="Arial" panose="020B0604020202020204" pitchFamily="34" charset="0"/>
                </a:rPr>
                <a:t>ChIP-Seq</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Signals</a:t>
              </a:r>
            </a:p>
          </p:txBody>
        </p:sp>
        <p:sp>
          <p:nvSpPr>
            <p:cNvPr id="20" name="TextBox 19"/>
            <p:cNvSpPr txBox="1"/>
            <p:nvPr/>
          </p:nvSpPr>
          <p:spPr>
            <a:xfrm>
              <a:off x="5264875" y="9638208"/>
              <a:ext cx="3370154" cy="73866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Large Deletion</a:t>
              </a:r>
            </a:p>
          </p:txBody>
        </p:sp>
        <p:sp>
          <p:nvSpPr>
            <p:cNvPr id="21" name="TextBox 20"/>
            <p:cNvSpPr txBox="1"/>
            <p:nvPr/>
          </p:nvSpPr>
          <p:spPr>
            <a:xfrm>
              <a:off x="9622190" y="9451368"/>
              <a:ext cx="2373086" cy="1169550"/>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Genomic </a:t>
              </a:r>
            </a:p>
            <a:p>
              <a:pPr algn="ctr"/>
              <a:r>
                <a:rPr lang="en-US" sz="1600" dirty="0">
                  <a:latin typeface="Arial" panose="020B0604020202020204" pitchFamily="34" charset="0"/>
                  <a:cs typeface="Arial" panose="020B0604020202020204" pitchFamily="34" charset="0"/>
                </a:rPr>
                <a:t>Coordinate</a:t>
              </a:r>
            </a:p>
          </p:txBody>
        </p:sp>
      </p:grpSp>
    </p:spTree>
    <p:extLst>
      <p:ext uri="{BB962C8B-B14F-4D97-AF65-F5344CB8AC3E}">
        <p14:creationId xmlns:p14="http://schemas.microsoft.com/office/powerpoint/2010/main" val="3288084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5259" y="5103674"/>
            <a:ext cx="2954216" cy="1754326"/>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GG: get a Higher res. version</a:t>
            </a:r>
            <a:endParaRPr lang="en-US" sz="3600" dirty="0"/>
          </a:p>
        </p:txBody>
      </p:sp>
      <p:pic>
        <p:nvPicPr>
          <p:cNvPr id="2" name="Picture 1" descr="att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616"/>
            <a:ext cx="9144000" cy="5703890"/>
          </a:xfrm>
          <a:prstGeom prst="rect">
            <a:avLst/>
          </a:prstGeom>
        </p:spPr>
      </p:pic>
    </p:spTree>
    <p:extLst>
      <p:ext uri="{BB962C8B-B14F-4D97-AF65-F5344CB8AC3E}">
        <p14:creationId xmlns:p14="http://schemas.microsoft.com/office/powerpoint/2010/main" val="3622082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37869"/>
            <a:ext cx="8955270" cy="316406"/>
          </a:xfrm>
          <a:prstGeom prst="rect">
            <a:avLst/>
          </a:prstGeom>
          <a:noFill/>
        </p:spPr>
        <p:txBody>
          <a:bodyPr wrap="none" lIns="39027" tIns="19513" rIns="39027" bIns="19513" rtlCol="0">
            <a:spAutoFit/>
          </a:bodyPr>
          <a:lstStyle/>
          <a:p>
            <a:r>
              <a:rPr lang="en-US" sz="1800" dirty="0">
                <a:latin typeface="Arial" panose="020B0604020202020204" pitchFamily="34" charset="0"/>
                <a:cs typeface="Arial" panose="020B0604020202020204" pitchFamily="34" charset="0"/>
              </a:rPr>
              <a:t>Predictability </a:t>
            </a:r>
            <a:r>
              <a:rPr lang="en-US" sz="1800" dirty="0" smtClean="0">
                <a:latin typeface="Arial" panose="020B0604020202020204" pitchFamily="34" charset="0"/>
                <a:cs typeface="Arial" panose="020B0604020202020204" pitchFamily="34" charset="0"/>
              </a:rPr>
              <a:t>vs. </a:t>
            </a:r>
            <a:r>
              <a:rPr lang="en-US" sz="1800" dirty="0">
                <a:latin typeface="Arial" panose="020B0604020202020204" pitchFamily="34" charset="0"/>
                <a:cs typeface="Arial" panose="020B0604020202020204" pitchFamily="34" charset="0"/>
              </a:rPr>
              <a:t>Information </a:t>
            </a:r>
            <a:r>
              <a:rPr lang="en-US" sz="1800" dirty="0" smtClean="0">
                <a:latin typeface="Arial" panose="020B0604020202020204" pitchFamily="34" charset="0"/>
                <a:cs typeface="Arial" panose="020B0604020202020204" pitchFamily="34" charset="0"/>
              </a:rPr>
              <a:t>Leakage &amp; Accuracy of Linking: </a:t>
            </a:r>
            <a:r>
              <a:rPr lang="en-US" sz="1800" dirty="0">
                <a:latin typeface="Arial" panose="020B0604020202020204" pitchFamily="34" charset="0"/>
                <a:cs typeface="Arial" panose="020B0604020202020204" pitchFamily="34" charset="0"/>
              </a:rPr>
              <a:t>GEUVADIS Dataset</a:t>
            </a: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5E98A202-36DC-4B47-8F92-4299214A341D}" type="slidenum">
              <a:rPr lang="en-US" smtClean="0"/>
              <a:t>64</a:t>
            </a:fld>
            <a:endParaRPr lang="en-US"/>
          </a:p>
        </p:txBody>
      </p:sp>
      <p:sp>
        <p:nvSpPr>
          <p:cNvPr id="5" name="TextBox 4"/>
          <p:cNvSpPr txBox="1"/>
          <p:nvPr/>
        </p:nvSpPr>
        <p:spPr>
          <a:xfrm>
            <a:off x="-1077735" y="5308363"/>
            <a:ext cx="2954216" cy="1754326"/>
          </a:xfrm>
          <a:prstGeom prst="rect">
            <a:avLst/>
          </a:prstGeom>
          <a:solidFill>
            <a:srgbClr val="FFFF00"/>
          </a:solidFill>
          <a:ln w="76200">
            <a:solidFill>
              <a:schemeClr val="accent2">
                <a:lumMod val="50000"/>
              </a:schemeClr>
            </a:solidFill>
          </a:ln>
        </p:spPr>
        <p:txBody>
          <a:bodyPr wrap="square" rtlCol="0">
            <a:spAutoFit/>
          </a:bodyPr>
          <a:lstStyle/>
          <a:p>
            <a:r>
              <a:rPr lang="en-US" sz="3600" dirty="0" smtClean="0"/>
              <a:t>GG: Combine this w next</a:t>
            </a:r>
            <a:endParaRPr lang="en-US" sz="3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170"/>
            <a:ext cx="4292130" cy="329834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088" y="1398049"/>
            <a:ext cx="4233927" cy="3300984"/>
          </a:xfrm>
          <a:prstGeom prst="rect">
            <a:avLst/>
          </a:prstGeom>
        </p:spPr>
      </p:pic>
    </p:spTree>
    <p:extLst>
      <p:ext uri="{BB962C8B-B14F-4D97-AF65-F5344CB8AC3E}">
        <p14:creationId xmlns:p14="http://schemas.microsoft.com/office/powerpoint/2010/main" val="1708613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158840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pic>
        <p:nvPicPr>
          <p:cNvPr id="57350" name="Picture 9" descr="F2.medium.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F3.medium.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7353"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4"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5"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7356"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7351" idx="0"/>
          </p:cNvCxnSpPr>
          <p:nvPr>
            <p:custDataLst>
              <p:tags r:id="rId3"/>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7352" idx="2"/>
          </p:cNvCxnSpPr>
          <p:nvPr>
            <p:custDataLst>
              <p:tags r:id="rId4"/>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7359" name="TextBox 91"/>
          <p:cNvSpPr txBox="1">
            <a:spLocks noChangeArrowheads="1"/>
          </p:cNvSpPr>
          <p:nvPr>
            <p:custDataLst>
              <p:tags r:id="rId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7360" name="TextBox 91"/>
          <p:cNvSpPr txBox="1">
            <a:spLocks noChangeArrowheads="1"/>
          </p:cNvSpPr>
          <p:nvPr>
            <p:custDataLst>
              <p:tags r:id="rId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7361" name="TextBox 91"/>
          <p:cNvSpPr txBox="1">
            <a:spLocks noChangeArrowheads="1"/>
          </p:cNvSpPr>
          <p:nvPr>
            <p:custDataLst>
              <p:tags r:id="rId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7362" name="TextBox 91"/>
          <p:cNvSpPr txBox="1">
            <a:spLocks noChangeArrowheads="1"/>
          </p:cNvSpPr>
          <p:nvPr>
            <p:custDataLst>
              <p:tags r:id="rId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793733577"/>
      </p:ext>
    </p:extLst>
  </p:cSld>
  <p:clrMapOvr>
    <a:masterClrMapping/>
  </p:clrMapOvr>
  <p:transition xmlns:p14="http://schemas.microsoft.com/office/powerpoint/2010/main" advTm="23795"/>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4">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5">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Tree>
    <p:extLst>
      <p:ext uri="{BB962C8B-B14F-4D97-AF65-F5344CB8AC3E}">
        <p14:creationId xmlns:p14="http://schemas.microsoft.com/office/powerpoint/2010/main" val="904792053"/>
      </p:ext>
    </p:extLst>
  </p:cSld>
  <p:clrMapOvr>
    <a:masterClrMapping/>
  </p:clrMapOvr>
  <p:transition xmlns:p14="http://schemas.microsoft.com/office/powerpoint/2010/main" advTm="23046"/>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8370" name="Picture 5" descr="IMG_0609-1"/>
          <p:cNvPicPr>
            <a:picLocks noChangeAspect="1" noChangeArrowheads="1"/>
          </p:cNvPicPr>
          <p:nvPr>
            <p:custDataLst>
              <p:tags r:id="rId1"/>
            </p:custDataLst>
          </p:nvPr>
        </p:nvPicPr>
        <p:blipFill>
          <a:blip r:embed="rId16">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8371" name="Picture 1" descr="cover_nature.jpg"/>
          <p:cNvPicPr>
            <a:picLocks noChangeAspect="1"/>
          </p:cNvPicPr>
          <p:nvPr>
            <p:custDataLst>
              <p:tags r:id="rId2"/>
            </p:custDataLst>
          </p:nvPr>
        </p:nvPicPr>
        <p:blipFill>
          <a:blip r:embed="rId17">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8377" name="Picture 8" descr="F1.medium.gif"/>
          <p:cNvPicPr>
            <a:picLocks noChangeAspect="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9" descr="F2.medium.gif"/>
          <p:cNvPicPr>
            <a:picLocks noChangeAspect="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0" descr="F3.medium.gif"/>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4"/>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8381"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2"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3"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8384"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a:stCxn id="58379" idx="0"/>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8380" idx="2"/>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8370" idx="2"/>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8377" idx="0"/>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8371" idx="2"/>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8392" name="TextBox 91"/>
          <p:cNvSpPr txBox="1">
            <a:spLocks noChangeArrowheads="1"/>
          </p:cNvSpPr>
          <p:nvPr>
            <p:custDataLst>
              <p:tags r:id="rId10"/>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8393" name="TextBox 91"/>
          <p:cNvSpPr txBox="1">
            <a:spLocks noChangeArrowheads="1"/>
          </p:cNvSpPr>
          <p:nvPr>
            <p:custDataLst>
              <p:tags r:id="rId11"/>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8394" name="TextBox 91"/>
          <p:cNvSpPr txBox="1">
            <a:spLocks noChangeArrowheads="1"/>
          </p:cNvSpPr>
          <p:nvPr>
            <p:custDataLst>
              <p:tags r:id="rId12"/>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8395" name="TextBox 91"/>
          <p:cNvSpPr txBox="1">
            <a:spLocks noChangeArrowheads="1"/>
          </p:cNvSpPr>
          <p:nvPr>
            <p:custDataLst>
              <p:tags r:id="rId13"/>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8396" name="Picture 41" descr="GR_highres_cut.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Picture 29" descr="cover_nature (1).jp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8397" idx="2"/>
          </p:cNvCxnSpPr>
          <p:nvPr>
            <p:custDataLst>
              <p:tags r:id="rId14"/>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508330364"/>
      </p:ext>
    </p:extLst>
  </p:cSld>
  <p:clrMapOvr>
    <a:masterClrMapping/>
  </p:clrMapOvr>
  <p:transition xmlns:p14="http://schemas.microsoft.com/office/powerpoint/2010/main" advTm="21245"/>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9394" name="Picture 5" descr="IMG_0609-1"/>
          <p:cNvPicPr>
            <a:picLocks noChangeAspect="1" noChangeArrowheads="1"/>
          </p:cNvPicPr>
          <p:nvPr>
            <p:custDataLst>
              <p:tags r:id="rId1"/>
            </p:custDataLst>
          </p:nvPr>
        </p:nvPicPr>
        <p:blipFill>
          <a:blip r:embed="rId18">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9395" name="Picture 1" descr="cover_nature.jpg"/>
          <p:cNvPicPr>
            <a:picLocks noChangeAspect="1"/>
          </p:cNvPicPr>
          <p:nvPr>
            <p:custDataLst>
              <p:tags r:id="rId2"/>
            </p:custDataLst>
          </p:nvPr>
        </p:nvPicPr>
        <p:blipFill>
          <a:blip r:embed="rId19">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pr31oct12_l.jp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59396"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pic>
        <p:nvPicPr>
          <p:cNvPr id="59404" name="Picture 8" descr="F1.medium.gif"/>
          <p:cNvPicPr>
            <a:picLocks noChangeAspect="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9" descr="F2.medium.gif"/>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0" descr="F3.medium.gif"/>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4"/>
          <p:cNvPicPr>
            <a:picLocks noChangeAspect="1" noChangeArrowheads="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940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0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941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9412" name="Picture 18"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59406" idx="0"/>
          </p:cNvCxnSpPr>
          <p:nvPr>
            <p:custDataLst>
              <p:tags r:id="rId6"/>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59407" idx="2"/>
          </p:cNvCxnSpPr>
          <p:nvPr>
            <p:custDataLst>
              <p:tags r:id="rId7"/>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59394" idx="2"/>
          </p:cNvCxnSpPr>
          <p:nvPr>
            <p:custDataLst>
              <p:tags r:id="rId8"/>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59404" idx="0"/>
          </p:cNvCxnSpPr>
          <p:nvPr>
            <p:custDataLst>
              <p:tags r:id="rId9"/>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59395" idx="2"/>
          </p:cNvCxnSpPr>
          <p:nvPr>
            <p:custDataLst>
              <p:tags r:id="rId10"/>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59412" idx="0"/>
          </p:cNvCxnSpPr>
          <p:nvPr>
            <p:custDataLst>
              <p:tags r:id="rId11"/>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59422" name="TextBox 91"/>
          <p:cNvSpPr txBox="1">
            <a:spLocks noChangeArrowheads="1"/>
          </p:cNvSpPr>
          <p:nvPr>
            <p:custDataLst>
              <p:tags r:id="rId12"/>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59423" name="TextBox 91"/>
          <p:cNvSpPr txBox="1">
            <a:spLocks noChangeArrowheads="1"/>
          </p:cNvSpPr>
          <p:nvPr>
            <p:custDataLst>
              <p:tags r:id="rId13"/>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59424" name="TextBox 91"/>
          <p:cNvSpPr txBox="1">
            <a:spLocks noChangeArrowheads="1"/>
          </p:cNvSpPr>
          <p:nvPr>
            <p:custDataLst>
              <p:tags r:id="rId14"/>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59425" name="TextBox 91"/>
          <p:cNvSpPr txBox="1">
            <a:spLocks noChangeArrowheads="1"/>
          </p:cNvSpPr>
          <p:nvPr>
            <p:custDataLst>
              <p:tags r:id="rId15"/>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59426" name="Picture 41" descr="GR_highres_cut.jpg"/>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29" descr="cover_nature (1).jpg"/>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Straight Connector 57"/>
          <p:cNvCxnSpPr>
            <a:stCxn id="59427" idx="2"/>
          </p:cNvCxnSpPr>
          <p:nvPr>
            <p:custDataLst>
              <p:tags r:id="rId16"/>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Tree>
    <p:extLst>
      <p:ext uri="{BB962C8B-B14F-4D97-AF65-F5344CB8AC3E}">
        <p14:creationId xmlns:p14="http://schemas.microsoft.com/office/powerpoint/2010/main" val="818479982"/>
      </p:ext>
    </p:extLst>
  </p:cSld>
  <p:clrMapOvr>
    <a:masterClrMapping/>
  </p:clrMapOvr>
  <p:transition xmlns:p14="http://schemas.microsoft.com/office/powerpoint/2010/main" advTm="729"/>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990051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0418" name="Picture 5" descr="IMG_0609-1"/>
          <p:cNvPicPr>
            <a:picLocks noChangeAspect="1" noChangeArrowheads="1"/>
          </p:cNvPicPr>
          <p:nvPr>
            <p:custDataLst>
              <p:tags r:id="rId1"/>
            </p:custDataLst>
          </p:nvPr>
        </p:nvPicPr>
        <p:blipFill>
          <a:blip r:embed="rId20">
            <a:grayscl/>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0419" name="Picture 1" descr="cover_nature.jpg"/>
          <p:cNvPicPr>
            <a:picLocks noChangeAspect="1"/>
          </p:cNvPicPr>
          <p:nvPr>
            <p:custDataLst>
              <p:tags r:id="rId2"/>
            </p:custDataLst>
          </p:nvPr>
        </p:nvPicPr>
        <p:blipFill>
          <a:blip r:embed="rId21">
            <a:grayscl/>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1" descr="GR_highres_cut.jpg"/>
          <p:cNvPicPr>
            <a:picLocks noChangeAspect="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5530850" y="365125"/>
            <a:ext cx="13938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pr31oct12_l.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5578475" y="4298950"/>
            <a:ext cx="1390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custDataLst>
              <p:tags r:id="rId3"/>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4"/>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96875" y="-12700"/>
            <a:ext cx="1296988"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The Human</a:t>
            </a:r>
          </a:p>
          <a:p>
            <a:pPr algn="ctr" defTabSz="457200" fontAlgn="auto">
              <a:spcBef>
                <a:spcPts val="0"/>
              </a:spcBef>
              <a:spcAft>
                <a:spcPts val="0"/>
              </a:spcAft>
              <a:defRPr/>
            </a:pPr>
            <a:r>
              <a:rPr lang="en-US" sz="1200" dirty="0">
                <a:solidFill>
                  <a:prstClr val="black"/>
                </a:solidFill>
                <a:latin typeface="Helvetica"/>
                <a:ea typeface="+mn-ea"/>
                <a:cs typeface="Helvetica"/>
              </a:rPr>
              <a:t>Genome Project</a:t>
            </a:r>
          </a:p>
        </p:txBody>
      </p:sp>
      <p:sp>
        <p:nvSpPr>
          <p:cNvPr id="108" name="TextBox 107"/>
          <p:cNvSpPr txBox="1"/>
          <p:nvPr/>
        </p:nvSpPr>
        <p:spPr>
          <a:xfrm>
            <a:off x="561975" y="6318250"/>
            <a:ext cx="774700"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Worm</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Genome</a:t>
            </a:r>
          </a:p>
        </p:txBody>
      </p:sp>
      <p:cxnSp>
        <p:nvCxnSpPr>
          <p:cNvPr id="115" name="Straight Connector 114"/>
          <p:cNvCxnSpPr>
            <a:stCxn id="60421" idx="0"/>
          </p:cNvCxnSpPr>
          <p:nvPr>
            <p:custDataLst>
              <p:tags r:id="rId5"/>
            </p:custDataLst>
          </p:nvPr>
        </p:nvCxnSpPr>
        <p:spPr>
          <a:xfrm flipH="1" flipV="1">
            <a:off x="4878388" y="3344863"/>
            <a:ext cx="1395412" cy="954087"/>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60434" idx="2"/>
          </p:cNvCxnSpPr>
          <p:nvPr>
            <p:custDataLst>
              <p:tags r:id="rId6"/>
            </p:custDataLst>
          </p:nvPr>
        </p:nvCxnSpPr>
        <p:spPr>
          <a:xfrm flipV="1">
            <a:off x="5672138" y="2381250"/>
            <a:ext cx="2690812" cy="976313"/>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663825" y="-1588"/>
            <a:ext cx="842963" cy="461963"/>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37" name="TextBox 36"/>
          <p:cNvSpPr txBox="1"/>
          <p:nvPr/>
        </p:nvSpPr>
        <p:spPr>
          <a:xfrm>
            <a:off x="5862638" y="0"/>
            <a:ext cx="1057275" cy="460375"/>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Comparative</a:t>
            </a:r>
          </a:p>
          <a:p>
            <a:pPr algn="ctr" defTabSz="457200" fontAlgn="auto">
              <a:spcBef>
                <a:spcPts val="0"/>
              </a:spcBef>
              <a:spcAft>
                <a:spcPts val="0"/>
              </a:spcAft>
              <a:defRPr/>
            </a:pPr>
            <a:r>
              <a:rPr lang="en-US" sz="1200" dirty="0">
                <a:solidFill>
                  <a:prstClr val="black"/>
                </a:solidFill>
                <a:latin typeface="Helvetica"/>
                <a:ea typeface="+mn-ea"/>
                <a:cs typeface="Helvetica"/>
              </a:rPr>
              <a:t>ENCODE</a:t>
            </a:r>
          </a:p>
        </p:txBody>
      </p:sp>
      <p:sp>
        <p:nvSpPr>
          <p:cNvPr id="38" name="TextBox 37"/>
          <p:cNvSpPr txBox="1"/>
          <p:nvPr/>
        </p:nvSpPr>
        <p:spPr>
          <a:xfrm>
            <a:off x="7900988" y="-7938"/>
            <a:ext cx="962025" cy="461963"/>
          </a:xfrm>
          <a:prstGeom prst="rect">
            <a:avLst/>
          </a:prstGeom>
          <a:noFill/>
        </p:spPr>
        <p:txBody>
          <a:bodyPr wrap="none">
            <a:spAutoFit/>
          </a:bodyPr>
          <a:lstStyle/>
          <a:p>
            <a:pPr algn="ctr" defTabSz="457200" fontAlgn="auto">
              <a:spcBef>
                <a:spcPts val="0"/>
              </a:spcBef>
              <a:spcAft>
                <a:spcPts val="0"/>
              </a:spcAft>
              <a:defRPr/>
            </a:pPr>
            <a:r>
              <a:rPr lang="en-US" sz="1200" dirty="0" err="1">
                <a:solidFill>
                  <a:prstClr val="black"/>
                </a:solidFill>
                <a:latin typeface="Helvetica"/>
                <a:ea typeface="+mn-ea"/>
                <a:cs typeface="Helvetica"/>
              </a:rPr>
              <a:t>Epigenome</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Roadmap</a:t>
            </a:r>
          </a:p>
        </p:txBody>
      </p:sp>
      <p:sp>
        <p:nvSpPr>
          <p:cNvPr id="43" name="TextBox 42"/>
          <p:cNvSpPr txBox="1"/>
          <p:nvPr/>
        </p:nvSpPr>
        <p:spPr>
          <a:xfrm>
            <a:off x="398145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Pilot</a:t>
            </a:r>
          </a:p>
        </p:txBody>
      </p:sp>
      <p:sp>
        <p:nvSpPr>
          <p:cNvPr id="44" name="TextBox 43"/>
          <p:cNvSpPr txBox="1"/>
          <p:nvPr/>
        </p:nvSpPr>
        <p:spPr>
          <a:xfrm>
            <a:off x="7610475" y="6318250"/>
            <a:ext cx="581025" cy="276225"/>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GTEx</a:t>
            </a:r>
            <a:endParaRPr lang="en-US" sz="1200" dirty="0">
              <a:solidFill>
                <a:prstClr val="black"/>
              </a:solidFill>
              <a:latin typeface="Helvetica"/>
              <a:ea typeface="+mn-ea"/>
              <a:cs typeface="Helvetica"/>
            </a:endParaRPr>
          </a:p>
        </p:txBody>
      </p:sp>
      <p:pic>
        <p:nvPicPr>
          <p:cNvPr id="60433" name="Picture 1" descr="F1.medium.gif"/>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17" descr="cover_nature.jp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5" name="Picture 8" descr="F1.medium.gif"/>
          <p:cNvPicPr>
            <a:picLocks noChangeAspect="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6" name="Picture 9" descr="F2.medium.gif"/>
          <p:cNvPicPr>
            <a:picLocks noChangeAspect="1"/>
          </p:cNvPicPr>
          <p:nvPr/>
        </p:nvPicPr>
        <p:blipFill>
          <a:blip r:embed="rId27">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10" descr="F3.medium.gif"/>
          <p:cNvPicPr>
            <a:picLocks noChangeAspect="1"/>
          </p:cNvPicPr>
          <p:nvPr/>
        </p:nvPicPr>
        <p:blipFill>
          <a:blip r:embed="rId28">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8" name="Picture 4"/>
          <p:cNvPicPr>
            <a:picLocks noChangeAspect="1" noChangeArrowheads="1"/>
          </p:cNvPicPr>
          <p:nvPr/>
        </p:nvPicPr>
        <p:blipFill>
          <a:blip r:embed="rId29">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0439"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0"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1"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0442"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60443" name="Picture 18" descr="cover_nature.jpg"/>
          <p:cNvPicPr>
            <a:picLocks noChangeAspect="1"/>
          </p:cNvPicPr>
          <p:nvPr/>
        </p:nvPicPr>
        <p:blipFill>
          <a:blip r:embed="rId30">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Connector 84"/>
          <p:cNvCxnSpPr>
            <a:stCxn id="60437" idx="0"/>
          </p:cNvCxnSpPr>
          <p:nvPr>
            <p:custDataLst>
              <p:tags r:id="rId7"/>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60438" idx="2"/>
          </p:cNvCxnSpPr>
          <p:nvPr>
            <p:custDataLst>
              <p:tags r:id="rId8"/>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60446" name="Picture 29" descr="cover_nature (1).jpg"/>
          <p:cNvPicPr>
            <a:picLocks noChangeAspect="1"/>
          </p:cNvPicPr>
          <p:nvPr/>
        </p:nvPicPr>
        <p:blipFill>
          <a:blip r:embed="rId31">
            <a:grayscl/>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a:stCxn id="60418" idx="2"/>
          </p:cNvCxnSpPr>
          <p:nvPr>
            <p:custDataLst>
              <p:tags r:id="rId9"/>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a:endCxn id="60435" idx="0"/>
          </p:cNvCxnSpPr>
          <p:nvPr>
            <p:custDataLst>
              <p:tags r:id="rId10"/>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a:stCxn id="60419" idx="2"/>
          </p:cNvCxnSpPr>
          <p:nvPr>
            <p:custDataLst>
              <p:tags r:id="rId11"/>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a:endCxn id="60443" idx="0"/>
          </p:cNvCxnSpPr>
          <p:nvPr>
            <p:custDataLst>
              <p:tags r:id="rId12"/>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60446" idx="2"/>
          </p:cNvCxnSpPr>
          <p:nvPr>
            <p:custDataLst>
              <p:tags r:id="rId13"/>
            </p:custDataLst>
          </p:nvPr>
        </p:nvCxnSpPr>
        <p:spPr>
          <a:xfrm flipH="1">
            <a:off x="5473700" y="2673350"/>
            <a:ext cx="1252538" cy="671513"/>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60433" idx="0"/>
          </p:cNvCxnSpPr>
          <p:nvPr>
            <p:custDataLst>
              <p:tags r:id="rId14"/>
            </p:custDataLst>
          </p:nvPr>
        </p:nvCxnSpPr>
        <p:spPr>
          <a:xfrm flipH="1" flipV="1">
            <a:off x="5900738" y="3341688"/>
            <a:ext cx="2006600"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4273550" y="30163"/>
            <a:ext cx="920750" cy="461962"/>
          </a:xfrm>
          <a:prstGeom prst="rect">
            <a:avLst/>
          </a:prstGeom>
          <a:noFill/>
        </p:spPr>
        <p:txBody>
          <a:bodyPr wrap="none">
            <a:spAutoFit/>
          </a:bodyPr>
          <a:lstStyle/>
          <a:p>
            <a:pPr algn="ctr" defTabSz="457200" fontAlgn="auto">
              <a:spcBef>
                <a:spcPts val="0"/>
              </a:spcBef>
              <a:spcAft>
                <a:spcPts val="0"/>
              </a:spcAft>
              <a:defRPr/>
            </a:pPr>
            <a:r>
              <a:rPr lang="en-US" sz="1200" dirty="0">
                <a:solidFill>
                  <a:prstClr val="black"/>
                </a:solidFill>
                <a:latin typeface="Helvetica"/>
                <a:ea typeface="+mn-ea"/>
                <a:cs typeface="Helvetica"/>
              </a:rPr>
              <a:t>ENCODE</a:t>
            </a: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6" name="TextBox 135"/>
          <p:cNvSpPr txBox="1"/>
          <p:nvPr/>
        </p:nvSpPr>
        <p:spPr>
          <a:xfrm>
            <a:off x="5651500" y="6318250"/>
            <a:ext cx="1236663" cy="461963"/>
          </a:xfrm>
          <a:prstGeom prst="rect">
            <a:avLst/>
          </a:prstGeom>
          <a:noFill/>
        </p:spPr>
        <p:txBody>
          <a:bodyPr wrap="none">
            <a:spAutoFit/>
          </a:bodyPr>
          <a:lstStyle/>
          <a:p>
            <a:pPr algn="ctr" defTabSz="457200" fontAlgn="auto">
              <a:spcBef>
                <a:spcPts val="0"/>
              </a:spcBef>
              <a:spcAft>
                <a:spcPts val="0"/>
              </a:spcAft>
              <a:defRPr/>
            </a:pPr>
            <a:r>
              <a:rPr lang="en-US" altLang="zh-CN" sz="1200" dirty="0">
                <a:solidFill>
                  <a:prstClr val="black"/>
                </a:solidFill>
                <a:latin typeface="Helvetica"/>
                <a:ea typeface="宋体"/>
                <a:cs typeface="Helvetica"/>
              </a:rPr>
              <a:t>1000 Genomes</a:t>
            </a:r>
            <a:endParaRPr lang="en-US" sz="1200" dirty="0">
              <a:solidFill>
                <a:prstClr val="black"/>
              </a:solidFill>
              <a:latin typeface="Helvetica"/>
              <a:ea typeface="+mn-ea"/>
              <a:cs typeface="Helvetica"/>
            </a:endParaRPr>
          </a:p>
          <a:p>
            <a:pPr algn="ctr" defTabSz="457200" fontAlgn="auto">
              <a:spcBef>
                <a:spcPts val="0"/>
              </a:spcBef>
              <a:spcAft>
                <a:spcPts val="0"/>
              </a:spcAft>
              <a:defRPr/>
            </a:pPr>
            <a:r>
              <a:rPr lang="en-US" sz="1200" dirty="0">
                <a:solidFill>
                  <a:prstClr val="black"/>
                </a:solidFill>
                <a:latin typeface="Helvetica"/>
                <a:ea typeface="+mn-ea"/>
                <a:cs typeface="Helvetica"/>
              </a:rPr>
              <a:t>Production</a:t>
            </a:r>
          </a:p>
        </p:txBody>
      </p:sp>
      <p:sp>
        <p:nvSpPr>
          <p:cNvPr id="137" name="TextBox 136"/>
          <p:cNvSpPr txBox="1"/>
          <p:nvPr/>
        </p:nvSpPr>
        <p:spPr>
          <a:xfrm>
            <a:off x="2111375" y="6389688"/>
            <a:ext cx="1143000" cy="277812"/>
          </a:xfrm>
          <a:prstGeom prst="rect">
            <a:avLst/>
          </a:prstGeom>
          <a:noFill/>
        </p:spPr>
        <p:txBody>
          <a:bodyPr wrap="none">
            <a:spAutoFit/>
          </a:bodyPr>
          <a:lstStyle/>
          <a:p>
            <a:pPr algn="ctr" defTabSz="457200" fontAlgn="auto">
              <a:spcBef>
                <a:spcPts val="0"/>
              </a:spcBef>
              <a:spcAft>
                <a:spcPts val="0"/>
              </a:spcAft>
              <a:defRPr/>
            </a:pPr>
            <a:r>
              <a:rPr lang="en-US" altLang="zh-CN" sz="1200" dirty="0" err="1">
                <a:solidFill>
                  <a:prstClr val="black"/>
                </a:solidFill>
                <a:latin typeface="Helvetica"/>
                <a:ea typeface="宋体"/>
                <a:cs typeface="Helvetica"/>
              </a:rPr>
              <a:t>modENCODE</a:t>
            </a:r>
            <a:endParaRPr lang="en-US" sz="1200" dirty="0">
              <a:solidFill>
                <a:prstClr val="black"/>
              </a:solidFill>
              <a:latin typeface="Helvetica"/>
              <a:ea typeface="+mn-ea"/>
              <a:cs typeface="Helvetica"/>
            </a:endParaRPr>
          </a:p>
        </p:txBody>
      </p:sp>
      <p:sp>
        <p:nvSpPr>
          <p:cNvPr id="60456" name="TextBox 91"/>
          <p:cNvSpPr txBox="1">
            <a:spLocks noChangeArrowheads="1"/>
          </p:cNvSpPr>
          <p:nvPr>
            <p:custDataLst>
              <p:tags r:id="rId15"/>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60457" name="TextBox 91"/>
          <p:cNvSpPr txBox="1">
            <a:spLocks noChangeArrowheads="1"/>
          </p:cNvSpPr>
          <p:nvPr>
            <p:custDataLst>
              <p:tags r:id="rId16"/>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60458" name="TextBox 91"/>
          <p:cNvSpPr txBox="1">
            <a:spLocks noChangeArrowheads="1"/>
          </p:cNvSpPr>
          <p:nvPr>
            <p:custDataLst>
              <p:tags r:id="rId17"/>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60459" name="TextBox 91"/>
          <p:cNvSpPr txBox="1">
            <a:spLocks noChangeArrowheads="1"/>
          </p:cNvSpPr>
          <p:nvPr>
            <p:custDataLst>
              <p:tags r:id="rId18"/>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spTree>
    <p:extLst>
      <p:ext uri="{BB962C8B-B14F-4D97-AF65-F5344CB8AC3E}">
        <p14:creationId xmlns:p14="http://schemas.microsoft.com/office/powerpoint/2010/main" val="1560298439"/>
      </p:ext>
    </p:extLst>
  </p:cSld>
  <p:clrMapOvr>
    <a:masterClrMapping/>
  </p:clrMapOvr>
  <p:transition xmlns:p14="http://schemas.microsoft.com/office/powerpoint/2010/main" advTm="7071"/>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Title 1"/>
          <p:cNvSpPr>
            <a:spLocks noGrp="1"/>
          </p:cNvSpPr>
          <p:nvPr>
            <p:ph type="title"/>
          </p:nvPr>
        </p:nvSpPr>
        <p:spPr>
          <a:xfrm>
            <a:off x="14288" y="-282575"/>
            <a:ext cx="9315450" cy="2144713"/>
          </a:xfrm>
        </p:spPr>
        <p:txBody>
          <a:bodyPr/>
          <a:lstStyle/>
          <a:p>
            <a:pPr algn="l" eaLnBrk="1" hangingPunct="1"/>
            <a:r>
              <a:rPr lang="en-US" altLang="en-US" sz="1800" b="0">
                <a:solidFill>
                  <a:schemeClr val="tx1"/>
                </a:solidFill>
                <a:ea typeface="ＭＳ Ｐゴシック" charset="-128"/>
              </a:rPr>
              <a:t>With help of M Pazin at NHGRI, identified: </a:t>
            </a:r>
            <a:r>
              <a:rPr lang="en-US" altLang="en-US" sz="1800" b="0">
                <a:solidFill>
                  <a:srgbClr val="FF0000"/>
                </a:solidFill>
                <a:ea typeface="ＭＳ Ｐゴシック" charset="-128"/>
              </a:rPr>
              <a:t>702 community papers that used ENCODE data but were not supported </a:t>
            </a:r>
            <a:r>
              <a:rPr lang="en-US" altLang="en-US" sz="1800" b="0">
                <a:solidFill>
                  <a:schemeClr val="tx1"/>
                </a:solidFill>
                <a:ea typeface="ＭＳ Ｐゴシック" charset="-128"/>
              </a:rPr>
              <a:t>by ENCODE funding &amp; </a:t>
            </a:r>
            <a:br>
              <a:rPr lang="en-US" altLang="en-US" sz="1800" b="0">
                <a:solidFill>
                  <a:schemeClr val="tx1"/>
                </a:solidFill>
                <a:ea typeface="ＭＳ Ｐゴシック" charset="-128"/>
              </a:rPr>
            </a:br>
            <a:r>
              <a:rPr lang="en-US" altLang="en-US" sz="1800" b="0">
                <a:solidFill>
                  <a:srgbClr val="0000FF"/>
                </a:solidFill>
                <a:ea typeface="ＭＳ Ｐゴシック" charset="-128"/>
              </a:rPr>
              <a:t>558 consortium papers supported by ENCODE funding</a:t>
            </a:r>
            <a:r>
              <a:rPr lang="en-US" altLang="en-US" sz="1800" b="0">
                <a:solidFill>
                  <a:schemeClr val="tx1"/>
                </a:solidFill>
                <a:ea typeface="ＭＳ Ｐゴシック" charset="-128"/>
              </a:rPr>
              <a:t> </a:t>
            </a:r>
            <a:br>
              <a:rPr lang="en-US" altLang="en-US" sz="1800" b="0">
                <a:solidFill>
                  <a:schemeClr val="tx1"/>
                </a:solidFill>
                <a:ea typeface="ＭＳ Ｐゴシック" charset="-128"/>
              </a:rPr>
            </a:br>
            <a:r>
              <a:rPr lang="en-US" altLang="en-US" sz="1800" b="0">
                <a:solidFill>
                  <a:schemeClr val="tx1"/>
                </a:solidFill>
                <a:ea typeface="ＭＳ Ｐゴシック" charset="-128"/>
              </a:rPr>
              <a:t>(https://www.encodeproject.org/search/?type=Publication for up-to-date query)  </a:t>
            </a:r>
            <a:br>
              <a:rPr lang="en-US" altLang="en-US" sz="1800" b="0">
                <a:solidFill>
                  <a:schemeClr val="tx1"/>
                </a:solidFill>
                <a:ea typeface="ＭＳ Ｐゴシック" charset="-128"/>
              </a:rPr>
            </a:br>
            <a:r>
              <a:rPr lang="en-US" altLang="en-US" sz="1800" b="0">
                <a:solidFill>
                  <a:schemeClr val="tx1"/>
                </a:solidFill>
                <a:ea typeface="ＭＳ Ｐゴシック" charset="-128"/>
              </a:rPr>
              <a:t>Then identified </a:t>
            </a:r>
            <a:r>
              <a:rPr lang="en-US" altLang="en-US" sz="1800" b="0">
                <a:solidFill>
                  <a:srgbClr val="0000FF"/>
                </a:solidFill>
                <a:ea typeface="ＭＳ Ｐゴシック" charset="-128"/>
              </a:rPr>
              <a:t>1,786 ENCODE members</a:t>
            </a:r>
            <a:r>
              <a:rPr lang="en-US" altLang="en-US" sz="1800" b="0">
                <a:solidFill>
                  <a:schemeClr val="tx1"/>
                </a:solidFill>
                <a:ea typeface="ＭＳ Ｐゴシック" charset="-128"/>
              </a:rPr>
              <a:t> &amp; </a:t>
            </a:r>
            <a:r>
              <a:rPr lang="en-US" altLang="en-US" sz="1800" b="0">
                <a:solidFill>
                  <a:srgbClr val="FF0000"/>
                </a:solidFill>
                <a:ea typeface="ＭＳ Ｐゴシック" charset="-128"/>
              </a:rPr>
              <a:t>8,263 non-members</a:t>
            </a:r>
            <a:r>
              <a:rPr lang="en-US" altLang="en-US" sz="1800" b="0">
                <a:solidFill>
                  <a:schemeClr val="tx1"/>
                </a:solidFill>
                <a:ea typeface="ＭＳ Ｐゴシック" charset="-128"/>
              </a:rPr>
              <a:t> .</a:t>
            </a:r>
          </a:p>
        </p:txBody>
      </p:sp>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2662" y="1981200"/>
            <a:ext cx="4638675" cy="4638675"/>
          </a:xfrm>
        </p:spPr>
      </p:pic>
      <p:sp>
        <p:nvSpPr>
          <p:cNvPr id="6148" name="TextBox 1"/>
          <p:cNvSpPr txBox="1">
            <a:spLocks noChangeArrowheads="1"/>
          </p:cNvSpPr>
          <p:nvPr/>
        </p:nvSpPr>
        <p:spPr bwMode="auto">
          <a:xfrm rot="5400000">
            <a:off x="1053306" y="4071143"/>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365250" y="6343650"/>
            <a:ext cx="7059613"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smtClean="0">
                <a:solidFill>
                  <a:srgbClr val="000000"/>
                </a:solidFill>
              </a:rPr>
              <a:t># Authors                                       Yr</a:t>
            </a:r>
            <a:r>
              <a:rPr lang="en-US" altLang="en-US" sz="2800" b="1" dirty="0">
                <a:solidFill>
                  <a:srgbClr val="000000"/>
                </a:solidFill>
              </a:rPr>
              <a:t>. (‘04 to ‘15)</a:t>
            </a:r>
          </a:p>
        </p:txBody>
      </p:sp>
      <p:sp>
        <p:nvSpPr>
          <p:cNvPr id="3" name="Rectangle 2"/>
          <p:cNvSpPr/>
          <p:nvPr/>
        </p:nvSpPr>
        <p:spPr>
          <a:xfrm>
            <a:off x="1611313" y="6216650"/>
            <a:ext cx="1255712" cy="2349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351588" y="6208713"/>
            <a:ext cx="1255712" cy="23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latin typeface="Calibri"/>
            </a:endParaRPr>
          </a:p>
        </p:txBody>
      </p:sp>
      <p:sp>
        <p:nvSpPr>
          <p:cNvPr id="6152" name="TextBox 10"/>
          <p:cNvSpPr txBox="1">
            <a:spLocks noChangeArrowheads="1"/>
          </p:cNvSpPr>
          <p:nvPr/>
        </p:nvSpPr>
        <p:spPr bwMode="auto">
          <a:xfrm>
            <a:off x="3598863" y="6513513"/>
            <a:ext cx="1595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868363" y="1654175"/>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6216650" y="1690688"/>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050756"/>
      </p:ext>
    </p:extLst>
  </p:cSld>
  <p:clrMapOvr>
    <a:masterClrMapping/>
  </p:clrMapOvr>
  <p:transition xmlns:p14="http://schemas.microsoft.com/office/powerpoint/2010/main" advTm="106072"/>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66675" y="1100138"/>
            <a:ext cx="3325813" cy="1538287"/>
            <a:chOff x="4631014" y="1804448"/>
            <a:chExt cx="2227877" cy="1028844"/>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8196"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548340859"/>
      </p:ext>
    </p:extLst>
  </p:cSld>
  <p:clrMapOvr>
    <a:masterClrMapping/>
  </p:clrMapOvr>
  <p:transition xmlns:p14="http://schemas.microsoft.com/office/powerpoint/2010/main" advTm="2859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1227138"/>
            <a:ext cx="6554787"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 name="Group 27"/>
          <p:cNvGrpSpPr>
            <a:grpSpLocks/>
          </p:cNvGrpSpPr>
          <p:nvPr/>
        </p:nvGrpSpPr>
        <p:grpSpPr bwMode="auto">
          <a:xfrm>
            <a:off x="66675" y="1100138"/>
            <a:ext cx="3325813" cy="1538287"/>
            <a:chOff x="4631014" y="1804448"/>
            <a:chExt cx="2227877" cy="1028844"/>
          </a:xfrm>
        </p:grpSpPr>
        <p:pic>
          <p:nvPicPr>
            <p:cNvPr id="922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227"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9220"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9221"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9222"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12" name="TextBox 4"/>
          <p:cNvSpPr txBox="1">
            <a:spLocks noChangeArrowheads="1"/>
          </p:cNvSpPr>
          <p:nvPr/>
        </p:nvSpPr>
        <p:spPr bwMode="auto">
          <a:xfrm>
            <a:off x="4582583" y="6123518"/>
            <a:ext cx="3359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dirty="0" smtClean="0">
                <a:solidFill>
                  <a:srgbClr val="000000"/>
                </a:solidFill>
              </a:rPr>
              <a:t># neighbors: </a:t>
            </a:r>
            <a:r>
              <a:rPr lang="en-US" sz="2000" b="1" dirty="0" smtClean="0">
                <a:ln>
                  <a:solidFill>
                    <a:schemeClr val="tx1"/>
                  </a:solidFill>
                </a:ln>
                <a:solidFill>
                  <a:srgbClr val="FFFF00"/>
                </a:solidFill>
              </a:rPr>
              <a:t>ENCODE</a:t>
            </a:r>
            <a:r>
              <a:rPr lang="en-US" sz="2000" dirty="0" smtClean="0">
                <a:solidFill>
                  <a:srgbClr val="000000"/>
                </a:solidFill>
              </a:rPr>
              <a:t>  ==&gt; </a:t>
            </a:r>
          </a:p>
        </p:txBody>
      </p:sp>
      <p:sp>
        <p:nvSpPr>
          <p:cNvPr id="9224" name="TextBox 4"/>
          <p:cNvSpPr txBox="1">
            <a:spLocks noChangeArrowheads="1"/>
          </p:cNvSpPr>
          <p:nvPr/>
        </p:nvSpPr>
        <p:spPr bwMode="auto">
          <a:xfrm rot="-5400000">
            <a:off x="2133599" y="1233488"/>
            <a:ext cx="39179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000">
                <a:solidFill>
                  <a:srgbClr val="000000"/>
                </a:solidFill>
              </a:rPr>
              <a:t># neighbors:  </a:t>
            </a:r>
            <a:r>
              <a:rPr lang="en-US" altLang="en-US" sz="2000">
                <a:solidFill>
                  <a:srgbClr val="FF0000"/>
                </a:solidFill>
              </a:rPr>
              <a:t>non-ENCODE</a:t>
            </a:r>
            <a:r>
              <a:rPr lang="en-US" altLang="en-US" sz="2000">
                <a:solidFill>
                  <a:srgbClr val="000000"/>
                </a:solidFill>
              </a:rPr>
              <a:t>  ==&gt; </a:t>
            </a:r>
          </a:p>
        </p:txBody>
      </p:sp>
    </p:spTree>
    <p:extLst>
      <p:ext uri="{BB962C8B-B14F-4D97-AF65-F5344CB8AC3E}">
        <p14:creationId xmlns:p14="http://schemas.microsoft.com/office/powerpoint/2010/main" val="1905466514"/>
      </p:ext>
    </p:extLst>
  </p:cSld>
  <p:clrMapOvr>
    <a:masterClrMapping/>
  </p:clrMapOvr>
  <p:transition xmlns:p14="http://schemas.microsoft.com/office/powerpoint/2010/main" advTm="39631"/>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6675" y="2733675"/>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2" name="Group 27"/>
          <p:cNvGrpSpPr>
            <a:grpSpLocks/>
          </p:cNvGrpSpPr>
          <p:nvPr/>
        </p:nvGrpSpPr>
        <p:grpSpPr bwMode="auto">
          <a:xfrm>
            <a:off x="66675" y="1100138"/>
            <a:ext cx="3325813" cy="1538287"/>
            <a:chOff x="4631014" y="1804448"/>
            <a:chExt cx="2227877" cy="1028844"/>
          </a:xfrm>
        </p:grpSpPr>
        <p:pic>
          <p:nvPicPr>
            <p:cNvPr id="10246"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248" name="TextBox 30"/>
            <p:cNvSpPr txBox="1">
              <a:spLocks noChangeArrowheads="1"/>
            </p:cNvSpPr>
            <p:nvPr/>
          </p:nvSpPr>
          <p:spPr bwMode="auto">
            <a:xfrm>
              <a:off x="4959532" y="2586094"/>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10243"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0244" name="TextBox 25"/>
          <p:cNvSpPr txBox="1">
            <a:spLocks noChangeArrowheads="1"/>
          </p:cNvSpPr>
          <p:nvPr/>
        </p:nvSpPr>
        <p:spPr bwMode="auto">
          <a:xfrm>
            <a:off x="0" y="6396038"/>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10245" name="Title 1"/>
          <p:cNvSpPr>
            <a:spLocks noGrp="1"/>
          </p:cNvSpPr>
          <p:nvPr>
            <p:ph type="title"/>
          </p:nvPr>
        </p:nvSpPr>
        <p:spPr>
          <a:xfrm>
            <a:off x="4583113" y="84138"/>
            <a:ext cx="4391025"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Tree>
    <p:extLst>
      <p:ext uri="{BB962C8B-B14F-4D97-AF65-F5344CB8AC3E}">
        <p14:creationId xmlns:p14="http://schemas.microsoft.com/office/powerpoint/2010/main" val="1899556734"/>
      </p:ext>
    </p:extLst>
  </p:cSld>
  <p:clrMapOvr>
    <a:masterClrMapping/>
  </p:clrMapOvr>
  <p:transition xmlns:p14="http://schemas.microsoft.com/office/powerpoint/2010/main" advTm="2503"/>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1267" name="Group 27"/>
          <p:cNvGrpSpPr>
            <a:grpSpLocks/>
          </p:cNvGrpSpPr>
          <p:nvPr/>
        </p:nvGrpSpPr>
        <p:grpSpPr bwMode="auto">
          <a:xfrm>
            <a:off x="1568450" y="5783263"/>
            <a:ext cx="2227263" cy="1074737"/>
            <a:chOff x="4631014" y="1668452"/>
            <a:chExt cx="2227877" cy="1074034"/>
          </a:xfrm>
        </p:grpSpPr>
        <p:pic>
          <p:nvPicPr>
            <p:cNvPr id="1127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272"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1268"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1269"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358132036"/>
      </p:ext>
    </p:extLst>
  </p:cSld>
  <p:clrMapOvr>
    <a:masterClrMapping/>
  </p:clrMapOvr>
  <p:transition xmlns:p14="http://schemas.microsoft.com/office/powerpoint/2010/main" advTm="1249"/>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2708275"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4">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5">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6">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7">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8">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9">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0">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1">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2">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568450" y="5783263"/>
            <a:ext cx="2227263" cy="1074737"/>
            <a:chOff x="4631014" y="1668452"/>
            <a:chExt cx="2227877" cy="1074034"/>
          </a:xfrm>
        </p:grpSpPr>
        <p:pic>
          <p:nvPicPr>
            <p:cNvPr id="12314"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521445089"/>
      </p:ext>
    </p:extLst>
  </p:cSld>
  <p:clrMapOvr>
    <a:masterClrMapping/>
  </p:clrMapOvr>
  <p:transition xmlns:p14="http://schemas.microsoft.com/office/powerpoint/2010/main" advTm="20862"/>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5170488"/>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5"/>
          <p:cNvPicPr>
            <a:picLocks noChangeAspect="1"/>
          </p:cNvPicPr>
          <p:nvPr/>
        </p:nvPicPr>
        <p:blipFill>
          <a:blip r:embed="rId3">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p:cNvPicPr>
          <p:nvPr/>
        </p:nvPicPr>
        <p:blipFill>
          <a:blip r:embed="rId4">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p:cNvPicPr>
            <a:picLocks noChangeAspect="1"/>
          </p:cNvPicPr>
          <p:nvPr/>
        </p:nvPicPr>
        <p:blipFill>
          <a:blip r:embed="rId5">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p:cNvPicPr>
            <a:picLocks noChangeAspect="1"/>
          </p:cNvPicPr>
          <p:nvPr/>
        </p:nvPicPr>
        <p:blipFill>
          <a:blip r:embed="rId6">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p:cNvPicPr>
          <p:nvPr/>
        </p:nvPicPr>
        <p:blipFill>
          <a:blip r:embed="rId7">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p:cNvPicPr>
            <a:picLocks noChangeAspect="1"/>
          </p:cNvPicPr>
          <p:nvPr/>
        </p:nvPicPr>
        <p:blipFill>
          <a:blip r:embed="rId8">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1"/>
          <p:cNvPicPr>
            <a:picLocks noChangeAspect="1"/>
          </p:cNvPicPr>
          <p:nvPr/>
        </p:nvPicPr>
        <p:blipFill>
          <a:blip r:embed="rId9">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2"/>
          <p:cNvPicPr>
            <a:picLocks noChangeAspect="1"/>
          </p:cNvPicPr>
          <p:nvPr/>
        </p:nvPicPr>
        <p:blipFill>
          <a:blip r:embed="rId10">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3"/>
          <p:cNvPicPr>
            <a:picLocks noChangeAspect="1"/>
          </p:cNvPicPr>
          <p:nvPr/>
        </p:nvPicPr>
        <p:blipFill>
          <a:blip r:embed="rId11">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3324"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3325"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3326" name="TextBox 18"/>
          <p:cNvSpPr txBox="1">
            <a:spLocks noChangeArrowheads="1"/>
          </p:cNvSpPr>
          <p:nvPr/>
        </p:nvSpPr>
        <p:spPr bwMode="auto">
          <a:xfrm>
            <a:off x="998538" y="2319338"/>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3327" name="TextBox 19"/>
          <p:cNvSpPr txBox="1">
            <a:spLocks noChangeArrowheads="1"/>
          </p:cNvSpPr>
          <p:nvPr/>
        </p:nvSpPr>
        <p:spPr bwMode="auto">
          <a:xfrm>
            <a:off x="1519238" y="1209675"/>
            <a:ext cx="64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3328" name="TextBox 20"/>
          <p:cNvSpPr txBox="1">
            <a:spLocks noChangeArrowheads="1"/>
          </p:cNvSpPr>
          <p:nvPr/>
        </p:nvSpPr>
        <p:spPr bwMode="auto">
          <a:xfrm>
            <a:off x="3570288" y="111125"/>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3329" name="TextBox 21"/>
          <p:cNvSpPr txBox="1">
            <a:spLocks noChangeArrowheads="1"/>
          </p:cNvSpPr>
          <p:nvPr/>
        </p:nvSpPr>
        <p:spPr bwMode="auto">
          <a:xfrm>
            <a:off x="5484813" y="184150"/>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3330" name="TextBox 22"/>
          <p:cNvSpPr txBox="1">
            <a:spLocks noChangeArrowheads="1"/>
          </p:cNvSpPr>
          <p:nvPr/>
        </p:nvSpPr>
        <p:spPr bwMode="auto">
          <a:xfrm>
            <a:off x="7354888" y="800100"/>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3331"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3332"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3333" name="TextBox 25"/>
          <p:cNvSpPr txBox="1">
            <a:spLocks noChangeArrowheads="1"/>
          </p:cNvSpPr>
          <p:nvPr/>
        </p:nvSpPr>
        <p:spPr bwMode="auto">
          <a:xfrm>
            <a:off x="4237038" y="6164263"/>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3334" name="Group 27"/>
          <p:cNvGrpSpPr>
            <a:grpSpLocks/>
          </p:cNvGrpSpPr>
          <p:nvPr/>
        </p:nvGrpSpPr>
        <p:grpSpPr bwMode="auto">
          <a:xfrm>
            <a:off x="1568450" y="5783263"/>
            <a:ext cx="2227263" cy="1074737"/>
            <a:chOff x="4631014" y="1668452"/>
            <a:chExt cx="2227877" cy="1074034"/>
          </a:xfrm>
        </p:grpSpPr>
        <p:pic>
          <p:nvPicPr>
            <p:cNvPr id="1333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341"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3335" name="TextBox 31"/>
          <p:cNvSpPr txBox="1">
            <a:spLocks noChangeArrowheads="1"/>
          </p:cNvSpPr>
          <p:nvPr/>
        </p:nvSpPr>
        <p:spPr bwMode="auto">
          <a:xfrm>
            <a:off x="7235825" y="655002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a:solidFill>
                  <a:srgbClr val="A6A6A6"/>
                </a:solidFill>
              </a:rPr>
              <a:t>’</a:t>
            </a:r>
            <a:r>
              <a:rPr lang="en-US" altLang="ja-JP" sz="1200">
                <a:solidFill>
                  <a:srgbClr val="A6A6A6"/>
                </a:solidFill>
              </a:rPr>
              <a:t>16)]</a:t>
            </a:r>
            <a:endParaRPr lang="en-US" altLang="en-US" sz="1200">
              <a:solidFill>
                <a:srgbClr val="A6A6A6"/>
              </a:solidFill>
            </a:endParaRPr>
          </a:p>
        </p:txBody>
      </p:sp>
      <p:sp>
        <p:nvSpPr>
          <p:cNvPr id="13336"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13337"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113" y="1882775"/>
            <a:ext cx="5988051" cy="5092700"/>
          </a:xfrm>
          <a:prstGeom prst="rect">
            <a:avLst/>
          </a:prstGeom>
          <a:solidFill>
            <a:schemeClr val="bg1"/>
          </a:solidFill>
          <a:ln w="9525">
            <a:solidFill>
              <a:srgbClr val="000000"/>
            </a:solidFill>
            <a:miter lim="800000"/>
            <a:headEnd/>
            <a:tailEnd/>
          </a:ln>
        </p:spPr>
      </p:pic>
      <p:sp>
        <p:nvSpPr>
          <p:cNvPr id="13338" name="TextBox 1"/>
          <p:cNvSpPr txBox="1">
            <a:spLocks noChangeArrowheads="1"/>
          </p:cNvSpPr>
          <p:nvPr/>
        </p:nvSpPr>
        <p:spPr bwMode="auto">
          <a:xfrm rot="-5400000">
            <a:off x="-746125" y="2813050"/>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46847416"/>
      </p:ext>
    </p:extLst>
  </p:cSld>
  <p:clrMapOvr>
    <a:masterClrMapping/>
  </p:clrMapOvr>
  <p:transition xmlns:p14="http://schemas.microsoft.com/office/powerpoint/2010/main" advTm="48656"/>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1330469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bg1">
                    <a:lumMod val="50000"/>
                  </a:schemeClr>
                </a:solidFill>
                <a:ea typeface="ＭＳ Ｐゴシック" charset="0"/>
                <a:cs typeface="ＭＳ Ｐゴシック" charset="0"/>
              </a:rPr>
              <a:t>Transcriptome Analysis: </a:t>
            </a:r>
            <a:r>
              <a:rPr lang="en-US" sz="1600" dirty="0" smtClean="0">
                <a:solidFill>
                  <a:schemeClr val="bg1">
                    <a:lumMod val="50000"/>
                  </a:schemeClr>
                </a:solidFill>
                <a:ea typeface="ＭＳ Ｐゴシック" charset="0"/>
                <a:cs typeface="ＭＳ Ｐゴシック" charset="0"/>
              </a:rPr>
              <a:t>Tackling </a:t>
            </a:r>
            <a:r>
              <a:rPr lang="en-US" sz="1600" dirty="0">
                <a:solidFill>
                  <a:schemeClr val="bg1">
                    <a:lumMod val="50000"/>
                  </a:schemeClr>
                </a:solidFill>
                <a:ea typeface="ＭＳ Ｐゴシック" charset="0"/>
                <a:cs typeface="ＭＳ Ｐゴシック" charset="0"/>
              </a:rPr>
              <a:t>core issues </a:t>
            </a:r>
            <a:r>
              <a:rPr lang="en-US" sz="1600" dirty="0" smtClean="0">
                <a:solidFill>
                  <a:schemeClr val="bg1">
                    <a:lumMod val="50000"/>
                  </a:schemeClr>
                </a:solidFill>
                <a:ea typeface="ＭＳ Ｐゴシック" charset="0"/>
                <a:cs typeface="ＭＳ Ｐゴシック" charset="0"/>
              </a:rPr>
              <a:t>related to regulation </a:t>
            </a:r>
            <a:br>
              <a:rPr lang="en-US" sz="1600" dirty="0" smtClean="0">
                <a:solidFill>
                  <a:schemeClr val="bg1">
                    <a:lumMod val="50000"/>
                  </a:schemeClr>
                </a:solidFill>
                <a:ea typeface="ＭＳ Ｐゴシック" charset="0"/>
                <a:cs typeface="ＭＳ Ｐゴシック" charset="0"/>
              </a:rPr>
            </a:br>
            <a:r>
              <a:rPr lang="en-US" sz="1600" dirty="0" smtClean="0">
                <a:solidFill>
                  <a:schemeClr val="bg1">
                    <a:lumMod val="50000"/>
                  </a:schemeClr>
                </a:solidFill>
                <a:ea typeface="ＭＳ Ｐゴシック" charset="0"/>
                <a:cs typeface="ＭＳ Ｐゴシック" charset="0"/>
              </a:rPr>
              <a:t>&amp; </a:t>
            </a:r>
            <a:r>
              <a:rPr lang="en-US" sz="1600" dirty="0">
                <a:solidFill>
                  <a:schemeClr val="bg1">
                    <a:lumMod val="50000"/>
                  </a:schemeClr>
                </a:solidFill>
                <a:ea typeface="ＭＳ Ｐゴシック" charset="0"/>
                <a:cs typeface="ＭＳ Ｐゴシック" charset="0"/>
              </a:rPr>
              <a:t>also mining the “data exhaust” of this activity</a:t>
            </a:r>
            <a:endParaRPr lang="en-US" sz="1600" dirty="0">
              <a:ea typeface="ＭＳ Ｐゴシック" charset="0"/>
              <a:cs typeface="ＭＳ Ｐゴシック" charset="0"/>
            </a:endParaRPr>
          </a:p>
        </p:txBody>
      </p:sp>
      <p:sp>
        <p:nvSpPr>
          <p:cNvPr id="54274" name="Content Placeholder 2"/>
          <p:cNvSpPr>
            <a:spLocks noGrp="1"/>
          </p:cNvSpPr>
          <p:nvPr>
            <p:ph sz="half" idx="1"/>
          </p:nvPr>
        </p:nvSpPr>
        <p:spPr>
          <a:xfrm>
            <a:off x="109538" y="758825"/>
            <a:ext cx="4119562" cy="6116638"/>
          </a:xfrm>
        </p:spPr>
        <p:txBody>
          <a:bodyPr/>
          <a:lstStyle/>
          <a:p>
            <a:r>
              <a:rPr lang="en-US" altLang="en-US" sz="1800" b="1">
                <a:ea typeface="ＭＳ Ｐゴシック" charset="-128"/>
                <a:cs typeface="ＭＳ Ｐゴシック" charset="-128"/>
              </a:rPr>
              <a:t>Expression Clustering</a:t>
            </a:r>
            <a:r>
              <a:rPr lang="en-US" altLang="en-US" sz="1800">
                <a:ea typeface="ＭＳ Ｐゴシック" charset="-128"/>
                <a:cs typeface="ＭＳ Ｐゴシック" charset="-128"/>
              </a:rPr>
              <a:t>, </a:t>
            </a:r>
            <a:br>
              <a:rPr lang="en-US" altLang="en-US" sz="1800">
                <a:ea typeface="ＭＳ Ｐゴシック" charset="-128"/>
                <a:cs typeface="ＭＳ Ｐゴシック" charset="-128"/>
              </a:rPr>
            </a:br>
            <a:r>
              <a:rPr lang="en-US" altLang="en-US" sz="1800">
                <a:ea typeface="ＭＳ Ｐゴシック" charset="-128"/>
                <a:cs typeface="ＭＳ Ｐゴシック" charset="-128"/>
              </a:rPr>
              <a:t>Cross-species </a:t>
            </a:r>
          </a:p>
          <a:p>
            <a:pPr lvl="1"/>
            <a:r>
              <a:rPr lang="en-US" altLang="en-US" sz="1400">
                <a:ea typeface="ＭＳ Ｐゴシック" charset="-128"/>
              </a:rPr>
              <a:t>Comparative ENCODE </a:t>
            </a:r>
            <a:r>
              <a:rPr lang="mr-IN" altLang="en-US" sz="1400">
                <a:ea typeface="ＭＳ Ｐゴシック" charset="-128"/>
              </a:rPr>
              <a:t>–</a:t>
            </a:r>
            <a:r>
              <a:rPr lang="en-US" altLang="en-US" sz="1400">
                <a:ea typeface="ＭＳ Ｐゴシック" charset="-128"/>
              </a:rPr>
              <a:t> Lots of worm-fly-human matched data &amp; developmental timecourses</a:t>
            </a:r>
          </a:p>
          <a:p>
            <a:pPr lvl="1"/>
            <a:r>
              <a:rPr lang="en-US" altLang="en-US" sz="1400">
                <a:ea typeface="ＭＳ Ｐゴシック" charset="-128"/>
              </a:rPr>
              <a:t>Optimization gives 16 conserved co-expression modules</a:t>
            </a:r>
          </a:p>
          <a:p>
            <a:r>
              <a:rPr lang="en-US" altLang="en-US" sz="1800" b="1">
                <a:ea typeface="ＭＳ Ｐゴシック" charset="-128"/>
                <a:cs typeface="ＭＳ Ｐゴシック" charset="-128"/>
              </a:rPr>
              <a:t>State Space Models </a:t>
            </a:r>
            <a:br>
              <a:rPr lang="en-US" altLang="en-US" sz="1800" b="1">
                <a:ea typeface="ＭＳ Ｐゴシック" charset="-128"/>
                <a:cs typeface="ＭＳ Ｐゴシック" charset="-128"/>
              </a:rPr>
            </a:br>
            <a:r>
              <a:rPr lang="en-US" altLang="en-US" sz="1800">
                <a:ea typeface="ＭＳ Ｐゴシック" charset="-128"/>
                <a:cs typeface="ＭＳ Ｐゴシック" charset="-128"/>
              </a:rPr>
              <a:t>of Gene Expression</a:t>
            </a:r>
          </a:p>
          <a:p>
            <a:pPr lvl="1"/>
            <a:r>
              <a:rPr lang="en-US" altLang="en-US" sz="1400">
                <a:ea typeface="ＭＳ Ｐゴシック" charset="-128"/>
              </a:rPr>
              <a:t>Using dimensionality reduction to help determine internal &amp; external drivers</a:t>
            </a:r>
          </a:p>
          <a:p>
            <a:pPr lvl="1"/>
            <a:r>
              <a:rPr lang="en-US" altLang="en-US" sz="1400">
                <a:ea typeface="ＭＳ Ｐゴシック" charset="-128"/>
              </a:rPr>
              <a:t>Decoupling expression changes into those from conserved vs species-specific genes</a:t>
            </a:r>
          </a:p>
          <a:p>
            <a:pPr lvl="1"/>
            <a:r>
              <a:rPr lang="en-US" altLang="en-US" sz="1400">
                <a:ea typeface="ＭＳ Ｐゴシック" charset="-128"/>
              </a:rPr>
              <a:t>Also, conserved genes have similar canonical patterns (iPDPs) in contrast to species specific ones (Ex of ribosomal v signaling genes)</a:t>
            </a:r>
          </a:p>
          <a:p>
            <a:r>
              <a:rPr lang="en-US" altLang="en-US" sz="1800" b="1">
                <a:ea typeface="ＭＳ Ｐゴシック" charset="-128"/>
                <a:cs typeface="ＭＳ Ｐゴシック" charset="-128"/>
              </a:rPr>
              <a:t>Using Logic Gates</a:t>
            </a:r>
            <a:r>
              <a:rPr lang="en-US" altLang="en-US" sz="1800">
                <a:ea typeface="ＭＳ Ｐゴシック" charset="-128"/>
                <a:cs typeface="ＭＳ Ｐゴシック" charset="-128"/>
              </a:rPr>
              <a:t> to Model of Transcriptome Activity</a:t>
            </a:r>
          </a:p>
          <a:p>
            <a:pPr lvl="1"/>
            <a:r>
              <a:rPr lang="en-US" altLang="en-US" sz="1400">
                <a:ea typeface="ＭＳ Ｐゴシック" charset="-128"/>
              </a:rPr>
              <a:t>Preponderance of OR gates in cancer v. cell-cycle (esp. for MYC) </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
        <p:nvSpPr>
          <p:cNvPr id="54275" name="Content Placeholder 3"/>
          <p:cNvSpPr>
            <a:spLocks noGrp="1"/>
          </p:cNvSpPr>
          <p:nvPr>
            <p:ph sz="half" idx="2"/>
          </p:nvPr>
        </p:nvSpPr>
        <p:spPr>
          <a:xfrm>
            <a:off x="4079875" y="725488"/>
            <a:ext cx="5048250" cy="6132512"/>
          </a:xfrm>
        </p:spPr>
        <p:txBody>
          <a:bodyPr/>
          <a:lstStyle/>
          <a:p>
            <a:r>
              <a:rPr lang="en-US" altLang="en-US" sz="1800">
                <a:ea typeface="ＭＳ Ｐゴシック" charset="-128"/>
                <a:cs typeface="ＭＳ Ｐゴシック" charset="-128"/>
              </a:rPr>
              <a:t>The General </a:t>
            </a:r>
            <a:br>
              <a:rPr lang="en-US" altLang="en-US" sz="1800">
                <a:ea typeface="ＭＳ Ｐゴシック" charset="-128"/>
                <a:cs typeface="ＭＳ Ｐゴシック" charset="-128"/>
              </a:rPr>
            </a:br>
            <a:r>
              <a:rPr lang="en-US" altLang="en-US" sz="1800" b="1">
                <a:ea typeface="ＭＳ Ｐゴシック" charset="-128"/>
                <a:cs typeface="ＭＳ Ｐゴシック" charset="-128"/>
              </a:rPr>
              <a:t>Dilemma of Genomic Privacy</a:t>
            </a:r>
          </a:p>
          <a:p>
            <a:pPr lvl="1"/>
            <a:r>
              <a:rPr lang="en-US" altLang="en-US" sz="1400">
                <a:ea typeface="ＭＳ Ｐゴシック" charset="-128"/>
              </a:rPr>
              <a:t>Fundamental, inherited info that’s very private v need for large-scale mining for med. research</a:t>
            </a:r>
          </a:p>
          <a:p>
            <a:pPr lvl="1"/>
            <a:r>
              <a:rPr lang="en-US" altLang="en-US" sz="1400">
                <a:ea typeface="ＭＳ Ｐゴシック" charset="-128"/>
              </a:rPr>
              <a:t>Issues w/ current social &amp; tech approaches: inconsistencies &amp; burdensome security</a:t>
            </a:r>
          </a:p>
          <a:p>
            <a:r>
              <a:rPr lang="en-US" altLang="en-US" sz="1800" b="1">
                <a:ea typeface="ＭＳ Ｐゴシック" charset="-128"/>
                <a:cs typeface="ＭＳ Ｐゴシック" charset="-128"/>
              </a:rPr>
              <a:t>RNA-seq: How to Publicly Share it</a:t>
            </a:r>
          </a:p>
          <a:p>
            <a:pPr lvl="1"/>
            <a:r>
              <a:rPr lang="en-US" altLang="en-US" sz="1400">
                <a:ea typeface="ＭＳ Ｐゴシック" charset="-128"/>
              </a:rPr>
              <a:t>Presents a tricky privacy issue since much of the sequencing is for general, non-individual specific results yet it’s tagged with individual information</a:t>
            </a:r>
          </a:p>
          <a:p>
            <a:pPr lvl="1"/>
            <a:r>
              <a:rPr lang="en-US" altLang="en-US" sz="1400">
                <a:ea typeface="ＭＳ Ｐゴシック" charset="-128"/>
              </a:rPr>
              <a:t>Geuvadis w/ 1000G genotypes</a:t>
            </a:r>
          </a:p>
          <a:p>
            <a:pPr lvl="1"/>
            <a:r>
              <a:rPr lang="en-US" altLang="en-US" sz="1400">
                <a:ea typeface="ＭＳ Ｐゴシック" charset="-128"/>
              </a:rPr>
              <a:t>Quantifying &amp; removing variant info from expression levels + eQTLs using ICI &amp; predictability</a:t>
            </a:r>
          </a:p>
          <a:p>
            <a:pPr lvl="1"/>
            <a:r>
              <a:rPr lang="en-US" altLang="en-US" sz="1400">
                <a:ea typeface="ＭＳ Ｐゴシック" charset="-128"/>
              </a:rPr>
              <a:t>Instantiating a practical linking attack using extreme expression levels</a:t>
            </a:r>
          </a:p>
          <a:p>
            <a:pPr lvl="1"/>
            <a:r>
              <a:rPr lang="en-US" altLang="en-US" sz="1400">
                <a:ea typeface="ＭＳ Ｐゴシック" charset="-128"/>
              </a:rPr>
              <a:t>Quantifying accuracy of prediction, via gap between best &amp; 2nd best match</a:t>
            </a:r>
          </a:p>
          <a:p>
            <a:r>
              <a:rPr lang="en-US" altLang="en-US" sz="1800" b="1">
                <a:ea typeface="ＭＳ Ｐゴシック" charset="-128"/>
                <a:cs typeface="ＭＳ Ｐゴシック" charset="-128"/>
              </a:rPr>
              <a:t>Value of publication patterns</a:t>
            </a:r>
            <a:r>
              <a:rPr lang="en-US" altLang="en-US" sz="1800">
                <a:ea typeface="ＭＳ Ｐゴシック" charset="-128"/>
                <a:cs typeface="ＭＳ Ｐゴシック" charset="-128"/>
              </a:rPr>
              <a:t> generated by the data producing consortia</a:t>
            </a:r>
          </a:p>
          <a:p>
            <a:pPr lvl="1"/>
            <a:r>
              <a:rPr lang="en-US" altLang="en-US" sz="1400">
                <a:ea typeface="ＭＳ Ｐゴシック" charset="-128"/>
              </a:rPr>
              <a:t>Co-authorship network statistics relate to publication rollouts &amp; show gradual adoption by a diverse community</a:t>
            </a:r>
          </a:p>
          <a:p>
            <a:pPr lvl="1"/>
            <a:r>
              <a:rPr lang="en-US" altLang="en-US" sz="1400">
                <a:ea typeface="ＭＳ Ｐゴシック" charset="-128"/>
              </a:rPr>
              <a:t>Key role of brokers in data dissemination</a:t>
            </a:r>
          </a:p>
          <a:p>
            <a:pPr lvl="1"/>
            <a:endParaRPr lang="en-US" altLang="en-US" sz="1400">
              <a:ea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a:p>
            <a:endParaRPr lang="en-US" altLang="en-US" sz="1400">
              <a:ea typeface="ＭＳ Ｐゴシック" charset="-128"/>
              <a:cs typeface="ＭＳ Ｐゴシック" charset="-128"/>
            </a:endParaRPr>
          </a:p>
        </p:txBody>
      </p:sp>
    </p:spTree>
    <p:extLst>
      <p:ext uri="{BB962C8B-B14F-4D97-AF65-F5344CB8AC3E}">
        <p14:creationId xmlns:p14="http://schemas.microsoft.com/office/powerpoint/2010/main" val="1600043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685800" y="7938"/>
            <a:ext cx="7772400" cy="684212"/>
          </a:xfrm>
        </p:spPr>
        <p:txBody>
          <a:bodyPr/>
          <a:lstStyle/>
          <a:p>
            <a:pPr>
              <a:defRPr/>
            </a:pPr>
            <a:r>
              <a:rPr lang="en-US" sz="1600" dirty="0">
                <a:solidFill>
                  <a:schemeClr val="tx1">
                    <a:lumMod val="75000"/>
                    <a:lumOff val="25000"/>
                  </a:schemeClr>
                </a:solidFill>
                <a:ea typeface="ＭＳ Ｐゴシック" charset="0"/>
                <a:cs typeface="ＭＳ Ｐゴシック" charset="0"/>
              </a:rPr>
              <a:t>Transcriptome Analysis: </a:t>
            </a:r>
            <a:r>
              <a:rPr lang="en-US" sz="1600" dirty="0" smtClean="0">
                <a:solidFill>
                  <a:schemeClr val="tx1">
                    <a:lumMod val="75000"/>
                    <a:lumOff val="25000"/>
                  </a:schemeClr>
                </a:solidFill>
                <a:ea typeface="ＭＳ Ｐゴシック" charset="0"/>
                <a:cs typeface="ＭＳ Ｐゴシック" charset="0"/>
              </a:rPr>
              <a:t>Tackling </a:t>
            </a:r>
            <a:r>
              <a:rPr lang="en-US" sz="1600" dirty="0">
                <a:solidFill>
                  <a:schemeClr val="tx1">
                    <a:lumMod val="75000"/>
                    <a:lumOff val="25000"/>
                  </a:schemeClr>
                </a:solidFill>
                <a:ea typeface="ＭＳ Ｐゴシック" charset="0"/>
                <a:cs typeface="ＭＳ Ｐゴシック" charset="0"/>
              </a:rPr>
              <a:t>core issues </a:t>
            </a:r>
            <a:r>
              <a:rPr lang="en-US" sz="1600" dirty="0" smtClean="0">
                <a:solidFill>
                  <a:schemeClr val="tx1">
                    <a:lumMod val="75000"/>
                    <a:lumOff val="25000"/>
                  </a:schemeClr>
                </a:solidFill>
                <a:ea typeface="ＭＳ Ｐゴシック" charset="0"/>
                <a:cs typeface="ＭＳ Ｐゴシック" charset="0"/>
              </a:rPr>
              <a:t>related to regulation </a:t>
            </a:r>
            <a:br>
              <a:rPr lang="en-US" sz="1600" dirty="0" smtClean="0">
                <a:solidFill>
                  <a:schemeClr val="tx1">
                    <a:lumMod val="75000"/>
                    <a:lumOff val="25000"/>
                  </a:schemeClr>
                </a:solidFill>
                <a:ea typeface="ＭＳ Ｐゴシック" charset="0"/>
                <a:cs typeface="ＭＳ Ｐゴシック" charset="0"/>
              </a:rPr>
            </a:br>
            <a:r>
              <a:rPr lang="en-US" sz="1600" dirty="0" smtClean="0">
                <a:solidFill>
                  <a:schemeClr val="tx1">
                    <a:lumMod val="75000"/>
                    <a:lumOff val="25000"/>
                  </a:schemeClr>
                </a:solidFill>
                <a:ea typeface="ＭＳ Ｐゴシック" charset="0"/>
                <a:cs typeface="ＭＳ Ｐゴシック" charset="0"/>
              </a:rPr>
              <a:t>&amp; </a:t>
            </a:r>
            <a:r>
              <a:rPr lang="en-US" sz="1600" dirty="0">
                <a:solidFill>
                  <a:schemeClr val="tx1">
                    <a:lumMod val="75000"/>
                    <a:lumOff val="25000"/>
                  </a:schemeClr>
                </a:solidFill>
                <a:ea typeface="ＭＳ Ｐゴシック" charset="0"/>
                <a:cs typeface="ＭＳ Ｐゴシック" charset="0"/>
              </a:rPr>
              <a:t>also mining the “data exhaust” of this activity</a:t>
            </a:r>
          </a:p>
        </p:txBody>
      </p:sp>
      <p:sp>
        <p:nvSpPr>
          <p:cNvPr id="14338" name="Content Placeholder 2"/>
          <p:cNvSpPr>
            <a:spLocks noGrp="1"/>
          </p:cNvSpPr>
          <p:nvPr>
            <p:ph sz="half" idx="1"/>
          </p:nvPr>
        </p:nvSpPr>
        <p:spPr>
          <a:xfrm>
            <a:off x="109538" y="758825"/>
            <a:ext cx="4119562" cy="6116638"/>
          </a:xfrm>
        </p:spPr>
        <p:txBody>
          <a:bodyPr/>
          <a:lstStyle/>
          <a:p>
            <a:pPr>
              <a:defRPr/>
            </a:pPr>
            <a:r>
              <a:rPr lang="en-US" altLang="en-US" sz="1800" b="1" dirty="0" smtClean="0">
                <a:solidFill>
                  <a:srgbClr val="FFC000"/>
                </a:solidFill>
                <a:ea typeface="ＭＳ Ｐゴシック" charset="-128"/>
              </a:rPr>
              <a:t>Expression </a:t>
            </a:r>
            <a:r>
              <a:rPr lang="en-US" altLang="en-US" sz="1800" b="1" dirty="0">
                <a:solidFill>
                  <a:srgbClr val="FFC000"/>
                </a:solidFill>
                <a:ea typeface="ＭＳ Ｐゴシック" charset="-128"/>
              </a:rPr>
              <a:t>Clustering</a:t>
            </a:r>
            <a:r>
              <a:rPr lang="en-US" altLang="en-US" sz="1800" dirty="0">
                <a:solidFill>
                  <a:schemeClr val="tx1">
                    <a:lumMod val="75000"/>
                    <a:lumOff val="25000"/>
                  </a:schemeClr>
                </a:solidFill>
                <a:ea typeface="ＭＳ Ｐゴシック" charset="-128"/>
              </a:rPr>
              <a:t>,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Cross-species </a:t>
            </a:r>
            <a:endParaRPr lang="en-US" altLang="en-US" sz="1800" dirty="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Comparative ENCODE </a:t>
            </a:r>
            <a:r>
              <a:rPr lang="mr-IN" altLang="en-US" sz="1400" dirty="0" smtClean="0">
                <a:solidFill>
                  <a:schemeClr val="tx1">
                    <a:lumMod val="75000"/>
                    <a:lumOff val="25000"/>
                  </a:schemeClr>
                </a:solidFill>
                <a:ea typeface="ＭＳ Ｐゴシック" charset="-128"/>
              </a:rPr>
              <a:t>–</a:t>
            </a:r>
            <a:r>
              <a:rPr lang="en-US" altLang="en-US" sz="1400" dirty="0" smtClean="0">
                <a:solidFill>
                  <a:schemeClr val="tx1">
                    <a:lumMod val="75000"/>
                    <a:lumOff val="25000"/>
                  </a:schemeClr>
                </a:solidFill>
                <a:ea typeface="ＭＳ Ｐゴシック" charset="-128"/>
              </a:rPr>
              <a:t> Lots of worm-fly-human matched data &amp; developmental </a:t>
            </a:r>
            <a:r>
              <a:rPr lang="en-US" altLang="en-US" sz="1400" dirty="0" err="1" smtClean="0">
                <a:solidFill>
                  <a:schemeClr val="tx1">
                    <a:lumMod val="75000"/>
                    <a:lumOff val="25000"/>
                  </a:schemeClr>
                </a:solidFill>
                <a:ea typeface="ＭＳ Ｐゴシック" charset="-128"/>
              </a:rPr>
              <a:t>timecourses</a:t>
            </a:r>
            <a:endParaRPr lang="en-US" altLang="en-US" sz="1400" dirty="0" smtClean="0">
              <a:solidFill>
                <a:schemeClr val="tx1">
                  <a:lumMod val="75000"/>
                  <a:lumOff val="25000"/>
                </a:schemeClr>
              </a:solidFill>
              <a:ea typeface="ＭＳ Ｐゴシック" charset="-128"/>
            </a:endParaRPr>
          </a:p>
          <a:p>
            <a:pPr lvl="1">
              <a:defRPr/>
            </a:pPr>
            <a:r>
              <a:rPr lang="en-US" altLang="en-US" sz="1400" dirty="0" smtClean="0">
                <a:solidFill>
                  <a:schemeClr val="tx1">
                    <a:lumMod val="75000"/>
                    <a:lumOff val="25000"/>
                  </a:schemeClr>
                </a:solidFill>
                <a:ea typeface="ＭＳ Ｐゴシック" charset="-128"/>
              </a:rPr>
              <a:t>Optimization gives 16 conserved co-expression modules</a:t>
            </a:r>
          </a:p>
          <a:p>
            <a:pPr>
              <a:defRPr/>
            </a:pPr>
            <a:r>
              <a:rPr lang="en-US" altLang="en-US" sz="1800" b="1" dirty="0" smtClean="0">
                <a:solidFill>
                  <a:srgbClr val="FFC000"/>
                </a:solidFill>
                <a:ea typeface="ＭＳ Ｐゴシック" charset="-128"/>
              </a:rPr>
              <a:t>State </a:t>
            </a:r>
            <a:r>
              <a:rPr lang="en-US" altLang="en-US" sz="1800" b="1" dirty="0">
                <a:solidFill>
                  <a:srgbClr val="FFC000"/>
                </a:solidFill>
                <a:ea typeface="ＭＳ Ｐゴシック" charset="-128"/>
              </a:rPr>
              <a:t>Space Models</a:t>
            </a:r>
            <a:r>
              <a:rPr lang="en-US" altLang="en-US" sz="1800" b="1" dirty="0">
                <a:solidFill>
                  <a:schemeClr val="tx1">
                    <a:lumMod val="75000"/>
                    <a:lumOff val="25000"/>
                  </a:schemeClr>
                </a:solidFill>
                <a:ea typeface="ＭＳ Ｐゴシック" charset="-128"/>
              </a:rPr>
              <a:t> </a:t>
            </a:r>
            <a:r>
              <a:rPr lang="en-US" altLang="en-US" sz="1800" b="1" dirty="0" smtClean="0">
                <a:solidFill>
                  <a:schemeClr val="tx1">
                    <a:lumMod val="75000"/>
                    <a:lumOff val="25000"/>
                  </a:schemeClr>
                </a:solidFill>
                <a:ea typeface="ＭＳ Ｐゴシック" charset="-128"/>
              </a:rPr>
              <a:t/>
            </a:r>
            <a:br>
              <a:rPr lang="en-US" altLang="en-US" sz="1800" b="1" dirty="0" smtClean="0">
                <a:solidFill>
                  <a:schemeClr val="tx1">
                    <a:lumMod val="75000"/>
                    <a:lumOff val="25000"/>
                  </a:schemeClr>
                </a:solidFill>
                <a:ea typeface="ＭＳ Ｐゴシック" charset="-128"/>
              </a:rPr>
            </a:br>
            <a:r>
              <a:rPr lang="en-US" altLang="en-US" sz="1800" dirty="0" smtClean="0">
                <a:solidFill>
                  <a:schemeClr val="tx1">
                    <a:lumMod val="75000"/>
                    <a:lumOff val="25000"/>
                  </a:schemeClr>
                </a:solidFill>
                <a:ea typeface="ＭＳ Ｐゴシック" charset="-128"/>
              </a:rPr>
              <a:t>of Gene Expression</a:t>
            </a:r>
          </a:p>
          <a:p>
            <a:pPr lvl="1">
              <a:defRPr/>
            </a:pPr>
            <a:r>
              <a:rPr lang="en-US" altLang="en-US" sz="1400" dirty="0" smtClean="0">
                <a:solidFill>
                  <a:schemeClr val="tx1">
                    <a:lumMod val="75000"/>
                    <a:lumOff val="25000"/>
                  </a:schemeClr>
                </a:solidFill>
                <a:ea typeface="ＭＳ Ｐゴシック" charset="-128"/>
              </a:rPr>
              <a:t>Using dimensionality reduction to help determine internal &amp; external drivers</a:t>
            </a:r>
          </a:p>
          <a:p>
            <a:pPr lvl="1">
              <a:defRPr/>
            </a:pPr>
            <a:r>
              <a:rPr lang="en-US" altLang="en-US" sz="1400" dirty="0" smtClean="0">
                <a:solidFill>
                  <a:schemeClr val="tx1">
                    <a:lumMod val="75000"/>
                    <a:lumOff val="25000"/>
                  </a:schemeClr>
                </a:solidFill>
                <a:ea typeface="ＭＳ Ｐゴシック" charset="-128"/>
              </a:rPr>
              <a:t>Decoupling </a:t>
            </a:r>
            <a:r>
              <a:rPr lang="en-US" altLang="en-US" sz="1400" dirty="0">
                <a:solidFill>
                  <a:schemeClr val="tx1">
                    <a:lumMod val="75000"/>
                    <a:lumOff val="25000"/>
                  </a:schemeClr>
                </a:solidFill>
                <a:ea typeface="ＭＳ Ｐゴシック" charset="-128"/>
              </a:rPr>
              <a:t>expression changes into those </a:t>
            </a:r>
            <a:r>
              <a:rPr lang="en-US" altLang="en-US" sz="1400" dirty="0" smtClean="0">
                <a:solidFill>
                  <a:schemeClr val="tx1">
                    <a:lumMod val="75000"/>
                    <a:lumOff val="25000"/>
                  </a:schemeClr>
                </a:solidFill>
                <a:ea typeface="ＭＳ Ｐゴシック" charset="-128"/>
              </a:rPr>
              <a:t>from conserved vs </a:t>
            </a:r>
            <a:r>
              <a:rPr lang="en-US" altLang="en-US" sz="1400" dirty="0">
                <a:solidFill>
                  <a:schemeClr val="tx1">
                    <a:lumMod val="75000"/>
                    <a:lumOff val="25000"/>
                  </a:schemeClr>
                </a:solidFill>
                <a:ea typeface="ＭＳ Ｐゴシック" charset="-128"/>
              </a:rPr>
              <a:t>species-specific </a:t>
            </a:r>
            <a:r>
              <a:rPr lang="en-US" altLang="en-US" sz="1400" dirty="0" smtClean="0">
                <a:solidFill>
                  <a:schemeClr val="tx1">
                    <a:lumMod val="75000"/>
                    <a:lumOff val="25000"/>
                  </a:schemeClr>
                </a:solidFill>
                <a:ea typeface="ＭＳ Ｐゴシック" charset="-128"/>
              </a:rPr>
              <a:t>genes</a:t>
            </a:r>
          </a:p>
          <a:p>
            <a:pPr lvl="1">
              <a:defRPr/>
            </a:pPr>
            <a:r>
              <a:rPr lang="en-US" altLang="en-US" sz="1400" dirty="0" smtClean="0">
                <a:solidFill>
                  <a:schemeClr val="tx1">
                    <a:lumMod val="75000"/>
                    <a:lumOff val="25000"/>
                  </a:schemeClr>
                </a:solidFill>
                <a:ea typeface="ＭＳ Ｐゴシック" charset="-128"/>
              </a:rPr>
              <a:t>Also</a:t>
            </a:r>
            <a:r>
              <a:rPr lang="en-US" altLang="en-US" sz="1400" dirty="0">
                <a:solidFill>
                  <a:schemeClr val="tx1">
                    <a:lumMod val="75000"/>
                    <a:lumOff val="25000"/>
                  </a:schemeClr>
                </a:solidFill>
                <a:ea typeface="ＭＳ Ｐゴシック" charset="-128"/>
              </a:rPr>
              <a:t>, </a:t>
            </a:r>
            <a:r>
              <a:rPr lang="en-US" altLang="en-US" sz="1400" dirty="0" smtClean="0">
                <a:solidFill>
                  <a:schemeClr val="tx1">
                    <a:lumMod val="75000"/>
                    <a:lumOff val="25000"/>
                  </a:schemeClr>
                </a:solidFill>
                <a:ea typeface="ＭＳ Ｐゴシック" charset="-128"/>
              </a:rPr>
              <a:t>conserved </a:t>
            </a:r>
            <a:r>
              <a:rPr lang="en-US" altLang="en-US" sz="1400" dirty="0">
                <a:solidFill>
                  <a:schemeClr val="tx1">
                    <a:lumMod val="75000"/>
                    <a:lumOff val="25000"/>
                  </a:schemeClr>
                </a:solidFill>
                <a:ea typeface="ＭＳ Ｐゴシック" charset="-128"/>
              </a:rPr>
              <a:t>genes have similar canonical patterns (</a:t>
            </a:r>
            <a:r>
              <a:rPr lang="en-US" altLang="en-US" sz="1400" dirty="0" err="1">
                <a:solidFill>
                  <a:schemeClr val="tx1">
                    <a:lumMod val="75000"/>
                    <a:lumOff val="25000"/>
                  </a:schemeClr>
                </a:solidFill>
                <a:ea typeface="ＭＳ Ｐゴシック" charset="-128"/>
              </a:rPr>
              <a:t>iPDPs</a:t>
            </a:r>
            <a:r>
              <a:rPr lang="en-US" altLang="en-US" sz="1400" dirty="0">
                <a:solidFill>
                  <a:schemeClr val="tx1">
                    <a:lumMod val="75000"/>
                    <a:lumOff val="25000"/>
                  </a:schemeClr>
                </a:solidFill>
                <a:ea typeface="ＭＳ Ｐゴシック" charset="-128"/>
              </a:rPr>
              <a:t>) in contrast to species specific ones (Ex of ribosomal v signaling genes</a:t>
            </a:r>
            <a:r>
              <a:rPr lang="en-US" altLang="en-US" sz="1400" dirty="0" smtClean="0">
                <a:solidFill>
                  <a:schemeClr val="tx1">
                    <a:lumMod val="75000"/>
                    <a:lumOff val="25000"/>
                  </a:schemeClr>
                </a:solidFill>
                <a:ea typeface="ＭＳ Ｐゴシック" charset="-128"/>
              </a:rPr>
              <a:t>)</a:t>
            </a:r>
          </a:p>
          <a:p>
            <a:pPr>
              <a:defRPr/>
            </a:pPr>
            <a:r>
              <a:rPr lang="en-US" altLang="en-US" sz="1800" b="1" dirty="0" smtClean="0">
                <a:solidFill>
                  <a:srgbClr val="FFC000"/>
                </a:solidFill>
                <a:ea typeface="ＭＳ Ｐゴシック" charset="-128"/>
              </a:rPr>
              <a:t>Using Logic Gates</a:t>
            </a:r>
            <a:r>
              <a:rPr lang="en-US" altLang="en-US" sz="1800" dirty="0" smtClean="0">
                <a:solidFill>
                  <a:schemeClr val="tx1">
                    <a:lumMod val="75000"/>
                    <a:lumOff val="25000"/>
                  </a:schemeClr>
                </a:solidFill>
                <a:ea typeface="ＭＳ Ｐゴシック" charset="-128"/>
              </a:rPr>
              <a:t> to Model </a:t>
            </a:r>
            <a:r>
              <a:rPr lang="en-US" altLang="en-US" sz="1800" dirty="0">
                <a:solidFill>
                  <a:schemeClr val="tx1">
                    <a:lumMod val="75000"/>
                    <a:lumOff val="25000"/>
                  </a:schemeClr>
                </a:solidFill>
                <a:ea typeface="ＭＳ Ｐゴシック" charset="-128"/>
              </a:rPr>
              <a:t>of </a:t>
            </a:r>
            <a:r>
              <a:rPr lang="en-US" altLang="en-US" sz="1800" dirty="0" smtClean="0">
                <a:solidFill>
                  <a:schemeClr val="tx1">
                    <a:lumMod val="75000"/>
                    <a:lumOff val="25000"/>
                  </a:schemeClr>
                </a:solidFill>
                <a:ea typeface="ＭＳ Ｐゴシック" charset="-128"/>
              </a:rPr>
              <a:t>Transcriptome Activity</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Preponderance of OR gates in cancer v. cell-cycle (esp. for </a:t>
            </a:r>
            <a:r>
              <a:rPr lang="en-US" altLang="en-US" sz="1400" dirty="0" smtClean="0">
                <a:solidFill>
                  <a:schemeClr val="tx1">
                    <a:lumMod val="75000"/>
                    <a:lumOff val="25000"/>
                  </a:schemeClr>
                </a:solidFill>
                <a:ea typeface="ＭＳ Ｐゴシック" charset="-128"/>
              </a:rPr>
              <a:t>MYC) </a:t>
            </a:r>
            <a:endParaRPr lang="en-US" altLang="en-US" sz="1400" dirty="0">
              <a:solidFill>
                <a:schemeClr val="tx1">
                  <a:lumMod val="75000"/>
                  <a:lumOff val="25000"/>
                </a:schemeClr>
              </a:solidFill>
              <a:ea typeface="ＭＳ Ｐゴシック" charset="-128"/>
            </a:endParaRP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
        <p:nvSpPr>
          <p:cNvPr id="14339" name="Content Placeholder 3"/>
          <p:cNvSpPr>
            <a:spLocks noGrp="1"/>
          </p:cNvSpPr>
          <p:nvPr>
            <p:ph sz="half" idx="2"/>
          </p:nvPr>
        </p:nvSpPr>
        <p:spPr>
          <a:xfrm>
            <a:off x="4079875" y="725488"/>
            <a:ext cx="5048250" cy="6132512"/>
          </a:xfrm>
        </p:spPr>
        <p:txBody>
          <a:bodyPr/>
          <a:lstStyle/>
          <a:p>
            <a:pPr>
              <a:defRPr/>
            </a:pPr>
            <a:r>
              <a:rPr lang="en-US" altLang="en-US" sz="1800" dirty="0">
                <a:solidFill>
                  <a:schemeClr val="tx1">
                    <a:lumMod val="75000"/>
                    <a:lumOff val="25000"/>
                  </a:schemeClr>
                </a:solidFill>
                <a:ea typeface="ＭＳ Ｐゴシック" charset="-128"/>
              </a:rPr>
              <a:t>The General </a:t>
            </a:r>
            <a:r>
              <a:rPr lang="en-US" altLang="en-US" sz="1800" dirty="0" smtClean="0">
                <a:solidFill>
                  <a:schemeClr val="tx1">
                    <a:lumMod val="75000"/>
                    <a:lumOff val="25000"/>
                  </a:schemeClr>
                </a:solidFill>
                <a:ea typeface="ＭＳ Ｐゴシック" charset="-128"/>
              </a:rPr>
              <a:t/>
            </a:r>
            <a:br>
              <a:rPr lang="en-US" altLang="en-US" sz="1800" dirty="0" smtClean="0">
                <a:solidFill>
                  <a:schemeClr val="tx1">
                    <a:lumMod val="75000"/>
                    <a:lumOff val="25000"/>
                  </a:schemeClr>
                </a:solidFill>
                <a:ea typeface="ＭＳ Ｐゴシック" charset="-128"/>
              </a:rPr>
            </a:br>
            <a:r>
              <a:rPr lang="en-US" altLang="en-US" sz="1800" b="1" dirty="0" smtClean="0">
                <a:solidFill>
                  <a:srgbClr val="FFC000"/>
                </a:solidFill>
                <a:ea typeface="ＭＳ Ｐゴシック" charset="-128"/>
              </a:rPr>
              <a:t>Dilemma </a:t>
            </a:r>
            <a:r>
              <a:rPr lang="en-US" altLang="en-US" sz="1800" b="1" dirty="0">
                <a:solidFill>
                  <a:srgbClr val="FFC000"/>
                </a:solidFill>
                <a:ea typeface="ＭＳ Ｐゴシック" charset="-128"/>
              </a:rPr>
              <a:t>of Genomic Privacy</a:t>
            </a:r>
          </a:p>
          <a:p>
            <a:pPr lvl="1">
              <a:defRPr/>
            </a:pPr>
            <a:r>
              <a:rPr lang="en-US" altLang="en-US" sz="1400" dirty="0">
                <a:solidFill>
                  <a:schemeClr val="tx1">
                    <a:lumMod val="75000"/>
                    <a:lumOff val="25000"/>
                  </a:schemeClr>
                </a:solidFill>
                <a:ea typeface="ＭＳ Ｐゴシック" charset="-128"/>
              </a:rPr>
              <a:t>Fundamental, inherited info that’s very private v need for large-scale mining for med. research</a:t>
            </a:r>
          </a:p>
          <a:p>
            <a:pPr lvl="1">
              <a:defRPr/>
            </a:pPr>
            <a:r>
              <a:rPr lang="en-US" altLang="en-US" sz="1400" dirty="0">
                <a:solidFill>
                  <a:schemeClr val="tx1">
                    <a:lumMod val="75000"/>
                    <a:lumOff val="25000"/>
                  </a:schemeClr>
                </a:solidFill>
                <a:ea typeface="ＭＳ Ｐゴシック" charset="-128"/>
              </a:rPr>
              <a:t>Issues w/ current social &amp; tech approaches: inconsistencies &amp; burdensome security</a:t>
            </a:r>
          </a:p>
          <a:p>
            <a:pPr>
              <a:defRPr/>
            </a:pPr>
            <a:r>
              <a:rPr lang="en-US" altLang="en-US" sz="1800" b="1" dirty="0" smtClean="0">
                <a:solidFill>
                  <a:srgbClr val="FFC000"/>
                </a:solidFill>
                <a:ea typeface="ＭＳ Ｐゴシック" charset="-128"/>
              </a:rPr>
              <a:t>RNA-</a:t>
            </a:r>
            <a:r>
              <a:rPr lang="en-US" altLang="en-US" sz="1800" b="1" dirty="0" err="1" smtClean="0">
                <a:solidFill>
                  <a:srgbClr val="FFC000"/>
                </a:solidFill>
                <a:ea typeface="ＭＳ Ｐゴシック" charset="-128"/>
              </a:rPr>
              <a:t>seq</a:t>
            </a:r>
            <a:r>
              <a:rPr lang="en-US" altLang="en-US" sz="1800" b="1" dirty="0">
                <a:solidFill>
                  <a:srgbClr val="FFC000"/>
                </a:solidFill>
                <a:ea typeface="ＭＳ Ｐゴシック" charset="-128"/>
              </a:rPr>
              <a:t>: How to Publicly Share </a:t>
            </a:r>
            <a:r>
              <a:rPr lang="en-US" altLang="en-US" sz="1800" b="1" dirty="0" smtClean="0">
                <a:solidFill>
                  <a:srgbClr val="FFC000"/>
                </a:solidFill>
                <a:ea typeface="ＭＳ Ｐゴシック" charset="-128"/>
              </a:rPr>
              <a:t>it</a:t>
            </a:r>
            <a:endParaRPr lang="en-US" altLang="en-US" sz="1800" b="1" dirty="0">
              <a:solidFill>
                <a:srgbClr val="FFC000"/>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Presents a tricky privacy issue since much of the sequencing is for general, non-individual specific results yet it’s tagged with individual information</a:t>
            </a:r>
          </a:p>
          <a:p>
            <a:pPr lvl="1">
              <a:defRPr/>
            </a:pPr>
            <a:r>
              <a:rPr lang="en-US" altLang="en-US" sz="1400" dirty="0" err="1">
                <a:solidFill>
                  <a:schemeClr val="tx1">
                    <a:lumMod val="75000"/>
                    <a:lumOff val="25000"/>
                  </a:schemeClr>
                </a:solidFill>
                <a:ea typeface="ＭＳ Ｐゴシック" charset="-128"/>
              </a:rPr>
              <a:t>Geuvadis</a:t>
            </a:r>
            <a:r>
              <a:rPr lang="en-US" altLang="en-US" sz="1400" dirty="0">
                <a:solidFill>
                  <a:schemeClr val="tx1">
                    <a:lumMod val="75000"/>
                    <a:lumOff val="25000"/>
                  </a:schemeClr>
                </a:solidFill>
                <a:ea typeface="ＭＳ Ｐゴシック" charset="-128"/>
              </a:rPr>
              <a:t> w/ 1000G genotypes</a:t>
            </a:r>
          </a:p>
          <a:p>
            <a:pPr lvl="1">
              <a:defRPr/>
            </a:pPr>
            <a:r>
              <a:rPr lang="en-US" altLang="en-US" sz="1400" dirty="0" smtClean="0">
                <a:solidFill>
                  <a:schemeClr val="tx1">
                    <a:lumMod val="75000"/>
                    <a:lumOff val="25000"/>
                  </a:schemeClr>
                </a:solidFill>
                <a:ea typeface="ＭＳ Ｐゴシック" charset="-128"/>
              </a:rPr>
              <a:t>Quantifying </a:t>
            </a:r>
            <a:r>
              <a:rPr lang="en-US" altLang="en-US" sz="1400" dirty="0">
                <a:solidFill>
                  <a:schemeClr val="tx1">
                    <a:lumMod val="75000"/>
                    <a:lumOff val="25000"/>
                  </a:schemeClr>
                </a:solidFill>
                <a:ea typeface="ＭＳ Ｐゴシック" charset="-128"/>
              </a:rPr>
              <a:t>&amp; removing variant info from expression levels + </a:t>
            </a:r>
            <a:r>
              <a:rPr lang="en-US" altLang="en-US" sz="1400" dirty="0" err="1" smtClean="0">
                <a:solidFill>
                  <a:schemeClr val="tx1">
                    <a:lumMod val="75000"/>
                    <a:lumOff val="25000"/>
                  </a:schemeClr>
                </a:solidFill>
                <a:ea typeface="ＭＳ Ｐゴシック" charset="-128"/>
              </a:rPr>
              <a:t>eQTLs</a:t>
            </a:r>
            <a:r>
              <a:rPr lang="en-US" altLang="en-US" sz="1400" dirty="0" smtClean="0">
                <a:solidFill>
                  <a:schemeClr val="tx1">
                    <a:lumMod val="75000"/>
                    <a:lumOff val="25000"/>
                  </a:schemeClr>
                </a:solidFill>
                <a:ea typeface="ＭＳ Ｐゴシック" charset="-128"/>
              </a:rPr>
              <a:t> </a:t>
            </a:r>
            <a:r>
              <a:rPr lang="en-US" altLang="en-US" sz="1400" dirty="0">
                <a:solidFill>
                  <a:schemeClr val="tx1">
                    <a:lumMod val="75000"/>
                    <a:lumOff val="25000"/>
                  </a:schemeClr>
                </a:solidFill>
                <a:ea typeface="ＭＳ Ｐゴシック" charset="-128"/>
              </a:rPr>
              <a:t>using ICI &amp; predictability</a:t>
            </a:r>
          </a:p>
          <a:p>
            <a:pPr lvl="1">
              <a:defRPr/>
            </a:pPr>
            <a:r>
              <a:rPr lang="en-US" altLang="en-US" sz="1400" dirty="0">
                <a:solidFill>
                  <a:schemeClr val="tx1">
                    <a:lumMod val="75000"/>
                    <a:lumOff val="25000"/>
                  </a:schemeClr>
                </a:solidFill>
                <a:ea typeface="ＭＳ Ｐゴシック" charset="-128"/>
              </a:rPr>
              <a:t>Instantiating a practical linking attack using extreme expression levels</a:t>
            </a:r>
          </a:p>
          <a:p>
            <a:pPr lvl="1">
              <a:defRPr/>
            </a:pPr>
            <a:r>
              <a:rPr lang="en-US" altLang="en-US" sz="1400" dirty="0">
                <a:solidFill>
                  <a:schemeClr val="tx1">
                    <a:lumMod val="75000"/>
                    <a:lumOff val="25000"/>
                  </a:schemeClr>
                </a:solidFill>
                <a:ea typeface="ＭＳ Ｐゴシック" charset="-128"/>
              </a:rPr>
              <a:t>Quantifying accuracy of prediction, via gap between best &amp; 2nd best </a:t>
            </a:r>
            <a:r>
              <a:rPr lang="en-US" altLang="en-US" sz="1400" dirty="0" smtClean="0">
                <a:solidFill>
                  <a:schemeClr val="tx1">
                    <a:lumMod val="75000"/>
                    <a:lumOff val="25000"/>
                  </a:schemeClr>
                </a:solidFill>
                <a:ea typeface="ＭＳ Ｐゴシック" charset="-128"/>
              </a:rPr>
              <a:t>match</a:t>
            </a:r>
          </a:p>
          <a:p>
            <a:pPr>
              <a:defRPr/>
            </a:pPr>
            <a:r>
              <a:rPr lang="en-US" altLang="en-US" sz="1800" b="1" dirty="0">
                <a:solidFill>
                  <a:srgbClr val="FFC000"/>
                </a:solidFill>
                <a:ea typeface="ＭＳ Ｐゴシック" charset="-128"/>
              </a:rPr>
              <a:t>Value of publication patterns</a:t>
            </a:r>
            <a:r>
              <a:rPr lang="en-US" altLang="en-US" sz="1800" dirty="0">
                <a:solidFill>
                  <a:schemeClr val="tx1">
                    <a:lumMod val="75000"/>
                    <a:lumOff val="25000"/>
                  </a:schemeClr>
                </a:solidFill>
                <a:ea typeface="ＭＳ Ｐゴシック" charset="-128"/>
              </a:rPr>
              <a:t> generated by the </a:t>
            </a:r>
            <a:r>
              <a:rPr lang="en-US" altLang="en-US" sz="1800" dirty="0" smtClean="0">
                <a:solidFill>
                  <a:schemeClr val="tx1">
                    <a:lumMod val="75000"/>
                    <a:lumOff val="25000"/>
                  </a:schemeClr>
                </a:solidFill>
                <a:ea typeface="ＭＳ Ｐゴシック" charset="-128"/>
              </a:rPr>
              <a:t>data producing consortia</a:t>
            </a:r>
            <a:endParaRPr lang="en-US" altLang="en-US" sz="1800" dirty="0">
              <a:solidFill>
                <a:schemeClr val="tx1">
                  <a:lumMod val="75000"/>
                  <a:lumOff val="25000"/>
                </a:schemeClr>
              </a:solidFill>
              <a:ea typeface="ＭＳ Ｐゴシック" charset="-128"/>
            </a:endParaRPr>
          </a:p>
          <a:p>
            <a:pPr lvl="1">
              <a:defRPr/>
            </a:pPr>
            <a:r>
              <a:rPr lang="en-US" altLang="en-US" sz="1400" dirty="0">
                <a:solidFill>
                  <a:schemeClr val="tx1">
                    <a:lumMod val="75000"/>
                    <a:lumOff val="25000"/>
                  </a:schemeClr>
                </a:solidFill>
                <a:ea typeface="ＭＳ Ｐゴシック" charset="-128"/>
              </a:rPr>
              <a:t>Co-authorship network statistics relate to publication rollouts &amp; show gradual adoption by a diverse community</a:t>
            </a:r>
          </a:p>
          <a:p>
            <a:pPr lvl="1">
              <a:defRPr/>
            </a:pPr>
            <a:r>
              <a:rPr lang="en-US" altLang="en-US" sz="1400" dirty="0">
                <a:solidFill>
                  <a:schemeClr val="tx1">
                    <a:lumMod val="75000"/>
                    <a:lumOff val="25000"/>
                  </a:schemeClr>
                </a:solidFill>
                <a:ea typeface="ＭＳ Ｐゴシック" charset="-128"/>
              </a:rPr>
              <a:t>Key role of brokers in data dissemination</a:t>
            </a:r>
          </a:p>
          <a:p>
            <a:pPr lvl="1">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a:p>
            <a:pPr>
              <a:defRPr/>
            </a:pPr>
            <a:endParaRPr lang="en-US" altLang="en-US" sz="1400" dirty="0">
              <a:solidFill>
                <a:schemeClr val="tx1">
                  <a:lumMod val="75000"/>
                  <a:lumOff val="25000"/>
                </a:schemeClr>
              </a:solidFill>
              <a:ea typeface="ＭＳ Ｐゴシック" charset="-128"/>
            </a:endParaRPr>
          </a:p>
        </p:txBody>
      </p:sp>
    </p:spTree>
    <p:extLst>
      <p:ext uri="{BB962C8B-B14F-4D97-AF65-F5344CB8AC3E}">
        <p14:creationId xmlns:p14="http://schemas.microsoft.com/office/powerpoint/2010/main" val="97981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88642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58082" name="Content Placeholder 2"/>
          <p:cNvSpPr txBox="1">
            <a:spLocks/>
          </p:cNvSpPr>
          <p:nvPr/>
        </p:nvSpPr>
        <p:spPr bwMode="auto">
          <a:xfrm>
            <a:off x="0" y="2755773"/>
            <a:ext cx="6014596"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2400" dirty="0" err="1" smtClean="0">
                <a:solidFill>
                  <a:srgbClr val="C00000"/>
                </a:solidFill>
              </a:rPr>
              <a:t>DREISS</a:t>
            </a:r>
            <a:r>
              <a:rPr lang="en-US" sz="1400" b="0" dirty="0" err="1" smtClean="0"/>
              <a:t>.gersteinlab.org</a:t>
            </a:r>
            <a:r>
              <a:rPr lang="en-US" sz="1400" b="0" dirty="0"/>
              <a:t> </a:t>
            </a:r>
            <a:r>
              <a:rPr lang="en-US" sz="1400" b="0" dirty="0" smtClean="0"/>
              <a:t>- D </a:t>
            </a:r>
            <a:r>
              <a:rPr lang="en-US" sz="2400" dirty="0">
                <a:solidFill>
                  <a:schemeClr val="accent5">
                    <a:lumMod val="50000"/>
                  </a:schemeClr>
                </a:solidFill>
              </a:rPr>
              <a:t>Wang</a:t>
            </a:r>
            <a:r>
              <a:rPr lang="en-US" sz="1400" b="0" dirty="0"/>
              <a:t>, F He, S </a:t>
            </a:r>
            <a:r>
              <a:rPr lang="en-US" sz="1400" b="0" dirty="0" err="1"/>
              <a:t>Maslov</a:t>
            </a:r>
            <a:r>
              <a:rPr lang="en-US" sz="1400" b="0" dirty="0"/>
              <a:t> </a:t>
            </a:r>
          </a:p>
          <a:p>
            <a:pPr>
              <a:spcBef>
                <a:spcPct val="20000"/>
              </a:spcBef>
            </a:pPr>
            <a:endParaRPr lang="en-US" sz="800" b="0" dirty="0" smtClean="0"/>
          </a:p>
          <a:p>
            <a:pPr>
              <a:spcBef>
                <a:spcPct val="20000"/>
              </a:spcBef>
            </a:pPr>
            <a:r>
              <a:rPr lang="en-US" sz="1400" b="0" dirty="0" err="1" smtClean="0"/>
              <a:t>papers.gersteinlab.org</a:t>
            </a:r>
            <a:r>
              <a:rPr lang="en-US" sz="1400" b="0" dirty="0" smtClean="0"/>
              <a:t>/subject/privacy </a:t>
            </a:r>
            <a:r>
              <a:rPr lang="en-US" sz="1400" b="0" dirty="0"/>
              <a:t>- D </a:t>
            </a:r>
            <a:r>
              <a:rPr lang="en-US" sz="2400" dirty="0" err="1">
                <a:solidFill>
                  <a:schemeClr val="accent5">
                    <a:lumMod val="50000"/>
                  </a:schemeClr>
                </a:solidFill>
              </a:rPr>
              <a:t>Greenbaum</a:t>
            </a:r>
            <a:endParaRPr lang="en-US" sz="2400" dirty="0">
              <a:solidFill>
                <a:schemeClr val="accent5">
                  <a:lumMod val="50000"/>
                </a:schemeClr>
              </a:solidFill>
            </a:endParaRPr>
          </a:p>
          <a:p>
            <a:pPr>
              <a:spcBef>
                <a:spcPct val="20000"/>
              </a:spcBef>
            </a:pPr>
            <a:r>
              <a:rPr lang="en-US" sz="2400" dirty="0" err="1" smtClean="0">
                <a:solidFill>
                  <a:srgbClr val="C00000"/>
                </a:solidFill>
              </a:rPr>
              <a:t>PrivaSeq</a:t>
            </a:r>
            <a:r>
              <a:rPr lang="en-US" sz="1400" b="0" dirty="0" err="1" smtClean="0"/>
              <a:t>.gersteinlab.org</a:t>
            </a:r>
            <a:r>
              <a:rPr lang="en-US" sz="1400" b="0" dirty="0" smtClean="0"/>
              <a:t> </a:t>
            </a:r>
            <a:r>
              <a:rPr lang="en-US" sz="1400" b="0" dirty="0"/>
              <a:t>- A </a:t>
            </a:r>
            <a:r>
              <a:rPr lang="en-US" sz="2400" dirty="0" err="1" smtClean="0">
                <a:solidFill>
                  <a:schemeClr val="accent5">
                    <a:lumMod val="50000"/>
                  </a:schemeClr>
                </a:solidFill>
              </a:rPr>
              <a:t>Harmanci</a:t>
            </a:r>
            <a:r>
              <a:rPr lang="en-US" sz="1400" b="0" dirty="0" smtClean="0"/>
              <a:t>,</a:t>
            </a:r>
            <a:r>
              <a:rPr lang="en-US" sz="2400" b="0" dirty="0" smtClean="0"/>
              <a:t> </a:t>
            </a:r>
            <a:r>
              <a:rPr lang="en-US" sz="1400" b="0" dirty="0" smtClean="0"/>
              <a:t>G</a:t>
            </a:r>
            <a:r>
              <a:rPr lang="en-US" sz="2400" b="0" dirty="0" smtClean="0"/>
              <a:t> </a:t>
            </a:r>
            <a:r>
              <a:rPr lang="en-US" sz="2400" dirty="0" err="1" smtClean="0">
                <a:solidFill>
                  <a:schemeClr val="accent5">
                    <a:lumMod val="50000"/>
                  </a:schemeClr>
                </a:solidFill>
              </a:rPr>
              <a:t>Gürsoy</a:t>
            </a:r>
            <a:r>
              <a:rPr lang="en-US" sz="1400" dirty="0" smtClean="0">
                <a:solidFill>
                  <a:srgbClr val="000000"/>
                </a:solidFill>
              </a:rPr>
              <a:t>,</a:t>
            </a:r>
            <a:r>
              <a:rPr lang="en-US" sz="1400" b="0" dirty="0" smtClean="0">
                <a:solidFill>
                  <a:srgbClr val="000000"/>
                </a:solidFill>
              </a:rPr>
              <a:t> F Navarro, S Wagner, L Reich</a:t>
            </a:r>
            <a:r>
              <a:rPr lang="en-US" sz="2400" dirty="0" smtClean="0">
                <a:solidFill>
                  <a:schemeClr val="accent5">
                    <a:lumMod val="50000"/>
                  </a:schemeClr>
                </a:solidFill>
              </a:rPr>
              <a:t> </a:t>
            </a:r>
            <a:endParaRPr lang="en-US" sz="2400" dirty="0" smtClean="0">
              <a:solidFill>
                <a:schemeClr val="accent5">
                  <a:lumMod val="50000"/>
                </a:schemeClr>
              </a:solidFill>
            </a:endParaRPr>
          </a:p>
          <a:p>
            <a:pPr>
              <a:defRPr/>
            </a:pPr>
            <a:endParaRPr lang="en-US" sz="1400" b="0" dirty="0" smtClean="0"/>
          </a:p>
          <a:p>
            <a:pPr>
              <a:defRPr/>
            </a:pPr>
            <a:r>
              <a:rPr lang="en-US" sz="2400" dirty="0" err="1">
                <a:solidFill>
                  <a:srgbClr val="C00000"/>
                </a:solidFill>
              </a:rPr>
              <a:t>Loregic</a:t>
            </a:r>
            <a:r>
              <a:rPr lang="en-US" sz="1400" b="0" dirty="0" err="1" smtClean="0"/>
              <a:t>.gersteinlab.org</a:t>
            </a:r>
            <a:r>
              <a:rPr lang="en-US" sz="1400" b="0" dirty="0" smtClean="0"/>
              <a:t> -</a:t>
            </a:r>
            <a:r>
              <a:rPr lang="en-US" sz="1400" b="0" dirty="0"/>
              <a:t> </a:t>
            </a:r>
            <a:r>
              <a:rPr lang="en-US" sz="1400" b="0" dirty="0" smtClean="0"/>
              <a:t>D </a:t>
            </a:r>
            <a:r>
              <a:rPr lang="en-US" sz="2400" dirty="0">
                <a:solidFill>
                  <a:schemeClr val="accent5">
                    <a:lumMod val="50000"/>
                  </a:schemeClr>
                </a:solidFill>
              </a:rPr>
              <a:t>Wang</a:t>
            </a:r>
            <a:r>
              <a:rPr lang="en-US" sz="1400" b="0" dirty="0"/>
              <a:t>, </a:t>
            </a:r>
            <a:r>
              <a:rPr lang="en-US" sz="1400" b="0" dirty="0" smtClean="0"/>
              <a:t> KK </a:t>
            </a:r>
            <a:r>
              <a:rPr lang="en-US" sz="1400" b="0" dirty="0"/>
              <a:t>Yan, C </a:t>
            </a:r>
            <a:r>
              <a:rPr lang="en-US" sz="1400" b="0" dirty="0" err="1"/>
              <a:t>Sisu</a:t>
            </a:r>
            <a:r>
              <a:rPr lang="en-US" sz="1400" b="0" dirty="0"/>
              <a:t>, </a:t>
            </a:r>
            <a:r>
              <a:rPr lang="en-US" sz="1400" b="0" dirty="0" smtClean="0"/>
              <a:t/>
            </a:r>
            <a:br>
              <a:rPr lang="en-US" sz="1400" b="0" dirty="0" smtClean="0"/>
            </a:br>
            <a:r>
              <a:rPr lang="en-US" sz="1400" b="0" dirty="0" smtClean="0"/>
              <a:t>C </a:t>
            </a:r>
            <a:r>
              <a:rPr lang="en-US" sz="1400" b="0" dirty="0"/>
              <a:t>Cheng, J </a:t>
            </a:r>
            <a:r>
              <a:rPr lang="en-US" sz="1400" b="0" dirty="0" err="1"/>
              <a:t>Rozowsky</a:t>
            </a:r>
            <a:r>
              <a:rPr lang="en-US" sz="1400" b="0" dirty="0"/>
              <a:t>, W Meyerson</a:t>
            </a:r>
            <a:r>
              <a:rPr lang="en-US" sz="2400" b="0" dirty="0">
                <a:solidFill>
                  <a:srgbClr val="000000"/>
                </a:solidFill>
              </a:rPr>
              <a:t> </a:t>
            </a:r>
          </a:p>
          <a:p>
            <a:pPr>
              <a:spcBef>
                <a:spcPct val="20000"/>
              </a:spcBef>
            </a:pPr>
            <a:r>
              <a:rPr lang="en-US" sz="1400" b="0" dirty="0" err="1" smtClean="0"/>
              <a:t>github.com</a:t>
            </a:r>
            <a:r>
              <a:rPr lang="en-US" sz="1400" b="0" dirty="0" smtClean="0"/>
              <a:t>/</a:t>
            </a:r>
            <a:r>
              <a:rPr lang="en-US" sz="1400" b="0" dirty="0" err="1" smtClean="0"/>
              <a:t>gersteinlab</a:t>
            </a:r>
            <a:r>
              <a:rPr lang="en-US" sz="1400" b="0" dirty="0" smtClean="0"/>
              <a:t>/</a:t>
            </a:r>
            <a:r>
              <a:rPr lang="en-US" sz="2400" dirty="0" err="1" smtClean="0">
                <a:solidFill>
                  <a:srgbClr val="C00000"/>
                </a:solidFill>
              </a:rPr>
              <a:t>OrthoClust</a:t>
            </a:r>
            <a:r>
              <a:rPr lang="en-US" sz="1400" b="0" dirty="0" smtClean="0"/>
              <a:t> - K </a:t>
            </a:r>
            <a:r>
              <a:rPr lang="en-US" sz="2400" dirty="0">
                <a:solidFill>
                  <a:schemeClr val="accent5">
                    <a:lumMod val="50000"/>
                  </a:schemeClr>
                </a:solidFill>
              </a:rPr>
              <a:t>Yan</a:t>
            </a:r>
            <a:r>
              <a:rPr lang="en-US" sz="1400" b="0" dirty="0"/>
              <a:t>, D Wang, J </a:t>
            </a:r>
            <a:r>
              <a:rPr lang="en-US" sz="1400" b="0" dirty="0" err="1"/>
              <a:t>Rozowsky</a:t>
            </a:r>
            <a:r>
              <a:rPr lang="en-US" sz="1400" b="0" dirty="0"/>
              <a:t>, H Zheng, C </a:t>
            </a:r>
            <a:r>
              <a:rPr lang="en-US" sz="1400" b="0" dirty="0" smtClean="0"/>
              <a:t>Cheng</a:t>
            </a:r>
          </a:p>
          <a:p>
            <a:pPr>
              <a:spcBef>
                <a:spcPct val="20000"/>
              </a:spcBef>
            </a:pPr>
            <a:r>
              <a:rPr lang="en-US" altLang="en-US" sz="1400" b="0" dirty="0"/>
              <a:t>Publication patterns [“encode authors</a:t>
            </a:r>
            <a:r>
              <a:rPr lang="en-US" altLang="en-US" sz="1400" b="0" dirty="0" smtClean="0"/>
              <a:t>”] - D </a:t>
            </a:r>
            <a:r>
              <a:rPr lang="en-US" altLang="en-US" sz="2400" dirty="0" smtClean="0">
                <a:solidFill>
                  <a:schemeClr val="accent5">
                    <a:lumMod val="50000"/>
                  </a:schemeClr>
                </a:solidFill>
              </a:rPr>
              <a:t>Wang</a:t>
            </a:r>
            <a:r>
              <a:rPr lang="en-US" altLang="en-US" sz="1400" b="0" dirty="0" smtClean="0"/>
              <a:t>, KK </a:t>
            </a:r>
            <a:r>
              <a:rPr lang="en-US" altLang="en-US" sz="1400" b="0" dirty="0"/>
              <a:t>Yan, </a:t>
            </a:r>
            <a:r>
              <a:rPr lang="en-US" altLang="en-US" sz="1400" b="0" dirty="0" smtClean="0"/>
              <a:t/>
            </a:r>
            <a:br>
              <a:rPr lang="en-US" altLang="en-US" sz="1400" b="0" dirty="0" smtClean="0"/>
            </a:br>
            <a:r>
              <a:rPr lang="en-US" altLang="en-US" sz="1400" b="0" dirty="0" smtClean="0"/>
              <a:t>J </a:t>
            </a:r>
            <a:r>
              <a:rPr lang="en-US" altLang="en-US" sz="1400" b="0" dirty="0" err="1"/>
              <a:t>Rozowsky</a:t>
            </a:r>
            <a:r>
              <a:rPr lang="en-US" altLang="en-US" sz="1400" b="0" dirty="0"/>
              <a:t>, E Pan</a:t>
            </a:r>
            <a:endParaRPr lang="en-US" sz="1400" b="0" dirty="0"/>
          </a:p>
        </p:txBody>
      </p:sp>
      <p:sp>
        <p:nvSpPr>
          <p:cNvPr id="558081" name="Title 1"/>
          <p:cNvSpPr txBox="1">
            <a:spLocks/>
          </p:cNvSpPr>
          <p:nvPr/>
        </p:nvSpPr>
        <p:spPr bwMode="auto">
          <a:xfrm>
            <a:off x="-473186" y="921908"/>
            <a:ext cx="3654119"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smtClean="0">
                <a:solidFill>
                  <a:schemeClr val="accent2"/>
                </a:solidFill>
              </a:rPr>
              <a:t>Acknowledge-</a:t>
            </a:r>
          </a:p>
          <a:p>
            <a:pPr algn="ctr"/>
            <a:r>
              <a:rPr lang="en-US" sz="2400" dirty="0" err="1" smtClean="0">
                <a:solidFill>
                  <a:schemeClr val="accent2"/>
                </a:solidFill>
              </a:rPr>
              <a:t>ments</a:t>
            </a:r>
            <a:endParaRPr lang="en-US" sz="2400" dirty="0">
              <a:solidFill>
                <a:schemeClr val="accent2"/>
              </a:solidFill>
            </a:endParaRPr>
          </a:p>
        </p:txBody>
      </p:sp>
      <p:sp>
        <p:nvSpPr>
          <p:cNvPr id="8" name="TextBox 7"/>
          <p:cNvSpPr txBox="1"/>
          <p:nvPr/>
        </p:nvSpPr>
        <p:spPr>
          <a:xfrm>
            <a:off x="6445479" y="5766054"/>
            <a:ext cx="2068195" cy="461665"/>
          </a:xfrm>
          <a:prstGeom prst="rect">
            <a:avLst/>
          </a:prstGeom>
          <a:solidFill>
            <a:schemeClr val="accent2"/>
          </a:solidFill>
          <a:ln>
            <a:solidFill>
              <a:schemeClr val="tx1"/>
            </a:solidFill>
          </a:ln>
        </p:spPr>
        <p:txBody>
          <a:bodyPr wrap="none" rtlCol="0">
            <a:spAutoFit/>
          </a:bodyPr>
          <a:lstStyle/>
          <a:p>
            <a:pPr algn="ctr"/>
            <a:r>
              <a:rPr lang="en-US" dirty="0" smtClean="0">
                <a:solidFill>
                  <a:schemeClr val="bg1"/>
                </a:solidFill>
              </a:rPr>
              <a:t>Hiring Postdocs. </a:t>
            </a:r>
            <a:br>
              <a:rPr lang="en-US" dirty="0" smtClean="0">
                <a:solidFill>
                  <a:schemeClr val="bg1"/>
                </a:solidFill>
              </a:rPr>
            </a:br>
            <a:r>
              <a:rPr lang="en-US" dirty="0" smtClean="0">
                <a:solidFill>
                  <a:schemeClr val="bg1"/>
                </a:solidFill>
              </a:rPr>
              <a:t>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2818830" y="-1320"/>
            <a:ext cx="2929914" cy="2679895"/>
          </a:xfrm>
          <a:prstGeom prst="rect">
            <a:avLst/>
          </a:prstGeom>
        </p:spPr>
      </p:pic>
      <p:pic>
        <p:nvPicPr>
          <p:cNvPr id="5" name="Picture 4"/>
          <p:cNvPicPr>
            <a:picLocks noChangeAspect="1"/>
          </p:cNvPicPr>
          <p:nvPr/>
        </p:nvPicPr>
        <p:blipFill>
          <a:blip r:embed="rId3"/>
          <a:stretch>
            <a:fillRect/>
          </a:stretch>
        </p:blipFill>
        <p:spPr>
          <a:xfrm>
            <a:off x="5748744" y="0"/>
            <a:ext cx="3461666" cy="5202906"/>
          </a:xfrm>
          <a:prstGeom prst="rect">
            <a:avLst/>
          </a:prstGeom>
        </p:spPr>
      </p:pic>
    </p:spTree>
    <p:extLst>
      <p:ext uri="{BB962C8B-B14F-4D97-AF65-F5344CB8AC3E}">
        <p14:creationId xmlns:p14="http://schemas.microsoft.com/office/powerpoint/2010/main" val="457047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892259" y="-206829"/>
            <a:ext cx="556542" cy="72281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457200" y="274638"/>
            <a:ext cx="8229600" cy="647700"/>
          </a:xfrm>
        </p:spPr>
        <p:txBody>
          <a:bodyPr rtlCol="0">
            <a:normAutofit/>
          </a:bodyPr>
          <a:lstStyle/>
          <a:p>
            <a:pPr eaLnBrk="1" fontAlgn="auto" hangingPunct="1">
              <a:spcAft>
                <a:spcPts val="0"/>
              </a:spcAft>
              <a:defRPr/>
            </a:pPr>
            <a:r>
              <a:rPr lang="en-US" dirty="0" smtClean="0">
                <a:solidFill>
                  <a:srgbClr val="002060"/>
                </a:solidFill>
                <a:ea typeface="+mj-ea"/>
                <a:cs typeface="+mj-cs"/>
              </a:rPr>
              <a:t>Acknowledgements</a:t>
            </a:r>
            <a:endParaRPr lang="en-US" dirty="0">
              <a:solidFill>
                <a:srgbClr val="002060"/>
              </a:solidFill>
              <a:ea typeface="+mj-ea"/>
              <a:cs typeface="+mj-cs"/>
            </a:endParaRPr>
          </a:p>
        </p:txBody>
      </p:sp>
      <p:sp>
        <p:nvSpPr>
          <p:cNvPr id="3" name="Content Placeholder 2"/>
          <p:cNvSpPr>
            <a:spLocks noGrp="1"/>
          </p:cNvSpPr>
          <p:nvPr>
            <p:ph idx="1"/>
          </p:nvPr>
        </p:nvSpPr>
        <p:spPr>
          <a:xfrm>
            <a:off x="204030" y="1219830"/>
            <a:ext cx="6229262" cy="5018087"/>
          </a:xfrm>
        </p:spPr>
        <p:txBody>
          <a:bodyPr rtlCol="0">
            <a:noAutofit/>
          </a:bodyPr>
          <a:lstStyle/>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897894" y="1565983"/>
            <a:ext cx="2094385" cy="3419404"/>
          </a:xfrm>
          <a:prstGeom prst="rect">
            <a:avLst/>
          </a:prstGeom>
          <a:ln>
            <a:solidFill>
              <a:schemeClr val="tx1"/>
            </a:solidFill>
          </a:ln>
        </p:spPr>
      </p:pic>
      <p:sp>
        <p:nvSpPr>
          <p:cNvPr id="10" name="TextBox 9"/>
          <p:cNvSpPr txBox="1"/>
          <p:nvPr/>
        </p:nvSpPr>
        <p:spPr>
          <a:xfrm>
            <a:off x="139320" y="6429418"/>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
        <p:nvSpPr>
          <p:cNvPr id="4" name="Rectangle 3"/>
          <p:cNvSpPr/>
          <p:nvPr/>
        </p:nvSpPr>
        <p:spPr>
          <a:xfrm>
            <a:off x="3907550" y="6364009"/>
            <a:ext cx="5262980" cy="394660"/>
          </a:xfrm>
          <a:prstGeom prst="rect">
            <a:avLst/>
          </a:prstGeom>
        </p:spPr>
        <p:txBody>
          <a:bodyPr wrap="none">
            <a:spAutoFit/>
          </a:bodyPr>
          <a:lstStyle/>
          <a:p>
            <a:pPr marL="0" indent="0" algn="ctr" eaLnBrk="1" fontAlgn="auto" hangingPunct="1">
              <a:lnSpc>
                <a:spcPct val="120000"/>
              </a:lnSpc>
              <a:spcAft>
                <a:spcPts val="0"/>
              </a:spcAft>
              <a:buFont typeface="Arial"/>
              <a:buNone/>
              <a:defRPr/>
            </a:pPr>
            <a:r>
              <a:rPr lang="en-US" sz="1800" u="sng" dirty="0" err="1">
                <a:solidFill>
                  <a:schemeClr val="accent5">
                    <a:lumMod val="50000"/>
                  </a:schemeClr>
                </a:solidFill>
                <a:latin typeface="Helvetica"/>
                <a:cs typeface="Helvetica"/>
              </a:rPr>
              <a:t>EncodeProject.org</a:t>
            </a:r>
            <a:r>
              <a:rPr lang="en-US" sz="1800" u="sng" dirty="0">
                <a:latin typeface="Helvetica"/>
                <a:cs typeface="Helvetica"/>
              </a:rPr>
              <a:t>/</a:t>
            </a:r>
            <a:r>
              <a:rPr lang="en-US" sz="1800" u="sng" dirty="0">
                <a:solidFill>
                  <a:srgbClr val="FF0000"/>
                </a:solidFill>
                <a:latin typeface="Helvetica"/>
                <a:cs typeface="Helvetica"/>
              </a:rPr>
              <a:t>comparative</a:t>
            </a:r>
            <a:r>
              <a:rPr lang="en-US" sz="1800" u="sng" dirty="0">
                <a:latin typeface="Helvetica"/>
                <a:cs typeface="Helvetica"/>
              </a:rPr>
              <a:t>/</a:t>
            </a:r>
            <a:r>
              <a:rPr lang="en-US" sz="1800" u="sng" dirty="0">
                <a:solidFill>
                  <a:srgbClr val="002060"/>
                </a:solidFill>
                <a:latin typeface="Helvetica"/>
                <a:cs typeface="Helvetica"/>
              </a:rPr>
              <a:t>transcriptome</a:t>
            </a:r>
          </a:p>
        </p:txBody>
      </p:sp>
    </p:spTree>
    <p:extLst>
      <p:ext uri="{BB962C8B-B14F-4D97-AF65-F5344CB8AC3E}">
        <p14:creationId xmlns:p14="http://schemas.microsoft.com/office/powerpoint/2010/main" val="1246283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a:ea typeface="ＭＳ Ｐゴシック" charset="-128"/>
              </a:rPr>
              <a:t>General PERMISSIONS</a:t>
            </a:r>
          </a:p>
          <a:p>
            <a:pPr marL="569913" lvl="1" indent="-227013" defTabSz="911225" eaLnBrk="1" hangingPunct="1"/>
            <a:r>
              <a:rPr lang="en-US" altLang="en-US">
                <a:ea typeface="ＭＳ Ｐゴシック" charset="-128"/>
              </a:rPr>
              <a:t>This Presentation is copyright Mark Gerstein, </a:t>
            </a:r>
            <a:br>
              <a:rPr lang="en-US" altLang="en-US">
                <a:ea typeface="ＭＳ Ｐゴシック" charset="-128"/>
              </a:rPr>
            </a:br>
            <a:r>
              <a:rPr lang="en-US" altLang="en-US">
                <a:ea typeface="ＭＳ Ｐゴシック" charset="-128"/>
              </a:rPr>
              <a:t>Yale University, 2016. </a:t>
            </a:r>
          </a:p>
          <a:p>
            <a:pPr marL="569913" lvl="1" indent="-227013" defTabSz="911225" eaLnBrk="1" hangingPunct="1"/>
            <a:r>
              <a:rPr lang="en-US" altLang="en-US">
                <a:ea typeface="ＭＳ Ｐゴシック" charset="-128"/>
              </a:rPr>
              <a:t>Please read permissions statement at </a:t>
            </a:r>
            <a:br>
              <a:rPr lang="en-US" altLang="en-US">
                <a:ea typeface="ＭＳ Ｐゴシック" charset="-128"/>
              </a:rPr>
            </a:br>
            <a:r>
              <a:rPr lang="en-US" altLang="en-US">
                <a:ea typeface="ＭＳ Ｐゴシック" charset="-128"/>
              </a:rPr>
              <a:t>www.</a:t>
            </a:r>
            <a:r>
              <a:rPr lang="en-US" altLang="en-US" b="1">
                <a:solidFill>
                  <a:srgbClr val="800000"/>
                </a:solidFill>
                <a:ea typeface="ＭＳ Ｐゴシック" charset="-128"/>
              </a:rPr>
              <a:t>gersteinlab.org/misc/permissions.html</a:t>
            </a:r>
            <a:r>
              <a:rPr lang="en-US" altLang="en-US">
                <a:ea typeface="ＭＳ Ｐゴシック" charset="-128"/>
              </a:rPr>
              <a:t> .</a:t>
            </a:r>
          </a:p>
          <a:p>
            <a:pPr marL="569913" lvl="1" indent="-227013" defTabSz="911225" eaLnBrk="1" hangingPunct="1"/>
            <a:r>
              <a:rPr lang="en-US" altLang="en-US" sz="1600">
                <a:ea typeface="ＭＳ Ｐゴシック" charset="-128"/>
              </a:rPr>
              <a:t>Feel free to use slides &amp; images in the talk with PROPER acknowledgement </a:t>
            </a:r>
            <a:br>
              <a:rPr lang="en-US" altLang="en-US" sz="1600">
                <a:ea typeface="ＭＳ Ｐゴシック" charset="-128"/>
              </a:rPr>
            </a:br>
            <a:r>
              <a:rPr lang="en-US" altLang="en-US" sz="1600">
                <a:ea typeface="ＭＳ Ｐゴシック" charset="-128"/>
              </a:rPr>
              <a:t>(via citation to relevant papers or link to gersteinlab.org). </a:t>
            </a:r>
          </a:p>
          <a:p>
            <a:pPr marL="569913" lvl="1" indent="-227013" defTabSz="911225" eaLnBrk="1" hangingPunct="1"/>
            <a:r>
              <a:rPr lang="en-US" altLang="en-US" sz="1600">
                <a:ea typeface="ＭＳ Ｐゴシック" charset="-128"/>
              </a:rPr>
              <a:t>Paper references in the talk were mostly from Papers.GersteinLab.org. </a:t>
            </a:r>
          </a:p>
          <a:p>
            <a:pPr marL="227013" indent="-227013" defTabSz="911225" eaLnBrk="1" hangingPunct="1">
              <a:buFontTx/>
              <a:buNone/>
            </a:pPr>
            <a:endParaRPr lang="en-US" altLang="en-US" sz="1300">
              <a:ea typeface="ＭＳ Ｐゴシック" charset="-128"/>
            </a:endParaRPr>
          </a:p>
          <a:p>
            <a:pPr marL="227013" indent="-227013" defTabSz="911225" eaLnBrk="1" hangingPunct="1"/>
            <a:r>
              <a:rPr lang="en-US" altLang="en-US" sz="1300">
                <a:ea typeface="ＭＳ Ｐゴシック" charset="-128"/>
              </a:rPr>
              <a:t>PHOTOS &amp; IMAGES. For thoughts on the source and permissions of many of the photos and clipped images in this presentation see http://streams.gerstein.info . </a:t>
            </a:r>
          </a:p>
          <a:p>
            <a:pPr marL="569913" lvl="1" indent="-227013" defTabSz="911225" eaLnBrk="1" hangingPunct="1"/>
            <a:r>
              <a:rPr lang="en-US" altLang="en-US" sz="1300">
                <a:ea typeface="ＭＳ Ｐゴシック" charset="-128"/>
              </a:rPr>
              <a:t>In particular, many of the images have particular EXIF tags, such as  kwpotppt , that can be easily queried from flickr, viz: http://www.flickr.com/photos/mbgmbg/tags/kwpotppt </a:t>
            </a:r>
          </a:p>
          <a:p>
            <a:pPr marL="569913" lvl="1" indent="-227013" defTabSz="911225" eaLnBrk="1" hangingPunct="1">
              <a:buFont typeface="Lucida Grande" charset="0"/>
              <a:buNone/>
            </a:pPr>
            <a:endParaRPr lang="en-US" altLang="en-US" sz="130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sp>
        <p:nvSpPr>
          <p:cNvPr id="10" name="Content Placeholder 9"/>
          <p:cNvSpPr>
            <a:spLocks noGrp="1"/>
          </p:cNvSpPr>
          <p:nvPr>
            <p:ph idx="1"/>
          </p:nvPr>
        </p:nvSpPr>
        <p:spPr>
          <a:xfrm>
            <a:off x="5060597" y="4073764"/>
            <a:ext cx="3780900" cy="2204624"/>
          </a:xfrm>
        </p:spPr>
        <p:txBody>
          <a:bodyPr rtlCol="0">
            <a:noAutofit/>
          </a:bodyPr>
          <a:lstStyle/>
          <a:p>
            <a:pPr fontAlgn="auto">
              <a:spcAft>
                <a:spcPts val="0"/>
              </a:spcAft>
              <a:buFont typeface="Arial"/>
              <a:buChar char="•"/>
              <a:defRPr/>
            </a:pPr>
            <a:r>
              <a:rPr lang="en-US" sz="1600" dirty="0" smtClean="0">
                <a:ea typeface="+mn-ea"/>
                <a:cs typeface="+mn-cs"/>
              </a:rPr>
              <a:t>Broad sampling of conditions across transcriptomes &amp; </a:t>
            </a:r>
            <a:r>
              <a:rPr lang="en-US" sz="1600" dirty="0" err="1" smtClean="0">
                <a:ea typeface="+mn-ea"/>
                <a:cs typeface="+mn-cs"/>
              </a:rPr>
              <a:t>regulomes</a:t>
            </a:r>
            <a:r>
              <a:rPr lang="en-US" sz="16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1600" dirty="0" smtClean="0">
                <a:ea typeface="+mn-ea"/>
              </a:rPr>
              <a:t>In total: ~3000 datasets (~</a:t>
            </a:r>
            <a:r>
              <a:rPr lang="en-US" sz="1600" dirty="0"/>
              <a:t>130B reads</a:t>
            </a:r>
            <a:r>
              <a:rPr lang="en-US" sz="16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graphicFrame>
        <p:nvGraphicFramePr>
          <p:cNvPr id="4" name="Table 3"/>
          <p:cNvGraphicFramePr>
            <a:graphicFrameLocks noGrp="1"/>
          </p:cNvGraphicFramePr>
          <p:nvPr>
            <p:extLst/>
          </p:nvPr>
        </p:nvGraphicFramePr>
        <p:xfrm>
          <a:off x="615415" y="4792663"/>
          <a:ext cx="4098474" cy="1586071"/>
        </p:xfrm>
        <a:graphic>
          <a:graphicData uri="http://schemas.openxmlformats.org/drawingml/2006/table">
            <a:tbl>
              <a:tblPr firstRow="1" bandRow="1">
                <a:tableStyleId>{7E9639D4-E3E2-4D34-9284-5A2195B3D0D7}</a:tableStyleId>
              </a:tblPr>
              <a:tblGrid>
                <a:gridCol w="1143477"/>
                <a:gridCol w="2954997"/>
              </a:tblGrid>
              <a:tr h="488791">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1216152" y="1069848"/>
            <a:ext cx="2743200" cy="2743200"/>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5029200" y="1067644"/>
            <a:ext cx="2737227" cy="2743200"/>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9" name="Title 1"/>
          <p:cNvSpPr txBox="1">
            <a:spLocks/>
          </p:cNvSpPr>
          <p:nvPr/>
        </p:nvSpPr>
        <p:spPr bwMode="auto">
          <a:xfrm>
            <a:off x="634959" y="4084540"/>
            <a:ext cx="4036666" cy="468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1200" kern="0" dirty="0" smtClean="0">
                <a:latin typeface="Calibri" charset="0"/>
              </a:rPr>
              <a:t>Comparative ENCODE Functional Genomics Resource</a:t>
            </a:r>
            <a:br>
              <a:rPr lang="en-US" sz="1200" kern="0" dirty="0" smtClean="0">
                <a:latin typeface="Calibri" charset="0"/>
              </a:rPr>
            </a:br>
            <a:r>
              <a:rPr lang="en-US" sz="1200" kern="0" dirty="0" smtClean="0">
                <a:latin typeface="Calibri" charset="0"/>
              </a:rPr>
              <a:t>(</a:t>
            </a:r>
            <a:r>
              <a:rPr lang="en-US" sz="1200" kern="0" dirty="0" err="1" smtClean="0">
                <a:latin typeface="Calibri" charset="0"/>
              </a:rPr>
              <a:t>EncodeProject.org</a:t>
            </a:r>
            <a:r>
              <a:rPr lang="en-US" sz="1200" kern="0" dirty="0" smtClean="0">
                <a:latin typeface="Calibri" charset="0"/>
              </a:rPr>
              <a:t>/comparative)</a:t>
            </a:r>
            <a:endParaRPr lang="en-US" sz="1200" kern="0" dirty="0">
              <a:latin typeface="Calibri" charset="0"/>
            </a:endParaRPr>
          </a:p>
        </p:txBody>
      </p:sp>
    </p:spTree>
    <p:extLst>
      <p:ext uri="{BB962C8B-B14F-4D97-AF65-F5344CB8AC3E}">
        <p14:creationId xmlns:p14="http://schemas.microsoft.com/office/powerpoint/2010/main" val="484423577"/>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1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1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1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16.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17.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1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1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20.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2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2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2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2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3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32.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33.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3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8.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39.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40.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4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2.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43.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44.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5.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46.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47.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4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4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5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1.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2.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6.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58.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59.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6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1.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6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3.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64.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6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6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xml><?xml version="1.0" encoding="utf-8"?>
<p:tagLst xmlns:a="http://schemas.openxmlformats.org/drawingml/2006/main" xmlns:r="http://schemas.openxmlformats.org/officeDocument/2006/relationships" xmlns:p="http://schemas.openxmlformats.org/presentationml/2006/main">
  <p:tag name="TIMING" val="|9.6"/>
</p:tagLst>
</file>

<file path=ppt/tags/tag70.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8.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128514</TotalTime>
  <Words>5649</Words>
  <Application>Microsoft Macintosh PowerPoint</Application>
  <PresentationFormat>Letter Paper (8.5x11 in)</PresentationFormat>
  <Paragraphs>1272</Paragraphs>
  <Slides>83</Slides>
  <Notes>38</Notes>
  <HiddenSlides>8</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83</vt:i4>
      </vt:variant>
    </vt:vector>
  </HeadingPairs>
  <TitlesOfParts>
    <vt:vector size="90" baseType="lpstr">
      <vt:lpstr>Basic-template-i0jhhsb-20160605</vt:lpstr>
      <vt:lpstr>Outline-Style-20160605</vt:lpstr>
      <vt:lpstr>to-follow-up</vt:lpstr>
      <vt:lpstr>3_Office Theme</vt:lpstr>
      <vt:lpstr>Office Theme</vt:lpstr>
      <vt:lpstr>1_Office Theme</vt:lpstr>
      <vt:lpstr>Equation</vt:lpstr>
      <vt:lpstr>Transcriptome Analysis:   Tackling core issues related to regulation &amp; also mining the “data exhaust” of this activity</vt:lpstr>
      <vt:lpstr>Expression of genes is quantified by transcription:  RNA-Seq measures mRNA transcript amounts</vt:lpstr>
      <vt:lpstr>PowerPoint Presentation</vt:lpstr>
      <vt:lpstr>Activity Patterns</vt:lpstr>
      <vt:lpstr>Some Core Science Qs Addressed by RNA-seq</vt:lpstr>
      <vt:lpstr>Studying large-scale functional genomics data also produces   Data Exhaust </vt:lpstr>
      <vt:lpstr>Transcriptome Analysis: Tackling core issues related to regulation  &amp; also mining the “data exhaust” of this activity</vt:lpstr>
      <vt:lpstr>Transcriptome Analysis: Tackling core issues related to regulation  &amp; also mining the “data exhaust” of this activity</vt:lpstr>
      <vt:lpstr>Time-course gene expression data of  worm &amp; fly development</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Application for more than 2 species</vt:lpstr>
      <vt:lpstr>Conserved modules exhibit canonical hourglass behavior</vt:lpstr>
      <vt:lpstr>Transcriptome Analysis: Tackling core issues related to regulation  &amp; also mining the “data exhaust” of this activity</vt:lpstr>
      <vt:lpstr>Are gene regulations among orthologs conserved across species?</vt:lpstr>
      <vt:lpstr>Internal &amp; external  gene regulatory networks</vt:lpstr>
      <vt:lpstr>State-space model for internal  and external gene regulatory networks</vt:lpstr>
      <vt:lpstr>PowerPoint Presentation</vt:lpstr>
      <vt:lpstr>Canonical temporal expression trajectories from effective state space model</vt:lpstr>
      <vt:lpstr>Flowchart</vt:lpstr>
      <vt:lpstr>PowerPoint Presentation</vt:lpstr>
      <vt:lpstr>PowerPoint Presentation</vt:lpstr>
      <vt:lpstr>Orthologs have correlated iPDP coefficients</vt:lpstr>
      <vt:lpstr>PowerPoint Presentation</vt:lpstr>
      <vt:lpstr>Transcriptome Analysis: Tackling core issues related to regulation  &amp; also mining the “data exhaust” of this activity</vt:lpstr>
      <vt:lpstr>Modeling cooperativity between  TFs to target gene using logic gates</vt:lpstr>
      <vt:lpstr>An example: selection of the best-matched logic gate</vt:lpstr>
      <vt:lpstr>App. 1 – TF cooperativity in the cell cycle</vt:lpstr>
      <vt:lpstr>Acute Myeloid Leukemia (AML)</vt:lpstr>
      <vt:lpstr>App. 2 – TF cooperativity in AML</vt:lpstr>
      <vt:lpstr>Cancer-related TF, MYC,  universally amplifies target expression</vt:lpstr>
      <vt:lpstr>Transcriptome Analysis: Tackling core issues related to regulation  &amp; also mining the “data exhaust” of this activity</vt:lpstr>
      <vt:lpstr>2-sided nature of functional  genomics data: Analysis can be  very General/Public  or Individual/Private</vt:lpstr>
      <vt:lpstr>Tricky Privacy Considerations in Personal Genomics</vt:lpstr>
      <vt:lpstr>Genomics has similar "Big Data" Dilemma in the Rest of Society</vt:lpstr>
      <vt:lpstr>The Other Side of the Coin: Why we should share</vt:lpstr>
      <vt:lpstr>The Dilemma</vt:lpstr>
      <vt:lpstr>Current Social &amp; Technical Solutions</vt:lpstr>
      <vt:lpstr>Strawman Hybrid Social &amp; Tech Proposed Solution?</vt:lpstr>
      <vt:lpstr>Transcriptome Analysis: Tackling core issues related to regulation  &amp; also mining the “data exhaust” of this activity</vt:lpstr>
      <vt:lpstr>Representative Expression, Genotype, eQTL Datasets</vt:lpstr>
      <vt:lpstr>PowerPoint Presentation</vt:lpstr>
      <vt:lpstr>Light-weight formats</vt:lpstr>
      <vt:lpstr>PowerPoint Presentation</vt:lpstr>
      <vt:lpstr>Information Content and Predictability</vt:lpstr>
      <vt:lpstr>Per eQTL and ICI Cumulative Leakage versus Genotype Predictability</vt:lpstr>
      <vt:lpstr>Cumulative Leakage versus Joint Predictability</vt:lpstr>
      <vt:lpstr>Linking Attack Scenario</vt:lpstr>
      <vt:lpstr>Linking Attacks: Case of Netflix Prize</vt:lpstr>
      <vt:lpstr>Linking Attacks: Case of Netflix Prize</vt:lpstr>
      <vt:lpstr>Linking Attacks: Case of Netflix Prize</vt:lpstr>
      <vt:lpstr>Linking Attack Scenario</vt:lpstr>
      <vt:lpstr>Levels of Expression-Genotype Model Simplifications for Genotype Prediction</vt:lpstr>
      <vt:lpstr>Success in Linking Attack  with Extremity based Genotype Prediction</vt:lpstr>
      <vt:lpstr>Success in Linking Attack  with Extremity based Genotype Prediction</vt:lpstr>
      <vt:lpstr>PowerPoint Presentation</vt:lpstr>
      <vt:lpstr>PowerPoint Presentation</vt:lpstr>
      <vt:lpstr>PowerPoint Presentation</vt:lpstr>
      <vt:lpstr>PowerPoint Presentation</vt:lpstr>
      <vt:lpstr>Transcriptome Analysis: Tackling core issues related to regulation  &amp; also mining the “data exhaust” of this activity</vt:lpstr>
      <vt:lpstr>PowerPoint Presentation</vt:lpstr>
      <vt:lpstr>PowerPoint Presentation</vt:lpstr>
      <vt:lpstr>PowerPoint Presentation</vt:lpstr>
      <vt:lpstr>PowerPoint Presentation</vt:lpstr>
      <vt:lpstr>PowerPoint Presentation</vt:lpstr>
      <vt:lpstr>With help of M Pazin at NHGRI, identified: 702 community papers that used ENCODE data but were not supported by ENCODE funding &amp;  558 consortium papers supported by ENCODE funding  (https://www.encodeproject.org/search/?type=Publication for up-to-date query)   Then identified 1,786 ENCODE members &amp; 8,263 non-members .</vt:lpstr>
      <vt:lpstr>Co-authorship Network of ENCODE members  &amp; Data Users</vt:lpstr>
      <vt:lpstr>Co-authorship Network of ENCODE members  &amp; Data Users</vt:lpstr>
      <vt:lpstr>Co-authorship Network of ENCODE members  &amp; Data Users</vt:lpstr>
      <vt:lpstr>Dynamics of co-authorship network</vt:lpstr>
      <vt:lpstr>Dynamics of co-authorship network</vt:lpstr>
      <vt:lpstr>Dynamics of co-authorship network</vt:lpstr>
      <vt:lpstr>Transcriptome Analysis: Tackling core issues related to regulation  &amp; also mining the “data exhaust” of this activity</vt:lpstr>
      <vt:lpstr>Transcriptome Analysis: Tackling core issues related to regulation  &amp; also mining the “data exhaust” of this activity</vt:lpstr>
      <vt:lpstr>PowerPoint Presentation</vt:lpstr>
      <vt:lpstr>Acknowledgements</vt:lpstr>
      <vt:lpstr>Extra</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Gamze Gursoy</cp:lastModifiedBy>
  <cp:revision>2054</cp:revision>
  <cp:lastPrinted>2016-12-19T03:55:19Z</cp:lastPrinted>
  <dcterms:created xsi:type="dcterms:W3CDTF">2010-09-06T09:08:38Z</dcterms:created>
  <dcterms:modified xsi:type="dcterms:W3CDTF">2017-10-05T10:49:45Z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