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14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7DE6D-1AD1-1F40-A5DA-4D250C701263}" type="datetimeFigureOut">
              <a:rPr lang="en-US" smtClean="0"/>
              <a:t>10/5/17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F69FF-03FA-F941-9911-8596F8E2D1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69FF-03FA-F941-9911-8596F8E2D1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29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F69FF-03FA-F941-9911-8596F8E2D1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489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A03F7-234E-874E-83D9-5B7415353087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37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4AC3-2D59-EE41-9B8A-4C0AFF243964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694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4B11D-D5C7-2A4A-8D13-8DFBAF6DCDD8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2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62B8A-34FC-2942-A20A-476F1FDFF022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2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6B521-A709-5E4C-A96B-077B7367F255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22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736D2-942D-4448-A166-2CAB97C15D7E}" type="datetime1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6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F3CB-9173-0B46-B1BD-A3A179A8CE60}" type="datetime1">
              <a:rPr lang="en-US" smtClean="0"/>
              <a:t>10/5/17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2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7364-02A1-1344-8312-C01CE3006FE1}" type="datetime1">
              <a:rPr lang="en-US" smtClean="0"/>
              <a:t>10/5/17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2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A531-9B76-5E45-8060-71D571C601E9}" type="datetime1">
              <a:rPr lang="en-US" smtClean="0"/>
              <a:t>10/5/17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73FC7-BA9C-A843-AD81-6DC5AE8D7913}" type="datetime1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0B468-686C-EB49-A4A9-2669476600F0}" type="datetime1">
              <a:rPr lang="en-US" smtClean="0"/>
              <a:t>10/5/17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5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46FE-BD17-DD4F-8552-2CE34563C1AC}" type="datetime1">
              <a:rPr lang="en-US" smtClean="0"/>
              <a:t>10/5/17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78F3-65F0-5343-A0DD-504B9C5E7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6426"/>
            <a:ext cx="10515600" cy="1325563"/>
          </a:xfrm>
        </p:spPr>
        <p:txBody>
          <a:bodyPr/>
          <a:lstStyle/>
          <a:p>
            <a:r>
              <a:rPr lang="en-US" dirty="0" smtClean="0"/>
              <a:t>Comparing transcriptome / epigenome complexity across tissues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3847" y="1474119"/>
                <a:ext cx="10784305" cy="539332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Transcriptome (/epigenome) for individual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US" dirty="0" smtClean="0"/>
                  <a:t> in tissue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𝑗</m:t>
                    </m:r>
                  </m:oMath>
                </a14:m>
                <a:r>
                  <a:rPr lang="en-US" dirty="0" smtClean="0"/>
                  <a:t> can be considered a random variable,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We can consider the following distributions:</a:t>
                </a:r>
              </a:p>
              <a:p>
                <a:pPr lvl="1"/>
                <a:r>
                  <a:rPr lang="en-US" sz="2800" dirty="0" smtClean="0"/>
                  <a:t>Individual tissues: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endParaRPr lang="en-US" sz="2800" b="0" dirty="0" smtClean="0"/>
              </a:p>
              <a:p>
                <a:pPr lvl="1"/>
                <a:r>
                  <a:rPr lang="en-US" sz="2800" dirty="0" smtClean="0"/>
                  <a:t>Joint distribution across all tissues: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800" b="0" i="1" smtClean="0"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800" b="0" i="1" smtClean="0"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𝑖𝐽</m:t>
                            </m:r>
                          </m:sub>
                        </m:sSub>
                      </m:e>
                    </m:d>
                  </m:oMath>
                </a14:m>
                <a:endParaRPr lang="en-US" sz="2800" b="0" dirty="0" smtClean="0"/>
              </a:p>
              <a:p>
                <a:pPr lvl="1"/>
                <a:r>
                  <a:rPr lang="en-US" sz="2800" dirty="0" smtClean="0"/>
                  <a:t>Distributions conditioned on genotype: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charset="0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latin typeface="Cambria Math" charset="0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sz="2800" dirty="0" smtClean="0"/>
                  <a:t>,            								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charset="0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800" b="0" i="1" smtClean="0">
                                <a:latin typeface="Cambria Math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  <m:r>
                              <a:rPr lang="en-US" sz="2800" b="0" i="1" smtClean="0">
                                <a:latin typeface="Cambria Math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charset="0"/>
                          </a:rPr>
                          <m:t>,…,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𝑖𝐽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charset="0"/>
                              </a:rPr>
                              <m:t>𝑔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en-US" sz="2800" dirty="0" smtClean="0"/>
              </a:p>
              <a:p>
                <a:r>
                  <a:rPr lang="en-US" sz="3200" dirty="0"/>
                  <a:t>K</a:t>
                </a:r>
                <a:r>
                  <a:rPr lang="en-US" sz="3200" dirty="0" smtClean="0"/>
                  <a:t>nowledge of regulatory network structure can be used to constrain and learn these distributions</a:t>
                </a:r>
              </a:p>
              <a:p>
                <a:r>
                  <a:rPr lang="en-US" sz="3200" dirty="0" smtClean="0"/>
                  <a:t> Complexity and relationships can be calculated using entropy, conditional entropy and mutual information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847" y="1474119"/>
                <a:ext cx="10784305" cy="5393323"/>
              </a:xfrm>
              <a:blipFill rotWithShape="0">
                <a:blip r:embed="rId2"/>
                <a:stretch>
                  <a:fillRect l="-1299" t="-1921" r="-1073" b="-21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76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tissue entropies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661" y="1690688"/>
            <a:ext cx="10796337" cy="4351338"/>
          </a:xfrm>
        </p:spPr>
        <p:txBody>
          <a:bodyPr/>
          <a:lstStyle/>
          <a:p>
            <a:r>
              <a:rPr lang="en-US" dirty="0" smtClean="0"/>
              <a:t>In principal, model is predictive</a:t>
            </a:r>
            <a:r>
              <a:rPr lang="en-US" dirty="0" smtClean="0"/>
              <a:t>, and can can be used to estimate expected transcriptome/modules given genotype and a particular tissue</a:t>
            </a:r>
          </a:p>
          <a:p>
            <a:r>
              <a:rPr lang="en-US" dirty="0" smtClean="0"/>
              <a:t> Can also compare the complexity of particular tissue models conditioned on particular genomes / subsets of genomes (e.g. cases versus controls)</a:t>
            </a:r>
          </a:p>
          <a:p>
            <a:endParaRPr lang="en-US" dirty="0"/>
          </a:p>
          <a:p>
            <a:r>
              <a:rPr lang="en-US" dirty="0" smtClean="0"/>
              <a:t>Can use a similar MI approach to look at similarities between conditions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10</a:t>
            </a:fld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5038558" y="5616272"/>
            <a:ext cx="1025355" cy="99115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44411" y="5616272"/>
            <a:ext cx="1025355" cy="99115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391484" y="5101172"/>
            <a:ext cx="1025355" cy="99115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489625" y="5196639"/>
            <a:ext cx="1103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Autism</a:t>
            </a:r>
            <a:endParaRPr lang="en-US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016109" y="5937438"/>
            <a:ext cx="1103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Schz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6019014" y="5949766"/>
            <a:ext cx="1103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Bipol</a:t>
            </a:r>
            <a:r>
              <a:rPr lang="en-US" sz="2000" dirty="0" smtClean="0"/>
              <a:t>.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3667658" y="3635524"/>
                <a:ext cx="47027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|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∧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∧…)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658" y="3635524"/>
                <a:ext cx="4702711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7201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regulatory relationships to constrain probabilistic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19554"/>
          </a:xfrm>
        </p:spPr>
        <p:txBody>
          <a:bodyPr/>
          <a:lstStyle/>
          <a:p>
            <a:r>
              <a:rPr lang="en-US" dirty="0" smtClean="0"/>
              <a:t>For simple networks (e.g. tree structured), local directed models can be directly combined to generate a probabilistic model (e.g. a Bayesian Network):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034213" y="3593433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6892089" y="3593433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08421" y="3593433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6"/>
            <a:endCxn id="4" idx="2"/>
          </p:cNvCxnSpPr>
          <p:nvPr/>
        </p:nvCxnSpPr>
        <p:spPr>
          <a:xfrm>
            <a:off x="3629526" y="3803985"/>
            <a:ext cx="1404687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6"/>
            <a:endCxn id="5" idx="2"/>
          </p:cNvCxnSpPr>
          <p:nvPr/>
        </p:nvCxnSpPr>
        <p:spPr>
          <a:xfrm>
            <a:off x="5455318" y="3803985"/>
            <a:ext cx="1436771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19137" y="4379495"/>
                <a:ext cx="52217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137" y="4379495"/>
                <a:ext cx="5221705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27621" y="4955004"/>
                <a:ext cx="466825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𝜎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 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𝜎</m:t>
                          </m:r>
                        </m:e>
                      </m:d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621" y="4955004"/>
                <a:ext cx="4668253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103947" b="-1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15916" y="3552872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5916" y="3552872"/>
                <a:ext cx="806116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41707" y="3539420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1707" y="3539420"/>
                <a:ext cx="806116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14121" y="3549864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𝑧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121" y="3549864"/>
                <a:ext cx="806116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2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7812" y="4050319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12" y="4050319"/>
                <a:ext cx="80611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63603" y="4036867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03" y="4036867"/>
                <a:ext cx="806116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7171" y="2811424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𝑧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171" y="2811424"/>
                <a:ext cx="806116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333"/>
            <a:ext cx="10515600" cy="1325563"/>
          </a:xfrm>
        </p:spPr>
        <p:txBody>
          <a:bodyPr/>
          <a:lstStyle/>
          <a:p>
            <a:r>
              <a:rPr lang="en-US" dirty="0" smtClean="0"/>
              <a:t>Using regulatory relationships to constrain probabilistic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578"/>
            <a:ext cx="10515600" cy="4719554"/>
          </a:xfrm>
        </p:spPr>
        <p:txBody>
          <a:bodyPr/>
          <a:lstStyle/>
          <a:p>
            <a:r>
              <a:rPr lang="en-US" dirty="0" smtClean="0"/>
              <a:t>If network contains loops, must be considered undirected overall (=&gt; Markov Random Field), although we can still use the local directed structure to parameterize the potentials: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56109" y="4090880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15139" y="2854993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930317" y="4090880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6"/>
            <a:endCxn id="4" idx="2"/>
          </p:cNvCxnSpPr>
          <p:nvPr/>
        </p:nvCxnSpPr>
        <p:spPr>
          <a:xfrm>
            <a:off x="4351422" y="4301432"/>
            <a:ext cx="1404687" cy="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0"/>
            <a:endCxn id="5" idx="5"/>
          </p:cNvCxnSpPr>
          <p:nvPr/>
        </p:nvCxnSpPr>
        <p:spPr>
          <a:xfrm flipH="1" flipV="1">
            <a:off x="5174575" y="3214428"/>
            <a:ext cx="792087" cy="876452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80609" y="4487405"/>
                <a:ext cx="8180974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charset="0"/>
                            </a:rPr>
                            <m:t>𝑍</m:t>
                          </m:r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𝜙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𝜙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𝜙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𝑧</m:t>
                      </m:r>
                      <m:r>
                        <a:rPr lang="en-US" sz="2400" b="0" i="1" smtClean="0">
                          <a:latin typeface="Cambria Math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609" y="4487405"/>
                <a:ext cx="8180974" cy="7838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14534" y="5219436"/>
                <a:ext cx="6172954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charset="0"/>
                            </a:rPr>
                            <m:t>𝑍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𝑧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𝑧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𝑈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4534" y="5219436"/>
                <a:ext cx="6172954" cy="7838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>
            <a:stCxn id="5" idx="3"/>
            <a:endCxn id="6" idx="0"/>
          </p:cNvCxnSpPr>
          <p:nvPr/>
        </p:nvCxnSpPr>
        <p:spPr>
          <a:xfrm flipH="1">
            <a:off x="4140870" y="3214428"/>
            <a:ext cx="735938" cy="876452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20585" y="6103271"/>
            <a:ext cx="235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</a:t>
            </a:r>
            <a:r>
              <a:rPr lang="en-US" sz="2400" dirty="0" smtClean="0"/>
              <a:t>here:</a:t>
            </a:r>
            <a:endParaRPr lang="en-US" sz="24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51028" y="5942565"/>
                <a:ext cx="4702711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𝑏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𝑏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1028" y="5942565"/>
                <a:ext cx="4702711" cy="7861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481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37812" y="4050319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812" y="4050319"/>
                <a:ext cx="806116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563603" y="4036867"/>
                <a:ext cx="8061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𝑦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603" y="4036867"/>
                <a:ext cx="806116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7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744"/>
            <a:ext cx="10515600" cy="1325563"/>
          </a:xfrm>
        </p:spPr>
        <p:txBody>
          <a:bodyPr/>
          <a:lstStyle/>
          <a:p>
            <a:r>
              <a:rPr lang="en-US" dirty="0" smtClean="0"/>
              <a:t>Using regulatory relationships to constrain probabilistic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6337"/>
            <a:ext cx="10515600" cy="1240443"/>
          </a:xfrm>
        </p:spPr>
        <p:txBody>
          <a:bodyPr/>
          <a:lstStyle/>
          <a:p>
            <a:r>
              <a:rPr lang="en-US" smtClean="0"/>
              <a:t>For multiple inputs, we can use ‘factor graph’ notation: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756109" y="4090880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563603" y="2837175"/>
            <a:ext cx="806116" cy="464673"/>
            <a:chOff x="4637171" y="2811424"/>
            <a:chExt cx="806116" cy="4646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4637171" y="2811424"/>
                  <a:ext cx="80611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charset="0"/>
                          </a:rPr>
                          <m:t>𝑧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7171" y="2811424"/>
                  <a:ext cx="806116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Oval 4"/>
            <p:cNvSpPr/>
            <p:nvPr/>
          </p:nvSpPr>
          <p:spPr>
            <a:xfrm>
              <a:off x="4815139" y="2854993"/>
              <a:ext cx="421105" cy="421104"/>
            </a:xfrm>
            <a:prstGeom prst="ellipse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Oval 5"/>
          <p:cNvSpPr/>
          <p:nvPr/>
        </p:nvSpPr>
        <p:spPr>
          <a:xfrm>
            <a:off x="3930317" y="4090880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22" idx="5"/>
            <a:endCxn id="10" idx="0"/>
          </p:cNvCxnSpPr>
          <p:nvPr/>
        </p:nvCxnSpPr>
        <p:spPr>
          <a:xfrm>
            <a:off x="4275216" y="3247599"/>
            <a:ext cx="465981" cy="61820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701150" y="4731016"/>
                <a:ext cx="4702711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𝑤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𝑤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150" y="4731016"/>
                <a:ext cx="4702711" cy="7861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3737812" y="2844595"/>
            <a:ext cx="806116" cy="464673"/>
            <a:chOff x="4637171" y="2811424"/>
            <a:chExt cx="806116" cy="46467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4637171" y="2811424"/>
                  <a:ext cx="806116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charset="0"/>
                          </a:rPr>
                          <m:t>𝑤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37171" y="2811424"/>
                  <a:ext cx="806116" cy="46166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Oval 21"/>
            <p:cNvSpPr/>
            <p:nvPr/>
          </p:nvSpPr>
          <p:spPr>
            <a:xfrm>
              <a:off x="4815139" y="2854993"/>
              <a:ext cx="421105" cy="421104"/>
            </a:xfrm>
            <a:prstGeom prst="ellipse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693070" y="3865808"/>
            <a:ext cx="96253" cy="962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6" idx="7"/>
            <a:endCxn id="10" idx="1"/>
          </p:cNvCxnSpPr>
          <p:nvPr/>
        </p:nvCxnSpPr>
        <p:spPr>
          <a:xfrm flipV="1">
            <a:off x="4289753" y="3913935"/>
            <a:ext cx="403317" cy="23861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3"/>
            <a:endCxn id="4" idx="1"/>
          </p:cNvCxnSpPr>
          <p:nvPr/>
        </p:nvCxnSpPr>
        <p:spPr>
          <a:xfrm>
            <a:off x="4789323" y="3913935"/>
            <a:ext cx="1028455" cy="23861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052506" y="3363167"/>
            <a:ext cx="96253" cy="962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>
            <a:stCxn id="4" idx="0"/>
            <a:endCxn id="31" idx="3"/>
          </p:cNvCxnSpPr>
          <p:nvPr/>
        </p:nvCxnSpPr>
        <p:spPr>
          <a:xfrm flipH="1" flipV="1">
            <a:off x="5148759" y="3411294"/>
            <a:ext cx="817903" cy="679586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5" idx="2"/>
            <a:endCxn id="31" idx="3"/>
          </p:cNvCxnSpPr>
          <p:nvPr/>
        </p:nvCxnSpPr>
        <p:spPr>
          <a:xfrm flipH="1">
            <a:off x="5148759" y="3091296"/>
            <a:ext cx="592812" cy="31999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1" idx="0"/>
            <a:endCxn id="22" idx="6"/>
          </p:cNvCxnSpPr>
          <p:nvPr/>
        </p:nvCxnSpPr>
        <p:spPr>
          <a:xfrm flipH="1" flipV="1">
            <a:off x="4336885" y="3098716"/>
            <a:ext cx="763748" cy="264451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31739" y="5472027"/>
                <a:ext cx="4702711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𝑧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𝑤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𝑤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𝑦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,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𝑧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739" y="5472027"/>
                <a:ext cx="4702711" cy="78617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660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04105"/>
            <a:ext cx="10515600" cy="1325563"/>
          </a:xfrm>
        </p:spPr>
        <p:txBody>
          <a:bodyPr/>
          <a:lstStyle/>
          <a:p>
            <a:r>
              <a:rPr lang="en-US" smtClean="0"/>
              <a:t>Cross-tissue Markov network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49550" y="3624711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278476" y="5751237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64013" y="5751237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449550" y="5751237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12202" y="4688448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03491" y="385507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7205" y="434963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805106" y="4166046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692938" y="5751237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78476" y="2272936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864013" y="2272936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449550" y="2272936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692938" y="2272936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278476" y="120919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864013" y="120919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449550" y="120919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692938" y="1209199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709357" y="3835263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11" idx="0"/>
            <a:endCxn id="28" idx="2"/>
          </p:cNvCxnSpPr>
          <p:nvPr/>
        </p:nvCxnSpPr>
        <p:spPr>
          <a:xfrm flipH="1" flipV="1">
            <a:off x="5473363" y="4439653"/>
            <a:ext cx="149392" cy="248795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412202" y="4313543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20" idx="3"/>
            <a:endCxn id="26" idx="0"/>
          </p:cNvCxnSpPr>
          <p:nvPr/>
        </p:nvCxnSpPr>
        <p:spPr>
          <a:xfrm flipH="1">
            <a:off x="4919910" y="2632371"/>
            <a:ext cx="834697" cy="1202892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946854" y="4840848"/>
            <a:ext cx="421105" cy="421104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12" idx="2"/>
            <a:endCxn id="28" idx="0"/>
          </p:cNvCxnSpPr>
          <p:nvPr/>
        </p:nvCxnSpPr>
        <p:spPr>
          <a:xfrm flipH="1">
            <a:off x="5473363" y="4065631"/>
            <a:ext cx="430128" cy="247912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0"/>
            <a:endCxn id="28" idx="2"/>
          </p:cNvCxnSpPr>
          <p:nvPr/>
        </p:nvCxnSpPr>
        <p:spPr>
          <a:xfrm flipH="1" flipV="1">
            <a:off x="5473363" y="4439653"/>
            <a:ext cx="430128" cy="131158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8" idx="1"/>
            <a:endCxn id="26" idx="5"/>
          </p:cNvCxnSpPr>
          <p:nvPr/>
        </p:nvCxnSpPr>
        <p:spPr>
          <a:xfrm flipH="1" flipV="1">
            <a:off x="5068793" y="4194698"/>
            <a:ext cx="343409" cy="18190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6394783" y="4225308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>
            <a:stCxn id="12" idx="6"/>
            <a:endCxn id="43" idx="0"/>
          </p:cNvCxnSpPr>
          <p:nvPr/>
        </p:nvCxnSpPr>
        <p:spPr>
          <a:xfrm>
            <a:off x="6324596" y="4065631"/>
            <a:ext cx="131348" cy="159677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3" idx="3"/>
            <a:endCxn id="13" idx="1"/>
          </p:cNvCxnSpPr>
          <p:nvPr/>
        </p:nvCxnSpPr>
        <p:spPr>
          <a:xfrm>
            <a:off x="6517105" y="4288363"/>
            <a:ext cx="101769" cy="122945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7" idx="0"/>
            <a:endCxn id="43" idx="2"/>
          </p:cNvCxnSpPr>
          <p:nvPr/>
        </p:nvCxnSpPr>
        <p:spPr>
          <a:xfrm flipH="1" flipV="1">
            <a:off x="6455944" y="4351418"/>
            <a:ext cx="33085" cy="139981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585905" y="4465943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13" idx="6"/>
            <a:endCxn id="53" idx="1"/>
          </p:cNvCxnSpPr>
          <p:nvPr/>
        </p:nvCxnSpPr>
        <p:spPr>
          <a:xfrm flipV="1">
            <a:off x="6978310" y="4528998"/>
            <a:ext cx="607595" cy="31193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3" idx="3"/>
            <a:endCxn id="30" idx="1"/>
          </p:cNvCxnSpPr>
          <p:nvPr/>
        </p:nvCxnSpPr>
        <p:spPr>
          <a:xfrm>
            <a:off x="7708227" y="4528998"/>
            <a:ext cx="300296" cy="37351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6" idx="4"/>
            <a:endCxn id="53" idx="0"/>
          </p:cNvCxnSpPr>
          <p:nvPr/>
        </p:nvCxnSpPr>
        <p:spPr>
          <a:xfrm flipH="1">
            <a:off x="7647066" y="4045815"/>
            <a:ext cx="13037" cy="42012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8520356" y="4642407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>
            <a:stCxn id="30" idx="7"/>
            <a:endCxn id="65" idx="2"/>
          </p:cNvCxnSpPr>
          <p:nvPr/>
        </p:nvCxnSpPr>
        <p:spPr>
          <a:xfrm flipV="1">
            <a:off x="8306290" y="4768517"/>
            <a:ext cx="275227" cy="134000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9" idx="7"/>
            <a:endCxn id="65" idx="2"/>
          </p:cNvCxnSpPr>
          <p:nvPr/>
        </p:nvCxnSpPr>
        <p:spPr>
          <a:xfrm flipV="1">
            <a:off x="7808986" y="4768517"/>
            <a:ext cx="772531" cy="104438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5" idx="3"/>
            <a:endCxn id="14" idx="3"/>
          </p:cNvCxnSpPr>
          <p:nvPr/>
        </p:nvCxnSpPr>
        <p:spPr>
          <a:xfrm flipV="1">
            <a:off x="8642678" y="4525481"/>
            <a:ext cx="224097" cy="179981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8351916" y="4004732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/>
          <p:cNvCxnSpPr>
            <a:stCxn id="14" idx="1"/>
            <a:endCxn id="76" idx="3"/>
          </p:cNvCxnSpPr>
          <p:nvPr/>
        </p:nvCxnSpPr>
        <p:spPr>
          <a:xfrm flipH="1" flipV="1">
            <a:off x="8474238" y="4067787"/>
            <a:ext cx="392537" cy="15992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76" idx="0"/>
            <a:endCxn id="6" idx="6"/>
          </p:cNvCxnSpPr>
          <p:nvPr/>
        </p:nvCxnSpPr>
        <p:spPr>
          <a:xfrm flipH="1" flipV="1">
            <a:off x="7870655" y="3835263"/>
            <a:ext cx="542422" cy="169469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" idx="7"/>
            <a:endCxn id="76" idx="2"/>
          </p:cNvCxnSpPr>
          <p:nvPr/>
        </p:nvCxnSpPr>
        <p:spPr>
          <a:xfrm flipV="1">
            <a:off x="7223449" y="4130842"/>
            <a:ext cx="1189628" cy="1682064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6956252" y="3896444"/>
            <a:ext cx="122322" cy="1261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Arrow Connector 86"/>
          <p:cNvCxnSpPr>
            <a:stCxn id="6" idx="2"/>
            <a:endCxn id="86" idx="3"/>
          </p:cNvCxnSpPr>
          <p:nvPr/>
        </p:nvCxnSpPr>
        <p:spPr>
          <a:xfrm flipH="1">
            <a:off x="7078574" y="3835263"/>
            <a:ext cx="370976" cy="124236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13" idx="0"/>
            <a:endCxn id="86" idx="2"/>
          </p:cNvCxnSpPr>
          <p:nvPr/>
        </p:nvCxnSpPr>
        <p:spPr>
          <a:xfrm flipV="1">
            <a:off x="6767758" y="4022554"/>
            <a:ext cx="249655" cy="327085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86" idx="1"/>
            <a:endCxn id="12" idx="7"/>
          </p:cNvCxnSpPr>
          <p:nvPr/>
        </p:nvCxnSpPr>
        <p:spPr>
          <a:xfrm flipH="1" flipV="1">
            <a:off x="6262927" y="3916748"/>
            <a:ext cx="693325" cy="42751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>
            <a:stCxn id="8" idx="0"/>
            <a:endCxn id="86" idx="3"/>
          </p:cNvCxnSpPr>
          <p:nvPr/>
        </p:nvCxnSpPr>
        <p:spPr>
          <a:xfrm flipV="1">
            <a:off x="7074566" y="3959499"/>
            <a:ext cx="4008" cy="1791738"/>
          </a:xfrm>
          <a:prstGeom prst="straightConnector1">
            <a:avLst/>
          </a:prstGeom>
          <a:ln w="254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0" idx="4"/>
            <a:endCxn id="12" idx="0"/>
          </p:cNvCxnSpPr>
          <p:nvPr/>
        </p:nvCxnSpPr>
        <p:spPr>
          <a:xfrm>
            <a:off x="5903491" y="2694040"/>
            <a:ext cx="210553" cy="1161039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stCxn id="20" idx="5"/>
            <a:endCxn id="6" idx="1"/>
          </p:cNvCxnSpPr>
          <p:nvPr/>
        </p:nvCxnSpPr>
        <p:spPr>
          <a:xfrm>
            <a:off x="6052374" y="2632371"/>
            <a:ext cx="1458845" cy="1054009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6" idx="4"/>
            <a:endCxn id="12" idx="0"/>
          </p:cNvCxnSpPr>
          <p:nvPr/>
        </p:nvCxnSpPr>
        <p:spPr>
          <a:xfrm flipH="1">
            <a:off x="6114044" y="2694040"/>
            <a:ext cx="374985" cy="1161039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16" idx="4"/>
            <a:endCxn id="13" idx="0"/>
          </p:cNvCxnSpPr>
          <p:nvPr/>
        </p:nvCxnSpPr>
        <p:spPr>
          <a:xfrm>
            <a:off x="6489029" y="2694040"/>
            <a:ext cx="278729" cy="1655599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>
            <a:stCxn id="16" idx="4"/>
            <a:endCxn id="14" idx="0"/>
          </p:cNvCxnSpPr>
          <p:nvPr/>
        </p:nvCxnSpPr>
        <p:spPr>
          <a:xfrm>
            <a:off x="6489029" y="2694040"/>
            <a:ext cx="2526630" cy="1472006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17" idx="4"/>
            <a:endCxn id="11" idx="7"/>
          </p:cNvCxnSpPr>
          <p:nvPr/>
        </p:nvCxnSpPr>
        <p:spPr>
          <a:xfrm flipH="1">
            <a:off x="5771638" y="2694040"/>
            <a:ext cx="1302928" cy="2056077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17" idx="4"/>
            <a:endCxn id="6" idx="0"/>
          </p:cNvCxnSpPr>
          <p:nvPr/>
        </p:nvCxnSpPr>
        <p:spPr>
          <a:xfrm>
            <a:off x="7074566" y="2694040"/>
            <a:ext cx="585537" cy="930671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18" idx="4"/>
            <a:endCxn id="30" idx="0"/>
          </p:cNvCxnSpPr>
          <p:nvPr/>
        </p:nvCxnSpPr>
        <p:spPr>
          <a:xfrm>
            <a:off x="7660103" y="2694040"/>
            <a:ext cx="497304" cy="2146808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18" idx="4"/>
            <a:endCxn id="13" idx="0"/>
          </p:cNvCxnSpPr>
          <p:nvPr/>
        </p:nvCxnSpPr>
        <p:spPr>
          <a:xfrm flipH="1">
            <a:off x="6767758" y="2694040"/>
            <a:ext cx="892345" cy="1655599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>
            <a:stCxn id="25" idx="4"/>
            <a:endCxn id="20" idx="0"/>
          </p:cNvCxnSpPr>
          <p:nvPr/>
        </p:nvCxnSpPr>
        <p:spPr>
          <a:xfrm>
            <a:off x="5903491" y="1630303"/>
            <a:ext cx="0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23" idx="4"/>
            <a:endCxn id="18" idx="0"/>
          </p:cNvCxnSpPr>
          <p:nvPr/>
        </p:nvCxnSpPr>
        <p:spPr>
          <a:xfrm>
            <a:off x="7660103" y="1630303"/>
            <a:ext cx="0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7074565" y="1640826"/>
            <a:ext cx="0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509084" y="1630302"/>
            <a:ext cx="0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23" idx="4"/>
            <a:endCxn id="20" idx="0"/>
          </p:cNvCxnSpPr>
          <p:nvPr/>
        </p:nvCxnSpPr>
        <p:spPr>
          <a:xfrm flipH="1">
            <a:off x="5903491" y="1630303"/>
            <a:ext cx="1756612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>
            <a:stCxn id="25" idx="4"/>
            <a:endCxn id="18" idx="0"/>
          </p:cNvCxnSpPr>
          <p:nvPr/>
        </p:nvCxnSpPr>
        <p:spPr>
          <a:xfrm>
            <a:off x="5903491" y="1630303"/>
            <a:ext cx="1756612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>
            <a:stCxn id="21" idx="4"/>
            <a:endCxn id="17" idx="0"/>
          </p:cNvCxnSpPr>
          <p:nvPr/>
        </p:nvCxnSpPr>
        <p:spPr>
          <a:xfrm>
            <a:off x="6489029" y="1630303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>
            <a:stCxn id="22" idx="4"/>
            <a:endCxn id="16" idx="0"/>
          </p:cNvCxnSpPr>
          <p:nvPr/>
        </p:nvCxnSpPr>
        <p:spPr>
          <a:xfrm flipH="1">
            <a:off x="6489029" y="1630303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>
            <a:off x="7097631" y="1625835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 flipH="1">
            <a:off x="7097631" y="1625835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/>
          <p:cNvCxnSpPr/>
          <p:nvPr/>
        </p:nvCxnSpPr>
        <p:spPr>
          <a:xfrm>
            <a:off x="5907500" y="1638791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/>
          <p:nvPr/>
        </p:nvCxnSpPr>
        <p:spPr>
          <a:xfrm flipH="1">
            <a:off x="5907500" y="1638791"/>
            <a:ext cx="585537" cy="64263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/>
          <p:cNvSpPr/>
          <p:nvPr/>
        </p:nvSpPr>
        <p:spPr>
          <a:xfrm>
            <a:off x="1744579" y="3351494"/>
            <a:ext cx="7840073" cy="200559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1744579" y="2010137"/>
            <a:ext cx="7840073" cy="972468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1744579" y="1036319"/>
            <a:ext cx="7840072" cy="77598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1744579" y="5540693"/>
            <a:ext cx="7840072" cy="77598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TextBox 158"/>
          <p:cNvSpPr txBox="1"/>
          <p:nvPr/>
        </p:nvSpPr>
        <p:spPr>
          <a:xfrm>
            <a:off x="2052249" y="1195188"/>
            <a:ext cx="2352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Tissue indicators:</a:t>
            </a:r>
            <a:endParaRPr lang="en-US" sz="2400" dirty="0"/>
          </a:p>
        </p:txBody>
      </p:sp>
      <p:sp>
        <p:nvSpPr>
          <p:cNvPr id="160" name="TextBox 159"/>
          <p:cNvSpPr txBox="1"/>
          <p:nvPr/>
        </p:nvSpPr>
        <p:spPr>
          <a:xfrm>
            <a:off x="2048982" y="2052776"/>
            <a:ext cx="26353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Module activations </a:t>
            </a:r>
            <a:r>
              <a:rPr lang="en-US" sz="2400" dirty="0" smtClean="0"/>
              <a:t>(/PEER factors):</a:t>
            </a:r>
            <a:endParaRPr lang="en-US" sz="2400" dirty="0"/>
          </a:p>
        </p:txBody>
      </p:sp>
      <p:sp>
        <p:nvSpPr>
          <p:cNvPr id="161" name="TextBox 160"/>
          <p:cNvSpPr txBox="1"/>
          <p:nvPr/>
        </p:nvSpPr>
        <p:spPr>
          <a:xfrm>
            <a:off x="1976347" y="3417485"/>
            <a:ext cx="250040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Expression levels / </a:t>
            </a:r>
            <a:r>
              <a:rPr lang="en-US" sz="2200" dirty="0"/>
              <a:t>E</a:t>
            </a:r>
            <a:r>
              <a:rPr lang="en-US" sz="2200" dirty="0" smtClean="0"/>
              <a:t>nhancer activities / Chromatin states:</a:t>
            </a:r>
            <a:endParaRPr lang="en-US" sz="2200" dirty="0"/>
          </a:p>
        </p:txBody>
      </p:sp>
      <p:sp>
        <p:nvSpPr>
          <p:cNvPr id="162" name="TextBox 161"/>
          <p:cNvSpPr txBox="1"/>
          <p:nvPr/>
        </p:nvSpPr>
        <p:spPr>
          <a:xfrm>
            <a:off x="2048982" y="5710676"/>
            <a:ext cx="2352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SNP dosages: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" name="TextBox 162"/>
              <p:cNvSpPr txBox="1"/>
              <p:nvPr/>
            </p:nvSpPr>
            <p:spPr>
              <a:xfrm>
                <a:off x="8035087" y="1154132"/>
                <a:ext cx="1501299" cy="4914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𝑗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∈{0,1}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3" name="TextBox 1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5087" y="1154132"/>
                <a:ext cx="1501299" cy="491417"/>
              </a:xfrm>
              <a:prstGeom prst="rect">
                <a:avLst/>
              </a:prstGeom>
              <a:blipFill rotWithShape="0">
                <a:blip r:embed="rId2"/>
                <a:stretch>
                  <a:fillRect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8306291" y="2281424"/>
                <a:ext cx="12446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𝑚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∈</m:t>
                      </m:r>
                      <m:r>
                        <a:rPr lang="en-US" sz="24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6291" y="2281424"/>
                <a:ext cx="1244622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5" name="TextBox 164"/>
              <p:cNvSpPr txBox="1"/>
              <p:nvPr/>
            </p:nvSpPr>
            <p:spPr>
              <a:xfrm>
                <a:off x="8415084" y="3371157"/>
                <a:ext cx="11080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∈</m:t>
                      </m:r>
                      <m:r>
                        <a:rPr lang="en-US" sz="24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5084" y="3371157"/>
                <a:ext cx="1108082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6" name="TextBox 165"/>
              <p:cNvSpPr txBox="1"/>
              <p:nvPr/>
            </p:nvSpPr>
            <p:spPr>
              <a:xfrm>
                <a:off x="7852608" y="5698316"/>
                <a:ext cx="17653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𝑔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∈{0,1,2}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6" name="TextBox 1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608" y="5698316"/>
                <a:ext cx="1765382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345" r="-24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4774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79535"/>
            <a:ext cx="10515600" cy="1150033"/>
          </a:xfrm>
        </p:spPr>
        <p:txBody>
          <a:bodyPr/>
          <a:lstStyle/>
          <a:p>
            <a:r>
              <a:rPr lang="en-US" dirty="0" smtClean="0"/>
              <a:t>Inference and training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1316" y="1272173"/>
                <a:ext cx="11353801" cy="5309101"/>
              </a:xfrm>
            </p:spPr>
            <p:txBody>
              <a:bodyPr/>
              <a:lstStyle/>
              <a:p>
                <a:r>
                  <a:rPr lang="en-US" dirty="0" smtClean="0"/>
                  <a:t>Inference can be performed in the model using mean-field methods</a:t>
                </a:r>
              </a:p>
              <a:p>
                <a:r>
                  <a:rPr lang="en-US" dirty="0" smtClean="0"/>
                  <a:t>Mean-field inference is a </a:t>
                </a:r>
                <a:r>
                  <a:rPr lang="en-US" dirty="0" err="1" smtClean="0"/>
                  <a:t>variational</a:t>
                </a:r>
                <a:r>
                  <a:rPr lang="en-US" dirty="0" smtClean="0"/>
                  <a:t> approach suitable for undirected models (c.f. </a:t>
                </a:r>
                <a:r>
                  <a:rPr lang="en-US" dirty="0" err="1" smtClean="0"/>
                  <a:t>Variational</a:t>
                </a:r>
                <a:r>
                  <a:rPr lang="en-US" dirty="0" smtClean="0"/>
                  <a:t> Bayes, used in PEER for directed model)</a:t>
                </a:r>
              </a:p>
              <a:p>
                <a:r>
                  <a:rPr lang="en-US" dirty="0" smtClean="0"/>
                  <a:t>Finds a factorized approximating distribution: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Can be applied to perform conditional inference: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𝑄</m:t>
                    </m:r>
                    <m:r>
                      <a:rPr lang="en-US" b="0" i="1" smtClean="0">
                        <a:latin typeface="Cambria Math" charset="0"/>
                      </a:rPr>
                      <m:t>(</m:t>
                    </m:r>
                    <m:r>
                      <a:rPr lang="en-US" b="0" i="1" smtClean="0">
                        <a:latin typeface="Cambria Math" charset="0"/>
                      </a:rPr>
                      <m:t>𝑎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b="0" i="1" smtClean="0">
                        <a:latin typeface="Cambria Math" charset="0"/>
                      </a:rPr>
                      <m:t>𝑥</m:t>
                    </m:r>
                    <m:r>
                      <a:rPr lang="en-US" b="0" i="1" smtClean="0">
                        <a:latin typeface="Cambria Math" charset="0"/>
                      </a:rPr>
                      <m:t>|</m:t>
                    </m:r>
                    <m:r>
                      <a:rPr lang="en-US" b="0" i="1" smtClean="0">
                        <a:latin typeface="Cambria Math" charset="0"/>
                      </a:rPr>
                      <m:t>𝑡</m:t>
                    </m:r>
                    <m:r>
                      <a:rPr lang="en-US" b="0" i="1" smtClean="0">
                        <a:latin typeface="Cambria Math" charset="0"/>
                      </a:rPr>
                      <m:t>,</m:t>
                    </m:r>
                    <m:r>
                      <a:rPr lang="en-US" b="0" i="1" smtClean="0">
                        <a:latin typeface="Cambria Math" charset="0"/>
                      </a:rPr>
                      <m:t>𝑔</m:t>
                    </m:r>
                    <m:r>
                      <a:rPr lang="en-US" b="0" i="1" smtClean="0">
                        <a:latin typeface="Cambria Math" charset="0"/>
                      </a:rPr>
                      <m:t>)</m:t>
                    </m:r>
                  </m:oMath>
                </a14:m>
                <a:r>
                  <a:rPr lang="en-US" dirty="0" smtClean="0"/>
                  <a:t> can be used to fit distribution as a ‘conditional random field’, while fixing the local dependency </a:t>
                </a:r>
                <a:r>
                  <a:rPr lang="en-US" dirty="0" smtClean="0"/>
                  <a:t>models</a:t>
                </a:r>
              </a:p>
              <a:p>
                <a:r>
                  <a:rPr lang="en-US" dirty="0" smtClean="0"/>
                  <a:t>Entropy can be calculated directly: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𝐻</m:t>
                    </m:r>
                    <m:d>
                      <m:d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charset="0"/>
                          </a:rPr>
                          <m:t>𝑄</m:t>
                        </m:r>
                      </m:e>
                    </m:d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charset="0"/>
                          </a:rPr>
                          <m:t>𝑛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charset="0"/>
                          </a:rPr>
                          <m:t>𝐻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charset="0"/>
                          </a:rPr>
                          <m:t>𝑄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charset="0"/>
                          </a:rPr>
                          <m:t>)+</m:t>
                        </m:r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latin typeface="Cambria Math" charset="0"/>
                              </a:rPr>
                              <m:t>𝑚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𝐻</m:t>
                            </m:r>
                            <m:r>
                              <a:rPr lang="en-US" b="0" i="1" smtClean="0">
                                <a:latin typeface="Cambria Math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charset="0"/>
                              </a:rPr>
                              <m:t>𝑄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𝑚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b="0" i="1" smtClean="0">
                                <a:latin typeface="Cambria Math" charset="0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1316" y="1272173"/>
                <a:ext cx="11353801" cy="5309101"/>
              </a:xfrm>
              <a:blipFill rotWithShape="0">
                <a:blip r:embed="rId2"/>
                <a:stretch>
                  <a:fillRect l="-966" t="-1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850105" y="3217010"/>
                <a:ext cx="4054642" cy="487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𝑄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∗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argmin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𝑄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𝐾𝐿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𝑄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105" y="3217010"/>
                <a:ext cx="4054642" cy="487762"/>
              </a:xfrm>
              <a:prstGeom prst="rect">
                <a:avLst/>
              </a:prstGeom>
              <a:blipFill rotWithShape="0"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58714" y="4200828"/>
                <a:ext cx="7295147" cy="487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charset="0"/>
                        </a:rPr>
                        <m:t>)=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argmin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𝑄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𝐾𝐿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𝑄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|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𝑔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714" y="4200828"/>
                <a:ext cx="7295147" cy="487762"/>
              </a:xfrm>
              <a:prstGeom prst="rect">
                <a:avLst/>
              </a:prstGeom>
              <a:blipFill rotWithShape="0">
                <a:blip r:embed="rId4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383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2618"/>
            <a:ext cx="10515600" cy="1325563"/>
          </a:xfrm>
        </p:spPr>
        <p:txBody>
          <a:bodyPr/>
          <a:lstStyle/>
          <a:p>
            <a:r>
              <a:rPr lang="en-US" dirty="0" smtClean="0"/>
              <a:t>Inference and training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199" y="1609056"/>
                <a:ext cx="10736179" cy="4695491"/>
              </a:xfrm>
            </p:spPr>
            <p:txBody>
              <a:bodyPr/>
              <a:lstStyle/>
              <a:p>
                <a:r>
                  <a:rPr lang="en-US" dirty="0" smtClean="0"/>
                  <a:t>Mean-field updates have the general form: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 smtClean="0"/>
                  <a:t>For local dependency model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𝐸</m:t>
                    </m:r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mr-IN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charset="0"/>
                              </a:rPr>
                              <m:t>−</m:t>
                            </m:r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charset="0"/>
                                  </a:rPr>
                                  <m:t>𝑘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charset="0"/>
                                      </a:rPr>
                                      <m:t>𝑘</m:t>
                                    </m:r>
                                  </m:sub>
                                </m:sSub>
                              </m:e>
                            </m:nary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with Gaussian factorization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𝑄</m:t>
                    </m:r>
                  </m:oMath>
                </a14:m>
                <a:r>
                  <a:rPr lang="en-US" dirty="0" smtClean="0"/>
                  <a:t>, updates preserve Gaussian form: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609056"/>
                <a:ext cx="10736179" cy="4695491"/>
              </a:xfrm>
              <a:blipFill rotWithShape="0">
                <a:blip r:embed="rId2"/>
                <a:stretch>
                  <a:fillRect l="-965" t="-2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31695" y="2146198"/>
                <a:ext cx="6966284" cy="1029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𝑄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)=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𝜙</m:t>
                                  </m:r>
                                </m:sub>
                                <m:sup/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𝔼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(−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𝜙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(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)|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d>
                        </m:e>
                      </m:func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695" y="2146198"/>
                <a:ext cx="6966284" cy="102912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68905" y="4166318"/>
                <a:ext cx="8454189" cy="1147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𝔼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</m:d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nary>
                              <m:acc>
                                <m:accPr>
                                  <m:chr m:val="̅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Var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8905" y="4166318"/>
                <a:ext cx="8454189" cy="114723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70811" y="5236723"/>
                <a:ext cx="10888578" cy="1159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𝔼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𝐸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e>
                          </m:d>
                        </m:e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−2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naryPr>
                                <m:sub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𝑘</m:t>
                                      </m:r>
                                    </m:e>
                                    <m:sup>
                                      <m:r>
                                        <m:rPr>
                                          <m:brk m:alnAt="7"/>
                                        </m:rP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≠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𝑘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sub>
                                  </m:sSub>
                                </m:e>
                              </m:nary>
                              <m:acc>
                                <m:accPr>
                                  <m:chr m:val="̅"/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sSup>
                                        <m:sSupPr>
                                          <m:ctrlP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𝑘</m:t>
                                          </m:r>
                                        </m:e>
                                        <m:sup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sub>
                                  </m:sSub>
                                </m:e>
                              </m:acc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≠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𝑘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sub>
                              </m:sSub>
                            </m:e>
                          </m:nary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Var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𝑥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𝑘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′</m:t>
                                  </m:r>
                                </m:sup>
                              </m:sSup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811" y="5236723"/>
                <a:ext cx="10888578" cy="11596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03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tissue entropies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Entropies can be compared across groups of tissues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52959" y="3237294"/>
            <a:ext cx="2141621" cy="210552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05423" y="3237294"/>
            <a:ext cx="2141621" cy="210552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35867" y="5537200"/>
                <a:ext cx="279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5867" y="5537200"/>
                <a:ext cx="2794000" cy="461665"/>
              </a:xfrm>
              <a:prstGeom prst="rect">
                <a:avLst/>
              </a:prstGeom>
              <a:blipFill rotWithShape="0">
                <a:blip r:embed="rId2"/>
                <a:stretch>
                  <a:fillRect r="-871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945786" y="5495676"/>
                <a:ext cx="3363495" cy="5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+2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𝐽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786" y="5495676"/>
                <a:ext cx="3363495" cy="5139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824218" y="2363443"/>
                <a:ext cx="3363495" cy="51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𝐽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4218" y="2363443"/>
                <a:ext cx="3363495" cy="5139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ight Brace 10"/>
          <p:cNvSpPr/>
          <p:nvPr/>
        </p:nvSpPr>
        <p:spPr>
          <a:xfrm rot="16200000">
            <a:off x="6196262" y="1957264"/>
            <a:ext cx="324852" cy="2100271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 flipH="1">
            <a:off x="4452419" y="5034473"/>
            <a:ext cx="466637" cy="503526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5"/>
            <a:endCxn id="9" idx="0"/>
          </p:cNvCxnSpPr>
          <p:nvPr/>
        </p:nvCxnSpPr>
        <p:spPr>
          <a:xfrm>
            <a:off x="7780947" y="5034473"/>
            <a:ext cx="846587" cy="46120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64587" y="4089044"/>
            <a:ext cx="1128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Brain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7059866" y="4089044"/>
            <a:ext cx="844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Other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6104689" y="4089044"/>
            <a:ext cx="516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MI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207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tissue entropies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en-US" dirty="0" smtClean="0"/>
              <a:t>Entropies/Mutual Information can also be compared between brain regions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78F3-65F0-5343-A0DD-504B9C5E7950}" type="slidenum">
              <a:rPr lang="en-US" smtClean="0"/>
              <a:t>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08581" y="3790748"/>
            <a:ext cx="2141621" cy="210552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61045" y="3790748"/>
            <a:ext cx="2141621" cy="210552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6" idx="3"/>
          </p:cNvCxnSpPr>
          <p:nvPr/>
        </p:nvCxnSpPr>
        <p:spPr>
          <a:xfrm flipH="1">
            <a:off x="4308041" y="5587927"/>
            <a:ext cx="466637" cy="503526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5"/>
          </p:cNvCxnSpPr>
          <p:nvPr/>
        </p:nvCxnSpPr>
        <p:spPr>
          <a:xfrm>
            <a:off x="7636569" y="5587927"/>
            <a:ext cx="846587" cy="46120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134813" y="2762699"/>
            <a:ext cx="2141621" cy="2105526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6" idx="7"/>
          </p:cNvCxnSpPr>
          <p:nvPr/>
        </p:nvCxnSpPr>
        <p:spPr>
          <a:xfrm flipV="1">
            <a:off x="6962801" y="2762699"/>
            <a:ext cx="1242736" cy="308347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8097921" y="2448375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921" y="2448375"/>
                <a:ext cx="1719847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448117" y="6203739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117" y="6203739"/>
                <a:ext cx="1719847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8097920" y="6171044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𝐻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r>
                        <a:rPr lang="en-US" sz="240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7920" y="6171044"/>
                <a:ext cx="1719847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8437814" y="3635524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𝐼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7814" y="3635524"/>
                <a:ext cx="1719847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790397" y="3584629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𝐼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397" y="3584629"/>
                <a:ext cx="1719847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680644" y="6203739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𝐼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644" y="6203739"/>
                <a:ext cx="1719847" cy="461665"/>
              </a:xfrm>
              <a:prstGeom prst="rect">
                <a:avLst/>
              </a:prstGeom>
              <a:blipFill rotWithShape="0"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>
            <a:off x="4289119" y="3885869"/>
            <a:ext cx="1255028" cy="272711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962801" y="3885869"/>
            <a:ext cx="1661170" cy="231062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 flipV="1">
            <a:off x="6236633" y="5407887"/>
            <a:ext cx="106816" cy="809104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8477585" y="4591840"/>
                <a:ext cx="171984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𝐼</m:t>
                      </m:r>
                      <m:r>
                        <a:rPr lang="en-US" sz="2400" i="1" smtClean="0">
                          <a:latin typeface="Cambria Math" charset="0"/>
                        </a:rPr>
                        <m:t>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;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7585" y="4591840"/>
                <a:ext cx="1719847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709" r="-7092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>
            <a:stCxn id="35" idx="1"/>
          </p:cNvCxnSpPr>
          <p:nvPr/>
        </p:nvCxnSpPr>
        <p:spPr>
          <a:xfrm flipH="1" flipV="1">
            <a:off x="6438426" y="4664430"/>
            <a:ext cx="2039159" cy="158243"/>
          </a:xfrm>
          <a:prstGeom prst="straightConnector1">
            <a:avLst/>
          </a:prstGeom>
          <a:ln w="25400"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69626" y="3149809"/>
            <a:ext cx="1393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Cerebellum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853553" y="4853450"/>
            <a:ext cx="61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PFC</a:t>
            </a:r>
            <a:endParaRPr lang="en-US" sz="2000" dirty="0"/>
          </a:p>
        </p:txBody>
      </p:sp>
      <p:sp>
        <p:nvSpPr>
          <p:cNvPr id="41" name="TextBox 40"/>
          <p:cNvSpPr txBox="1"/>
          <p:nvPr/>
        </p:nvSpPr>
        <p:spPr>
          <a:xfrm>
            <a:off x="6729198" y="4799185"/>
            <a:ext cx="1768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Hippo-</a:t>
            </a:r>
          </a:p>
          <a:p>
            <a:r>
              <a:rPr lang="en-US" sz="2000" dirty="0" smtClean="0"/>
              <a:t>campus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2612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427</Words>
  <Application>Microsoft Macintosh PowerPoint</Application>
  <PresentationFormat>Widescreen</PresentationFormat>
  <Paragraphs>102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Calibri Light</vt:lpstr>
      <vt:lpstr>Cambria Math</vt:lpstr>
      <vt:lpstr>Mangal</vt:lpstr>
      <vt:lpstr>Arial</vt:lpstr>
      <vt:lpstr>Office Theme</vt:lpstr>
      <vt:lpstr>Comparing transcriptome / epigenome complexity across tissues</vt:lpstr>
      <vt:lpstr>Using regulatory relationships to constrain probabilistic model</vt:lpstr>
      <vt:lpstr>Using regulatory relationships to constrain probabilistic model</vt:lpstr>
      <vt:lpstr>Using regulatory relationships to constrain probabilistic model</vt:lpstr>
      <vt:lpstr>Cross-tissue Markov network model</vt:lpstr>
      <vt:lpstr>Inference and training</vt:lpstr>
      <vt:lpstr>Inference and training</vt:lpstr>
      <vt:lpstr>Comparing tissue entropies</vt:lpstr>
      <vt:lpstr>Comparing tissue entropies</vt:lpstr>
      <vt:lpstr>Comparing tissue entropies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30</cp:revision>
  <dcterms:created xsi:type="dcterms:W3CDTF">2017-10-05T16:40:49Z</dcterms:created>
  <dcterms:modified xsi:type="dcterms:W3CDTF">2017-10-05T21:06:58Z</dcterms:modified>
</cp:coreProperties>
</file>