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5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94633"/>
  </p:normalViewPr>
  <p:slideViewPr>
    <p:cSldViewPr snapToGrid="0" snapToObjects="1">
      <p:cViewPr varScale="1">
        <p:scale>
          <a:sx n="76" d="100"/>
          <a:sy n="76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C6867-9FB8-A841-8706-6913BE046D82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0381F-1FC3-B440-9E0A-0FC92E6C5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2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0381F-1FC3-B440-9E0A-0FC92E6C5A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8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5904-97E7-8647-9FE6-BF0140243268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17D-A10B-FA46-BAE2-C56E360459DB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7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08AC-E29D-1C4A-B133-65DCEEF24F6E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1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1C54-8036-554C-9005-E27EB97B7D45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6A97-B88C-C441-B1AF-EDBB8088E10F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9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D40F-EEF3-9648-9585-C3D418B4C831}" type="datetime1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4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530D-1BA1-8342-977E-8EB5A68FAF56}" type="datetime1">
              <a:rPr lang="en-US" smtClean="0"/>
              <a:t>10/5/17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E5FA-E26F-C747-BF0B-61BDEE7F3A1D}" type="datetime1">
              <a:rPr lang="en-US" smtClean="0"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1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B6B45-50D9-E445-BBFD-F3010048BA8F}" type="datetime1">
              <a:rPr lang="en-US" smtClean="0"/>
              <a:t>10/5/17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5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7B0F-7AD7-AE47-846E-2629A7A553C8}" type="datetime1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0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B981-B673-0B4B-9B9C-CD215CBFDC8B}" type="datetime1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8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C8AB2-E189-EA45-BF4D-D0B44DFFCFF3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507AC-5454-B745-BF51-214EE6EB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tiff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571879" y="73527"/>
            <a:ext cx="1929847" cy="2538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8" y="2137834"/>
            <a:ext cx="9626865" cy="2567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8" y="4311698"/>
            <a:ext cx="9626865" cy="2567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95" y="-251108"/>
            <a:ext cx="4572000" cy="304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11280" r="9882" b="9578"/>
          <a:stretch/>
        </p:blipFill>
        <p:spPr>
          <a:xfrm>
            <a:off x="3886848" y="243903"/>
            <a:ext cx="2253405" cy="2197507"/>
          </a:xfrm>
          <a:prstGeom prst="rect">
            <a:avLst/>
          </a:prstGeom>
        </p:spPr>
      </p:pic>
      <p:sp>
        <p:nvSpPr>
          <p:cNvPr id="18" name="Right Triangle 17"/>
          <p:cNvSpPr/>
          <p:nvPr/>
        </p:nvSpPr>
        <p:spPr>
          <a:xfrm rot="1256868">
            <a:off x="3660162" y="853534"/>
            <a:ext cx="563750" cy="1452604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" name="TextBox 18"/>
          <p:cNvSpPr txBox="1"/>
          <p:nvPr/>
        </p:nvSpPr>
        <p:spPr>
          <a:xfrm>
            <a:off x="3555042" y="166534"/>
            <a:ext cx="8659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Length of peaks</a:t>
            </a:r>
            <a:endParaRPr lang="en-US" sz="833" dirty="0"/>
          </a:p>
        </p:txBody>
      </p:sp>
      <p:sp>
        <p:nvSpPr>
          <p:cNvPr id="20" name="TextBox 19"/>
          <p:cNvSpPr txBox="1"/>
          <p:nvPr/>
        </p:nvSpPr>
        <p:spPr>
          <a:xfrm>
            <a:off x="5634225" y="177117"/>
            <a:ext cx="894797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# of 1kg variants</a:t>
            </a:r>
            <a:endParaRPr lang="en-US" sz="833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298818" y="322792"/>
            <a:ext cx="420688" cy="8202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3642652" y="320147"/>
            <a:ext cx="656166" cy="264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375672" y="363802"/>
            <a:ext cx="1045918" cy="316178"/>
            <a:chOff x="4911725" y="436562"/>
            <a:chExt cx="1255101" cy="379413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4911725" y="436562"/>
              <a:ext cx="422275" cy="37941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334000" y="436562"/>
              <a:ext cx="8328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1350680" y="121560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(A)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3173628" y="12156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(B)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6490758" y="121560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(C)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1348676" y="2451361"/>
            <a:ext cx="340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(D)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>
            <a:off x="1356691" y="4619519"/>
            <a:ext cx="324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(E)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-23949" y="-18407"/>
            <a:ext cx="8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88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9458"/>
          <a:stretch/>
        </p:blipFill>
        <p:spPr>
          <a:xfrm>
            <a:off x="1282568" y="3490761"/>
            <a:ext cx="9626865" cy="25065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532617" y="510849"/>
            <a:ext cx="1929847" cy="25382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33" y="186214"/>
            <a:ext cx="4572000" cy="304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11280" r="9882" b="9578"/>
          <a:stretch/>
        </p:blipFill>
        <p:spPr>
          <a:xfrm>
            <a:off x="3847586" y="681225"/>
            <a:ext cx="2253405" cy="2197507"/>
          </a:xfrm>
          <a:prstGeom prst="rect">
            <a:avLst/>
          </a:prstGeom>
        </p:spPr>
      </p:pic>
      <p:sp>
        <p:nvSpPr>
          <p:cNvPr id="22" name="Right Triangle 21"/>
          <p:cNvSpPr/>
          <p:nvPr/>
        </p:nvSpPr>
        <p:spPr>
          <a:xfrm rot="1256868">
            <a:off x="3620900" y="1290856"/>
            <a:ext cx="563750" cy="1452604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3" name="TextBox 22"/>
          <p:cNvSpPr txBox="1"/>
          <p:nvPr/>
        </p:nvSpPr>
        <p:spPr>
          <a:xfrm>
            <a:off x="3515780" y="603856"/>
            <a:ext cx="8659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Length of peaks</a:t>
            </a:r>
            <a:endParaRPr lang="en-US" sz="833" dirty="0"/>
          </a:p>
        </p:txBody>
      </p:sp>
      <p:sp>
        <p:nvSpPr>
          <p:cNvPr id="24" name="TextBox 23"/>
          <p:cNvSpPr txBox="1"/>
          <p:nvPr/>
        </p:nvSpPr>
        <p:spPr>
          <a:xfrm>
            <a:off x="5594963" y="614439"/>
            <a:ext cx="894797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# of 1kg variants</a:t>
            </a:r>
            <a:endParaRPr lang="en-US" sz="833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259556" y="760114"/>
            <a:ext cx="420688" cy="8202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603390" y="757469"/>
            <a:ext cx="656166" cy="264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336410" y="801124"/>
            <a:ext cx="1045918" cy="316178"/>
            <a:chOff x="4911725" y="436562"/>
            <a:chExt cx="1255101" cy="379413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4911725" y="436562"/>
              <a:ext cx="422275" cy="37941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334000" y="436562"/>
              <a:ext cx="8328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311418" y="558882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(A)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3134366" y="55888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(B)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6451496" y="558882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(C)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-23949" y="-18407"/>
            <a:ext cx="8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01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646786" y="952501"/>
            <a:ext cx="1929847" cy="253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799" r="36469"/>
          <a:stretch/>
        </p:blipFill>
        <p:spPr>
          <a:xfrm>
            <a:off x="3688885" y="609414"/>
            <a:ext cx="2573421" cy="2881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462" y="733386"/>
            <a:ext cx="4110828" cy="275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 r="2724" b="23797"/>
          <a:stretch/>
        </p:blipFill>
        <p:spPr>
          <a:xfrm>
            <a:off x="1282569" y="3490761"/>
            <a:ext cx="9364579" cy="2386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3949" y="-18407"/>
            <a:ext cx="8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69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1"/>
          <a:stretch/>
        </p:blipFill>
        <p:spPr>
          <a:xfrm>
            <a:off x="227214" y="199506"/>
            <a:ext cx="11923466" cy="6156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52" y="30229"/>
            <a:ext cx="8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38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1"/>
          <a:stretch/>
        </p:blipFill>
        <p:spPr>
          <a:xfrm>
            <a:off x="232756" y="249381"/>
            <a:ext cx="11826878" cy="6106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52" y="30229"/>
            <a:ext cx="8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1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612022" y="4508560"/>
            <a:ext cx="10911466" cy="2291700"/>
            <a:chOff x="634017" y="679454"/>
            <a:chExt cx="10911466" cy="2291700"/>
          </a:xfrm>
        </p:grpSpPr>
        <p:sp>
          <p:nvSpPr>
            <p:cNvPr id="50" name="Freeform 49"/>
            <p:cNvSpPr/>
            <p:nvPr/>
          </p:nvSpPr>
          <p:spPr>
            <a:xfrm>
              <a:off x="9736428" y="1871730"/>
              <a:ext cx="1206321" cy="455053"/>
            </a:xfrm>
            <a:custGeom>
              <a:avLst/>
              <a:gdLst>
                <a:gd name="connsiteX0" fmla="*/ 407831 w 1206321"/>
                <a:gd name="connsiteY0" fmla="*/ 0 h 455053"/>
                <a:gd name="connsiteX1" fmla="*/ 0 w 1206321"/>
                <a:gd name="connsiteY1" fmla="*/ 455053 h 455053"/>
                <a:gd name="connsiteX2" fmla="*/ 1206321 w 1206321"/>
                <a:gd name="connsiteY2" fmla="*/ 455053 h 455053"/>
                <a:gd name="connsiteX3" fmla="*/ 798490 w 1206321"/>
                <a:gd name="connsiteY3" fmla="*/ 4292 h 455053"/>
                <a:gd name="connsiteX4" fmla="*/ 407831 w 1206321"/>
                <a:gd name="connsiteY4" fmla="*/ 0 h 4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321" h="455053">
                  <a:moveTo>
                    <a:pt x="407831" y="0"/>
                  </a:moveTo>
                  <a:lnTo>
                    <a:pt x="0" y="455053"/>
                  </a:lnTo>
                  <a:lnTo>
                    <a:pt x="1206321" y="455053"/>
                  </a:lnTo>
                  <a:lnTo>
                    <a:pt x="798490" y="4292"/>
                  </a:lnTo>
                  <a:lnTo>
                    <a:pt x="40783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906073" y="1262130"/>
              <a:ext cx="2120721" cy="455742"/>
            </a:xfrm>
            <a:custGeom>
              <a:avLst/>
              <a:gdLst>
                <a:gd name="connsiteX0" fmla="*/ 1317938 w 2120721"/>
                <a:gd name="connsiteY0" fmla="*/ 442174 h 446467"/>
                <a:gd name="connsiteX1" fmla="*/ 0 w 2120721"/>
                <a:gd name="connsiteY1" fmla="*/ 0 h 446467"/>
                <a:gd name="connsiteX2" fmla="*/ 2120721 w 2120721"/>
                <a:gd name="connsiteY2" fmla="*/ 0 h 446467"/>
                <a:gd name="connsiteX3" fmla="*/ 1558344 w 2120721"/>
                <a:gd name="connsiteY3" fmla="*/ 446467 h 446467"/>
                <a:gd name="connsiteX4" fmla="*/ 1317938 w 2120721"/>
                <a:gd name="connsiteY4" fmla="*/ 442174 h 44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721" h="446467">
                  <a:moveTo>
                    <a:pt x="1317938" y="442174"/>
                  </a:moveTo>
                  <a:lnTo>
                    <a:pt x="0" y="0"/>
                  </a:lnTo>
                  <a:lnTo>
                    <a:pt x="2120721" y="0"/>
                  </a:lnTo>
                  <a:lnTo>
                    <a:pt x="1558344" y="446467"/>
                  </a:lnTo>
                  <a:lnTo>
                    <a:pt x="1317938" y="44217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34707" y="1261241"/>
              <a:ext cx="2597369" cy="453259"/>
            </a:xfrm>
            <a:custGeom>
              <a:avLst/>
              <a:gdLst>
                <a:gd name="connsiteX0" fmla="*/ 1816976 w 2597369"/>
                <a:gd name="connsiteY0" fmla="*/ 449318 h 453259"/>
                <a:gd name="connsiteX1" fmla="*/ 0 w 2597369"/>
                <a:gd name="connsiteY1" fmla="*/ 0 h 453259"/>
                <a:gd name="connsiteX2" fmla="*/ 2597369 w 2597369"/>
                <a:gd name="connsiteY2" fmla="*/ 0 h 453259"/>
                <a:gd name="connsiteX3" fmla="*/ 2006162 w 2597369"/>
                <a:gd name="connsiteY3" fmla="*/ 453259 h 453259"/>
                <a:gd name="connsiteX4" fmla="*/ 1816976 w 2597369"/>
                <a:gd name="connsiteY4" fmla="*/ 449318 h 45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369" h="453259">
                  <a:moveTo>
                    <a:pt x="1816976" y="449318"/>
                  </a:moveTo>
                  <a:lnTo>
                    <a:pt x="0" y="0"/>
                  </a:lnTo>
                  <a:lnTo>
                    <a:pt x="2597369" y="0"/>
                  </a:lnTo>
                  <a:lnTo>
                    <a:pt x="2006162" y="453259"/>
                  </a:lnTo>
                  <a:lnTo>
                    <a:pt x="1816976" y="4493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733592" y="1098763"/>
              <a:ext cx="1906990" cy="164592"/>
            </a:xfrm>
            <a:prstGeom prst="rect">
              <a:avLst/>
            </a:prstGeom>
            <a:gradFill flip="none" rotWithShape="1">
              <a:gsLst>
                <a:gs pos="11000">
                  <a:schemeClr val="accent1">
                    <a:lumMod val="5000"/>
                    <a:lumOff val="95000"/>
                  </a:schemeClr>
                </a:gs>
                <a:gs pos="26000">
                  <a:srgbClr val="D9D9D9"/>
                </a:gs>
                <a:gs pos="49000">
                  <a:srgbClr val="D9D9D9"/>
                </a:gs>
                <a:gs pos="100000">
                  <a:srgbClr val="D9D9D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475810" y="1710201"/>
              <a:ext cx="7069673" cy="166702"/>
              <a:chOff x="2581643" y="1300480"/>
              <a:chExt cx="8617500" cy="203200"/>
            </a:xfrm>
            <a:solidFill>
              <a:schemeClr val="tx1"/>
            </a:solidFill>
          </p:grpSpPr>
          <p:sp>
            <p:nvSpPr>
              <p:cNvPr id="110" name="Rectangle 109"/>
              <p:cNvSpPr/>
              <p:nvPr/>
            </p:nvSpPr>
            <p:spPr>
              <a:xfrm>
                <a:off x="8318500" y="1300480"/>
                <a:ext cx="1408242" cy="203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3’ UTR</a:t>
                </a:r>
                <a:endParaRPr lang="en-US" sz="800" dirty="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9726743" y="1300480"/>
                <a:ext cx="1472400" cy="203200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Poly(A) Tail</a:t>
                </a:r>
                <a:endParaRPr lang="en-US" sz="800" dirty="0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581643" y="1300480"/>
                <a:ext cx="3862339" cy="20062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Intron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443981" y="1300480"/>
                <a:ext cx="1874520" cy="203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Exon</a:t>
                </a:r>
                <a:endParaRPr lang="en-US" sz="800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780590" y="679454"/>
              <a:ext cx="2795841" cy="620282"/>
              <a:chOff x="7723830" y="3848556"/>
              <a:chExt cx="2795841" cy="620282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7723830" y="3848556"/>
                <a:ext cx="839127" cy="446983"/>
                <a:chOff x="8806165" y="2468712"/>
                <a:chExt cx="1003457" cy="534518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>
                  <a:off x="8858883" y="2468712"/>
                  <a:ext cx="908252" cy="480224"/>
                  <a:chOff x="8854727" y="2468712"/>
                  <a:chExt cx="908252" cy="480224"/>
                </a:xfrm>
              </p:grpSpPr>
              <p:sp>
                <p:nvSpPr>
                  <p:cNvPr id="108" name="Delay 107"/>
                  <p:cNvSpPr/>
                  <p:nvPr/>
                </p:nvSpPr>
                <p:spPr>
                  <a:xfrm rot="16200000">
                    <a:off x="9068741" y="2254698"/>
                    <a:ext cx="480224" cy="908252"/>
                  </a:xfrm>
                  <a:prstGeom prst="flowChartDelay">
                    <a:avLst/>
                  </a:prstGeom>
                  <a:solidFill>
                    <a:srgbClr val="C00000">
                      <a:alpha val="2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8934627" y="2481186"/>
                    <a:ext cx="70964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U2 </a:t>
                    </a:r>
                    <a:r>
                      <a:rPr lang="en-US" sz="800" dirty="0" err="1" smtClean="0"/>
                      <a:t>snRNP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8806165" y="2699377"/>
                  <a:ext cx="525622" cy="303853"/>
                  <a:chOff x="8806165" y="2699377"/>
                  <a:chExt cx="525622" cy="303853"/>
                </a:xfrm>
              </p:grpSpPr>
              <p:sp>
                <p:nvSpPr>
                  <p:cNvPr id="106" name="Delay 105"/>
                  <p:cNvSpPr/>
                  <p:nvPr/>
                </p:nvSpPr>
                <p:spPr>
                  <a:xfrm rot="16200000">
                    <a:off x="8950480" y="262537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806165" y="2745595"/>
                    <a:ext cx="525622" cy="2576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SF3A3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>
                  <a:off x="9287835" y="2701017"/>
                  <a:ext cx="521787" cy="301633"/>
                  <a:chOff x="9287835" y="2701017"/>
                  <a:chExt cx="521787" cy="301633"/>
                </a:xfrm>
              </p:grpSpPr>
              <p:sp>
                <p:nvSpPr>
                  <p:cNvPr id="104" name="Delay 103"/>
                  <p:cNvSpPr/>
                  <p:nvPr/>
                </p:nvSpPr>
                <p:spPr>
                  <a:xfrm rot="16200000">
                    <a:off x="9430913" y="262701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9287835" y="2745014"/>
                    <a:ext cx="52178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SF3B4</a:t>
                    </a:r>
                    <a:endParaRPr lang="en-US" sz="800" dirty="0"/>
                  </a:p>
                </p:txBody>
              </p:sp>
            </p:grpSp>
          </p:grpSp>
          <p:sp>
            <p:nvSpPr>
              <p:cNvPr id="94" name="Chord 93"/>
              <p:cNvSpPr/>
              <p:nvPr/>
            </p:nvSpPr>
            <p:spPr>
              <a:xfrm rot="4834325">
                <a:off x="8759142" y="3857676"/>
                <a:ext cx="437729" cy="437729"/>
              </a:xfrm>
              <a:prstGeom prst="chord">
                <a:avLst>
                  <a:gd name="adj1" fmla="val 2700000"/>
                  <a:gd name="adj2" fmla="val 20046184"/>
                </a:avLst>
              </a:prstGeom>
              <a:solidFill>
                <a:schemeClr val="accent2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5" name="Chord 94"/>
              <p:cNvSpPr/>
              <p:nvPr/>
            </p:nvSpPr>
            <p:spPr>
              <a:xfrm rot="4834325">
                <a:off x="9231083" y="3859293"/>
                <a:ext cx="437729" cy="437729"/>
              </a:xfrm>
              <a:prstGeom prst="chord">
                <a:avLst>
                  <a:gd name="adj1" fmla="val 2700000"/>
                  <a:gd name="adj2" fmla="val 20046184"/>
                </a:avLst>
              </a:prstGeom>
              <a:solidFill>
                <a:schemeClr val="accent2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223778" y="3976383"/>
                <a:ext cx="4587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U2AF1</a:t>
                </a:r>
                <a:endParaRPr lang="en-US" sz="8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8746105" y="3976383"/>
                <a:ext cx="4587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U2AF2</a:t>
                </a:r>
                <a:endParaRPr lang="en-US" sz="800" dirty="0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9319155" y="4253394"/>
                <a:ext cx="3080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AG</a:t>
                </a:r>
                <a:endParaRPr lang="en-US" sz="800" i="1" dirty="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794002" y="4253394"/>
                <a:ext cx="71365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i="1" dirty="0"/>
                  <a:t>b</a:t>
                </a:r>
                <a:r>
                  <a:rPr lang="en-US" sz="800" i="1" dirty="0" smtClean="0"/>
                  <a:t>ranch point</a:t>
                </a:r>
                <a:endParaRPr lang="en-US" sz="800" i="1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9632890" y="3864651"/>
                <a:ext cx="8867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 Complex</a:t>
                </a:r>
                <a:endParaRPr lang="en-US" sz="800" i="1" dirty="0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7640840" y="1098816"/>
              <a:ext cx="690528" cy="1645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/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395804" y="2332408"/>
              <a:ext cx="1545711" cy="608460"/>
              <a:chOff x="9395804" y="2437186"/>
              <a:chExt cx="1545711" cy="60846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9739234" y="2437186"/>
                <a:ext cx="599387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7F7F7F"/>
                  </a:gs>
                  <a:gs pos="83000">
                    <a:srgbClr val="7F7F7F"/>
                  </a:gs>
                  <a:gs pos="100000">
                    <a:srgbClr val="7F7F7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0338621" y="2437186"/>
                <a:ext cx="602894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595959"/>
                  </a:gs>
                  <a:gs pos="83000">
                    <a:srgbClr val="59595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10006130" y="2573432"/>
                <a:ext cx="665081" cy="472214"/>
                <a:chOff x="10007834" y="2199314"/>
                <a:chExt cx="665081" cy="472214"/>
              </a:xfrm>
            </p:grpSpPr>
            <p:sp>
              <p:nvSpPr>
                <p:cNvPr id="91" name="Off-page Connector 90"/>
                <p:cNvSpPr/>
                <p:nvPr/>
              </p:nvSpPr>
              <p:spPr>
                <a:xfrm rot="10800000">
                  <a:off x="10007834" y="2199314"/>
                  <a:ext cx="665081" cy="472214"/>
                </a:xfrm>
                <a:prstGeom prst="flowChartOffpageConnector">
                  <a:avLst/>
                </a:prstGeom>
                <a:solidFill>
                  <a:srgbClr val="7030A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0111664" y="2242727"/>
                  <a:ext cx="4828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CSTF2</a:t>
                  </a:r>
                </a:p>
                <a:p>
                  <a:pPr algn="ctr"/>
                  <a:r>
                    <a:rPr lang="en-US" sz="800" dirty="0" smtClean="0"/>
                    <a:t>CSTF2T</a:t>
                  </a:r>
                </a:p>
              </p:txBody>
            </p:sp>
          </p:grpSp>
          <p:sp>
            <p:nvSpPr>
              <p:cNvPr id="90" name="TextBox 89"/>
              <p:cNvSpPr txBox="1"/>
              <p:nvPr/>
            </p:nvSpPr>
            <p:spPr>
              <a:xfrm>
                <a:off x="9395804" y="2753010"/>
                <a:ext cx="5661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Cleavage</a:t>
                </a:r>
                <a:endParaRPr lang="en-US" sz="800" i="1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840381" y="1953340"/>
              <a:ext cx="2120391" cy="1017814"/>
              <a:chOff x="2406216" y="5656945"/>
              <a:chExt cx="2120391" cy="1017814"/>
            </a:xfrm>
          </p:grpSpPr>
          <p:sp>
            <p:nvSpPr>
              <p:cNvPr id="75" name="Explosion 2 74"/>
              <p:cNvSpPr/>
              <p:nvPr/>
            </p:nvSpPr>
            <p:spPr>
              <a:xfrm>
                <a:off x="2406216" y="5758149"/>
                <a:ext cx="1296317" cy="916610"/>
              </a:xfrm>
              <a:prstGeom prst="irregularSeal2">
                <a:avLst/>
              </a:prstGeom>
              <a:solidFill>
                <a:schemeClr val="accent4">
                  <a:lumMod val="40000"/>
                  <a:lumOff val="60000"/>
                  <a:alpha val="61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637207" y="6144822"/>
                <a:ext cx="77296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60S Ribosome</a:t>
                </a:r>
                <a:endParaRPr lang="en-US" sz="800" dirty="0"/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3809403" y="5862847"/>
                <a:ext cx="556017" cy="241656"/>
                <a:chOff x="3762176" y="4755419"/>
                <a:chExt cx="731394" cy="288981"/>
              </a:xfrm>
            </p:grpSpPr>
            <p:sp>
              <p:nvSpPr>
                <p:cNvPr id="85" name="Diamond 84"/>
                <p:cNvSpPr/>
                <p:nvPr/>
              </p:nvSpPr>
              <p:spPr>
                <a:xfrm>
                  <a:off x="3762176" y="4755419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842253" y="4776797"/>
                  <a:ext cx="56131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FMR1</a:t>
                  </a:r>
                  <a:endParaRPr lang="en-US" sz="800" dirty="0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3809403" y="6127566"/>
                <a:ext cx="556017" cy="241656"/>
                <a:chOff x="3762176" y="4772307"/>
                <a:chExt cx="731394" cy="288981"/>
              </a:xfrm>
            </p:grpSpPr>
            <p:sp>
              <p:nvSpPr>
                <p:cNvPr id="83" name="Diamond 82"/>
                <p:cNvSpPr/>
                <p:nvPr/>
              </p:nvSpPr>
              <p:spPr>
                <a:xfrm>
                  <a:off x="3762176" y="4772307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871423" y="4793686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FXR1</a:t>
                  </a:r>
                  <a:endParaRPr lang="en-US" sz="800" dirty="0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3809403" y="6388754"/>
                <a:ext cx="556017" cy="241656"/>
                <a:chOff x="3762176" y="4784973"/>
                <a:chExt cx="731394" cy="288981"/>
              </a:xfrm>
            </p:grpSpPr>
            <p:sp>
              <p:nvSpPr>
                <p:cNvPr id="81" name="Diamond 80"/>
                <p:cNvSpPr/>
                <p:nvPr/>
              </p:nvSpPr>
              <p:spPr>
                <a:xfrm>
                  <a:off x="3762176" y="4784973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3871423" y="4806352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FXR2</a:t>
                  </a:r>
                  <a:endParaRPr lang="en-US" sz="800" dirty="0"/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3452274" y="5656945"/>
                <a:ext cx="107433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smtClean="0"/>
                  <a:t>Ribosome Interaction</a:t>
                </a:r>
                <a:endParaRPr lang="en-US" sz="800" i="1" dirty="0"/>
              </a:p>
            </p:txBody>
          </p:sp>
        </p:grpSp>
        <p:sp>
          <p:nvSpPr>
            <p:cNvPr id="59" name="Bent Arrow 58"/>
            <p:cNvSpPr/>
            <p:nvPr/>
          </p:nvSpPr>
          <p:spPr>
            <a:xfrm rot="5400000">
              <a:off x="1596793" y="1890425"/>
              <a:ext cx="524409" cy="428403"/>
            </a:xfrm>
            <a:prstGeom prst="bentArrow">
              <a:avLst>
                <a:gd name="adj1" fmla="val 4821"/>
                <a:gd name="adj2" fmla="val 18490"/>
                <a:gd name="adj3" fmla="val 50000"/>
                <a:gd name="adj4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643783" y="1710201"/>
              <a:ext cx="983544" cy="166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337926" y="1710201"/>
              <a:ext cx="1137883" cy="166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89497" y="1710201"/>
              <a:ext cx="554285" cy="16670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UTR</a:t>
              </a:r>
              <a:endParaRPr lang="en-US" sz="8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34017" y="1710201"/>
              <a:ext cx="455480" cy="1667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Cap</a:t>
              </a:r>
              <a:endParaRPr lang="en-US" sz="8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624231" y="1710201"/>
              <a:ext cx="713694" cy="166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Intron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856954" y="771190"/>
              <a:ext cx="2156759" cy="769928"/>
              <a:chOff x="2161753" y="771190"/>
              <a:chExt cx="2156759" cy="76992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206685" y="1097226"/>
                <a:ext cx="1436150" cy="16459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6000">
                    <a:srgbClr val="D9D9D9"/>
                  </a:gs>
                  <a:gs pos="49000">
                    <a:srgbClr val="D9D9D9"/>
                  </a:gs>
                  <a:gs pos="100000">
                    <a:srgbClr val="D9D9D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3045432" y="815415"/>
                <a:ext cx="706965" cy="279514"/>
                <a:chOff x="1935268" y="3110448"/>
                <a:chExt cx="845413" cy="334252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1935268" y="3110448"/>
                  <a:ext cx="845413" cy="33425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2034007" y="3154464"/>
                  <a:ext cx="663640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</a:t>
                  </a:r>
                  <a:endParaRPr lang="en-US" sz="800" dirty="0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3045431" y="1261604"/>
                <a:ext cx="706965" cy="279514"/>
                <a:chOff x="1935268" y="3120716"/>
                <a:chExt cx="845413" cy="334252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1935268" y="3120716"/>
                  <a:ext cx="845413" cy="33425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975327" y="3154464"/>
                  <a:ext cx="776739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HNRNPUL1</a:t>
                  </a:r>
                  <a:endParaRPr lang="en-US" sz="800" dirty="0"/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2161753" y="771190"/>
                <a:ext cx="9380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 Regulator</a:t>
                </a:r>
                <a:endParaRPr lang="en-US" sz="800" i="1" dirty="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627984" y="1097226"/>
                <a:ext cx="690528" cy="16459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tx1"/>
                  </a:gs>
                  <a:gs pos="83000">
                    <a:schemeClr val="tx1"/>
                  </a:gs>
                  <a:gs pos="100000">
                    <a:schemeClr val="tx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277" name="TextBox 276"/>
          <p:cNvSpPr txBox="1"/>
          <p:nvPr/>
        </p:nvSpPr>
        <p:spPr>
          <a:xfrm>
            <a:off x="225016" y="2202270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C</a:t>
            </a:r>
            <a:endParaRPr lang="en-US" sz="1824" dirty="0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8477" r="2951" b="11717"/>
          <a:stretch/>
        </p:blipFill>
        <p:spPr>
          <a:xfrm>
            <a:off x="868857" y="2131521"/>
            <a:ext cx="10627160" cy="2031519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02" y="444469"/>
            <a:ext cx="3584448" cy="1536192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 rot="5400000">
            <a:off x="1022243" y="3706337"/>
            <a:ext cx="570696" cy="157275"/>
          </a:xfrm>
          <a:prstGeom prst="rect">
            <a:avLst/>
          </a:prstGeom>
          <a:solidFill>
            <a:srgbClr val="B997C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 rot="5400000">
            <a:off x="836918" y="3702026"/>
            <a:ext cx="579322" cy="157275"/>
          </a:xfrm>
          <a:prstGeom prst="rect">
            <a:avLst/>
          </a:prstGeom>
          <a:solidFill>
            <a:srgbClr val="00B0F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 rot="5400000">
            <a:off x="8705392" y="3681985"/>
            <a:ext cx="619404" cy="157275"/>
          </a:xfrm>
          <a:prstGeom prst="rect">
            <a:avLst/>
          </a:prstGeom>
          <a:solidFill>
            <a:srgbClr val="F29D6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 rot="5400000">
            <a:off x="9335515" y="3667940"/>
            <a:ext cx="647494" cy="157275"/>
          </a:xfrm>
          <a:prstGeom prst="rect">
            <a:avLst/>
          </a:prstGeom>
          <a:solidFill>
            <a:srgbClr val="D65D57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 rot="5400000">
            <a:off x="9568192" y="3619237"/>
            <a:ext cx="647494" cy="254682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016" y="695538"/>
            <a:ext cx="7682852" cy="1380639"/>
            <a:chOff x="225016" y="695538"/>
            <a:chExt cx="7682852" cy="13806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785" t="22764" r="4299" b="28003"/>
            <a:stretch/>
          </p:blipFill>
          <p:spPr>
            <a:xfrm>
              <a:off x="225016" y="695538"/>
              <a:ext cx="7682852" cy="124815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29" y="1882283"/>
              <a:ext cx="7036318" cy="19389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25016" y="31111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7710297" y="31111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25016" y="4359321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D</a:t>
            </a:r>
            <a:endParaRPr lang="en-US" sz="1824" dirty="0"/>
          </a:p>
        </p:txBody>
      </p:sp>
      <p:sp>
        <p:nvSpPr>
          <p:cNvPr id="5" name="TextBox 4"/>
          <p:cNvSpPr txBox="1"/>
          <p:nvPr/>
        </p:nvSpPr>
        <p:spPr>
          <a:xfrm>
            <a:off x="19260" y="35241"/>
            <a:ext cx="8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81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99</Words>
  <Application>Microsoft Macintosh PowerPoint</Application>
  <PresentationFormat>Widescreen</PresentationFormat>
  <Paragraphs>53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Liu</dc:creator>
  <cp:lastModifiedBy>Jason Liu</cp:lastModifiedBy>
  <cp:revision>5</cp:revision>
  <dcterms:created xsi:type="dcterms:W3CDTF">2017-10-05T22:56:30Z</dcterms:created>
  <dcterms:modified xsi:type="dcterms:W3CDTF">2017-10-05T23:06:34Z</dcterms:modified>
</cp:coreProperties>
</file>