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08"/>
    <p:restoredTop sz="94471"/>
  </p:normalViewPr>
  <p:slideViewPr>
    <p:cSldViewPr snapToGrid="0" snapToObjects="1">
      <p:cViewPr>
        <p:scale>
          <a:sx n="180" d="100"/>
          <a:sy n="180" d="100"/>
        </p:scale>
        <p:origin x="184" y="-57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20F42-7B2B-2740-B2E6-94E74DA5B4A7}" type="datetimeFigureOut">
              <a:rPr lang="en-US" smtClean="0"/>
              <a:t>9/26/17</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1AAD7-0FEC-B64A-B558-484FADC25444}" type="slidenum">
              <a:rPr lang="en-US" smtClean="0"/>
              <a:t>‹#›</a:t>
            </a:fld>
            <a:endParaRPr lang="en-US"/>
          </a:p>
        </p:txBody>
      </p:sp>
    </p:spTree>
    <p:extLst>
      <p:ext uri="{BB962C8B-B14F-4D97-AF65-F5344CB8AC3E}">
        <p14:creationId xmlns:p14="http://schemas.microsoft.com/office/powerpoint/2010/main" val="591181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Figure 1</a:t>
            </a:r>
            <a:r>
              <a:rPr lang="en-US" sz="1200" b="0" kern="1200" dirty="0" smtClean="0">
                <a:solidFill>
                  <a:schemeClr val="tx1"/>
                </a:solidFill>
                <a:effectLst/>
                <a:latin typeface="+mn-lt"/>
                <a:ea typeface="+mn-ea"/>
                <a:cs typeface="+mn-cs"/>
              </a:rPr>
              <a:t> (a) MOAT-a shuffles each annotation to a new location within the local genome context bounded by user-defined parameters </a:t>
            </a:r>
            <a:r>
              <a:rPr lang="en-US" sz="1200" b="0" i="1" kern="1200" dirty="0" err="1" smtClean="0">
                <a:solidFill>
                  <a:schemeClr val="tx1"/>
                </a:solidFill>
                <a:effectLst/>
                <a:latin typeface="+mn-lt"/>
                <a:ea typeface="+mn-ea"/>
                <a:cs typeface="+mn-cs"/>
              </a:rPr>
              <a:t>d_min</a:t>
            </a:r>
            <a:r>
              <a:rPr lang="en-US" sz="1200" b="0" kern="1200" dirty="0" smtClean="0">
                <a:solidFill>
                  <a:schemeClr val="tx1"/>
                </a:solidFill>
                <a:effectLst/>
                <a:latin typeface="+mn-lt"/>
                <a:ea typeface="+mn-ea"/>
                <a:cs typeface="+mn-cs"/>
              </a:rPr>
              <a:t> and </a:t>
            </a:r>
            <a:r>
              <a:rPr lang="en-US" sz="1200" b="0" i="1" kern="1200" dirty="0" err="1" smtClean="0">
                <a:solidFill>
                  <a:schemeClr val="tx1"/>
                </a:solidFill>
                <a:effectLst/>
                <a:latin typeface="+mn-lt"/>
                <a:ea typeface="+mn-ea"/>
                <a:cs typeface="+mn-cs"/>
              </a:rPr>
              <a:t>d_max</a:t>
            </a:r>
            <a:r>
              <a:rPr lang="en-US" sz="1200" b="0" kern="1200" dirty="0" smtClean="0">
                <a:solidFill>
                  <a:schemeClr val="tx1"/>
                </a:solidFill>
                <a:effectLst/>
                <a:latin typeface="+mn-lt"/>
                <a:ea typeface="+mn-ea"/>
                <a:cs typeface="+mn-cs"/>
              </a:rPr>
              <a:t>, producing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(b) In MOAT-v, the whole genome is divided into bins of user-defined width </a:t>
            </a:r>
            <a:r>
              <a:rPr lang="en-US" sz="1200" b="0" i="1" kern="1200" dirty="0" smtClean="0">
                <a:solidFill>
                  <a:schemeClr val="tx1"/>
                </a:solidFill>
                <a:effectLst/>
                <a:latin typeface="+mn-lt"/>
                <a:ea typeface="+mn-ea"/>
                <a:cs typeface="+mn-cs"/>
              </a:rPr>
              <a:t>W</a:t>
            </a:r>
            <a:r>
              <a:rPr lang="en-US" sz="1200" b="0" kern="1200" dirty="0" smtClean="0">
                <a:solidFill>
                  <a:schemeClr val="tx1"/>
                </a:solidFill>
                <a:effectLst/>
                <a:latin typeface="+mn-lt"/>
                <a:ea typeface="+mn-ea"/>
                <a:cs typeface="+mn-cs"/>
              </a:rPr>
              <a:t>, within which variants are moved to new coordinates, thereby preserving the local mutation context. As with MOAT-a, MOAT-v produces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(c) MOAT-s bins the entire genome, whereupon it calculates the covariate values for each bin. The program then clusters bins with similar covariate values, represented here as bins with the same color (we refer to these clusters as equivalence classes). The input variants that fall within each cluster are then permuted to new locations chosen from the bins within the same cluster, honoring trinucleotide context preservation if requested.</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91AAD7-0FEC-B64A-B558-484FADC25444}" type="slidenum">
              <a:rPr lang="en-US" smtClean="0"/>
              <a:t>1</a:t>
            </a:fld>
            <a:endParaRPr lang="en-US"/>
          </a:p>
        </p:txBody>
      </p:sp>
    </p:spTree>
    <p:extLst>
      <p:ext uri="{BB962C8B-B14F-4D97-AF65-F5344CB8AC3E}">
        <p14:creationId xmlns:p14="http://schemas.microsoft.com/office/powerpoint/2010/main" val="254923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Figure 1</a:t>
            </a:r>
            <a:r>
              <a:rPr lang="en-US" sz="1200" b="0" kern="1200" dirty="0" smtClean="0">
                <a:solidFill>
                  <a:schemeClr val="tx1"/>
                </a:solidFill>
                <a:effectLst/>
                <a:latin typeface="+mn-lt"/>
                <a:ea typeface="+mn-ea"/>
                <a:cs typeface="+mn-cs"/>
              </a:rPr>
              <a:t> (a) MOAT-a shuffles each annotation to a new location within the local genome context bounded by user-defined parameters </a:t>
            </a:r>
            <a:r>
              <a:rPr lang="en-US" sz="1200" b="0" i="1" kern="1200" dirty="0" err="1" smtClean="0">
                <a:solidFill>
                  <a:schemeClr val="tx1"/>
                </a:solidFill>
                <a:effectLst/>
                <a:latin typeface="+mn-lt"/>
                <a:ea typeface="+mn-ea"/>
                <a:cs typeface="+mn-cs"/>
              </a:rPr>
              <a:t>d_min</a:t>
            </a:r>
            <a:r>
              <a:rPr lang="en-US" sz="1200" b="0" kern="1200" dirty="0" smtClean="0">
                <a:solidFill>
                  <a:schemeClr val="tx1"/>
                </a:solidFill>
                <a:effectLst/>
                <a:latin typeface="+mn-lt"/>
                <a:ea typeface="+mn-ea"/>
                <a:cs typeface="+mn-cs"/>
              </a:rPr>
              <a:t> and </a:t>
            </a:r>
            <a:r>
              <a:rPr lang="en-US" sz="1200" b="0" i="1" kern="1200" dirty="0" err="1" smtClean="0">
                <a:solidFill>
                  <a:schemeClr val="tx1"/>
                </a:solidFill>
                <a:effectLst/>
                <a:latin typeface="+mn-lt"/>
                <a:ea typeface="+mn-ea"/>
                <a:cs typeface="+mn-cs"/>
              </a:rPr>
              <a:t>d_max</a:t>
            </a:r>
            <a:r>
              <a:rPr lang="en-US" sz="1200" b="0" kern="1200" dirty="0" smtClean="0">
                <a:solidFill>
                  <a:schemeClr val="tx1"/>
                </a:solidFill>
                <a:effectLst/>
                <a:latin typeface="+mn-lt"/>
                <a:ea typeface="+mn-ea"/>
                <a:cs typeface="+mn-cs"/>
              </a:rPr>
              <a:t>, producing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(b) In MOAT-v, the whole genome is divided into bins of user-defined width </a:t>
            </a:r>
            <a:r>
              <a:rPr lang="en-US" sz="1200" b="0" i="1" kern="1200" dirty="0" smtClean="0">
                <a:solidFill>
                  <a:schemeClr val="tx1"/>
                </a:solidFill>
                <a:effectLst/>
                <a:latin typeface="+mn-lt"/>
                <a:ea typeface="+mn-ea"/>
                <a:cs typeface="+mn-cs"/>
              </a:rPr>
              <a:t>W</a:t>
            </a:r>
            <a:r>
              <a:rPr lang="en-US" sz="1200" b="0" kern="1200" dirty="0" smtClean="0">
                <a:solidFill>
                  <a:schemeClr val="tx1"/>
                </a:solidFill>
                <a:effectLst/>
                <a:latin typeface="+mn-lt"/>
                <a:ea typeface="+mn-ea"/>
                <a:cs typeface="+mn-cs"/>
              </a:rPr>
              <a:t>, within which variants are moved to new coordinates, thereby preserving the local mutation context. As with MOAT-a, MOAT-v produces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(c) MOAT-s bins the entire genome, whereupon it calculates the covariate values for each bin. The program then clusters bins with similar covariate values, represented here as bins with the same color (we refer to these clusters as equivalence classes). The input variants that fall within each cluster are then permuted to new locations chosen from the bins within the same cluster, honoring trinucleotide context preservation if requested.</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91AAD7-0FEC-B64A-B558-484FADC25444}" type="slidenum">
              <a:rPr lang="en-US" smtClean="0"/>
              <a:t>2</a:t>
            </a:fld>
            <a:endParaRPr lang="en-US"/>
          </a:p>
        </p:txBody>
      </p:sp>
    </p:spTree>
    <p:extLst>
      <p:ext uri="{BB962C8B-B14F-4D97-AF65-F5344CB8AC3E}">
        <p14:creationId xmlns:p14="http://schemas.microsoft.com/office/powerpoint/2010/main" val="83490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392324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61435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44550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29522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1500">
                <a:solidFill>
                  <a:schemeClr val="tx1">
                    <a:tint val="75000"/>
                  </a:schemeClr>
                </a:solidFill>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042C8-184F-4C46-B5DB-71329AF75729}"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4252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4"/>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4"/>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5042C8-184F-4C46-B5DB-71329AF75729}"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92327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042C8-184F-4C46-B5DB-71329AF75729}" type="datetimeFigureOut">
              <a:rPr lang="en-US" smtClean="0"/>
              <a:t>9/26/17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8566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5042C8-184F-4C46-B5DB-71329AF75729}" type="datetimeFigureOut">
              <a:rPr lang="en-US" smtClean="0"/>
              <a:t>9/26/17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239388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042C8-184F-4C46-B5DB-71329AF75729}" type="datetimeFigureOut">
              <a:rPr lang="en-US" smtClean="0"/>
              <a:t>9/26/17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82235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42C8-184F-4C46-B5DB-71329AF75729}"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325052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42C8-184F-4C46-B5DB-71329AF75729}"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30018627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E5042C8-184F-4C46-B5DB-71329AF75729}" type="datetimeFigureOut">
              <a:rPr lang="en-US" smtClean="0"/>
              <a:t>9/26/17</a:t>
            </a:fld>
            <a:endParaRPr lang="en-US"/>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265554E-1683-A54A-8E19-9EC266B37BC4}" type="slidenum">
              <a:rPr lang="en-US" smtClean="0"/>
              <a:t>‹#›</a:t>
            </a:fld>
            <a:endParaRPr lang="en-US"/>
          </a:p>
        </p:txBody>
      </p:sp>
    </p:spTree>
    <p:extLst>
      <p:ext uri="{BB962C8B-B14F-4D97-AF65-F5344CB8AC3E}">
        <p14:creationId xmlns:p14="http://schemas.microsoft.com/office/powerpoint/2010/main" val="4244084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884" rtl="0" eaLnBrk="1" latinLnBrk="0" hangingPunct="1">
        <a:spcBef>
          <a:spcPct val="0"/>
        </a:spcBef>
        <a:buNone/>
        <a:defRPr sz="3300" kern="1200">
          <a:solidFill>
            <a:schemeClr val="tx1"/>
          </a:solidFill>
          <a:latin typeface="+mj-lt"/>
          <a:ea typeface="+mj-ea"/>
          <a:cs typeface="+mj-cs"/>
        </a:defRPr>
      </a:lvl1pPr>
    </p:titleStyle>
    <p:body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84" rtl="0" eaLnBrk="1" latinLnBrk="0" hangingPunct="1">
        <a:defRPr sz="1350" kern="1200">
          <a:solidFill>
            <a:schemeClr val="tx1"/>
          </a:solidFill>
          <a:latin typeface="+mn-lt"/>
          <a:ea typeface="+mn-ea"/>
          <a:cs typeface="+mn-cs"/>
        </a:defRPr>
      </a:lvl1pPr>
      <a:lvl2pPr marL="342884" algn="l" defTabSz="342884" rtl="0" eaLnBrk="1" latinLnBrk="0" hangingPunct="1">
        <a:defRPr sz="1350" kern="1200">
          <a:solidFill>
            <a:schemeClr val="tx1"/>
          </a:solidFill>
          <a:latin typeface="+mn-lt"/>
          <a:ea typeface="+mn-ea"/>
          <a:cs typeface="+mn-cs"/>
        </a:defRPr>
      </a:lvl2pPr>
      <a:lvl3pPr marL="685766" algn="l" defTabSz="342884" rtl="0" eaLnBrk="1" latinLnBrk="0" hangingPunct="1">
        <a:defRPr sz="1350" kern="1200">
          <a:solidFill>
            <a:schemeClr val="tx1"/>
          </a:solidFill>
          <a:latin typeface="+mn-lt"/>
          <a:ea typeface="+mn-ea"/>
          <a:cs typeface="+mn-cs"/>
        </a:defRPr>
      </a:lvl3pPr>
      <a:lvl4pPr marL="1028649" algn="l" defTabSz="342884" rtl="0" eaLnBrk="1" latinLnBrk="0" hangingPunct="1">
        <a:defRPr sz="1350" kern="1200">
          <a:solidFill>
            <a:schemeClr val="tx1"/>
          </a:solidFill>
          <a:latin typeface="+mn-lt"/>
          <a:ea typeface="+mn-ea"/>
          <a:cs typeface="+mn-cs"/>
        </a:defRPr>
      </a:lvl4pPr>
      <a:lvl5pPr marL="1371532" algn="l" defTabSz="342884" rtl="0" eaLnBrk="1" latinLnBrk="0" hangingPunct="1">
        <a:defRPr sz="1350" kern="1200">
          <a:solidFill>
            <a:schemeClr val="tx1"/>
          </a:solidFill>
          <a:latin typeface="+mn-lt"/>
          <a:ea typeface="+mn-ea"/>
          <a:cs typeface="+mn-cs"/>
        </a:defRPr>
      </a:lvl5pPr>
      <a:lvl6pPr marL="1714415" algn="l" defTabSz="342884" rtl="0" eaLnBrk="1" latinLnBrk="0" hangingPunct="1">
        <a:defRPr sz="1350" kern="1200">
          <a:solidFill>
            <a:schemeClr val="tx1"/>
          </a:solidFill>
          <a:latin typeface="+mn-lt"/>
          <a:ea typeface="+mn-ea"/>
          <a:cs typeface="+mn-cs"/>
        </a:defRPr>
      </a:lvl6pPr>
      <a:lvl7pPr marL="2057297" algn="l" defTabSz="342884" rtl="0" eaLnBrk="1" latinLnBrk="0" hangingPunct="1">
        <a:defRPr sz="1350" kern="1200">
          <a:solidFill>
            <a:schemeClr val="tx1"/>
          </a:solidFill>
          <a:latin typeface="+mn-lt"/>
          <a:ea typeface="+mn-ea"/>
          <a:cs typeface="+mn-cs"/>
        </a:defRPr>
      </a:lvl7pPr>
      <a:lvl8pPr marL="2400180" algn="l" defTabSz="342884" rtl="0" eaLnBrk="1" latinLnBrk="0" hangingPunct="1">
        <a:defRPr sz="1350" kern="1200">
          <a:solidFill>
            <a:schemeClr val="tx1"/>
          </a:solidFill>
          <a:latin typeface="+mn-lt"/>
          <a:ea typeface="+mn-ea"/>
          <a:cs typeface="+mn-cs"/>
        </a:defRPr>
      </a:lvl8pPr>
      <a:lvl9pPr marL="2743064" algn="l" defTabSz="3428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Rectangle 205"/>
          <p:cNvSpPr/>
          <p:nvPr/>
        </p:nvSpPr>
        <p:spPr>
          <a:xfrm>
            <a:off x="249365" y="5088112"/>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7" name="Rectangle 206"/>
          <p:cNvSpPr/>
          <p:nvPr/>
        </p:nvSpPr>
        <p:spPr>
          <a:xfrm>
            <a:off x="993942" y="5088111"/>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08" name="Rectangle 207"/>
          <p:cNvSpPr/>
          <p:nvPr/>
        </p:nvSpPr>
        <p:spPr>
          <a:xfrm>
            <a:off x="1731175" y="5086029"/>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9" name="Rectangle 208"/>
          <p:cNvSpPr/>
          <p:nvPr/>
        </p:nvSpPr>
        <p:spPr>
          <a:xfrm>
            <a:off x="2475754" y="5086029"/>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0" name="Rectangle 209"/>
          <p:cNvSpPr/>
          <p:nvPr/>
        </p:nvSpPr>
        <p:spPr>
          <a:xfrm>
            <a:off x="3220332" y="5086029"/>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1" name="Rectangle 210"/>
          <p:cNvSpPr/>
          <p:nvPr/>
        </p:nvSpPr>
        <p:spPr>
          <a:xfrm>
            <a:off x="3964909" y="5086029"/>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78" name="Rectangle 277"/>
          <p:cNvSpPr/>
          <p:nvPr/>
        </p:nvSpPr>
        <p:spPr>
          <a:xfrm>
            <a:off x="4709486" y="5086029"/>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9" name="Rectangle 278"/>
          <p:cNvSpPr/>
          <p:nvPr/>
        </p:nvSpPr>
        <p:spPr>
          <a:xfrm>
            <a:off x="5453912" y="5086029"/>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 name="Straight Connector 4"/>
          <p:cNvCxnSpPr/>
          <p:nvPr/>
        </p:nvCxnSpPr>
        <p:spPr>
          <a:xfrm flipV="1">
            <a:off x="152910" y="1736349"/>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976287" y="1660739"/>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2" name="Straight Connector 11"/>
          <p:cNvCxnSpPr/>
          <p:nvPr/>
        </p:nvCxnSpPr>
        <p:spPr>
          <a:xfrm>
            <a:off x="2329918" y="166782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813755" y="166782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999300" y="166782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622910" y="166782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389913" y="166782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868061" y="166782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34341" y="166782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192215" y="166782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835866" y="166782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566534" y="166782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213291" y="1665639"/>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152910" y="2240063"/>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152910" y="2413739"/>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158631" y="2593858"/>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453185" y="973267"/>
            <a:ext cx="657616" cy="300082"/>
          </a:xfrm>
          <a:prstGeom prst="rect">
            <a:avLst/>
          </a:prstGeom>
          <a:noFill/>
        </p:spPr>
        <p:txBody>
          <a:bodyPr wrap="none" rtlCol="0">
            <a:spAutoFit/>
          </a:bodyPr>
          <a:lstStyle/>
          <a:p>
            <a:r>
              <a:rPr lang="en-US" sz="1350" i="1" dirty="0" err="1" smtClean="0"/>
              <a:t>d_max</a:t>
            </a:r>
            <a:endParaRPr lang="en-US" sz="1350" i="1" dirty="0"/>
          </a:p>
        </p:txBody>
      </p:sp>
      <p:sp>
        <p:nvSpPr>
          <p:cNvPr id="59" name="TextBox 58"/>
          <p:cNvSpPr txBox="1"/>
          <p:nvPr/>
        </p:nvSpPr>
        <p:spPr>
          <a:xfrm>
            <a:off x="2420494" y="1263768"/>
            <a:ext cx="631904" cy="300082"/>
          </a:xfrm>
          <a:prstGeom prst="rect">
            <a:avLst/>
          </a:prstGeom>
          <a:noFill/>
        </p:spPr>
        <p:txBody>
          <a:bodyPr wrap="none" rtlCol="0">
            <a:spAutoFit/>
          </a:bodyPr>
          <a:lstStyle/>
          <a:p>
            <a:r>
              <a:rPr lang="en-US" sz="1350" i="1" dirty="0" err="1" smtClean="0"/>
              <a:t>d_min</a:t>
            </a:r>
            <a:endParaRPr lang="en-US" sz="1350" i="1" dirty="0"/>
          </a:p>
        </p:txBody>
      </p:sp>
      <p:sp>
        <p:nvSpPr>
          <p:cNvPr id="60" name="TextBox 59"/>
          <p:cNvSpPr txBox="1"/>
          <p:nvPr/>
        </p:nvSpPr>
        <p:spPr>
          <a:xfrm>
            <a:off x="3507861" y="1266181"/>
            <a:ext cx="631904" cy="300082"/>
          </a:xfrm>
          <a:prstGeom prst="rect">
            <a:avLst/>
          </a:prstGeom>
          <a:noFill/>
        </p:spPr>
        <p:txBody>
          <a:bodyPr wrap="none" rtlCol="0">
            <a:spAutoFit/>
          </a:bodyPr>
          <a:lstStyle/>
          <a:p>
            <a:r>
              <a:rPr lang="en-US" sz="1350" i="1" dirty="0" err="1" smtClean="0"/>
              <a:t>d_min</a:t>
            </a:r>
            <a:endParaRPr lang="en-US" sz="1350" i="1" dirty="0"/>
          </a:p>
        </p:txBody>
      </p:sp>
      <p:sp>
        <p:nvSpPr>
          <p:cNvPr id="61" name="TextBox 60"/>
          <p:cNvSpPr txBox="1"/>
          <p:nvPr/>
        </p:nvSpPr>
        <p:spPr>
          <a:xfrm>
            <a:off x="4397500" y="970756"/>
            <a:ext cx="657616" cy="300082"/>
          </a:xfrm>
          <a:prstGeom prst="rect">
            <a:avLst/>
          </a:prstGeom>
          <a:noFill/>
        </p:spPr>
        <p:txBody>
          <a:bodyPr wrap="none" rtlCol="0">
            <a:spAutoFit/>
          </a:bodyPr>
          <a:lstStyle/>
          <a:p>
            <a:r>
              <a:rPr lang="en-US" sz="1350" i="1" dirty="0" err="1" smtClean="0"/>
              <a:t>d_max</a:t>
            </a:r>
            <a:endParaRPr lang="en-US" sz="1350" i="1" dirty="0"/>
          </a:p>
        </p:txBody>
      </p:sp>
      <p:sp>
        <p:nvSpPr>
          <p:cNvPr id="62" name="TextBox 61"/>
          <p:cNvSpPr txBox="1"/>
          <p:nvPr/>
        </p:nvSpPr>
        <p:spPr>
          <a:xfrm>
            <a:off x="5199960" y="15056"/>
            <a:ext cx="960135" cy="300082"/>
          </a:xfrm>
          <a:prstGeom prst="rect">
            <a:avLst/>
          </a:prstGeom>
          <a:noFill/>
        </p:spPr>
        <p:txBody>
          <a:bodyPr wrap="none" rtlCol="0">
            <a:spAutoFit/>
          </a:bodyPr>
          <a:lstStyle/>
          <a:p>
            <a:pPr algn="ctr"/>
            <a:r>
              <a:rPr lang="en-US" sz="1350" dirty="0" smtClean="0"/>
              <a:t>annotation</a:t>
            </a:r>
            <a:endParaRPr lang="en-US" sz="1350" dirty="0"/>
          </a:p>
        </p:txBody>
      </p:sp>
      <p:sp>
        <p:nvSpPr>
          <p:cNvPr id="63" name="TextBox 62"/>
          <p:cNvSpPr txBox="1"/>
          <p:nvPr/>
        </p:nvSpPr>
        <p:spPr>
          <a:xfrm>
            <a:off x="151542" y="367183"/>
            <a:ext cx="2835135" cy="300082"/>
          </a:xfrm>
          <a:prstGeom prst="rect">
            <a:avLst/>
          </a:prstGeom>
          <a:noFill/>
        </p:spPr>
        <p:txBody>
          <a:bodyPr wrap="none" rtlCol="0">
            <a:spAutoFit/>
          </a:bodyPr>
          <a:lstStyle/>
          <a:p>
            <a:r>
              <a:rPr lang="en-US" sz="1350" dirty="0"/>
              <a:t>(a) MOAT-a: </a:t>
            </a:r>
            <a:r>
              <a:rPr lang="en-US" sz="1350" dirty="0" smtClean="0"/>
              <a:t>annotation permutation</a:t>
            </a:r>
            <a:endParaRPr lang="en-US" sz="1350" dirty="0"/>
          </a:p>
        </p:txBody>
      </p:sp>
      <p:sp>
        <p:nvSpPr>
          <p:cNvPr id="64" name="Rectangle 63"/>
          <p:cNvSpPr/>
          <p:nvPr/>
        </p:nvSpPr>
        <p:spPr>
          <a:xfrm>
            <a:off x="1553348" y="2171540"/>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5" name="Rectangle 64"/>
          <p:cNvSpPr/>
          <p:nvPr/>
        </p:nvSpPr>
        <p:spPr>
          <a:xfrm>
            <a:off x="306127" y="2341702"/>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8" name="Rectangle 67"/>
          <p:cNvSpPr/>
          <p:nvPr/>
        </p:nvSpPr>
        <p:spPr>
          <a:xfrm>
            <a:off x="5054026" y="2525335"/>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3" name="Straight Connector 2"/>
          <p:cNvCxnSpPr/>
          <p:nvPr/>
        </p:nvCxnSpPr>
        <p:spPr>
          <a:xfrm>
            <a:off x="3246221" y="1113775"/>
            <a:ext cx="3166" cy="550507"/>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324358" y="1462940"/>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6160666" y="1454456"/>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3246219" y="1541058"/>
            <a:ext cx="1078139"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160666" y="1024655"/>
            <a:ext cx="0" cy="1182301"/>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3246219" y="1264059"/>
            <a:ext cx="2914448"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2144006" y="1444177"/>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303928" y="1007726"/>
            <a:ext cx="0" cy="1199229"/>
          </a:xfrm>
          <a:prstGeom prst="line">
            <a:avLst/>
          </a:prstGeom>
          <a:ln w="285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2168082" y="1543287"/>
            <a:ext cx="1078139"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22247" y="1263767"/>
            <a:ext cx="2914448"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V="1">
            <a:off x="229511" y="3923787"/>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61397" y="2879184"/>
            <a:ext cx="2536785" cy="300082"/>
          </a:xfrm>
          <a:prstGeom prst="rect">
            <a:avLst/>
          </a:prstGeom>
          <a:noFill/>
        </p:spPr>
        <p:txBody>
          <a:bodyPr wrap="none" rtlCol="0">
            <a:spAutoFit/>
          </a:bodyPr>
          <a:lstStyle/>
          <a:p>
            <a:r>
              <a:rPr lang="en-US" sz="1350" dirty="0"/>
              <a:t>(b) MOAT-v: </a:t>
            </a:r>
            <a:r>
              <a:rPr lang="en-US" sz="1350" dirty="0" smtClean="0"/>
              <a:t>variant permutation</a:t>
            </a:r>
            <a:endParaRPr lang="en-US" sz="1350" dirty="0"/>
          </a:p>
        </p:txBody>
      </p:sp>
      <p:cxnSp>
        <p:nvCxnSpPr>
          <p:cNvPr id="80" name="Straight Connector 79"/>
          <p:cNvCxnSpPr/>
          <p:nvPr/>
        </p:nvCxnSpPr>
        <p:spPr>
          <a:xfrm>
            <a:off x="442204" y="384841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1248643" y="384841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2139514" y="384869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3235972" y="384841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298165" y="384155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2707151" y="384864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5960973" y="384864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5634473" y="384841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475468" y="384534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457720" y="3844034"/>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229511" y="4090369"/>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V="1">
            <a:off x="229511" y="4255250"/>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810060" y="402184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1474786" y="4021848"/>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2084692" y="401746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2854154" y="401746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3146884" y="401746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3597665" y="4021848"/>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768416" y="4021848"/>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4133697" y="401746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5317827" y="4017468"/>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520297" y="4186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2248319" y="4186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81973" y="4186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4387253" y="4186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6175849" y="4186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900083" y="418708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5084833" y="4186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072021" y="4186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3105182" y="4186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1952814" y="4186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2980958" y="1857623"/>
            <a:ext cx="1045" cy="968368"/>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3494309" y="1848923"/>
            <a:ext cx="2794" cy="977068"/>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V="1">
            <a:off x="229511" y="3621157"/>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8" name="Rectangle 117"/>
          <p:cNvSpPr/>
          <p:nvPr/>
        </p:nvSpPr>
        <p:spPr>
          <a:xfrm>
            <a:off x="3052889" y="3552634"/>
            <a:ext cx="14965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19" name="Straight Connector 118"/>
          <p:cNvCxnSpPr/>
          <p:nvPr/>
        </p:nvCxnSpPr>
        <p:spPr>
          <a:xfrm>
            <a:off x="2406520" y="355263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1890356" y="355263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3075901" y="355263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3699511" y="355263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3466515" y="355263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944662" y="355263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4610942" y="355263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5268817" y="355263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4912468" y="355263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643135" y="355263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293079" y="3234129"/>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a:off x="1786591" y="3226857"/>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3286170" y="3234129"/>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4781413" y="3218767"/>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a:off x="6289808" y="3208488"/>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8" name="Straight Arrow Connector 137"/>
          <p:cNvCxnSpPr/>
          <p:nvPr/>
        </p:nvCxnSpPr>
        <p:spPr>
          <a:xfrm flipV="1">
            <a:off x="296840" y="3323108"/>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nvCxnSpPr>
        <p:spPr>
          <a:xfrm>
            <a:off x="5122552" y="402184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204" name="Content Placeholder 2"/>
          <p:cNvSpPr txBox="1">
            <a:spLocks/>
          </p:cNvSpPr>
          <p:nvPr/>
        </p:nvSpPr>
        <p:spPr>
          <a:xfrm>
            <a:off x="151542" y="4817591"/>
            <a:ext cx="5660923" cy="396440"/>
          </a:xfrm>
          <a:prstGeom prst="rect">
            <a:avLst/>
          </a:prstGeom>
        </p:spPr>
        <p:txBody>
          <a:bodyPr>
            <a:normAutofit/>
          </a:bodyPr>
          <a:lst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a:lstStyle>
          <a:p>
            <a:pPr marL="0" indent="0">
              <a:buFont typeface="Arial"/>
              <a:buNone/>
            </a:pPr>
            <a:r>
              <a:rPr lang="en-US" sz="1350" dirty="0" smtClean="0"/>
              <a:t>Binning whole genome</a:t>
            </a:r>
          </a:p>
          <a:p>
            <a:pPr marL="0" indent="0">
              <a:buFont typeface="Arial"/>
              <a:buNone/>
            </a:pPr>
            <a:endParaRPr lang="en-US" sz="1350" dirty="0" smtClean="0"/>
          </a:p>
        </p:txBody>
      </p:sp>
      <p:sp>
        <p:nvSpPr>
          <p:cNvPr id="220" name="Rectangle 219"/>
          <p:cNvSpPr/>
          <p:nvPr/>
        </p:nvSpPr>
        <p:spPr>
          <a:xfrm>
            <a:off x="250960" y="620499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1" name="Rectangle 220"/>
          <p:cNvSpPr/>
          <p:nvPr/>
        </p:nvSpPr>
        <p:spPr>
          <a:xfrm>
            <a:off x="995004" y="6204992"/>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22" name="Rectangle 221"/>
          <p:cNvSpPr/>
          <p:nvPr/>
        </p:nvSpPr>
        <p:spPr>
          <a:xfrm>
            <a:off x="1731709" y="6204992"/>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3" name="Rectangle 222"/>
          <p:cNvSpPr/>
          <p:nvPr/>
        </p:nvSpPr>
        <p:spPr>
          <a:xfrm>
            <a:off x="2475754" y="6204992"/>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4" name="Rectangle 223"/>
          <p:cNvSpPr/>
          <p:nvPr/>
        </p:nvSpPr>
        <p:spPr>
          <a:xfrm>
            <a:off x="3219798" y="6204992"/>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5" name="Rectangle 224"/>
          <p:cNvSpPr/>
          <p:nvPr/>
        </p:nvSpPr>
        <p:spPr>
          <a:xfrm>
            <a:off x="3963843" y="6204992"/>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26" name="Straight Connector 225"/>
          <p:cNvCxnSpPr/>
          <p:nvPr/>
        </p:nvCxnSpPr>
        <p:spPr>
          <a:xfrm>
            <a:off x="381940" y="6138165"/>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186961" y="6138165"/>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578593" y="6138165"/>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4405414" y="6141098"/>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4258975" y="6141098"/>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2654277" y="614109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2816152" y="614109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2746176" y="614109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3103348" y="614109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2970303" y="6141291"/>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860505" y="6141291"/>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395768" y="6141291"/>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3776956" y="6141291"/>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a:off x="3327885" y="6141291"/>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3510919" y="6141291"/>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3615081" y="6136456"/>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3693271" y="6136456"/>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4" name="Rectangle 243"/>
          <p:cNvSpPr/>
          <p:nvPr/>
        </p:nvSpPr>
        <p:spPr>
          <a:xfrm>
            <a:off x="250962" y="678099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5" name="Rectangle 244"/>
          <p:cNvSpPr/>
          <p:nvPr/>
        </p:nvSpPr>
        <p:spPr>
          <a:xfrm>
            <a:off x="995006" y="6780997"/>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46" name="Rectangle 245"/>
          <p:cNvSpPr/>
          <p:nvPr/>
        </p:nvSpPr>
        <p:spPr>
          <a:xfrm>
            <a:off x="1731710" y="6780997"/>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7" name="Rectangle 246"/>
          <p:cNvSpPr/>
          <p:nvPr/>
        </p:nvSpPr>
        <p:spPr>
          <a:xfrm>
            <a:off x="2475755" y="6780997"/>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8" name="Rectangle 247"/>
          <p:cNvSpPr/>
          <p:nvPr/>
        </p:nvSpPr>
        <p:spPr>
          <a:xfrm>
            <a:off x="3219799" y="6780997"/>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9" name="Rectangle 248"/>
          <p:cNvSpPr/>
          <p:nvPr/>
        </p:nvSpPr>
        <p:spPr>
          <a:xfrm>
            <a:off x="3963843" y="6780997"/>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50" name="Straight Connector 249"/>
          <p:cNvCxnSpPr/>
          <p:nvPr/>
        </p:nvCxnSpPr>
        <p:spPr>
          <a:xfrm>
            <a:off x="2029567" y="6710745"/>
            <a:ext cx="0" cy="281975"/>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1298289" y="6710745"/>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4344445" y="6716805"/>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4562992" y="6712269"/>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4110541" y="6711289"/>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617170" y="6712075"/>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3172396" y="6712075"/>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2858162" y="6712075"/>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2554140" y="6712075"/>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2970303" y="6712075"/>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3897613" y="6712269"/>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3269599" y="6712075"/>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3420714" y="6712269"/>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3023594" y="6712075"/>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3458967" y="6712269"/>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3577974" y="6712269"/>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3500307" y="6712269"/>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67" name="TextBox 266"/>
          <p:cNvSpPr txBox="1"/>
          <p:nvPr/>
        </p:nvSpPr>
        <p:spPr>
          <a:xfrm>
            <a:off x="151542" y="4550359"/>
            <a:ext cx="2811282" cy="300082"/>
          </a:xfrm>
          <a:prstGeom prst="rect">
            <a:avLst/>
          </a:prstGeom>
          <a:noFill/>
        </p:spPr>
        <p:txBody>
          <a:bodyPr wrap="none" rtlCol="0">
            <a:spAutoFit/>
          </a:bodyPr>
          <a:lstStyle/>
          <a:p>
            <a:r>
              <a:rPr lang="en-US" sz="1350" dirty="0" smtClean="0"/>
              <a:t>(c) MOAT-s: somatic variant simulator</a:t>
            </a:r>
            <a:endParaRPr lang="en-US" sz="1350" dirty="0"/>
          </a:p>
        </p:txBody>
      </p:sp>
      <p:sp>
        <p:nvSpPr>
          <p:cNvPr id="15" name="TextBox 14"/>
          <p:cNvSpPr txBox="1"/>
          <p:nvPr/>
        </p:nvSpPr>
        <p:spPr>
          <a:xfrm>
            <a:off x="156730" y="5882722"/>
            <a:ext cx="3624647" cy="300082"/>
          </a:xfrm>
          <a:prstGeom prst="rect">
            <a:avLst/>
          </a:prstGeom>
          <a:noFill/>
        </p:spPr>
        <p:txBody>
          <a:bodyPr wrap="none" rtlCol="0">
            <a:spAutoFit/>
          </a:bodyPr>
          <a:lstStyle/>
          <a:p>
            <a:r>
              <a:rPr lang="en-US" sz="1350" smtClean="0"/>
              <a:t>Overlaying </a:t>
            </a:r>
            <a:r>
              <a:rPr lang="en-US" sz="1350" dirty="0" smtClean="0"/>
              <a:t>variants (with tri-nucleotide indexing)</a:t>
            </a:r>
            <a:endParaRPr lang="en-US" sz="1350" dirty="0"/>
          </a:p>
        </p:txBody>
      </p:sp>
      <p:sp>
        <p:nvSpPr>
          <p:cNvPr id="16" name="TextBox 15"/>
          <p:cNvSpPr txBox="1"/>
          <p:nvPr/>
        </p:nvSpPr>
        <p:spPr>
          <a:xfrm>
            <a:off x="157810" y="6474966"/>
            <a:ext cx="1402243" cy="300082"/>
          </a:xfrm>
          <a:prstGeom prst="rect">
            <a:avLst/>
          </a:prstGeom>
          <a:noFill/>
        </p:spPr>
        <p:txBody>
          <a:bodyPr wrap="none" rtlCol="0">
            <a:spAutoFit/>
          </a:bodyPr>
          <a:lstStyle/>
          <a:p>
            <a:r>
              <a:rPr lang="en-US" sz="1350" dirty="0" smtClean="0"/>
              <a:t>Shuffling variants</a:t>
            </a:r>
            <a:endParaRPr lang="en-US" sz="1350" dirty="0"/>
          </a:p>
        </p:txBody>
      </p:sp>
      <p:sp>
        <p:nvSpPr>
          <p:cNvPr id="28" name="TextBox 27"/>
          <p:cNvSpPr txBox="1"/>
          <p:nvPr/>
        </p:nvSpPr>
        <p:spPr>
          <a:xfrm>
            <a:off x="151051" y="5366041"/>
            <a:ext cx="4706481" cy="300082"/>
          </a:xfrm>
          <a:prstGeom prst="rect">
            <a:avLst/>
          </a:prstGeom>
          <a:noFill/>
        </p:spPr>
        <p:txBody>
          <a:bodyPr wrap="none" rtlCol="0">
            <a:spAutoFit/>
          </a:bodyPr>
          <a:lstStyle/>
          <a:p>
            <a:r>
              <a:rPr lang="en-US" sz="1350" dirty="0" smtClean="0"/>
              <a:t>Marking equivalence classes (bins with </a:t>
            </a:r>
            <a:r>
              <a:rPr lang="en-US" sz="1350" dirty="0"/>
              <a:t>similar covariate </a:t>
            </a:r>
            <a:r>
              <a:rPr lang="en-US" sz="1350" dirty="0" smtClean="0"/>
              <a:t>vectors)</a:t>
            </a:r>
            <a:endParaRPr lang="en-US" sz="1350" dirty="0"/>
          </a:p>
        </p:txBody>
      </p:sp>
      <p:cxnSp>
        <p:nvCxnSpPr>
          <p:cNvPr id="268" name="Straight Connector 267"/>
          <p:cNvCxnSpPr/>
          <p:nvPr/>
        </p:nvCxnSpPr>
        <p:spPr>
          <a:xfrm flipH="1">
            <a:off x="3059697" y="3740230"/>
            <a:ext cx="3108" cy="739413"/>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p:nvCxnSpPr>
        <p:spPr>
          <a:xfrm flipH="1">
            <a:off x="3199586" y="3731530"/>
            <a:ext cx="889" cy="735411"/>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6236465" y="1491036"/>
            <a:ext cx="343364" cy="369332"/>
          </a:xfrm>
          <a:prstGeom prst="rect">
            <a:avLst/>
          </a:prstGeom>
          <a:noFill/>
        </p:spPr>
        <p:txBody>
          <a:bodyPr wrap="none" rtlCol="0">
            <a:spAutoFit/>
          </a:bodyPr>
          <a:lstStyle/>
          <a:p>
            <a:r>
              <a:rPr lang="mr-IN" dirty="0" smtClean="0"/>
              <a:t>…</a:t>
            </a:r>
            <a:endParaRPr lang="en-US" dirty="0"/>
          </a:p>
        </p:txBody>
      </p:sp>
      <p:sp>
        <p:nvSpPr>
          <p:cNvPr id="167" name="TextBox 166"/>
          <p:cNvSpPr txBox="1"/>
          <p:nvPr/>
        </p:nvSpPr>
        <p:spPr>
          <a:xfrm>
            <a:off x="6236465" y="3381531"/>
            <a:ext cx="343364" cy="369332"/>
          </a:xfrm>
          <a:prstGeom prst="rect">
            <a:avLst/>
          </a:prstGeom>
          <a:noFill/>
        </p:spPr>
        <p:txBody>
          <a:bodyPr wrap="none" rtlCol="0">
            <a:spAutoFit/>
          </a:bodyPr>
          <a:lstStyle/>
          <a:p>
            <a:r>
              <a:rPr lang="mr-IN" dirty="0" smtClean="0"/>
              <a:t>…</a:t>
            </a:r>
            <a:endParaRPr lang="en-US" dirty="0"/>
          </a:p>
        </p:txBody>
      </p:sp>
      <p:sp>
        <p:nvSpPr>
          <p:cNvPr id="168" name="TextBox 167"/>
          <p:cNvSpPr txBox="1"/>
          <p:nvPr/>
        </p:nvSpPr>
        <p:spPr>
          <a:xfrm>
            <a:off x="6236465" y="4906175"/>
            <a:ext cx="343364" cy="369332"/>
          </a:xfrm>
          <a:prstGeom prst="rect">
            <a:avLst/>
          </a:prstGeom>
          <a:noFill/>
        </p:spPr>
        <p:txBody>
          <a:bodyPr wrap="none" rtlCol="0">
            <a:spAutoFit/>
          </a:bodyPr>
          <a:lstStyle/>
          <a:p>
            <a:r>
              <a:rPr lang="mr-IN" dirty="0" smtClean="0"/>
              <a:t>…</a:t>
            </a:r>
            <a:endParaRPr lang="en-US" dirty="0"/>
          </a:p>
        </p:txBody>
      </p:sp>
      <p:sp>
        <p:nvSpPr>
          <p:cNvPr id="169" name="TextBox 168"/>
          <p:cNvSpPr txBox="1"/>
          <p:nvPr/>
        </p:nvSpPr>
        <p:spPr>
          <a:xfrm>
            <a:off x="6236465" y="5450227"/>
            <a:ext cx="343364" cy="369332"/>
          </a:xfrm>
          <a:prstGeom prst="rect">
            <a:avLst/>
          </a:prstGeom>
          <a:noFill/>
        </p:spPr>
        <p:txBody>
          <a:bodyPr wrap="none" rtlCol="0">
            <a:spAutoFit/>
          </a:bodyPr>
          <a:lstStyle/>
          <a:p>
            <a:r>
              <a:rPr lang="mr-IN" dirty="0" smtClean="0"/>
              <a:t>…</a:t>
            </a:r>
            <a:endParaRPr lang="en-US" dirty="0"/>
          </a:p>
        </p:txBody>
      </p:sp>
      <p:sp>
        <p:nvSpPr>
          <p:cNvPr id="170" name="TextBox 169"/>
          <p:cNvSpPr txBox="1"/>
          <p:nvPr/>
        </p:nvSpPr>
        <p:spPr>
          <a:xfrm>
            <a:off x="6236465" y="6032763"/>
            <a:ext cx="343364" cy="369332"/>
          </a:xfrm>
          <a:prstGeom prst="rect">
            <a:avLst/>
          </a:prstGeom>
          <a:noFill/>
        </p:spPr>
        <p:txBody>
          <a:bodyPr wrap="none" rtlCol="0">
            <a:spAutoFit/>
          </a:bodyPr>
          <a:lstStyle/>
          <a:p>
            <a:r>
              <a:rPr lang="mr-IN" dirty="0" smtClean="0"/>
              <a:t>…</a:t>
            </a:r>
            <a:endParaRPr lang="en-US" dirty="0"/>
          </a:p>
        </p:txBody>
      </p:sp>
      <p:sp>
        <p:nvSpPr>
          <p:cNvPr id="171" name="TextBox 170"/>
          <p:cNvSpPr txBox="1"/>
          <p:nvPr/>
        </p:nvSpPr>
        <p:spPr>
          <a:xfrm>
            <a:off x="6236465" y="6608039"/>
            <a:ext cx="343364" cy="369332"/>
          </a:xfrm>
          <a:prstGeom prst="rect">
            <a:avLst/>
          </a:prstGeom>
          <a:noFill/>
        </p:spPr>
        <p:txBody>
          <a:bodyPr wrap="none" rtlCol="0">
            <a:spAutoFit/>
          </a:bodyPr>
          <a:lstStyle/>
          <a:p>
            <a:r>
              <a:rPr lang="mr-IN" smtClean="0"/>
              <a:t>…</a:t>
            </a:r>
            <a:endParaRPr lang="en-US" dirty="0"/>
          </a:p>
        </p:txBody>
      </p:sp>
      <p:sp>
        <p:nvSpPr>
          <p:cNvPr id="11" name="TextBox 10"/>
          <p:cNvSpPr txBox="1"/>
          <p:nvPr/>
        </p:nvSpPr>
        <p:spPr>
          <a:xfrm>
            <a:off x="3488988" y="3246355"/>
            <a:ext cx="1154483" cy="300082"/>
          </a:xfrm>
          <a:prstGeom prst="rect">
            <a:avLst/>
          </a:prstGeom>
          <a:noFill/>
        </p:spPr>
        <p:txBody>
          <a:bodyPr wrap="none" rtlCol="0">
            <a:spAutoFit/>
          </a:bodyPr>
          <a:lstStyle/>
          <a:p>
            <a:r>
              <a:rPr lang="en-US" sz="1350" dirty="0" smtClean="0"/>
              <a:t>W ≈ 2*</a:t>
            </a:r>
            <a:r>
              <a:rPr lang="en-US" sz="1350" i="1" dirty="0" err="1" smtClean="0"/>
              <a:t>d_max</a:t>
            </a:r>
            <a:endParaRPr lang="en-US" sz="1350" i="1" dirty="0"/>
          </a:p>
        </p:txBody>
      </p:sp>
      <p:grpSp>
        <p:nvGrpSpPr>
          <p:cNvPr id="175" name="Group 174"/>
          <p:cNvGrpSpPr/>
          <p:nvPr/>
        </p:nvGrpSpPr>
        <p:grpSpPr>
          <a:xfrm>
            <a:off x="249365" y="5630801"/>
            <a:ext cx="5935824" cy="147754"/>
            <a:chOff x="249365" y="7303612"/>
            <a:chExt cx="5935824" cy="147754"/>
          </a:xfrm>
        </p:grpSpPr>
        <p:sp>
          <p:nvSpPr>
            <p:cNvPr id="213" name="Rectangle 212"/>
            <p:cNvSpPr/>
            <p:nvPr/>
          </p:nvSpPr>
          <p:spPr>
            <a:xfrm>
              <a:off x="249365" y="7303613"/>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4" name="Rectangle 213"/>
            <p:cNvSpPr/>
            <p:nvPr/>
          </p:nvSpPr>
          <p:spPr>
            <a:xfrm>
              <a:off x="993943"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5" name="Rectangle 214"/>
            <p:cNvSpPr/>
            <p:nvPr/>
          </p:nvSpPr>
          <p:spPr>
            <a:xfrm>
              <a:off x="1731175" y="7303612"/>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6" name="Rectangle 215"/>
            <p:cNvSpPr/>
            <p:nvPr/>
          </p:nvSpPr>
          <p:spPr>
            <a:xfrm>
              <a:off x="2475754"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7" name="Rectangle 216"/>
            <p:cNvSpPr/>
            <p:nvPr/>
          </p:nvSpPr>
          <p:spPr>
            <a:xfrm>
              <a:off x="3220332"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8" name="Rectangle 217"/>
            <p:cNvSpPr/>
            <p:nvPr/>
          </p:nvSpPr>
          <p:spPr>
            <a:xfrm>
              <a:off x="3964910"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80" name="Rectangle 279"/>
            <p:cNvSpPr/>
            <p:nvPr/>
          </p:nvSpPr>
          <p:spPr>
            <a:xfrm>
              <a:off x="4709487" y="7307157"/>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1" name="Rectangle 280"/>
            <p:cNvSpPr/>
            <p:nvPr/>
          </p:nvSpPr>
          <p:spPr>
            <a:xfrm>
              <a:off x="5447957" y="7307157"/>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82" name="Rectangle 281"/>
          <p:cNvSpPr/>
          <p:nvPr/>
        </p:nvSpPr>
        <p:spPr>
          <a:xfrm>
            <a:off x="4707431" y="6210032"/>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3" name="Rectangle 282"/>
          <p:cNvSpPr/>
          <p:nvPr/>
        </p:nvSpPr>
        <p:spPr>
          <a:xfrm>
            <a:off x="5448876" y="6210032"/>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4" name="Rectangle 283"/>
          <p:cNvSpPr/>
          <p:nvPr/>
        </p:nvSpPr>
        <p:spPr>
          <a:xfrm>
            <a:off x="4706081" y="677956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5" name="Rectangle 284"/>
          <p:cNvSpPr/>
          <p:nvPr/>
        </p:nvSpPr>
        <p:spPr>
          <a:xfrm>
            <a:off x="5450041" y="6778131"/>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286" name="Straight Connector 285"/>
          <p:cNvCxnSpPr/>
          <p:nvPr/>
        </p:nvCxnSpPr>
        <p:spPr>
          <a:xfrm>
            <a:off x="5240887" y="6136057"/>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1625506" y="6710745"/>
            <a:ext cx="0" cy="281977"/>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a:off x="6093505" y="6136057"/>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a:off x="5584643" y="6715769"/>
            <a:ext cx="0" cy="281977"/>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flipV="1">
            <a:off x="1797440" y="3319447"/>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92" name="Straight Arrow Connector 191"/>
          <p:cNvCxnSpPr/>
          <p:nvPr/>
        </p:nvCxnSpPr>
        <p:spPr>
          <a:xfrm flipV="1">
            <a:off x="3297591" y="3312414"/>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3" name="TextBox 192"/>
          <p:cNvSpPr txBox="1"/>
          <p:nvPr/>
        </p:nvSpPr>
        <p:spPr>
          <a:xfrm>
            <a:off x="3540110" y="3067491"/>
            <a:ext cx="1042273" cy="300082"/>
          </a:xfrm>
          <a:prstGeom prst="rect">
            <a:avLst/>
          </a:prstGeom>
          <a:noFill/>
        </p:spPr>
        <p:txBody>
          <a:bodyPr wrap="none" rtlCol="0">
            <a:spAutoFit/>
          </a:bodyPr>
          <a:lstStyle/>
          <a:p>
            <a:r>
              <a:rPr lang="en-US" sz="1350" dirty="0" smtClean="0"/>
              <a:t>bin width </a:t>
            </a:r>
            <a:r>
              <a:rPr lang="en-US" sz="1350" i="1" dirty="0" smtClean="0"/>
              <a:t>W</a:t>
            </a:r>
            <a:endParaRPr lang="en-US" sz="1350" i="1" dirty="0"/>
          </a:p>
        </p:txBody>
      </p:sp>
      <p:cxnSp>
        <p:nvCxnSpPr>
          <p:cNvPr id="194" name="Straight Arrow Connector 193"/>
          <p:cNvCxnSpPr/>
          <p:nvPr/>
        </p:nvCxnSpPr>
        <p:spPr>
          <a:xfrm flipV="1">
            <a:off x="4792833" y="3305352"/>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9" name="TextBox 198"/>
          <p:cNvSpPr txBox="1"/>
          <p:nvPr/>
        </p:nvSpPr>
        <p:spPr>
          <a:xfrm>
            <a:off x="5199233" y="219696"/>
            <a:ext cx="1138068" cy="300082"/>
          </a:xfrm>
          <a:prstGeom prst="rect">
            <a:avLst/>
          </a:prstGeom>
          <a:noFill/>
        </p:spPr>
        <p:txBody>
          <a:bodyPr wrap="none" rtlCol="0">
            <a:spAutoFit/>
          </a:bodyPr>
          <a:lstStyle/>
          <a:p>
            <a:pPr algn="ctr"/>
            <a:r>
              <a:rPr lang="en-US" sz="1350" dirty="0" smtClean="0"/>
              <a:t>permutations</a:t>
            </a:r>
            <a:endParaRPr lang="en-US" sz="1350" dirty="0"/>
          </a:p>
        </p:txBody>
      </p:sp>
      <p:sp>
        <p:nvSpPr>
          <p:cNvPr id="200" name="Rectangle 199"/>
          <p:cNvSpPr/>
          <p:nvPr/>
        </p:nvSpPr>
        <p:spPr>
          <a:xfrm>
            <a:off x="4707431" y="83848"/>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01" name="Rectangle 200"/>
          <p:cNvSpPr/>
          <p:nvPr/>
        </p:nvSpPr>
        <p:spPr>
          <a:xfrm>
            <a:off x="4710040" y="296847"/>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29" name="Straight Connector 28"/>
          <p:cNvCxnSpPr/>
          <p:nvPr/>
        </p:nvCxnSpPr>
        <p:spPr>
          <a:xfrm>
            <a:off x="5313449" y="2799105"/>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6177851" y="2799104"/>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13449" y="2888115"/>
            <a:ext cx="864402"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896368" y="2744572"/>
            <a:ext cx="452368" cy="307777"/>
          </a:xfrm>
          <a:prstGeom prst="rect">
            <a:avLst/>
          </a:prstGeom>
          <a:noFill/>
        </p:spPr>
        <p:txBody>
          <a:bodyPr wrap="none" rtlCol="0">
            <a:spAutoFit/>
          </a:bodyPr>
          <a:lstStyle/>
          <a:p>
            <a:r>
              <a:rPr lang="en-US" sz="1400" dirty="0" smtClean="0"/>
              <a:t>2kb</a:t>
            </a:r>
            <a:endParaRPr lang="en-US" sz="1400" dirty="0"/>
          </a:p>
        </p:txBody>
      </p:sp>
      <p:cxnSp>
        <p:nvCxnSpPr>
          <p:cNvPr id="243" name="Straight Connector 242"/>
          <p:cNvCxnSpPr/>
          <p:nvPr/>
        </p:nvCxnSpPr>
        <p:spPr>
          <a:xfrm>
            <a:off x="5961666" y="4469956"/>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0" name="Straight Connector 269"/>
          <p:cNvCxnSpPr/>
          <p:nvPr/>
        </p:nvCxnSpPr>
        <p:spPr>
          <a:xfrm>
            <a:off x="6177851" y="4466941"/>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p:nvCxnSpPr>
        <p:spPr>
          <a:xfrm>
            <a:off x="5966441" y="4555952"/>
            <a:ext cx="206546"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272" name="TextBox 271"/>
          <p:cNvSpPr txBox="1"/>
          <p:nvPr/>
        </p:nvSpPr>
        <p:spPr>
          <a:xfrm>
            <a:off x="5540914" y="4412960"/>
            <a:ext cx="452368" cy="307777"/>
          </a:xfrm>
          <a:prstGeom prst="rect">
            <a:avLst/>
          </a:prstGeom>
          <a:noFill/>
        </p:spPr>
        <p:txBody>
          <a:bodyPr wrap="none" rtlCol="0">
            <a:spAutoFit/>
          </a:bodyPr>
          <a:lstStyle/>
          <a:p>
            <a:r>
              <a:rPr lang="en-US" sz="1400" dirty="0"/>
              <a:t>2</a:t>
            </a:r>
            <a:r>
              <a:rPr lang="en-US" sz="1400" dirty="0" smtClean="0"/>
              <a:t>kb</a:t>
            </a:r>
            <a:endParaRPr lang="en-US" sz="1400" dirty="0"/>
          </a:p>
        </p:txBody>
      </p:sp>
      <p:cxnSp>
        <p:nvCxnSpPr>
          <p:cNvPr id="202" name="Straight Connector 201"/>
          <p:cNvCxnSpPr/>
          <p:nvPr/>
        </p:nvCxnSpPr>
        <p:spPr>
          <a:xfrm>
            <a:off x="4976727" y="52386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218048" y="461965"/>
            <a:ext cx="1334853" cy="300082"/>
          </a:xfrm>
          <a:prstGeom prst="rect">
            <a:avLst/>
          </a:prstGeom>
          <a:noFill/>
        </p:spPr>
        <p:txBody>
          <a:bodyPr wrap="none" rtlCol="0">
            <a:spAutoFit/>
          </a:bodyPr>
          <a:lstStyle/>
          <a:p>
            <a:r>
              <a:rPr lang="en-US" sz="1350" dirty="0" smtClean="0"/>
              <a:t>original variants</a:t>
            </a:r>
            <a:endParaRPr lang="en-US" sz="1350" dirty="0"/>
          </a:p>
        </p:txBody>
      </p:sp>
      <p:cxnSp>
        <p:nvCxnSpPr>
          <p:cNvPr id="205" name="Straight Connector 204"/>
          <p:cNvCxnSpPr/>
          <p:nvPr/>
        </p:nvCxnSpPr>
        <p:spPr>
          <a:xfrm>
            <a:off x="4974092" y="772614"/>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220571" y="701566"/>
            <a:ext cx="1528111" cy="307777"/>
          </a:xfrm>
          <a:prstGeom prst="rect">
            <a:avLst/>
          </a:prstGeom>
          <a:noFill/>
        </p:spPr>
        <p:txBody>
          <a:bodyPr wrap="none" rtlCol="0">
            <a:spAutoFit/>
          </a:bodyPr>
          <a:lstStyle/>
          <a:p>
            <a:r>
              <a:rPr lang="en-US" sz="1400" dirty="0" smtClean="0"/>
              <a:t>permuted variants</a:t>
            </a:r>
            <a:endParaRPr lang="en-US" sz="1400" dirty="0"/>
          </a:p>
        </p:txBody>
      </p:sp>
      <p:sp>
        <p:nvSpPr>
          <p:cNvPr id="31" name="TextBox 30"/>
          <p:cNvSpPr txBox="1"/>
          <p:nvPr/>
        </p:nvSpPr>
        <p:spPr>
          <a:xfrm>
            <a:off x="5026553" y="472399"/>
            <a:ext cx="274434" cy="307777"/>
          </a:xfrm>
          <a:prstGeom prst="rect">
            <a:avLst/>
          </a:prstGeom>
          <a:noFill/>
        </p:spPr>
        <p:txBody>
          <a:bodyPr wrap="none" rtlCol="0">
            <a:spAutoFit/>
          </a:bodyPr>
          <a:lstStyle/>
          <a:p>
            <a:r>
              <a:rPr lang="en-US" sz="1400" dirty="0" smtClean="0"/>
              <a:t>=</a:t>
            </a:r>
            <a:endParaRPr lang="en-US" sz="1400" dirty="0"/>
          </a:p>
        </p:txBody>
      </p:sp>
      <p:sp>
        <p:nvSpPr>
          <p:cNvPr id="277" name="TextBox 276"/>
          <p:cNvSpPr txBox="1"/>
          <p:nvPr/>
        </p:nvSpPr>
        <p:spPr>
          <a:xfrm>
            <a:off x="5031515" y="710541"/>
            <a:ext cx="274434" cy="307777"/>
          </a:xfrm>
          <a:prstGeom prst="rect">
            <a:avLst/>
          </a:prstGeom>
          <a:noFill/>
        </p:spPr>
        <p:txBody>
          <a:bodyPr wrap="none" rtlCol="0">
            <a:spAutoFit/>
          </a:bodyPr>
          <a:lstStyle/>
          <a:p>
            <a:r>
              <a:rPr lang="en-US" sz="1400" dirty="0" smtClean="0"/>
              <a:t>=</a:t>
            </a:r>
            <a:endParaRPr lang="en-US" sz="1400" dirty="0"/>
          </a:p>
        </p:txBody>
      </p:sp>
      <p:cxnSp>
        <p:nvCxnSpPr>
          <p:cNvPr id="302" name="Straight Connector 301"/>
          <p:cNvCxnSpPr/>
          <p:nvPr/>
        </p:nvCxnSpPr>
        <p:spPr>
          <a:xfrm>
            <a:off x="6182976" y="7057728"/>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p:nvCxnSpPr>
        <p:spPr>
          <a:xfrm>
            <a:off x="6073778" y="7146047"/>
            <a:ext cx="104334" cy="692"/>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304" name="TextBox 303"/>
          <p:cNvSpPr txBox="1"/>
          <p:nvPr/>
        </p:nvSpPr>
        <p:spPr>
          <a:xfrm>
            <a:off x="5662770" y="6998883"/>
            <a:ext cx="452368" cy="307777"/>
          </a:xfrm>
          <a:prstGeom prst="rect">
            <a:avLst/>
          </a:prstGeom>
          <a:noFill/>
        </p:spPr>
        <p:txBody>
          <a:bodyPr wrap="none" rtlCol="0">
            <a:spAutoFit/>
          </a:bodyPr>
          <a:lstStyle/>
          <a:p>
            <a:r>
              <a:rPr lang="en-US" sz="1400" dirty="0"/>
              <a:t>2</a:t>
            </a:r>
            <a:r>
              <a:rPr lang="en-US" sz="1400" dirty="0" smtClean="0"/>
              <a:t>kb</a:t>
            </a:r>
            <a:endParaRPr lang="en-US" sz="1400" dirty="0"/>
          </a:p>
        </p:txBody>
      </p:sp>
      <p:cxnSp>
        <p:nvCxnSpPr>
          <p:cNvPr id="305" name="Straight Connector 304"/>
          <p:cNvCxnSpPr/>
          <p:nvPr/>
        </p:nvCxnSpPr>
        <p:spPr>
          <a:xfrm>
            <a:off x="6073778" y="7059465"/>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2214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Rectangle 205"/>
          <p:cNvSpPr/>
          <p:nvPr/>
        </p:nvSpPr>
        <p:spPr>
          <a:xfrm>
            <a:off x="249365" y="6385259"/>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7" name="Rectangle 206"/>
          <p:cNvSpPr/>
          <p:nvPr/>
        </p:nvSpPr>
        <p:spPr>
          <a:xfrm>
            <a:off x="993942" y="6385258"/>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08" name="Rectangle 207"/>
          <p:cNvSpPr/>
          <p:nvPr/>
        </p:nvSpPr>
        <p:spPr>
          <a:xfrm>
            <a:off x="1731175"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9" name="Rectangle 208"/>
          <p:cNvSpPr/>
          <p:nvPr/>
        </p:nvSpPr>
        <p:spPr>
          <a:xfrm>
            <a:off x="2475754"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0" name="Rectangle 209"/>
          <p:cNvSpPr/>
          <p:nvPr/>
        </p:nvSpPr>
        <p:spPr>
          <a:xfrm>
            <a:off x="3220332"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1" name="Rectangle 210"/>
          <p:cNvSpPr/>
          <p:nvPr/>
        </p:nvSpPr>
        <p:spPr>
          <a:xfrm>
            <a:off x="3964909"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78" name="Rectangle 277"/>
          <p:cNvSpPr/>
          <p:nvPr/>
        </p:nvSpPr>
        <p:spPr>
          <a:xfrm>
            <a:off x="4709486"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9" name="Rectangle 278"/>
          <p:cNvSpPr/>
          <p:nvPr/>
        </p:nvSpPr>
        <p:spPr>
          <a:xfrm>
            <a:off x="5453912"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 name="Straight Connector 4"/>
          <p:cNvCxnSpPr/>
          <p:nvPr/>
        </p:nvCxnSpPr>
        <p:spPr>
          <a:xfrm flipV="1">
            <a:off x="152910" y="1417384"/>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976287" y="1341774"/>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2" name="Straight Connector 11"/>
          <p:cNvCxnSpPr/>
          <p:nvPr/>
        </p:nvCxnSpPr>
        <p:spPr>
          <a:xfrm>
            <a:off x="2329918"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813755"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999300"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622910"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389913"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868061"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34341"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192215"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835866"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566534"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213291" y="134667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152910" y="1984890"/>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152910" y="2364118"/>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158631" y="2749793"/>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453185" y="654302"/>
            <a:ext cx="657616" cy="300082"/>
          </a:xfrm>
          <a:prstGeom prst="rect">
            <a:avLst/>
          </a:prstGeom>
          <a:noFill/>
        </p:spPr>
        <p:txBody>
          <a:bodyPr wrap="none" rtlCol="0">
            <a:spAutoFit/>
          </a:bodyPr>
          <a:lstStyle/>
          <a:p>
            <a:r>
              <a:rPr lang="en-US" sz="1350" i="1" dirty="0" err="1" smtClean="0"/>
              <a:t>d_max</a:t>
            </a:r>
            <a:endParaRPr lang="en-US" sz="1350" i="1" dirty="0"/>
          </a:p>
        </p:txBody>
      </p:sp>
      <p:sp>
        <p:nvSpPr>
          <p:cNvPr id="59" name="TextBox 58"/>
          <p:cNvSpPr txBox="1"/>
          <p:nvPr/>
        </p:nvSpPr>
        <p:spPr>
          <a:xfrm>
            <a:off x="2420494" y="944803"/>
            <a:ext cx="631904" cy="300082"/>
          </a:xfrm>
          <a:prstGeom prst="rect">
            <a:avLst/>
          </a:prstGeom>
          <a:noFill/>
        </p:spPr>
        <p:txBody>
          <a:bodyPr wrap="none" rtlCol="0">
            <a:spAutoFit/>
          </a:bodyPr>
          <a:lstStyle/>
          <a:p>
            <a:r>
              <a:rPr lang="en-US" sz="1350" i="1" dirty="0" err="1" smtClean="0"/>
              <a:t>d_min</a:t>
            </a:r>
            <a:endParaRPr lang="en-US" sz="1350" i="1" dirty="0"/>
          </a:p>
        </p:txBody>
      </p:sp>
      <p:sp>
        <p:nvSpPr>
          <p:cNvPr id="60" name="TextBox 59"/>
          <p:cNvSpPr txBox="1"/>
          <p:nvPr/>
        </p:nvSpPr>
        <p:spPr>
          <a:xfrm>
            <a:off x="3507861" y="947216"/>
            <a:ext cx="631904" cy="300082"/>
          </a:xfrm>
          <a:prstGeom prst="rect">
            <a:avLst/>
          </a:prstGeom>
          <a:noFill/>
        </p:spPr>
        <p:txBody>
          <a:bodyPr wrap="none" rtlCol="0">
            <a:spAutoFit/>
          </a:bodyPr>
          <a:lstStyle/>
          <a:p>
            <a:r>
              <a:rPr lang="en-US" sz="1350" i="1" dirty="0" err="1" smtClean="0"/>
              <a:t>d_min</a:t>
            </a:r>
            <a:endParaRPr lang="en-US" sz="1350" i="1" dirty="0"/>
          </a:p>
        </p:txBody>
      </p:sp>
      <p:sp>
        <p:nvSpPr>
          <p:cNvPr id="61" name="TextBox 60"/>
          <p:cNvSpPr txBox="1"/>
          <p:nvPr/>
        </p:nvSpPr>
        <p:spPr>
          <a:xfrm>
            <a:off x="4397500" y="651791"/>
            <a:ext cx="657616" cy="300082"/>
          </a:xfrm>
          <a:prstGeom prst="rect">
            <a:avLst/>
          </a:prstGeom>
          <a:noFill/>
        </p:spPr>
        <p:txBody>
          <a:bodyPr wrap="none" rtlCol="0">
            <a:spAutoFit/>
          </a:bodyPr>
          <a:lstStyle/>
          <a:p>
            <a:r>
              <a:rPr lang="en-US" sz="1350" i="1" dirty="0" err="1" smtClean="0"/>
              <a:t>d_max</a:t>
            </a:r>
            <a:endParaRPr lang="en-US" sz="1350" i="1" dirty="0"/>
          </a:p>
        </p:txBody>
      </p:sp>
      <p:sp>
        <p:nvSpPr>
          <p:cNvPr id="62" name="TextBox 61"/>
          <p:cNvSpPr txBox="1"/>
          <p:nvPr/>
        </p:nvSpPr>
        <p:spPr>
          <a:xfrm>
            <a:off x="5199960" y="15056"/>
            <a:ext cx="960135" cy="300082"/>
          </a:xfrm>
          <a:prstGeom prst="rect">
            <a:avLst/>
          </a:prstGeom>
          <a:noFill/>
        </p:spPr>
        <p:txBody>
          <a:bodyPr wrap="none" rtlCol="0">
            <a:spAutoFit/>
          </a:bodyPr>
          <a:lstStyle/>
          <a:p>
            <a:pPr algn="ctr"/>
            <a:r>
              <a:rPr lang="en-US" sz="1350" dirty="0" smtClean="0"/>
              <a:t>annotation</a:t>
            </a:r>
            <a:endParaRPr lang="en-US" sz="1350" dirty="0"/>
          </a:p>
        </p:txBody>
      </p:sp>
      <p:sp>
        <p:nvSpPr>
          <p:cNvPr id="63" name="TextBox 62"/>
          <p:cNvSpPr txBox="1"/>
          <p:nvPr/>
        </p:nvSpPr>
        <p:spPr>
          <a:xfrm>
            <a:off x="151542" y="48218"/>
            <a:ext cx="2835135" cy="300082"/>
          </a:xfrm>
          <a:prstGeom prst="rect">
            <a:avLst/>
          </a:prstGeom>
          <a:noFill/>
        </p:spPr>
        <p:txBody>
          <a:bodyPr wrap="none" rtlCol="0">
            <a:spAutoFit/>
          </a:bodyPr>
          <a:lstStyle/>
          <a:p>
            <a:r>
              <a:rPr lang="en-US" sz="1350" dirty="0"/>
              <a:t>(a) MOAT-a: </a:t>
            </a:r>
            <a:r>
              <a:rPr lang="en-US" sz="1350" dirty="0" smtClean="0"/>
              <a:t>annotation permutation</a:t>
            </a:r>
            <a:endParaRPr lang="en-US" sz="1350" dirty="0"/>
          </a:p>
        </p:txBody>
      </p:sp>
      <p:sp>
        <p:nvSpPr>
          <p:cNvPr id="64" name="Rectangle 63"/>
          <p:cNvSpPr/>
          <p:nvPr/>
        </p:nvSpPr>
        <p:spPr>
          <a:xfrm>
            <a:off x="1553348" y="1916367"/>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5" name="Rectangle 64"/>
          <p:cNvSpPr/>
          <p:nvPr/>
        </p:nvSpPr>
        <p:spPr>
          <a:xfrm>
            <a:off x="306127" y="2292081"/>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8" name="Rectangle 67"/>
          <p:cNvSpPr/>
          <p:nvPr/>
        </p:nvSpPr>
        <p:spPr>
          <a:xfrm>
            <a:off x="5054026" y="2681270"/>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3" name="Straight Connector 2"/>
          <p:cNvCxnSpPr/>
          <p:nvPr/>
        </p:nvCxnSpPr>
        <p:spPr>
          <a:xfrm>
            <a:off x="3246221" y="794810"/>
            <a:ext cx="3166" cy="550507"/>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324358" y="1143975"/>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6160666" y="1135491"/>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3246219" y="1222093"/>
            <a:ext cx="1078139"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160666" y="705690"/>
            <a:ext cx="0" cy="1182301"/>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3246219" y="945094"/>
            <a:ext cx="2914448"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2144006" y="1125212"/>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303928" y="688761"/>
            <a:ext cx="0" cy="1199229"/>
          </a:xfrm>
          <a:prstGeom prst="line">
            <a:avLst/>
          </a:prstGeom>
          <a:ln w="285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2168082" y="1224322"/>
            <a:ext cx="1078139"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22247" y="944802"/>
            <a:ext cx="2914448"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V="1">
            <a:off x="229511" y="4448323"/>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61397" y="3219425"/>
            <a:ext cx="2536785" cy="300082"/>
          </a:xfrm>
          <a:prstGeom prst="rect">
            <a:avLst/>
          </a:prstGeom>
          <a:noFill/>
        </p:spPr>
        <p:txBody>
          <a:bodyPr wrap="none" rtlCol="0">
            <a:spAutoFit/>
          </a:bodyPr>
          <a:lstStyle/>
          <a:p>
            <a:r>
              <a:rPr lang="en-US" sz="1350" dirty="0"/>
              <a:t>(b) MOAT-v: </a:t>
            </a:r>
            <a:r>
              <a:rPr lang="en-US" sz="1350" dirty="0" smtClean="0"/>
              <a:t>variant permutation</a:t>
            </a:r>
            <a:endParaRPr lang="en-US" sz="1350" dirty="0"/>
          </a:p>
        </p:txBody>
      </p:sp>
      <p:cxnSp>
        <p:nvCxnSpPr>
          <p:cNvPr id="80" name="Straight Connector 79"/>
          <p:cNvCxnSpPr/>
          <p:nvPr/>
        </p:nvCxnSpPr>
        <p:spPr>
          <a:xfrm>
            <a:off x="442204" y="437294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1248643" y="437294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2139514" y="4373235"/>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3235972" y="437294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298165" y="4366095"/>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2707151" y="4373183"/>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5960973" y="4373183"/>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5634473" y="437294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475468" y="436987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457720" y="436857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229511" y="4834641"/>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V="1">
            <a:off x="229511" y="5226345"/>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810060" y="476611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1474786" y="476612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2084692"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2854154"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3146884"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3597665" y="476612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768416" y="476612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4133697"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5317827" y="476174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520297"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2248319"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81973"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4387253"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6175849"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900083" y="515817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5127361"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072021"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3105182"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1952814"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2980958" y="1538658"/>
            <a:ext cx="1844" cy="1363326"/>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3494309" y="1529958"/>
            <a:ext cx="2275" cy="1372026"/>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V="1">
            <a:off x="229511" y="3961398"/>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8" name="Rectangle 117"/>
          <p:cNvSpPr/>
          <p:nvPr/>
        </p:nvSpPr>
        <p:spPr>
          <a:xfrm>
            <a:off x="3052889" y="3892875"/>
            <a:ext cx="14965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19" name="Straight Connector 118"/>
          <p:cNvCxnSpPr/>
          <p:nvPr/>
        </p:nvCxnSpPr>
        <p:spPr>
          <a:xfrm>
            <a:off x="2406520"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1890356"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3075901"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3699511"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3466515"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944662"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4610942"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5268817"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4912468"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643135"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293079" y="3574370"/>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a:off x="1786591" y="3567098"/>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3286170" y="3574370"/>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4781413" y="3559008"/>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a:off x="6289808" y="3548729"/>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8" name="Straight Arrow Connector 137"/>
          <p:cNvCxnSpPr/>
          <p:nvPr/>
        </p:nvCxnSpPr>
        <p:spPr>
          <a:xfrm flipV="1">
            <a:off x="296840" y="3663349"/>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nvCxnSpPr>
        <p:spPr>
          <a:xfrm>
            <a:off x="5122552" y="476611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204" name="Content Placeholder 2"/>
          <p:cNvSpPr txBox="1">
            <a:spLocks/>
          </p:cNvSpPr>
          <p:nvPr/>
        </p:nvSpPr>
        <p:spPr>
          <a:xfrm>
            <a:off x="151542" y="6114738"/>
            <a:ext cx="5660923" cy="396440"/>
          </a:xfrm>
          <a:prstGeom prst="rect">
            <a:avLst/>
          </a:prstGeom>
        </p:spPr>
        <p:txBody>
          <a:bodyPr>
            <a:normAutofit/>
          </a:bodyPr>
          <a:lst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a:lstStyle>
          <a:p>
            <a:pPr marL="0" indent="0">
              <a:buFont typeface="Arial"/>
              <a:buNone/>
            </a:pPr>
            <a:r>
              <a:rPr lang="en-US" sz="1350" dirty="0" smtClean="0"/>
              <a:t>Binning whole genome</a:t>
            </a:r>
          </a:p>
          <a:p>
            <a:pPr marL="0" indent="0">
              <a:buFont typeface="Arial"/>
              <a:buNone/>
            </a:pPr>
            <a:endParaRPr lang="en-US" sz="1350" dirty="0" smtClean="0"/>
          </a:p>
        </p:txBody>
      </p:sp>
      <p:sp>
        <p:nvSpPr>
          <p:cNvPr id="220" name="Rectangle 219"/>
          <p:cNvSpPr/>
          <p:nvPr/>
        </p:nvSpPr>
        <p:spPr>
          <a:xfrm>
            <a:off x="250960" y="7502140"/>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1" name="Rectangle 220"/>
          <p:cNvSpPr/>
          <p:nvPr/>
        </p:nvSpPr>
        <p:spPr>
          <a:xfrm>
            <a:off x="995004"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22" name="Rectangle 221"/>
          <p:cNvSpPr/>
          <p:nvPr/>
        </p:nvSpPr>
        <p:spPr>
          <a:xfrm>
            <a:off x="1731709"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3" name="Rectangle 222"/>
          <p:cNvSpPr/>
          <p:nvPr/>
        </p:nvSpPr>
        <p:spPr>
          <a:xfrm>
            <a:off x="2475754"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4" name="Rectangle 223"/>
          <p:cNvSpPr/>
          <p:nvPr/>
        </p:nvSpPr>
        <p:spPr>
          <a:xfrm>
            <a:off x="3219798"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5" name="Rectangle 224"/>
          <p:cNvSpPr/>
          <p:nvPr/>
        </p:nvSpPr>
        <p:spPr>
          <a:xfrm>
            <a:off x="3963843"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26" name="Straight Connector 225"/>
          <p:cNvCxnSpPr/>
          <p:nvPr/>
        </p:nvCxnSpPr>
        <p:spPr>
          <a:xfrm>
            <a:off x="381940" y="7435312"/>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186961" y="7435312"/>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578593" y="7435312"/>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4405414" y="7438245"/>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4258975" y="7438245"/>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2654277"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2816152"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2746176"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3103348"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2970303"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860505"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395768"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3776956"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a:off x="3327885"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3510919"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3615081" y="7433603"/>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3693271" y="7433603"/>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4" name="Rectangle 243"/>
          <p:cNvSpPr/>
          <p:nvPr/>
        </p:nvSpPr>
        <p:spPr>
          <a:xfrm>
            <a:off x="250962" y="8078145"/>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5" name="Rectangle 244"/>
          <p:cNvSpPr/>
          <p:nvPr/>
        </p:nvSpPr>
        <p:spPr>
          <a:xfrm>
            <a:off x="995006"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46" name="Rectangle 245"/>
          <p:cNvSpPr/>
          <p:nvPr/>
        </p:nvSpPr>
        <p:spPr>
          <a:xfrm>
            <a:off x="1731710"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7" name="Rectangle 246"/>
          <p:cNvSpPr/>
          <p:nvPr/>
        </p:nvSpPr>
        <p:spPr>
          <a:xfrm>
            <a:off x="2475755"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8" name="Rectangle 247"/>
          <p:cNvSpPr/>
          <p:nvPr/>
        </p:nvSpPr>
        <p:spPr>
          <a:xfrm>
            <a:off x="3219799"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9" name="Rectangle 248"/>
          <p:cNvSpPr/>
          <p:nvPr/>
        </p:nvSpPr>
        <p:spPr>
          <a:xfrm>
            <a:off x="3963843"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50" name="Straight Connector 249"/>
          <p:cNvCxnSpPr/>
          <p:nvPr/>
        </p:nvCxnSpPr>
        <p:spPr>
          <a:xfrm>
            <a:off x="2029567" y="8007892"/>
            <a:ext cx="0" cy="281975"/>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1298289" y="8007892"/>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4344445" y="8013952"/>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4562992" y="8009416"/>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4110541" y="8008436"/>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617170"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3172396"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2858162"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2554140"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2970303"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3897613"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3269599"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3420714"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3023594"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3458967"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3577974"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3500307"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67" name="TextBox 266"/>
          <p:cNvSpPr txBox="1"/>
          <p:nvPr/>
        </p:nvSpPr>
        <p:spPr>
          <a:xfrm>
            <a:off x="151542" y="5847506"/>
            <a:ext cx="2811282" cy="300082"/>
          </a:xfrm>
          <a:prstGeom prst="rect">
            <a:avLst/>
          </a:prstGeom>
          <a:noFill/>
        </p:spPr>
        <p:txBody>
          <a:bodyPr wrap="none" rtlCol="0">
            <a:spAutoFit/>
          </a:bodyPr>
          <a:lstStyle/>
          <a:p>
            <a:r>
              <a:rPr lang="en-US" sz="1350" dirty="0" smtClean="0"/>
              <a:t>(c) MOAT-s: somatic variant simulator</a:t>
            </a:r>
            <a:endParaRPr lang="en-US" sz="1350" dirty="0"/>
          </a:p>
        </p:txBody>
      </p:sp>
      <p:sp>
        <p:nvSpPr>
          <p:cNvPr id="15" name="TextBox 14"/>
          <p:cNvSpPr txBox="1"/>
          <p:nvPr/>
        </p:nvSpPr>
        <p:spPr>
          <a:xfrm>
            <a:off x="156730" y="7179869"/>
            <a:ext cx="3624647" cy="300082"/>
          </a:xfrm>
          <a:prstGeom prst="rect">
            <a:avLst/>
          </a:prstGeom>
          <a:noFill/>
        </p:spPr>
        <p:txBody>
          <a:bodyPr wrap="none" rtlCol="0">
            <a:spAutoFit/>
          </a:bodyPr>
          <a:lstStyle/>
          <a:p>
            <a:r>
              <a:rPr lang="en-US" sz="1350" smtClean="0"/>
              <a:t>Overlaying </a:t>
            </a:r>
            <a:r>
              <a:rPr lang="en-US" sz="1350" dirty="0" smtClean="0"/>
              <a:t>variants (with tri-nucleotide indexing)</a:t>
            </a:r>
            <a:endParaRPr lang="en-US" sz="1350" dirty="0"/>
          </a:p>
        </p:txBody>
      </p:sp>
      <p:sp>
        <p:nvSpPr>
          <p:cNvPr id="16" name="TextBox 15"/>
          <p:cNvSpPr txBox="1"/>
          <p:nvPr/>
        </p:nvSpPr>
        <p:spPr>
          <a:xfrm>
            <a:off x="157810" y="7772113"/>
            <a:ext cx="1402243" cy="300082"/>
          </a:xfrm>
          <a:prstGeom prst="rect">
            <a:avLst/>
          </a:prstGeom>
          <a:noFill/>
        </p:spPr>
        <p:txBody>
          <a:bodyPr wrap="none" rtlCol="0">
            <a:spAutoFit/>
          </a:bodyPr>
          <a:lstStyle/>
          <a:p>
            <a:r>
              <a:rPr lang="en-US" sz="1350" dirty="0" smtClean="0"/>
              <a:t>Shuffling variants</a:t>
            </a:r>
            <a:endParaRPr lang="en-US" sz="1350" dirty="0"/>
          </a:p>
        </p:txBody>
      </p:sp>
      <p:sp>
        <p:nvSpPr>
          <p:cNvPr id="28" name="TextBox 27"/>
          <p:cNvSpPr txBox="1"/>
          <p:nvPr/>
        </p:nvSpPr>
        <p:spPr>
          <a:xfrm>
            <a:off x="151051" y="6663188"/>
            <a:ext cx="4706481" cy="300082"/>
          </a:xfrm>
          <a:prstGeom prst="rect">
            <a:avLst/>
          </a:prstGeom>
          <a:noFill/>
        </p:spPr>
        <p:txBody>
          <a:bodyPr wrap="none" rtlCol="0">
            <a:spAutoFit/>
          </a:bodyPr>
          <a:lstStyle/>
          <a:p>
            <a:r>
              <a:rPr lang="en-US" sz="1350" dirty="0" smtClean="0"/>
              <a:t>Marking equivalence classes (bins with </a:t>
            </a:r>
            <a:r>
              <a:rPr lang="en-US" sz="1350" dirty="0"/>
              <a:t>similar covariate </a:t>
            </a:r>
            <a:r>
              <a:rPr lang="en-US" sz="1350" dirty="0" smtClean="0"/>
              <a:t>vectors)</a:t>
            </a:r>
            <a:endParaRPr lang="en-US" sz="1350" dirty="0"/>
          </a:p>
        </p:txBody>
      </p:sp>
      <p:cxnSp>
        <p:nvCxnSpPr>
          <p:cNvPr id="268" name="Straight Connector 267"/>
          <p:cNvCxnSpPr/>
          <p:nvPr/>
        </p:nvCxnSpPr>
        <p:spPr>
          <a:xfrm flipH="1">
            <a:off x="3060549" y="4080471"/>
            <a:ext cx="2256" cy="1379207"/>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p:nvCxnSpPr>
        <p:spPr>
          <a:xfrm>
            <a:off x="3200475" y="4071771"/>
            <a:ext cx="1232" cy="1333523"/>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6236465" y="1172071"/>
            <a:ext cx="343364" cy="369332"/>
          </a:xfrm>
          <a:prstGeom prst="rect">
            <a:avLst/>
          </a:prstGeom>
          <a:noFill/>
        </p:spPr>
        <p:txBody>
          <a:bodyPr wrap="none" rtlCol="0">
            <a:spAutoFit/>
          </a:bodyPr>
          <a:lstStyle/>
          <a:p>
            <a:r>
              <a:rPr lang="mr-IN" dirty="0" smtClean="0"/>
              <a:t>…</a:t>
            </a:r>
            <a:endParaRPr lang="en-US" dirty="0"/>
          </a:p>
        </p:txBody>
      </p:sp>
      <p:sp>
        <p:nvSpPr>
          <p:cNvPr id="167" name="TextBox 166"/>
          <p:cNvSpPr txBox="1"/>
          <p:nvPr/>
        </p:nvSpPr>
        <p:spPr>
          <a:xfrm>
            <a:off x="6236465" y="3721772"/>
            <a:ext cx="343364" cy="369332"/>
          </a:xfrm>
          <a:prstGeom prst="rect">
            <a:avLst/>
          </a:prstGeom>
          <a:noFill/>
        </p:spPr>
        <p:txBody>
          <a:bodyPr wrap="none" rtlCol="0">
            <a:spAutoFit/>
          </a:bodyPr>
          <a:lstStyle/>
          <a:p>
            <a:r>
              <a:rPr lang="mr-IN" dirty="0" smtClean="0"/>
              <a:t>…</a:t>
            </a:r>
            <a:endParaRPr lang="en-US" dirty="0"/>
          </a:p>
        </p:txBody>
      </p:sp>
      <p:sp>
        <p:nvSpPr>
          <p:cNvPr id="168" name="TextBox 167"/>
          <p:cNvSpPr txBox="1"/>
          <p:nvPr/>
        </p:nvSpPr>
        <p:spPr>
          <a:xfrm>
            <a:off x="6236465" y="6203322"/>
            <a:ext cx="343364" cy="369332"/>
          </a:xfrm>
          <a:prstGeom prst="rect">
            <a:avLst/>
          </a:prstGeom>
          <a:noFill/>
        </p:spPr>
        <p:txBody>
          <a:bodyPr wrap="none" rtlCol="0">
            <a:spAutoFit/>
          </a:bodyPr>
          <a:lstStyle/>
          <a:p>
            <a:r>
              <a:rPr lang="mr-IN" dirty="0" smtClean="0"/>
              <a:t>…</a:t>
            </a:r>
            <a:endParaRPr lang="en-US" dirty="0"/>
          </a:p>
        </p:txBody>
      </p:sp>
      <p:sp>
        <p:nvSpPr>
          <p:cNvPr id="169" name="TextBox 168"/>
          <p:cNvSpPr txBox="1"/>
          <p:nvPr/>
        </p:nvSpPr>
        <p:spPr>
          <a:xfrm>
            <a:off x="6236465" y="6747374"/>
            <a:ext cx="343364" cy="369332"/>
          </a:xfrm>
          <a:prstGeom prst="rect">
            <a:avLst/>
          </a:prstGeom>
          <a:noFill/>
        </p:spPr>
        <p:txBody>
          <a:bodyPr wrap="none" rtlCol="0">
            <a:spAutoFit/>
          </a:bodyPr>
          <a:lstStyle/>
          <a:p>
            <a:r>
              <a:rPr lang="mr-IN" dirty="0" smtClean="0"/>
              <a:t>…</a:t>
            </a:r>
            <a:endParaRPr lang="en-US" dirty="0"/>
          </a:p>
        </p:txBody>
      </p:sp>
      <p:sp>
        <p:nvSpPr>
          <p:cNvPr id="170" name="TextBox 169"/>
          <p:cNvSpPr txBox="1"/>
          <p:nvPr/>
        </p:nvSpPr>
        <p:spPr>
          <a:xfrm>
            <a:off x="6236465" y="7329910"/>
            <a:ext cx="343364" cy="369332"/>
          </a:xfrm>
          <a:prstGeom prst="rect">
            <a:avLst/>
          </a:prstGeom>
          <a:noFill/>
        </p:spPr>
        <p:txBody>
          <a:bodyPr wrap="none" rtlCol="0">
            <a:spAutoFit/>
          </a:bodyPr>
          <a:lstStyle/>
          <a:p>
            <a:r>
              <a:rPr lang="mr-IN" dirty="0" smtClean="0"/>
              <a:t>…</a:t>
            </a:r>
            <a:endParaRPr lang="en-US" dirty="0"/>
          </a:p>
        </p:txBody>
      </p:sp>
      <p:sp>
        <p:nvSpPr>
          <p:cNvPr id="171" name="TextBox 170"/>
          <p:cNvSpPr txBox="1"/>
          <p:nvPr/>
        </p:nvSpPr>
        <p:spPr>
          <a:xfrm>
            <a:off x="6236465" y="7905186"/>
            <a:ext cx="343364" cy="369332"/>
          </a:xfrm>
          <a:prstGeom prst="rect">
            <a:avLst/>
          </a:prstGeom>
          <a:noFill/>
        </p:spPr>
        <p:txBody>
          <a:bodyPr wrap="none" rtlCol="0">
            <a:spAutoFit/>
          </a:bodyPr>
          <a:lstStyle/>
          <a:p>
            <a:r>
              <a:rPr lang="mr-IN" smtClean="0"/>
              <a:t>…</a:t>
            </a:r>
            <a:endParaRPr lang="en-US" dirty="0"/>
          </a:p>
        </p:txBody>
      </p:sp>
      <p:sp>
        <p:nvSpPr>
          <p:cNvPr id="11" name="TextBox 10"/>
          <p:cNvSpPr txBox="1"/>
          <p:nvPr/>
        </p:nvSpPr>
        <p:spPr>
          <a:xfrm>
            <a:off x="3488988" y="3586596"/>
            <a:ext cx="1154483" cy="300082"/>
          </a:xfrm>
          <a:prstGeom prst="rect">
            <a:avLst/>
          </a:prstGeom>
          <a:noFill/>
        </p:spPr>
        <p:txBody>
          <a:bodyPr wrap="none" rtlCol="0">
            <a:spAutoFit/>
          </a:bodyPr>
          <a:lstStyle/>
          <a:p>
            <a:r>
              <a:rPr lang="en-US" sz="1350" dirty="0" smtClean="0"/>
              <a:t>W ≈ 2*</a:t>
            </a:r>
            <a:r>
              <a:rPr lang="en-US" sz="1350" i="1" dirty="0" err="1" smtClean="0"/>
              <a:t>d_max</a:t>
            </a:r>
            <a:endParaRPr lang="en-US" sz="1350" i="1" dirty="0"/>
          </a:p>
        </p:txBody>
      </p:sp>
      <p:grpSp>
        <p:nvGrpSpPr>
          <p:cNvPr id="175" name="Group 174"/>
          <p:cNvGrpSpPr/>
          <p:nvPr/>
        </p:nvGrpSpPr>
        <p:grpSpPr>
          <a:xfrm>
            <a:off x="249365" y="6927948"/>
            <a:ext cx="5935824" cy="147754"/>
            <a:chOff x="249365" y="7303612"/>
            <a:chExt cx="5935824" cy="147754"/>
          </a:xfrm>
        </p:grpSpPr>
        <p:sp>
          <p:nvSpPr>
            <p:cNvPr id="213" name="Rectangle 212"/>
            <p:cNvSpPr/>
            <p:nvPr/>
          </p:nvSpPr>
          <p:spPr>
            <a:xfrm>
              <a:off x="249365" y="7303613"/>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4" name="Rectangle 213"/>
            <p:cNvSpPr/>
            <p:nvPr/>
          </p:nvSpPr>
          <p:spPr>
            <a:xfrm>
              <a:off x="993943"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5" name="Rectangle 214"/>
            <p:cNvSpPr/>
            <p:nvPr/>
          </p:nvSpPr>
          <p:spPr>
            <a:xfrm>
              <a:off x="1731175" y="7303612"/>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6" name="Rectangle 215"/>
            <p:cNvSpPr/>
            <p:nvPr/>
          </p:nvSpPr>
          <p:spPr>
            <a:xfrm>
              <a:off x="2475754"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7" name="Rectangle 216"/>
            <p:cNvSpPr/>
            <p:nvPr/>
          </p:nvSpPr>
          <p:spPr>
            <a:xfrm>
              <a:off x="3220332"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8" name="Rectangle 217"/>
            <p:cNvSpPr/>
            <p:nvPr/>
          </p:nvSpPr>
          <p:spPr>
            <a:xfrm>
              <a:off x="3964910"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80" name="Rectangle 279"/>
            <p:cNvSpPr/>
            <p:nvPr/>
          </p:nvSpPr>
          <p:spPr>
            <a:xfrm>
              <a:off x="4709487" y="7307157"/>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1" name="Rectangle 280"/>
            <p:cNvSpPr/>
            <p:nvPr/>
          </p:nvSpPr>
          <p:spPr>
            <a:xfrm>
              <a:off x="5447957" y="7307157"/>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82" name="Rectangle 281"/>
          <p:cNvSpPr/>
          <p:nvPr/>
        </p:nvSpPr>
        <p:spPr>
          <a:xfrm>
            <a:off x="4707431" y="750717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3" name="Rectangle 282"/>
          <p:cNvSpPr/>
          <p:nvPr/>
        </p:nvSpPr>
        <p:spPr>
          <a:xfrm>
            <a:off x="5448876" y="750717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4" name="Rectangle 283"/>
          <p:cNvSpPr/>
          <p:nvPr/>
        </p:nvSpPr>
        <p:spPr>
          <a:xfrm>
            <a:off x="4706081" y="8076711"/>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5" name="Rectangle 284"/>
          <p:cNvSpPr/>
          <p:nvPr/>
        </p:nvSpPr>
        <p:spPr>
          <a:xfrm>
            <a:off x="5450041" y="807527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286" name="Straight Connector 285"/>
          <p:cNvCxnSpPr/>
          <p:nvPr/>
        </p:nvCxnSpPr>
        <p:spPr>
          <a:xfrm>
            <a:off x="5240887" y="7433204"/>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1625506" y="8007892"/>
            <a:ext cx="0" cy="281977"/>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a:off x="6093505" y="7433204"/>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a:off x="5584643" y="8012916"/>
            <a:ext cx="0" cy="281977"/>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flipV="1">
            <a:off x="1797440" y="3659688"/>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92" name="Straight Arrow Connector 191"/>
          <p:cNvCxnSpPr/>
          <p:nvPr/>
        </p:nvCxnSpPr>
        <p:spPr>
          <a:xfrm flipV="1">
            <a:off x="3297591" y="3652655"/>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3" name="TextBox 192"/>
          <p:cNvSpPr txBox="1"/>
          <p:nvPr/>
        </p:nvSpPr>
        <p:spPr>
          <a:xfrm>
            <a:off x="3540110" y="3407732"/>
            <a:ext cx="1042273" cy="300082"/>
          </a:xfrm>
          <a:prstGeom prst="rect">
            <a:avLst/>
          </a:prstGeom>
          <a:noFill/>
        </p:spPr>
        <p:txBody>
          <a:bodyPr wrap="none" rtlCol="0">
            <a:spAutoFit/>
          </a:bodyPr>
          <a:lstStyle/>
          <a:p>
            <a:r>
              <a:rPr lang="en-US" sz="1350" dirty="0" smtClean="0"/>
              <a:t>bin width </a:t>
            </a:r>
            <a:r>
              <a:rPr lang="en-US" sz="1350" i="1" dirty="0" smtClean="0"/>
              <a:t>W</a:t>
            </a:r>
            <a:endParaRPr lang="en-US" sz="1350" i="1" dirty="0"/>
          </a:p>
        </p:txBody>
      </p:sp>
      <p:cxnSp>
        <p:nvCxnSpPr>
          <p:cNvPr id="194" name="Straight Arrow Connector 193"/>
          <p:cNvCxnSpPr/>
          <p:nvPr/>
        </p:nvCxnSpPr>
        <p:spPr>
          <a:xfrm flipV="1">
            <a:off x="4792833" y="3645593"/>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9" name="TextBox 198"/>
          <p:cNvSpPr txBox="1"/>
          <p:nvPr/>
        </p:nvSpPr>
        <p:spPr>
          <a:xfrm>
            <a:off x="5199233" y="219696"/>
            <a:ext cx="1138068" cy="300082"/>
          </a:xfrm>
          <a:prstGeom prst="rect">
            <a:avLst/>
          </a:prstGeom>
          <a:noFill/>
        </p:spPr>
        <p:txBody>
          <a:bodyPr wrap="none" rtlCol="0">
            <a:spAutoFit/>
          </a:bodyPr>
          <a:lstStyle/>
          <a:p>
            <a:pPr algn="ctr"/>
            <a:r>
              <a:rPr lang="en-US" sz="1350" dirty="0" smtClean="0"/>
              <a:t>permutations</a:t>
            </a:r>
            <a:endParaRPr lang="en-US" sz="1350" dirty="0"/>
          </a:p>
        </p:txBody>
      </p:sp>
      <p:sp>
        <p:nvSpPr>
          <p:cNvPr id="200" name="Rectangle 199"/>
          <p:cNvSpPr/>
          <p:nvPr/>
        </p:nvSpPr>
        <p:spPr>
          <a:xfrm>
            <a:off x="4707431" y="83848"/>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01" name="Rectangle 200"/>
          <p:cNvSpPr/>
          <p:nvPr/>
        </p:nvSpPr>
        <p:spPr>
          <a:xfrm>
            <a:off x="4710040" y="296847"/>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29" name="Straight Connector 28"/>
          <p:cNvCxnSpPr/>
          <p:nvPr/>
        </p:nvCxnSpPr>
        <p:spPr>
          <a:xfrm>
            <a:off x="5313449" y="2955040"/>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6177851" y="2955039"/>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13449" y="3044050"/>
            <a:ext cx="864402"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895151" y="2900834"/>
            <a:ext cx="452368" cy="307777"/>
          </a:xfrm>
          <a:prstGeom prst="rect">
            <a:avLst/>
          </a:prstGeom>
          <a:noFill/>
        </p:spPr>
        <p:txBody>
          <a:bodyPr wrap="none" rtlCol="0">
            <a:spAutoFit/>
          </a:bodyPr>
          <a:lstStyle/>
          <a:p>
            <a:r>
              <a:rPr lang="en-US" sz="1400" dirty="0" smtClean="0"/>
              <a:t>2kb</a:t>
            </a:r>
            <a:endParaRPr lang="en-US" sz="1400" dirty="0"/>
          </a:p>
        </p:txBody>
      </p:sp>
      <p:cxnSp>
        <p:nvCxnSpPr>
          <p:cNvPr id="243" name="Straight Connector 242"/>
          <p:cNvCxnSpPr/>
          <p:nvPr/>
        </p:nvCxnSpPr>
        <p:spPr>
          <a:xfrm>
            <a:off x="5961666" y="5441051"/>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0" name="Straight Connector 269"/>
          <p:cNvCxnSpPr/>
          <p:nvPr/>
        </p:nvCxnSpPr>
        <p:spPr>
          <a:xfrm>
            <a:off x="6177851" y="5438036"/>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p:nvCxnSpPr>
        <p:spPr>
          <a:xfrm>
            <a:off x="5966441" y="5527047"/>
            <a:ext cx="206546"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272" name="TextBox 271"/>
          <p:cNvSpPr txBox="1"/>
          <p:nvPr/>
        </p:nvSpPr>
        <p:spPr>
          <a:xfrm>
            <a:off x="5540914" y="5384055"/>
            <a:ext cx="452368" cy="307777"/>
          </a:xfrm>
          <a:prstGeom prst="rect">
            <a:avLst/>
          </a:prstGeom>
          <a:noFill/>
        </p:spPr>
        <p:txBody>
          <a:bodyPr wrap="none" rtlCol="0">
            <a:spAutoFit/>
          </a:bodyPr>
          <a:lstStyle/>
          <a:p>
            <a:r>
              <a:rPr lang="en-US" sz="1400" dirty="0"/>
              <a:t>2</a:t>
            </a:r>
            <a:r>
              <a:rPr lang="en-US" sz="1400" dirty="0" smtClean="0"/>
              <a:t>kb</a:t>
            </a:r>
            <a:endParaRPr lang="en-US" sz="1400" dirty="0"/>
          </a:p>
        </p:txBody>
      </p:sp>
      <p:cxnSp>
        <p:nvCxnSpPr>
          <p:cNvPr id="202" name="Straight Connector 201"/>
          <p:cNvCxnSpPr/>
          <p:nvPr/>
        </p:nvCxnSpPr>
        <p:spPr>
          <a:xfrm>
            <a:off x="4976727" y="52386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218048" y="461965"/>
            <a:ext cx="1334853" cy="300082"/>
          </a:xfrm>
          <a:prstGeom prst="rect">
            <a:avLst/>
          </a:prstGeom>
          <a:noFill/>
        </p:spPr>
        <p:txBody>
          <a:bodyPr wrap="none" rtlCol="0">
            <a:spAutoFit/>
          </a:bodyPr>
          <a:lstStyle/>
          <a:p>
            <a:r>
              <a:rPr lang="en-US" sz="1350" dirty="0" smtClean="0"/>
              <a:t>original variants</a:t>
            </a:r>
            <a:endParaRPr lang="en-US" sz="1350" dirty="0"/>
          </a:p>
        </p:txBody>
      </p:sp>
      <p:cxnSp>
        <p:nvCxnSpPr>
          <p:cNvPr id="205" name="Straight Connector 204"/>
          <p:cNvCxnSpPr/>
          <p:nvPr/>
        </p:nvCxnSpPr>
        <p:spPr>
          <a:xfrm>
            <a:off x="4974092" y="3267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206395" y="3196679"/>
            <a:ext cx="1528111" cy="307777"/>
          </a:xfrm>
          <a:prstGeom prst="rect">
            <a:avLst/>
          </a:prstGeom>
          <a:noFill/>
        </p:spPr>
        <p:txBody>
          <a:bodyPr wrap="none" rtlCol="0">
            <a:spAutoFit/>
          </a:bodyPr>
          <a:lstStyle/>
          <a:p>
            <a:r>
              <a:rPr lang="en-US" sz="1400" dirty="0" smtClean="0"/>
              <a:t>permuted variants</a:t>
            </a:r>
            <a:endParaRPr lang="en-US" sz="1400" dirty="0"/>
          </a:p>
        </p:txBody>
      </p:sp>
      <p:sp>
        <p:nvSpPr>
          <p:cNvPr id="31" name="TextBox 30"/>
          <p:cNvSpPr txBox="1"/>
          <p:nvPr/>
        </p:nvSpPr>
        <p:spPr>
          <a:xfrm>
            <a:off x="5026553" y="472399"/>
            <a:ext cx="274434" cy="307777"/>
          </a:xfrm>
          <a:prstGeom prst="rect">
            <a:avLst/>
          </a:prstGeom>
          <a:noFill/>
        </p:spPr>
        <p:txBody>
          <a:bodyPr wrap="none" rtlCol="0">
            <a:spAutoFit/>
          </a:bodyPr>
          <a:lstStyle/>
          <a:p>
            <a:r>
              <a:rPr lang="en-US" sz="1400" dirty="0" smtClean="0"/>
              <a:t>=</a:t>
            </a:r>
            <a:endParaRPr lang="en-US" sz="1400" dirty="0"/>
          </a:p>
        </p:txBody>
      </p:sp>
      <p:sp>
        <p:nvSpPr>
          <p:cNvPr id="277" name="TextBox 276"/>
          <p:cNvSpPr txBox="1"/>
          <p:nvPr/>
        </p:nvSpPr>
        <p:spPr>
          <a:xfrm>
            <a:off x="5017339" y="3205654"/>
            <a:ext cx="274434" cy="307777"/>
          </a:xfrm>
          <a:prstGeom prst="rect">
            <a:avLst/>
          </a:prstGeom>
          <a:noFill/>
        </p:spPr>
        <p:txBody>
          <a:bodyPr wrap="none" rtlCol="0">
            <a:spAutoFit/>
          </a:bodyPr>
          <a:lstStyle/>
          <a:p>
            <a:r>
              <a:rPr lang="en-US" sz="1400" dirty="0" smtClean="0"/>
              <a:t>=</a:t>
            </a:r>
            <a:endParaRPr lang="en-US" sz="1400" dirty="0"/>
          </a:p>
        </p:txBody>
      </p:sp>
      <p:cxnSp>
        <p:nvCxnSpPr>
          <p:cNvPr id="290" name="Straight Connector 289"/>
          <p:cNvCxnSpPr/>
          <p:nvPr/>
        </p:nvCxnSpPr>
        <p:spPr>
          <a:xfrm>
            <a:off x="4971836" y="5841190"/>
            <a:ext cx="0" cy="17373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a:off x="4970584" y="6056020"/>
            <a:ext cx="0" cy="173736"/>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92" name="TextBox 291"/>
          <p:cNvSpPr txBox="1"/>
          <p:nvPr/>
        </p:nvSpPr>
        <p:spPr>
          <a:xfrm>
            <a:off x="5213457" y="5775587"/>
            <a:ext cx="1334853" cy="300082"/>
          </a:xfrm>
          <a:prstGeom prst="rect">
            <a:avLst/>
          </a:prstGeom>
          <a:noFill/>
        </p:spPr>
        <p:txBody>
          <a:bodyPr wrap="none" rtlCol="0">
            <a:spAutoFit/>
          </a:bodyPr>
          <a:lstStyle/>
          <a:p>
            <a:r>
              <a:rPr lang="en-US" sz="1350" dirty="0" smtClean="0"/>
              <a:t>original variants</a:t>
            </a:r>
            <a:endParaRPr lang="en-US" sz="1350" dirty="0"/>
          </a:p>
        </p:txBody>
      </p:sp>
      <p:sp>
        <p:nvSpPr>
          <p:cNvPr id="293" name="TextBox 292"/>
          <p:cNvSpPr txBox="1"/>
          <p:nvPr/>
        </p:nvSpPr>
        <p:spPr>
          <a:xfrm>
            <a:off x="5021962" y="5786021"/>
            <a:ext cx="274434" cy="307777"/>
          </a:xfrm>
          <a:prstGeom prst="rect">
            <a:avLst/>
          </a:prstGeom>
          <a:noFill/>
        </p:spPr>
        <p:txBody>
          <a:bodyPr wrap="none" rtlCol="0">
            <a:spAutoFit/>
          </a:bodyPr>
          <a:lstStyle/>
          <a:p>
            <a:r>
              <a:rPr lang="en-US" sz="1400" dirty="0" smtClean="0"/>
              <a:t>=</a:t>
            </a:r>
            <a:endParaRPr lang="en-US" sz="1400" dirty="0"/>
          </a:p>
        </p:txBody>
      </p:sp>
      <p:sp>
        <p:nvSpPr>
          <p:cNvPr id="294" name="TextBox 293"/>
          <p:cNvSpPr txBox="1"/>
          <p:nvPr/>
        </p:nvSpPr>
        <p:spPr>
          <a:xfrm>
            <a:off x="5207250" y="5979149"/>
            <a:ext cx="1528111" cy="307777"/>
          </a:xfrm>
          <a:prstGeom prst="rect">
            <a:avLst/>
          </a:prstGeom>
          <a:noFill/>
        </p:spPr>
        <p:txBody>
          <a:bodyPr wrap="none" rtlCol="0">
            <a:spAutoFit/>
          </a:bodyPr>
          <a:lstStyle/>
          <a:p>
            <a:r>
              <a:rPr lang="en-US" sz="1400" dirty="0" smtClean="0"/>
              <a:t>permuted variants</a:t>
            </a:r>
            <a:endParaRPr lang="en-US" sz="1400" dirty="0"/>
          </a:p>
        </p:txBody>
      </p:sp>
      <p:sp>
        <p:nvSpPr>
          <p:cNvPr id="295" name="TextBox 294"/>
          <p:cNvSpPr txBox="1"/>
          <p:nvPr/>
        </p:nvSpPr>
        <p:spPr>
          <a:xfrm>
            <a:off x="5021131" y="5988107"/>
            <a:ext cx="274434" cy="307777"/>
          </a:xfrm>
          <a:prstGeom prst="rect">
            <a:avLst/>
          </a:prstGeom>
          <a:noFill/>
        </p:spPr>
        <p:txBody>
          <a:bodyPr wrap="none" rtlCol="0">
            <a:spAutoFit/>
          </a:bodyPr>
          <a:lstStyle/>
          <a:p>
            <a:r>
              <a:rPr lang="en-US" sz="1400" dirty="0" smtClean="0"/>
              <a:t>=</a:t>
            </a:r>
            <a:endParaRPr lang="en-US" sz="1400" dirty="0"/>
          </a:p>
        </p:txBody>
      </p:sp>
      <p:cxnSp>
        <p:nvCxnSpPr>
          <p:cNvPr id="302" name="Straight Connector 301"/>
          <p:cNvCxnSpPr/>
          <p:nvPr/>
        </p:nvCxnSpPr>
        <p:spPr>
          <a:xfrm>
            <a:off x="6182976" y="8354875"/>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p:nvCxnSpPr>
        <p:spPr>
          <a:xfrm>
            <a:off x="6073778" y="8443194"/>
            <a:ext cx="104334" cy="692"/>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304" name="TextBox 303"/>
          <p:cNvSpPr txBox="1"/>
          <p:nvPr/>
        </p:nvSpPr>
        <p:spPr>
          <a:xfrm>
            <a:off x="5662770" y="8296030"/>
            <a:ext cx="452368" cy="307777"/>
          </a:xfrm>
          <a:prstGeom prst="rect">
            <a:avLst/>
          </a:prstGeom>
          <a:noFill/>
        </p:spPr>
        <p:txBody>
          <a:bodyPr wrap="none" rtlCol="0">
            <a:spAutoFit/>
          </a:bodyPr>
          <a:lstStyle/>
          <a:p>
            <a:r>
              <a:rPr lang="en-US" sz="1400" dirty="0"/>
              <a:t>2</a:t>
            </a:r>
            <a:r>
              <a:rPr lang="en-US" sz="1400" dirty="0" smtClean="0"/>
              <a:t>kb</a:t>
            </a:r>
            <a:endParaRPr lang="en-US" sz="1400" dirty="0"/>
          </a:p>
        </p:txBody>
      </p:sp>
      <p:cxnSp>
        <p:nvCxnSpPr>
          <p:cNvPr id="305" name="Straight Connector 304"/>
          <p:cNvCxnSpPr/>
          <p:nvPr/>
        </p:nvCxnSpPr>
        <p:spPr>
          <a:xfrm>
            <a:off x="6073778" y="8356612"/>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54299" y="7647975"/>
            <a:ext cx="263214" cy="276999"/>
          </a:xfrm>
          <a:prstGeom prst="rect">
            <a:avLst/>
          </a:prstGeom>
          <a:noFill/>
        </p:spPr>
        <p:txBody>
          <a:bodyPr wrap="none" rtlCol="0">
            <a:spAutoFit/>
          </a:bodyPr>
          <a:lstStyle/>
          <a:p>
            <a:r>
              <a:rPr lang="en-US" sz="1200" dirty="0" smtClean="0">
                <a:solidFill>
                  <a:schemeClr val="accent1"/>
                </a:solidFill>
              </a:rPr>
              <a:t>1</a:t>
            </a:r>
            <a:endParaRPr lang="en-US" sz="1200" dirty="0">
              <a:solidFill>
                <a:schemeClr val="accent1"/>
              </a:solidFill>
            </a:endParaRPr>
          </a:p>
        </p:txBody>
      </p:sp>
      <p:sp>
        <p:nvSpPr>
          <p:cNvPr id="212" name="TextBox 211"/>
          <p:cNvSpPr txBox="1"/>
          <p:nvPr/>
        </p:nvSpPr>
        <p:spPr>
          <a:xfrm>
            <a:off x="1056505" y="7652072"/>
            <a:ext cx="263214" cy="276999"/>
          </a:xfrm>
          <a:prstGeom prst="rect">
            <a:avLst/>
          </a:prstGeom>
          <a:noFill/>
        </p:spPr>
        <p:txBody>
          <a:bodyPr wrap="none" rtlCol="0">
            <a:spAutoFit/>
          </a:bodyPr>
          <a:lstStyle/>
          <a:p>
            <a:r>
              <a:rPr lang="en-US" sz="1200" dirty="0">
                <a:solidFill>
                  <a:schemeClr val="accent6"/>
                </a:solidFill>
              </a:rPr>
              <a:t>2</a:t>
            </a:r>
          </a:p>
        </p:txBody>
      </p:sp>
      <p:sp>
        <p:nvSpPr>
          <p:cNvPr id="273" name="TextBox 272"/>
          <p:cNvSpPr txBox="1"/>
          <p:nvPr/>
        </p:nvSpPr>
        <p:spPr>
          <a:xfrm>
            <a:off x="1456748" y="7655063"/>
            <a:ext cx="263214" cy="276999"/>
          </a:xfrm>
          <a:prstGeom prst="rect">
            <a:avLst/>
          </a:prstGeom>
          <a:noFill/>
        </p:spPr>
        <p:txBody>
          <a:bodyPr wrap="none" rtlCol="0">
            <a:spAutoFit/>
          </a:bodyPr>
          <a:lstStyle/>
          <a:p>
            <a:r>
              <a:rPr lang="en-US" sz="1200" dirty="0">
                <a:solidFill>
                  <a:schemeClr val="accent6"/>
                </a:solidFill>
              </a:rPr>
              <a:t>2</a:t>
            </a:r>
          </a:p>
        </p:txBody>
      </p:sp>
      <p:sp>
        <p:nvSpPr>
          <p:cNvPr id="274" name="TextBox 273"/>
          <p:cNvSpPr txBox="1"/>
          <p:nvPr/>
        </p:nvSpPr>
        <p:spPr>
          <a:xfrm>
            <a:off x="2530636" y="7644144"/>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275" name="TextBox 274"/>
          <p:cNvSpPr txBox="1"/>
          <p:nvPr/>
        </p:nvSpPr>
        <p:spPr>
          <a:xfrm>
            <a:off x="2626332" y="7647688"/>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276" name="TextBox 275"/>
          <p:cNvSpPr txBox="1"/>
          <p:nvPr/>
        </p:nvSpPr>
        <p:spPr>
          <a:xfrm>
            <a:off x="2697212" y="7647690"/>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296" name="TextBox 295"/>
          <p:cNvSpPr txBox="1"/>
          <p:nvPr/>
        </p:nvSpPr>
        <p:spPr>
          <a:xfrm>
            <a:off x="2853156" y="7647689"/>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297" name="TextBox 296"/>
          <p:cNvSpPr txBox="1"/>
          <p:nvPr/>
        </p:nvSpPr>
        <p:spPr>
          <a:xfrm>
            <a:off x="2984292" y="7644147"/>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298" name="TextBox 297"/>
          <p:cNvSpPr txBox="1"/>
          <p:nvPr/>
        </p:nvSpPr>
        <p:spPr>
          <a:xfrm>
            <a:off x="3196941" y="7644145"/>
            <a:ext cx="263214" cy="276999"/>
          </a:xfrm>
          <a:prstGeom prst="rect">
            <a:avLst/>
          </a:prstGeom>
          <a:noFill/>
        </p:spPr>
        <p:txBody>
          <a:bodyPr wrap="none" rtlCol="0">
            <a:spAutoFit/>
          </a:bodyPr>
          <a:lstStyle/>
          <a:p>
            <a:r>
              <a:rPr lang="en-US" sz="1200" dirty="0">
                <a:solidFill>
                  <a:schemeClr val="accent2"/>
                </a:solidFill>
              </a:rPr>
              <a:t>4</a:t>
            </a:r>
          </a:p>
        </p:txBody>
      </p:sp>
      <p:sp>
        <p:nvSpPr>
          <p:cNvPr id="299" name="TextBox 298"/>
          <p:cNvSpPr txBox="1"/>
          <p:nvPr/>
        </p:nvSpPr>
        <p:spPr>
          <a:xfrm>
            <a:off x="3278461" y="7647691"/>
            <a:ext cx="263214" cy="276999"/>
          </a:xfrm>
          <a:prstGeom prst="rect">
            <a:avLst/>
          </a:prstGeom>
          <a:noFill/>
        </p:spPr>
        <p:txBody>
          <a:bodyPr wrap="none" rtlCol="0">
            <a:spAutoFit/>
          </a:bodyPr>
          <a:lstStyle/>
          <a:p>
            <a:r>
              <a:rPr lang="en-US" sz="1200" dirty="0">
                <a:solidFill>
                  <a:schemeClr val="accent2"/>
                </a:solidFill>
              </a:rPr>
              <a:t>4</a:t>
            </a:r>
          </a:p>
        </p:txBody>
      </p:sp>
      <p:sp>
        <p:nvSpPr>
          <p:cNvPr id="300" name="TextBox 299"/>
          <p:cNvSpPr txBox="1"/>
          <p:nvPr/>
        </p:nvSpPr>
        <p:spPr>
          <a:xfrm>
            <a:off x="3391870" y="7647691"/>
            <a:ext cx="263214" cy="276999"/>
          </a:xfrm>
          <a:prstGeom prst="rect">
            <a:avLst/>
          </a:prstGeom>
          <a:noFill/>
        </p:spPr>
        <p:txBody>
          <a:bodyPr wrap="none" rtlCol="0">
            <a:spAutoFit/>
          </a:bodyPr>
          <a:lstStyle/>
          <a:p>
            <a:r>
              <a:rPr lang="en-US" sz="1200" dirty="0">
                <a:solidFill>
                  <a:schemeClr val="accent2"/>
                </a:solidFill>
              </a:rPr>
              <a:t>4</a:t>
            </a:r>
          </a:p>
        </p:txBody>
      </p:sp>
      <p:sp>
        <p:nvSpPr>
          <p:cNvPr id="301" name="TextBox 300"/>
          <p:cNvSpPr txBox="1"/>
          <p:nvPr/>
        </p:nvSpPr>
        <p:spPr>
          <a:xfrm>
            <a:off x="3491108" y="7647691"/>
            <a:ext cx="263214" cy="276999"/>
          </a:xfrm>
          <a:prstGeom prst="rect">
            <a:avLst/>
          </a:prstGeom>
          <a:noFill/>
        </p:spPr>
        <p:txBody>
          <a:bodyPr wrap="none" rtlCol="0">
            <a:spAutoFit/>
          </a:bodyPr>
          <a:lstStyle/>
          <a:p>
            <a:r>
              <a:rPr lang="en-US" sz="1200" dirty="0">
                <a:solidFill>
                  <a:schemeClr val="accent2"/>
                </a:solidFill>
              </a:rPr>
              <a:t>4</a:t>
            </a:r>
          </a:p>
        </p:txBody>
      </p:sp>
      <p:sp>
        <p:nvSpPr>
          <p:cNvPr id="306" name="TextBox 305"/>
          <p:cNvSpPr txBox="1"/>
          <p:nvPr/>
        </p:nvSpPr>
        <p:spPr>
          <a:xfrm>
            <a:off x="3576166" y="7647689"/>
            <a:ext cx="263214" cy="276999"/>
          </a:xfrm>
          <a:prstGeom prst="rect">
            <a:avLst/>
          </a:prstGeom>
          <a:noFill/>
        </p:spPr>
        <p:txBody>
          <a:bodyPr wrap="none" rtlCol="0">
            <a:spAutoFit/>
          </a:bodyPr>
          <a:lstStyle/>
          <a:p>
            <a:r>
              <a:rPr lang="en-US" sz="1200" dirty="0">
                <a:solidFill>
                  <a:schemeClr val="accent2"/>
                </a:solidFill>
              </a:rPr>
              <a:t>4</a:t>
            </a:r>
          </a:p>
        </p:txBody>
      </p:sp>
      <p:sp>
        <p:nvSpPr>
          <p:cNvPr id="307" name="TextBox 306"/>
          <p:cNvSpPr txBox="1"/>
          <p:nvPr/>
        </p:nvSpPr>
        <p:spPr>
          <a:xfrm>
            <a:off x="3661227" y="7647692"/>
            <a:ext cx="263214" cy="276999"/>
          </a:xfrm>
          <a:prstGeom prst="rect">
            <a:avLst/>
          </a:prstGeom>
          <a:noFill/>
        </p:spPr>
        <p:txBody>
          <a:bodyPr wrap="none" rtlCol="0">
            <a:spAutoFit/>
          </a:bodyPr>
          <a:lstStyle/>
          <a:p>
            <a:r>
              <a:rPr lang="en-US" sz="1200" dirty="0">
                <a:solidFill>
                  <a:schemeClr val="accent2"/>
                </a:solidFill>
              </a:rPr>
              <a:t>4</a:t>
            </a:r>
          </a:p>
        </p:txBody>
      </p:sp>
      <p:sp>
        <p:nvSpPr>
          <p:cNvPr id="308" name="TextBox 307"/>
          <p:cNvSpPr txBox="1"/>
          <p:nvPr/>
        </p:nvSpPr>
        <p:spPr>
          <a:xfrm>
            <a:off x="3746287" y="7647687"/>
            <a:ext cx="263214" cy="276999"/>
          </a:xfrm>
          <a:prstGeom prst="rect">
            <a:avLst/>
          </a:prstGeom>
          <a:noFill/>
        </p:spPr>
        <p:txBody>
          <a:bodyPr wrap="none" rtlCol="0">
            <a:spAutoFit/>
          </a:bodyPr>
          <a:lstStyle/>
          <a:p>
            <a:r>
              <a:rPr lang="en-US" sz="1200" dirty="0">
                <a:solidFill>
                  <a:schemeClr val="accent2"/>
                </a:solidFill>
              </a:rPr>
              <a:t>4</a:t>
            </a:r>
          </a:p>
        </p:txBody>
      </p:sp>
      <p:sp>
        <p:nvSpPr>
          <p:cNvPr id="309" name="TextBox 308"/>
          <p:cNvSpPr txBox="1"/>
          <p:nvPr/>
        </p:nvSpPr>
        <p:spPr>
          <a:xfrm>
            <a:off x="4136807" y="7642259"/>
            <a:ext cx="263214" cy="276999"/>
          </a:xfrm>
          <a:prstGeom prst="rect">
            <a:avLst/>
          </a:prstGeom>
          <a:noFill/>
        </p:spPr>
        <p:txBody>
          <a:bodyPr wrap="none" rtlCol="0">
            <a:spAutoFit/>
          </a:bodyPr>
          <a:lstStyle/>
          <a:p>
            <a:r>
              <a:rPr lang="en-US" sz="1200" dirty="0" smtClean="0">
                <a:solidFill>
                  <a:schemeClr val="accent6"/>
                </a:solidFill>
              </a:rPr>
              <a:t>5</a:t>
            </a:r>
            <a:endParaRPr lang="en-US" sz="1200" dirty="0">
              <a:solidFill>
                <a:schemeClr val="accent6"/>
              </a:solidFill>
            </a:endParaRPr>
          </a:p>
        </p:txBody>
      </p:sp>
      <p:sp>
        <p:nvSpPr>
          <p:cNvPr id="311" name="TextBox 310"/>
          <p:cNvSpPr txBox="1"/>
          <p:nvPr/>
        </p:nvSpPr>
        <p:spPr>
          <a:xfrm>
            <a:off x="4282119" y="7645804"/>
            <a:ext cx="263214" cy="276999"/>
          </a:xfrm>
          <a:prstGeom prst="rect">
            <a:avLst/>
          </a:prstGeom>
          <a:noFill/>
        </p:spPr>
        <p:txBody>
          <a:bodyPr wrap="none" rtlCol="0">
            <a:spAutoFit/>
          </a:bodyPr>
          <a:lstStyle/>
          <a:p>
            <a:r>
              <a:rPr lang="en-US" sz="1200" dirty="0" smtClean="0">
                <a:solidFill>
                  <a:schemeClr val="accent6"/>
                </a:solidFill>
              </a:rPr>
              <a:t>5</a:t>
            </a:r>
            <a:endParaRPr lang="en-US" sz="1200" dirty="0">
              <a:solidFill>
                <a:schemeClr val="accent6"/>
              </a:solidFill>
            </a:endParaRPr>
          </a:p>
        </p:txBody>
      </p:sp>
      <p:sp>
        <p:nvSpPr>
          <p:cNvPr id="312" name="TextBox 311"/>
          <p:cNvSpPr txBox="1"/>
          <p:nvPr/>
        </p:nvSpPr>
        <p:spPr>
          <a:xfrm>
            <a:off x="5117331" y="7645399"/>
            <a:ext cx="263214" cy="276999"/>
          </a:xfrm>
          <a:prstGeom prst="rect">
            <a:avLst/>
          </a:prstGeom>
          <a:noFill/>
        </p:spPr>
        <p:txBody>
          <a:bodyPr wrap="none" rtlCol="0">
            <a:spAutoFit/>
          </a:bodyPr>
          <a:lstStyle/>
          <a:p>
            <a:r>
              <a:rPr lang="en-US" sz="1200" dirty="0">
                <a:solidFill>
                  <a:schemeClr val="accent6"/>
                </a:solidFill>
              </a:rPr>
              <a:t>6</a:t>
            </a:r>
          </a:p>
        </p:txBody>
      </p:sp>
      <p:sp>
        <p:nvSpPr>
          <p:cNvPr id="313" name="TextBox 312"/>
          <p:cNvSpPr txBox="1"/>
          <p:nvPr/>
        </p:nvSpPr>
        <p:spPr>
          <a:xfrm>
            <a:off x="5970461" y="7652072"/>
            <a:ext cx="263214" cy="276999"/>
          </a:xfrm>
          <a:prstGeom prst="rect">
            <a:avLst/>
          </a:prstGeom>
          <a:noFill/>
        </p:spPr>
        <p:txBody>
          <a:bodyPr wrap="none" rtlCol="0">
            <a:spAutoFit/>
          </a:bodyPr>
          <a:lstStyle/>
          <a:p>
            <a:r>
              <a:rPr lang="en-US" sz="1200" smtClean="0">
                <a:solidFill>
                  <a:schemeClr val="accent1"/>
                </a:solidFill>
              </a:rPr>
              <a:t>7</a:t>
            </a:r>
            <a:endParaRPr lang="en-US" sz="1200" dirty="0">
              <a:solidFill>
                <a:schemeClr val="accent1"/>
              </a:solidFill>
            </a:endParaRPr>
          </a:p>
        </p:txBody>
      </p:sp>
      <p:sp>
        <p:nvSpPr>
          <p:cNvPr id="314" name="TextBox 313"/>
          <p:cNvSpPr txBox="1"/>
          <p:nvPr/>
        </p:nvSpPr>
        <p:spPr>
          <a:xfrm>
            <a:off x="1906627" y="8225028"/>
            <a:ext cx="263214" cy="276999"/>
          </a:xfrm>
          <a:prstGeom prst="rect">
            <a:avLst/>
          </a:prstGeom>
          <a:noFill/>
        </p:spPr>
        <p:txBody>
          <a:bodyPr wrap="none" rtlCol="0">
            <a:spAutoFit/>
          </a:bodyPr>
          <a:lstStyle/>
          <a:p>
            <a:r>
              <a:rPr lang="en-US" sz="1200" dirty="0" smtClean="0">
                <a:solidFill>
                  <a:schemeClr val="accent1"/>
                </a:solidFill>
              </a:rPr>
              <a:t>1</a:t>
            </a:r>
            <a:endParaRPr lang="en-US" sz="1200" dirty="0">
              <a:solidFill>
                <a:schemeClr val="accent1"/>
              </a:solidFill>
            </a:endParaRPr>
          </a:p>
        </p:txBody>
      </p:sp>
      <p:sp>
        <p:nvSpPr>
          <p:cNvPr id="315" name="TextBox 314"/>
          <p:cNvSpPr txBox="1"/>
          <p:nvPr/>
        </p:nvSpPr>
        <p:spPr>
          <a:xfrm>
            <a:off x="1172288" y="8229001"/>
            <a:ext cx="263214" cy="276999"/>
          </a:xfrm>
          <a:prstGeom prst="rect">
            <a:avLst/>
          </a:prstGeom>
          <a:noFill/>
        </p:spPr>
        <p:txBody>
          <a:bodyPr wrap="none" rtlCol="0">
            <a:spAutoFit/>
          </a:bodyPr>
          <a:lstStyle/>
          <a:p>
            <a:r>
              <a:rPr lang="en-US" sz="1200" dirty="0">
                <a:solidFill>
                  <a:schemeClr val="accent6"/>
                </a:solidFill>
              </a:rPr>
              <a:t>2</a:t>
            </a:r>
          </a:p>
        </p:txBody>
      </p:sp>
      <p:sp>
        <p:nvSpPr>
          <p:cNvPr id="316" name="TextBox 315"/>
          <p:cNvSpPr txBox="1"/>
          <p:nvPr/>
        </p:nvSpPr>
        <p:spPr>
          <a:xfrm>
            <a:off x="3988057" y="8228461"/>
            <a:ext cx="263214" cy="276999"/>
          </a:xfrm>
          <a:prstGeom prst="rect">
            <a:avLst/>
          </a:prstGeom>
          <a:noFill/>
        </p:spPr>
        <p:txBody>
          <a:bodyPr wrap="none" rtlCol="0">
            <a:spAutoFit/>
          </a:bodyPr>
          <a:lstStyle/>
          <a:p>
            <a:r>
              <a:rPr lang="en-US" sz="1200" dirty="0">
                <a:solidFill>
                  <a:schemeClr val="accent6"/>
                </a:solidFill>
              </a:rPr>
              <a:t>2</a:t>
            </a:r>
          </a:p>
        </p:txBody>
      </p:sp>
      <p:sp>
        <p:nvSpPr>
          <p:cNvPr id="317" name="TextBox 316"/>
          <p:cNvSpPr txBox="1"/>
          <p:nvPr/>
        </p:nvSpPr>
        <p:spPr>
          <a:xfrm>
            <a:off x="2504719" y="8221625"/>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318" name="TextBox 317"/>
          <p:cNvSpPr txBox="1"/>
          <p:nvPr/>
        </p:nvSpPr>
        <p:spPr>
          <a:xfrm>
            <a:off x="2732975" y="8219385"/>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319" name="TextBox 318"/>
          <p:cNvSpPr txBox="1"/>
          <p:nvPr/>
        </p:nvSpPr>
        <p:spPr>
          <a:xfrm>
            <a:off x="3477315" y="8226705"/>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320" name="TextBox 319"/>
          <p:cNvSpPr txBox="1"/>
          <p:nvPr/>
        </p:nvSpPr>
        <p:spPr>
          <a:xfrm>
            <a:off x="3145028" y="8219385"/>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321" name="TextBox 320"/>
          <p:cNvSpPr txBox="1"/>
          <p:nvPr/>
        </p:nvSpPr>
        <p:spPr>
          <a:xfrm>
            <a:off x="3430698" y="8364443"/>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322" name="TextBox 321"/>
          <p:cNvSpPr txBox="1"/>
          <p:nvPr/>
        </p:nvSpPr>
        <p:spPr>
          <a:xfrm>
            <a:off x="2433395" y="8222906"/>
            <a:ext cx="263214" cy="276999"/>
          </a:xfrm>
          <a:prstGeom prst="rect">
            <a:avLst/>
          </a:prstGeom>
          <a:noFill/>
        </p:spPr>
        <p:txBody>
          <a:bodyPr wrap="none" rtlCol="0">
            <a:spAutoFit/>
          </a:bodyPr>
          <a:lstStyle/>
          <a:p>
            <a:r>
              <a:rPr lang="en-US" sz="1200" dirty="0">
                <a:solidFill>
                  <a:schemeClr val="accent2"/>
                </a:solidFill>
              </a:rPr>
              <a:t>4</a:t>
            </a:r>
          </a:p>
        </p:txBody>
      </p:sp>
      <p:sp>
        <p:nvSpPr>
          <p:cNvPr id="323" name="TextBox 322"/>
          <p:cNvSpPr txBox="1"/>
          <p:nvPr/>
        </p:nvSpPr>
        <p:spPr>
          <a:xfrm>
            <a:off x="2905243" y="8221619"/>
            <a:ext cx="263214" cy="276999"/>
          </a:xfrm>
          <a:prstGeom prst="rect">
            <a:avLst/>
          </a:prstGeom>
          <a:noFill/>
        </p:spPr>
        <p:txBody>
          <a:bodyPr wrap="none" rtlCol="0">
            <a:spAutoFit/>
          </a:bodyPr>
          <a:lstStyle/>
          <a:p>
            <a:r>
              <a:rPr lang="en-US" sz="1200" dirty="0">
                <a:solidFill>
                  <a:schemeClr val="accent2"/>
                </a:solidFill>
              </a:rPr>
              <a:t>4</a:t>
            </a:r>
          </a:p>
        </p:txBody>
      </p:sp>
      <p:sp>
        <p:nvSpPr>
          <p:cNvPr id="324" name="TextBox 323"/>
          <p:cNvSpPr txBox="1"/>
          <p:nvPr/>
        </p:nvSpPr>
        <p:spPr>
          <a:xfrm>
            <a:off x="3344338" y="8367595"/>
            <a:ext cx="263214" cy="276999"/>
          </a:xfrm>
          <a:prstGeom prst="rect">
            <a:avLst/>
          </a:prstGeom>
          <a:noFill/>
        </p:spPr>
        <p:txBody>
          <a:bodyPr wrap="none" rtlCol="0">
            <a:spAutoFit/>
          </a:bodyPr>
          <a:lstStyle/>
          <a:p>
            <a:r>
              <a:rPr lang="en-US" sz="1200" dirty="0">
                <a:solidFill>
                  <a:schemeClr val="accent2"/>
                </a:solidFill>
              </a:rPr>
              <a:t>4</a:t>
            </a:r>
          </a:p>
        </p:txBody>
      </p:sp>
      <p:sp>
        <p:nvSpPr>
          <p:cNvPr id="325" name="TextBox 324"/>
          <p:cNvSpPr txBox="1"/>
          <p:nvPr/>
        </p:nvSpPr>
        <p:spPr>
          <a:xfrm>
            <a:off x="2840060" y="8215819"/>
            <a:ext cx="263214" cy="276999"/>
          </a:xfrm>
          <a:prstGeom prst="rect">
            <a:avLst/>
          </a:prstGeom>
          <a:noFill/>
        </p:spPr>
        <p:txBody>
          <a:bodyPr wrap="none" rtlCol="0">
            <a:spAutoFit/>
          </a:bodyPr>
          <a:lstStyle/>
          <a:p>
            <a:r>
              <a:rPr lang="en-US" sz="1200" dirty="0">
                <a:solidFill>
                  <a:schemeClr val="accent2"/>
                </a:solidFill>
              </a:rPr>
              <a:t>4</a:t>
            </a:r>
          </a:p>
        </p:txBody>
      </p:sp>
      <p:sp>
        <p:nvSpPr>
          <p:cNvPr id="326" name="TextBox 325"/>
          <p:cNvSpPr txBox="1"/>
          <p:nvPr/>
        </p:nvSpPr>
        <p:spPr>
          <a:xfrm>
            <a:off x="3251863" y="8364069"/>
            <a:ext cx="263214" cy="276999"/>
          </a:xfrm>
          <a:prstGeom prst="rect">
            <a:avLst/>
          </a:prstGeom>
          <a:noFill/>
        </p:spPr>
        <p:txBody>
          <a:bodyPr wrap="none" rtlCol="0">
            <a:spAutoFit/>
          </a:bodyPr>
          <a:lstStyle/>
          <a:p>
            <a:r>
              <a:rPr lang="en-US" sz="1200" dirty="0">
                <a:solidFill>
                  <a:schemeClr val="accent2"/>
                </a:solidFill>
              </a:rPr>
              <a:t>4</a:t>
            </a:r>
          </a:p>
        </p:txBody>
      </p:sp>
      <p:sp>
        <p:nvSpPr>
          <p:cNvPr id="327" name="TextBox 326"/>
          <p:cNvSpPr txBox="1"/>
          <p:nvPr/>
        </p:nvSpPr>
        <p:spPr>
          <a:xfrm>
            <a:off x="3776284" y="8218468"/>
            <a:ext cx="263214" cy="276999"/>
          </a:xfrm>
          <a:prstGeom prst="rect">
            <a:avLst/>
          </a:prstGeom>
          <a:noFill/>
        </p:spPr>
        <p:txBody>
          <a:bodyPr wrap="none" rtlCol="0">
            <a:spAutoFit/>
          </a:bodyPr>
          <a:lstStyle/>
          <a:p>
            <a:r>
              <a:rPr lang="en-US" sz="1200" dirty="0">
                <a:solidFill>
                  <a:schemeClr val="accent2"/>
                </a:solidFill>
              </a:rPr>
              <a:t>4</a:t>
            </a:r>
          </a:p>
        </p:txBody>
      </p:sp>
      <p:sp>
        <p:nvSpPr>
          <p:cNvPr id="328" name="TextBox 327"/>
          <p:cNvSpPr txBox="1"/>
          <p:nvPr/>
        </p:nvSpPr>
        <p:spPr>
          <a:xfrm>
            <a:off x="3053270" y="8218460"/>
            <a:ext cx="263214" cy="276999"/>
          </a:xfrm>
          <a:prstGeom prst="rect">
            <a:avLst/>
          </a:prstGeom>
          <a:noFill/>
        </p:spPr>
        <p:txBody>
          <a:bodyPr wrap="none" rtlCol="0">
            <a:spAutoFit/>
          </a:bodyPr>
          <a:lstStyle/>
          <a:p>
            <a:r>
              <a:rPr lang="en-US" sz="1200" dirty="0">
                <a:solidFill>
                  <a:schemeClr val="accent2"/>
                </a:solidFill>
              </a:rPr>
              <a:t>4</a:t>
            </a:r>
          </a:p>
        </p:txBody>
      </p:sp>
      <p:sp>
        <p:nvSpPr>
          <p:cNvPr id="329" name="TextBox 328"/>
          <p:cNvSpPr txBox="1"/>
          <p:nvPr/>
        </p:nvSpPr>
        <p:spPr>
          <a:xfrm>
            <a:off x="4442486" y="8229910"/>
            <a:ext cx="263214" cy="276999"/>
          </a:xfrm>
          <a:prstGeom prst="rect">
            <a:avLst/>
          </a:prstGeom>
          <a:noFill/>
        </p:spPr>
        <p:txBody>
          <a:bodyPr wrap="none" rtlCol="0">
            <a:spAutoFit/>
          </a:bodyPr>
          <a:lstStyle/>
          <a:p>
            <a:r>
              <a:rPr lang="en-US" sz="1200" dirty="0" smtClean="0">
                <a:solidFill>
                  <a:schemeClr val="accent6"/>
                </a:solidFill>
              </a:rPr>
              <a:t>5</a:t>
            </a:r>
            <a:endParaRPr lang="en-US" sz="1200" dirty="0">
              <a:solidFill>
                <a:schemeClr val="accent6"/>
              </a:solidFill>
            </a:endParaRPr>
          </a:p>
        </p:txBody>
      </p:sp>
      <p:sp>
        <p:nvSpPr>
          <p:cNvPr id="330" name="TextBox 329"/>
          <p:cNvSpPr txBox="1"/>
          <p:nvPr/>
        </p:nvSpPr>
        <p:spPr>
          <a:xfrm>
            <a:off x="1497839" y="8222907"/>
            <a:ext cx="263214" cy="276999"/>
          </a:xfrm>
          <a:prstGeom prst="rect">
            <a:avLst/>
          </a:prstGeom>
          <a:noFill/>
        </p:spPr>
        <p:txBody>
          <a:bodyPr wrap="none" rtlCol="0">
            <a:spAutoFit/>
          </a:bodyPr>
          <a:lstStyle/>
          <a:p>
            <a:r>
              <a:rPr lang="en-US" sz="1200" dirty="0" smtClean="0">
                <a:solidFill>
                  <a:schemeClr val="accent6"/>
                </a:solidFill>
              </a:rPr>
              <a:t>5</a:t>
            </a:r>
            <a:endParaRPr lang="en-US" sz="1200" dirty="0">
              <a:solidFill>
                <a:schemeClr val="accent6"/>
              </a:solidFill>
            </a:endParaRPr>
          </a:p>
        </p:txBody>
      </p:sp>
      <p:sp>
        <p:nvSpPr>
          <p:cNvPr id="331" name="TextBox 330"/>
          <p:cNvSpPr txBox="1"/>
          <p:nvPr/>
        </p:nvSpPr>
        <p:spPr>
          <a:xfrm>
            <a:off x="4218457" y="8225944"/>
            <a:ext cx="263214" cy="276999"/>
          </a:xfrm>
          <a:prstGeom prst="rect">
            <a:avLst/>
          </a:prstGeom>
          <a:noFill/>
        </p:spPr>
        <p:txBody>
          <a:bodyPr wrap="none" rtlCol="0">
            <a:spAutoFit/>
          </a:bodyPr>
          <a:lstStyle/>
          <a:p>
            <a:r>
              <a:rPr lang="en-US" sz="1200" dirty="0">
                <a:solidFill>
                  <a:schemeClr val="accent6"/>
                </a:solidFill>
              </a:rPr>
              <a:t>6</a:t>
            </a:r>
          </a:p>
        </p:txBody>
      </p:sp>
      <p:sp>
        <p:nvSpPr>
          <p:cNvPr id="332" name="TextBox 331"/>
          <p:cNvSpPr txBox="1"/>
          <p:nvPr/>
        </p:nvSpPr>
        <p:spPr>
          <a:xfrm>
            <a:off x="5462245" y="8222907"/>
            <a:ext cx="263214" cy="276999"/>
          </a:xfrm>
          <a:prstGeom prst="rect">
            <a:avLst/>
          </a:prstGeom>
          <a:noFill/>
        </p:spPr>
        <p:txBody>
          <a:bodyPr wrap="none" rtlCol="0">
            <a:spAutoFit/>
          </a:bodyPr>
          <a:lstStyle/>
          <a:p>
            <a:r>
              <a:rPr lang="en-US" sz="1200" smtClean="0">
                <a:solidFill>
                  <a:schemeClr val="accent1"/>
                </a:solidFill>
              </a:rPr>
              <a:t>7</a:t>
            </a:r>
            <a:endParaRPr lang="en-US" sz="1200" dirty="0">
              <a:solidFill>
                <a:schemeClr val="accent1"/>
              </a:solidFill>
            </a:endParaRPr>
          </a:p>
        </p:txBody>
      </p:sp>
      <p:cxnSp>
        <p:nvCxnSpPr>
          <p:cNvPr id="39" name="Straight Arrow Connector 38"/>
          <p:cNvCxnSpPr/>
          <p:nvPr/>
        </p:nvCxnSpPr>
        <p:spPr>
          <a:xfrm flipV="1">
            <a:off x="3385826" y="8303085"/>
            <a:ext cx="38789" cy="122355"/>
          </a:xfrm>
          <a:prstGeom prst="straightConnector1">
            <a:avLst/>
          </a:prstGeom>
          <a:ln w="12700">
            <a:solidFill>
              <a:srgbClr val="C0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10" name="Straight Arrow Connector 309"/>
          <p:cNvCxnSpPr/>
          <p:nvPr/>
        </p:nvCxnSpPr>
        <p:spPr>
          <a:xfrm flipH="1" flipV="1">
            <a:off x="3469230" y="8309711"/>
            <a:ext cx="12292" cy="133456"/>
          </a:xfrm>
          <a:prstGeom prst="straightConnector1">
            <a:avLst/>
          </a:prstGeom>
          <a:ln w="12700">
            <a:solidFill>
              <a:srgbClr val="C0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33" name="Straight Arrow Connector 332"/>
          <p:cNvCxnSpPr/>
          <p:nvPr/>
        </p:nvCxnSpPr>
        <p:spPr>
          <a:xfrm flipH="1" flipV="1">
            <a:off x="3509622" y="8307924"/>
            <a:ext cx="42780" cy="121069"/>
          </a:xfrm>
          <a:prstGeom prst="straightConnector1">
            <a:avLst/>
          </a:prstGeom>
          <a:ln w="12700">
            <a:solidFill>
              <a:srgbClr val="C00000"/>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6117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6866</TotalTime>
  <Words>488</Words>
  <Application>Microsoft Macintosh PowerPoint</Application>
  <PresentationFormat>Letter Paper (8.5x11 in)</PresentationFormat>
  <Paragraphs>102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Mangal</vt:lpstr>
      <vt:lpstr>Arial</vt:lpstr>
      <vt:lpstr>Office Theme</vt:lpstr>
      <vt:lpstr>PowerPoint Presentation</vt:lpstr>
      <vt:lpstr>PowerPoint Presentation</vt:lpstr>
    </vt:vector>
  </TitlesOfParts>
  <Company>The Lochovskys</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Lucas Lochovsky</dc:creator>
  <cp:lastModifiedBy>Lucas Lochovsky</cp:lastModifiedBy>
  <cp:revision>234</cp:revision>
  <dcterms:created xsi:type="dcterms:W3CDTF">2016-03-09T19:03:12Z</dcterms:created>
  <dcterms:modified xsi:type="dcterms:W3CDTF">2017-09-26T15:30:04Z</dcterms:modified>
</cp:coreProperties>
</file>