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 id="2147527612" r:id="rId5"/>
    <p:sldMasterId id="2147527624" r:id="rId6"/>
  </p:sldMasterIdLst>
  <p:notesMasterIdLst>
    <p:notesMasterId r:id="rId93"/>
  </p:notesMasterIdLst>
  <p:handoutMasterIdLst>
    <p:handoutMasterId r:id="rId94"/>
  </p:handoutMasterIdLst>
  <p:sldIdLst>
    <p:sldId id="6147" r:id="rId7"/>
    <p:sldId id="6188" r:id="rId8"/>
    <p:sldId id="6190" r:id="rId9"/>
    <p:sldId id="6191" r:id="rId10"/>
    <p:sldId id="6192" r:id="rId11"/>
    <p:sldId id="6193" r:id="rId12"/>
    <p:sldId id="6199" r:id="rId13"/>
    <p:sldId id="6200" r:id="rId14"/>
    <p:sldId id="6198" r:id="rId15"/>
    <p:sldId id="5905" r:id="rId16"/>
    <p:sldId id="5906" r:id="rId17"/>
    <p:sldId id="5907" r:id="rId18"/>
    <p:sldId id="5908" r:id="rId19"/>
    <p:sldId id="5909" r:id="rId20"/>
    <p:sldId id="5782" r:id="rId21"/>
    <p:sldId id="5783" r:id="rId22"/>
    <p:sldId id="6182" r:id="rId23"/>
    <p:sldId id="6197" r:id="rId24"/>
    <p:sldId id="6201" r:id="rId25"/>
    <p:sldId id="6009" r:id="rId26"/>
    <p:sldId id="6003" r:id="rId27"/>
    <p:sldId id="6195" r:id="rId28"/>
    <p:sldId id="6196" r:id="rId29"/>
    <p:sldId id="6007" r:id="rId30"/>
    <p:sldId id="6008" r:id="rId31"/>
    <p:sldId id="6011" r:id="rId32"/>
    <p:sldId id="6194" r:id="rId33"/>
    <p:sldId id="6012" r:id="rId34"/>
    <p:sldId id="6013" r:id="rId35"/>
    <p:sldId id="6203" r:id="rId36"/>
    <p:sldId id="6139" r:id="rId37"/>
    <p:sldId id="6140" r:id="rId38"/>
    <p:sldId id="6141" r:id="rId39"/>
    <p:sldId id="6142" r:id="rId40"/>
    <p:sldId id="6143" r:id="rId41"/>
    <p:sldId id="6144" r:id="rId42"/>
    <p:sldId id="6202" r:id="rId43"/>
    <p:sldId id="6107" r:id="rId44"/>
    <p:sldId id="6091" r:id="rId45"/>
    <p:sldId id="6090" r:id="rId46"/>
    <p:sldId id="6092" r:id="rId47"/>
    <p:sldId id="6093" r:id="rId48"/>
    <p:sldId id="6094" r:id="rId49"/>
    <p:sldId id="6095" r:id="rId50"/>
    <p:sldId id="6204" r:id="rId51"/>
    <p:sldId id="6114" r:id="rId52"/>
    <p:sldId id="6208" r:id="rId53"/>
    <p:sldId id="6218" r:id="rId54"/>
    <p:sldId id="6209" r:id="rId55"/>
    <p:sldId id="6216" r:id="rId56"/>
    <p:sldId id="6112" r:id="rId57"/>
    <p:sldId id="6113" r:id="rId58"/>
    <p:sldId id="6115" r:id="rId59"/>
    <p:sldId id="6116" r:id="rId60"/>
    <p:sldId id="6181" r:id="rId61"/>
    <p:sldId id="6101" r:id="rId62"/>
    <p:sldId id="6102" r:id="rId63"/>
    <p:sldId id="6103" r:id="rId64"/>
    <p:sldId id="6118" r:id="rId65"/>
    <p:sldId id="6120" r:id="rId66"/>
    <p:sldId id="6122" r:id="rId67"/>
    <p:sldId id="6123" r:id="rId68"/>
    <p:sldId id="6210" r:id="rId69"/>
    <p:sldId id="6220" r:id="rId70"/>
    <p:sldId id="6219" r:id="rId71"/>
    <p:sldId id="6211" r:id="rId72"/>
    <p:sldId id="6213" r:id="rId73"/>
    <p:sldId id="6205" r:id="rId74"/>
    <p:sldId id="6157" r:id="rId75"/>
    <p:sldId id="6158" r:id="rId76"/>
    <p:sldId id="6159" r:id="rId77"/>
    <p:sldId id="6160" r:id="rId78"/>
    <p:sldId id="6161" r:id="rId79"/>
    <p:sldId id="6162" r:id="rId80"/>
    <p:sldId id="6163" r:id="rId81"/>
    <p:sldId id="6164" r:id="rId82"/>
    <p:sldId id="6165" r:id="rId83"/>
    <p:sldId id="6166" r:id="rId84"/>
    <p:sldId id="6167" r:id="rId85"/>
    <p:sldId id="6168" r:id="rId86"/>
    <p:sldId id="6206" r:id="rId87"/>
    <p:sldId id="6207" r:id="rId88"/>
    <p:sldId id="6149" r:id="rId89"/>
    <p:sldId id="6185" r:id="rId90"/>
    <p:sldId id="6082" r:id="rId91"/>
    <p:sldId id="6083" r:id="rId9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35" autoAdjust="0"/>
    <p:restoredTop sz="50000" autoAdjust="0"/>
  </p:normalViewPr>
  <p:slideViewPr>
    <p:cSldViewPr snapToGrid="0">
      <p:cViewPr>
        <p:scale>
          <a:sx n="91" d="100"/>
          <a:sy n="91" d="100"/>
        </p:scale>
        <p:origin x="2936" y="1048"/>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942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556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34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06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45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559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50</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51</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56</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57</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58</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63</a:t>
            </a:fld>
            <a:endParaRPr lang="en-US"/>
          </a:p>
        </p:txBody>
      </p:sp>
    </p:spTree>
    <p:extLst>
      <p:ext uri="{BB962C8B-B14F-4D97-AF65-F5344CB8AC3E}">
        <p14:creationId xmlns:p14="http://schemas.microsoft.com/office/powerpoint/2010/main" val="1519963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66</a:t>
            </a:fld>
            <a:endParaRPr lang="en-US"/>
          </a:p>
        </p:txBody>
      </p:sp>
    </p:spTree>
    <p:extLst>
      <p:ext uri="{BB962C8B-B14F-4D97-AF65-F5344CB8AC3E}">
        <p14:creationId xmlns:p14="http://schemas.microsoft.com/office/powerpoint/2010/main" val="52175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68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307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74</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898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57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10/1/17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10/1/17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D993AE8-97F1-E34A-8C3C-CB7792F8936D}"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10/1/17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74647C6-284E-D843-BAD0-813C42823BC7}"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60546970"/>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4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png"/><Relationship Id="rId17" Type="http://schemas.openxmlformats.org/officeDocument/2006/relationships/image" Target="../media/image96.png"/><Relationship Id="rId18" Type="http://schemas.openxmlformats.org/officeDocument/2006/relationships/image" Target="../media/image97.png"/><Relationship Id="rId19" Type="http://schemas.openxmlformats.org/officeDocument/2006/relationships/image" Target="../media/image98.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71.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97.png"/><Relationship Id="rId21" Type="http://schemas.openxmlformats.org/officeDocument/2006/relationships/image" Target="../media/image98.png"/><Relationship Id="rId22" Type="http://schemas.openxmlformats.org/officeDocument/2006/relationships/image" Target="../media/image102.jpeg"/><Relationship Id="rId23" Type="http://schemas.openxmlformats.org/officeDocument/2006/relationships/image" Target="../media/image103.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99.jpeg"/><Relationship Id="rId17" Type="http://schemas.openxmlformats.org/officeDocument/2006/relationships/image" Target="../media/image100.jpeg"/><Relationship Id="rId18" Type="http://schemas.openxmlformats.org/officeDocument/2006/relationships/image" Target="../media/image101.png"/><Relationship Id="rId19" Type="http://schemas.openxmlformats.org/officeDocument/2006/relationships/image" Target="../media/image96.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72.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104.jpeg"/><Relationship Id="rId21" Type="http://schemas.openxmlformats.org/officeDocument/2006/relationships/image" Target="../media/image101.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 Id="rId25" Type="http://schemas.openxmlformats.org/officeDocument/2006/relationships/image" Target="../media/image105.jpeg"/><Relationship Id="rId26" Type="http://schemas.openxmlformats.org/officeDocument/2006/relationships/image" Target="../media/image102.jpeg"/><Relationship Id="rId27" Type="http://schemas.openxmlformats.org/officeDocument/2006/relationships/image" Target="../media/image103.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99.jpeg"/><Relationship Id="rId19" Type="http://schemas.openxmlformats.org/officeDocument/2006/relationships/image" Target="../media/image100.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73.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99.jpeg"/><Relationship Id="rId21" Type="http://schemas.openxmlformats.org/officeDocument/2006/relationships/image" Target="../media/image100.jpeg"/><Relationship Id="rId22" Type="http://schemas.openxmlformats.org/officeDocument/2006/relationships/image" Target="../media/image102.jpeg"/><Relationship Id="rId23" Type="http://schemas.openxmlformats.org/officeDocument/2006/relationships/image" Target="../media/image104.jpeg"/><Relationship Id="rId24" Type="http://schemas.openxmlformats.org/officeDocument/2006/relationships/image" Target="../media/image106.png"/><Relationship Id="rId25" Type="http://schemas.openxmlformats.org/officeDocument/2006/relationships/image" Target="../media/image107.jpeg"/><Relationship Id="rId26" Type="http://schemas.openxmlformats.org/officeDocument/2006/relationships/image" Target="../media/image101.png"/><Relationship Id="rId27" Type="http://schemas.openxmlformats.org/officeDocument/2006/relationships/image" Target="../media/image96.png"/><Relationship Id="rId28" Type="http://schemas.openxmlformats.org/officeDocument/2006/relationships/image" Target="../media/image97.png"/><Relationship Id="rId29" Type="http://schemas.openxmlformats.org/officeDocument/2006/relationships/image" Target="../media/image98.png"/><Relationship Id="rId30" Type="http://schemas.openxmlformats.org/officeDocument/2006/relationships/image" Target="../media/image105.jpeg"/><Relationship Id="rId31" Type="http://schemas.openxmlformats.org/officeDocument/2006/relationships/image" Target="../media/image103.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0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9.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1" Type="http://schemas.openxmlformats.org/officeDocument/2006/relationships/image" Target="../media/image121.png"/><Relationship Id="rId12" Type="http://schemas.openxmlformats.org/officeDocument/2006/relationships/image" Target="../media/image110.png"/><Relationship Id="rId13" Type="http://schemas.openxmlformats.org/officeDocument/2006/relationships/image" Target="../media/image122.emf"/><Relationship Id="rId1" Type="http://schemas.openxmlformats.org/officeDocument/2006/relationships/slideLayout" Target="../slideLayouts/slideLayout3.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tiff"/><Relationship Id="rId3" Type="http://schemas.openxmlformats.org/officeDocument/2006/relationships/image" Target="../media/image124.tiff"/></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9" y="94351"/>
            <a:ext cx="5440200" cy="2569729"/>
          </a:xfrm>
        </p:spPr>
        <p:txBody>
          <a:bodyPr/>
          <a:lstStyle/>
          <a:p>
            <a:pPr algn="l"/>
            <a:r>
              <a:rPr lang="en-US" altLang="en-US" sz="1800" b="0" dirty="0" smtClean="0">
                <a:solidFill>
                  <a:schemeClr val="tx1"/>
                </a:solidFill>
              </a:rPr>
              <a:t>Transcriptome Analysis</a:t>
            </a:r>
            <a:r>
              <a:rPr lang="en-US" altLang="en-US" sz="1800" b="0" smtClean="0">
                <a:solidFill>
                  <a:schemeClr val="tx1"/>
                </a:solidFill>
              </a:rPr>
              <a:t>: </a:t>
            </a:r>
            <a:br>
              <a:rPr lang="en-US" altLang="en-US" sz="1800" b="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Tackling core issues related to regulation &amp; also mining the “data exhaust” of this activity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stretch>
            <a:fillRect/>
          </a:stretch>
        </p:blipFill>
        <p:spPr>
          <a:xfrm>
            <a:off x="5472332" y="-70340"/>
            <a:ext cx="3671668" cy="4891210"/>
          </a:xfrm>
          <a:prstGeom prst="rect">
            <a:avLst/>
          </a:prstGeom>
        </p:spPr>
      </p:pic>
      <p:pic>
        <p:nvPicPr>
          <p:cNvPr id="5" name="Picture 4"/>
          <p:cNvPicPr>
            <a:picLocks noChangeAspect="1"/>
          </p:cNvPicPr>
          <p:nvPr/>
        </p:nvPicPr>
        <p:blipFill>
          <a:blip r:embed="rId3"/>
          <a:stretch>
            <a:fillRect/>
          </a:stretch>
        </p:blipFill>
        <p:spPr>
          <a:xfrm>
            <a:off x="0" y="3127419"/>
            <a:ext cx="5472332" cy="3786853"/>
          </a:xfrm>
          <a:prstGeom prst="rect">
            <a:avLst/>
          </a:prstGeom>
        </p:spPr>
      </p:pic>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47"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965139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066"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067"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196"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197"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198"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199"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200"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201"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70" y="5220521"/>
            <a:ext cx="1740046" cy="31986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06" y="1804752"/>
            <a:ext cx="1740046" cy="319861"/>
          </a:xfrm>
          <a:prstGeom prst="rect">
            <a:avLst/>
          </a:prstGeom>
        </p:spPr>
      </p:pic>
      <p:sp>
        <p:nvSpPr>
          <p:cNvPr id="85" name="TextBox 84"/>
          <p:cNvSpPr txBox="1"/>
          <p:nvPr/>
        </p:nvSpPr>
        <p:spPr>
          <a:xfrm>
            <a:off x="7239769" y="3592837"/>
            <a:ext cx="659155" cy="230832"/>
          </a:xfrm>
          <a:prstGeom prst="rect">
            <a:avLst/>
          </a:prstGeom>
          <a:noFill/>
        </p:spPr>
        <p:txBody>
          <a:bodyPr wrap="none" rtlCol="0">
            <a:spAutoFit/>
          </a:bodyPr>
          <a:lstStyle/>
          <a:p>
            <a:r>
              <a:rPr lang="en-US" sz="900" dirty="0">
                <a:solidFill>
                  <a:srgbClr val="000090"/>
                </a:solidFill>
                <a:latin typeface="Helvetica"/>
                <a:cs typeface="Helvetica"/>
              </a:rPr>
              <a:t>Different</a:t>
            </a:r>
          </a:p>
        </p:txBody>
      </p:sp>
      <p:sp>
        <p:nvSpPr>
          <p:cNvPr id="76" name="TextBox 75"/>
          <p:cNvSpPr txBox="1"/>
          <p:nvPr/>
        </p:nvSpPr>
        <p:spPr>
          <a:xfrm>
            <a:off x="4785307" y="3843233"/>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7" name="TextBox 76"/>
          <p:cNvSpPr txBox="1"/>
          <p:nvPr/>
        </p:nvSpPr>
        <p:spPr>
          <a:xfrm>
            <a:off x="5433777" y="3840914"/>
            <a:ext cx="657255"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8" name="TextBox 77"/>
          <p:cNvSpPr txBox="1"/>
          <p:nvPr/>
        </p:nvSpPr>
        <p:spPr>
          <a:xfrm>
            <a:off x="6091033" y="3826826"/>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3</a:t>
            </a:r>
            <a:r>
              <a:rPr lang="en-US" sz="800" baseline="30000" dirty="0">
                <a:solidFill>
                  <a:srgbClr val="000000"/>
                </a:solidFill>
                <a:latin typeface="Helvetica"/>
                <a:cs typeface="Helvetica"/>
              </a:rPr>
              <a:t>rd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9" name="TextBox 78"/>
          <p:cNvSpPr txBox="1"/>
          <p:nvPr/>
        </p:nvSpPr>
        <p:spPr>
          <a:xfrm>
            <a:off x="6670740" y="3837922"/>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83" name="TextBox 82"/>
          <p:cNvSpPr txBox="1"/>
          <p:nvPr/>
        </p:nvSpPr>
        <p:spPr>
          <a:xfrm rot="16200000">
            <a:off x="4303391" y="4111705"/>
            <a:ext cx="734121" cy="213585"/>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nvGrpSpPr>
          <p:cNvPr id="38" name="Group 37"/>
          <p:cNvGrpSpPr/>
          <p:nvPr/>
        </p:nvGrpSpPr>
        <p:grpSpPr>
          <a:xfrm>
            <a:off x="4619275" y="2615186"/>
            <a:ext cx="3196352" cy="1058453"/>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4" name="TextBox 63"/>
              <p:cNvSpPr txBox="1"/>
              <p:nvPr/>
            </p:nvSpPr>
            <p:spPr>
              <a:xfrm>
                <a:off x="185374" y="2331008"/>
                <a:ext cx="708664"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65" name="TextBox 64"/>
              <p:cNvSpPr txBox="1"/>
              <p:nvPr/>
            </p:nvSpPr>
            <p:spPr>
              <a:xfrm rot="16200000">
                <a:off x="-360963" y="2558934"/>
                <a:ext cx="978828" cy="248803"/>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66" name="TextBox 65"/>
              <p:cNvSpPr txBox="1"/>
              <p:nvPr/>
            </p:nvSpPr>
            <p:spPr>
              <a:xfrm>
                <a:off x="926692" y="2327916"/>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2</a:t>
                </a:r>
                <a:r>
                  <a:rPr lang="en-US" sz="900" baseline="30000" dirty="0">
                    <a:solidFill>
                      <a:srgbClr val="000000"/>
                    </a:solidFill>
                    <a:latin typeface="Helvetica"/>
                    <a:cs typeface="Helvetica"/>
                  </a:rPr>
                  <a:t>nd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7" name="TextBox 66"/>
              <p:cNvSpPr txBox="1"/>
              <p:nvPr/>
            </p:nvSpPr>
            <p:spPr>
              <a:xfrm>
                <a:off x="1650316" y="2309132"/>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8" name="TextBox 67"/>
              <p:cNvSpPr txBox="1"/>
              <p:nvPr/>
            </p:nvSpPr>
            <p:spPr>
              <a:xfrm>
                <a:off x="2355183" y="2323927"/>
                <a:ext cx="715930"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5" name="Group 24"/>
          <p:cNvGrpSpPr/>
          <p:nvPr/>
        </p:nvGrpSpPr>
        <p:grpSpPr>
          <a:xfrm>
            <a:off x="1549944" y="3803970"/>
            <a:ext cx="2964906" cy="962350"/>
            <a:chOff x="-2444016" y="2201794"/>
            <a:chExt cx="3953207" cy="1283133"/>
          </a:xfrm>
        </p:grpSpPr>
        <p:grpSp>
          <p:nvGrpSpPr>
            <p:cNvPr id="14" name="Group 13"/>
            <p:cNvGrpSpPr/>
            <p:nvPr/>
          </p:nvGrpSpPr>
          <p:grpSpPr>
            <a:xfrm>
              <a:off x="-2444016" y="2214283"/>
              <a:ext cx="3953207" cy="1270644"/>
              <a:chOff x="4873682" y="1539503"/>
              <a:chExt cx="3953207"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1</a:t>
                </a:r>
                <a:r>
                  <a:rPr lang="en-US" sz="900" baseline="30000" dirty="0">
                    <a:solidFill>
                      <a:srgbClr val="000000"/>
                    </a:solidFill>
                    <a:latin typeface="Helvetica"/>
                    <a:cs typeface="Helvetica"/>
                  </a:rPr>
                  <a:t>st</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7" name="TextBox 16"/>
              <p:cNvSpPr txBox="1"/>
              <p:nvPr/>
            </p:nvSpPr>
            <p:spPr>
              <a:xfrm>
                <a:off x="6093895" y="1550872"/>
                <a:ext cx="829733" cy="287259"/>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iPDP</a:t>
                </a:r>
                <a:endParaRPr lang="en-US" sz="800" dirty="0">
                  <a:solidFill>
                    <a:srgbClr val="000000"/>
                  </a:solidFill>
                  <a:latin typeface="Helvetica"/>
                  <a:cs typeface="Helvetica"/>
                </a:endParaRPr>
              </a:p>
            </p:txBody>
          </p:sp>
          <p:sp>
            <p:nvSpPr>
              <p:cNvPr id="18" name="TextBox 17"/>
              <p:cNvSpPr txBox="1"/>
              <p:nvPr/>
            </p:nvSpPr>
            <p:spPr>
              <a:xfrm>
                <a:off x="7023380"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9" name="TextBox 18"/>
              <p:cNvSpPr txBox="1"/>
              <p:nvPr/>
            </p:nvSpPr>
            <p:spPr>
              <a:xfrm>
                <a:off x="7997156"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4</a:t>
                </a:r>
                <a:r>
                  <a:rPr lang="en-US" sz="900" baseline="30000" dirty="0">
                    <a:solidFill>
                      <a:srgbClr val="000000"/>
                    </a:solidFill>
                    <a:latin typeface="Helvetica"/>
                    <a:cs typeface="Helvetica"/>
                  </a:rPr>
                  <a:t>th</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4" name="Group 23"/>
          <p:cNvGrpSpPr/>
          <p:nvPr/>
        </p:nvGrpSpPr>
        <p:grpSpPr>
          <a:xfrm>
            <a:off x="1543572" y="2672336"/>
            <a:ext cx="2954599" cy="980715"/>
            <a:chOff x="668327" y="1817148"/>
            <a:chExt cx="3939465" cy="1307620"/>
          </a:xfrm>
        </p:grpSpPr>
        <p:grpSp>
          <p:nvGrpSpPr>
            <p:cNvPr id="4" name="Group 3"/>
            <p:cNvGrpSpPr/>
            <p:nvPr/>
          </p:nvGrpSpPr>
          <p:grpSpPr>
            <a:xfrm>
              <a:off x="668327" y="1865548"/>
              <a:ext cx="3939465" cy="1259220"/>
              <a:chOff x="214113" y="1652079"/>
              <a:chExt cx="3939465"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1</a:t>
                </a:r>
                <a:r>
                  <a:rPr lang="en-US" sz="800" b="0" kern="0" baseline="30000" dirty="0">
                    <a:solidFill>
                      <a:sysClr val="windowText" lastClr="000000"/>
                    </a:solidFill>
                    <a:latin typeface="Helvetica"/>
                    <a:cs typeface="Helvetica"/>
                  </a:rPr>
                  <a:t>st</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7" name="TextBox 6"/>
              <p:cNvSpPr txBox="1"/>
              <p:nvPr/>
            </p:nvSpPr>
            <p:spPr>
              <a:xfrm>
                <a:off x="1417913" y="1652079"/>
                <a:ext cx="8297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2</a:t>
                </a:r>
                <a:r>
                  <a:rPr lang="en-US" sz="800" b="0" kern="0" baseline="30000" dirty="0">
                    <a:solidFill>
                      <a:sysClr val="windowText" lastClr="000000"/>
                    </a:solidFill>
                    <a:latin typeface="Helvetica"/>
                    <a:cs typeface="Helvetica"/>
                  </a:rPr>
                  <a:t>nd</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8" name="TextBox 7"/>
              <p:cNvSpPr txBox="1"/>
              <p:nvPr/>
            </p:nvSpPr>
            <p:spPr>
              <a:xfrm>
                <a:off x="2400045" y="1652079"/>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3</a:t>
                </a:r>
                <a:r>
                  <a:rPr lang="en-US" sz="900" b="0" kern="0" baseline="30000" dirty="0">
                    <a:solidFill>
                      <a:sysClr val="windowText" lastClr="000000"/>
                    </a:solidFill>
                    <a:latin typeface="Helvetica"/>
                    <a:cs typeface="Helvetica"/>
                  </a:rPr>
                  <a:t>rd</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9" name="TextBox 8"/>
              <p:cNvSpPr txBox="1"/>
              <p:nvPr/>
            </p:nvSpPr>
            <p:spPr>
              <a:xfrm>
                <a:off x="3323845" y="1663850"/>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4</a:t>
                </a:r>
                <a:r>
                  <a:rPr lang="en-US" sz="900" b="0" kern="0" baseline="30000" dirty="0">
                    <a:solidFill>
                      <a:sysClr val="windowText" lastClr="000000"/>
                    </a:solidFill>
                    <a:latin typeface="Helvetica"/>
                    <a:cs typeface="Helvetica"/>
                  </a:rPr>
                  <a:t>th</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fontAlgn="auto">
                  <a:spcBef>
                    <a:spcPts val="0"/>
                  </a:spcBef>
                  <a:spcAft>
                    <a:spcPts val="0"/>
                  </a:spcAft>
                  <a:defRPr/>
                </a:pPr>
                <a:r>
                  <a:rPr lang="en-US" sz="788" b="0" kern="0" dirty="0">
                    <a:solidFill>
                      <a:sysClr val="windowText" lastClr="000000"/>
                    </a:solidFill>
                    <a:latin typeface="Helvetica"/>
                    <a:cs typeface="Helvetica"/>
                  </a:rPr>
                  <a:t>Expression</a:t>
                </a: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sp>
        <p:nvSpPr>
          <p:cNvPr id="96" name="TextBox 95"/>
          <p:cNvSpPr txBox="1"/>
          <p:nvPr/>
        </p:nvSpPr>
        <p:spPr>
          <a:xfrm>
            <a:off x="3951556" y="1505586"/>
            <a:ext cx="2683794" cy="323165"/>
          </a:xfrm>
          <a:prstGeom prst="rect">
            <a:avLst/>
          </a:prstGeom>
          <a:noFill/>
        </p:spPr>
        <p:txBody>
          <a:bodyPr wrap="square" rtlCol="0">
            <a:spAutoFit/>
          </a:bodyPr>
          <a:lstStyle/>
          <a:p>
            <a:r>
              <a:rPr lang="en-US" sz="1500" dirty="0">
                <a:solidFill>
                  <a:srgbClr val="000000"/>
                </a:solidFill>
                <a:latin typeface="Helvetica"/>
                <a:cs typeface="Helvetica"/>
              </a:rPr>
              <a:t>Worm’s</a:t>
            </a:r>
            <a:r>
              <a:rPr lang="en-US" sz="900" dirty="0">
                <a:solidFill>
                  <a:srgbClr val="000000"/>
                </a:solidFill>
                <a:latin typeface="Helvetica"/>
                <a:cs typeface="Helvetica"/>
              </a:rPr>
              <a:t> effective state space model</a:t>
            </a:r>
          </a:p>
        </p:txBody>
      </p:sp>
      <p:sp>
        <p:nvSpPr>
          <p:cNvPr id="100" name="TextBox 99"/>
          <p:cNvSpPr txBox="1"/>
          <p:nvPr/>
        </p:nvSpPr>
        <p:spPr>
          <a:xfrm>
            <a:off x="1538209" y="3607106"/>
            <a:ext cx="569387" cy="230832"/>
          </a:xfrm>
          <a:prstGeom prst="rect">
            <a:avLst/>
          </a:prstGeom>
          <a:noFill/>
        </p:spPr>
        <p:txBody>
          <a:bodyPr wrap="none" rtlCol="0">
            <a:spAutoFit/>
          </a:bodyPr>
          <a:lstStyle/>
          <a:p>
            <a:r>
              <a:rPr lang="en-US" sz="900" dirty="0">
                <a:solidFill>
                  <a:srgbClr val="FF0000"/>
                </a:solidFill>
                <a:latin typeface="Helvetica"/>
                <a:cs typeface="Helvetica"/>
              </a:rPr>
              <a:t>Similar</a:t>
            </a:r>
          </a:p>
        </p:txBody>
      </p:sp>
      <p:sp>
        <p:nvSpPr>
          <p:cNvPr id="101" name="Rectangle 100"/>
          <p:cNvSpPr/>
          <p:nvPr/>
        </p:nvSpPr>
        <p:spPr>
          <a:xfrm>
            <a:off x="4615924" y="3803971"/>
            <a:ext cx="3199703" cy="869936"/>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solidFill>
                <a:srgbClr val="FFFFFF"/>
              </a:solidFill>
            </a:endParaRPr>
          </a:p>
        </p:txBody>
      </p:sp>
      <p:sp>
        <p:nvSpPr>
          <p:cNvPr id="114" name="TextBox 113"/>
          <p:cNvSpPr txBox="1"/>
          <p:nvPr/>
        </p:nvSpPr>
        <p:spPr>
          <a:xfrm>
            <a:off x="3961864" y="5533333"/>
            <a:ext cx="2189147" cy="323165"/>
          </a:xfrm>
          <a:prstGeom prst="rect">
            <a:avLst/>
          </a:prstGeom>
          <a:noFill/>
        </p:spPr>
        <p:txBody>
          <a:bodyPr wrap="square" rtlCol="0">
            <a:spAutoFit/>
          </a:bodyPr>
          <a:lstStyle/>
          <a:p>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003226" y="2128673"/>
            <a:ext cx="1727023" cy="5436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5452637" y="2107759"/>
            <a:ext cx="764814" cy="56457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5428165" y="4700409"/>
            <a:ext cx="877556" cy="513266"/>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059759" y="4674360"/>
            <a:ext cx="1522334" cy="5461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77855" y="2859285"/>
            <a:ext cx="3237771" cy="727453"/>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7272110" y="2738622"/>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nvGrpSpPr>
          <p:cNvPr id="39" name="Group 38"/>
          <p:cNvGrpSpPr/>
          <p:nvPr/>
        </p:nvGrpSpPr>
        <p:grpSpPr>
          <a:xfrm>
            <a:off x="4709895" y="3964851"/>
            <a:ext cx="3142061" cy="735559"/>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7271195" y="3851437"/>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687" y="1843112"/>
            <a:ext cx="1091069" cy="255930"/>
          </a:xfrm>
          <a:prstGeom prst="rect">
            <a:avLst/>
          </a:prstGeom>
        </p:spPr>
      </p:pic>
      <p:sp>
        <p:nvSpPr>
          <p:cNvPr id="97" name="Title 2"/>
          <p:cNvSpPr txBox="1">
            <a:spLocks/>
          </p:cNvSpPr>
          <p:nvPr/>
        </p:nvSpPr>
        <p:spPr>
          <a:xfrm>
            <a:off x="1257301" y="363509"/>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0" dirty="0" err="1">
                <a:solidFill>
                  <a:sysClr val="windowText" lastClr="000000"/>
                </a:solidFill>
                <a:latin typeface="Helvetica"/>
                <a:cs typeface="Helvetica"/>
              </a:rPr>
              <a:t>Orthologs</a:t>
            </a:r>
            <a:r>
              <a:rPr lang="en-US" sz="1800" b="0" dirty="0">
                <a:solidFill>
                  <a:sysClr val="windowText" lastClr="000000"/>
                </a:solidFill>
                <a:latin typeface="Helvetica"/>
                <a:cs typeface="Helvetica"/>
              </a:rPr>
              <a:t> have similar internal but different external dynamic patterns during embryonic development</a:t>
            </a:r>
            <a:endParaRPr lang="en-US" sz="1800" b="0" dirty="0">
              <a:solidFill>
                <a:sysClr val="windowText" lastClr="000000"/>
              </a:solidFill>
              <a:latin typeface="Calibri"/>
            </a:endParaRPr>
          </a:p>
        </p:txBody>
      </p:sp>
      <p:sp>
        <p:nvSpPr>
          <p:cNvPr id="98" name="TextBox 4"/>
          <p:cNvSpPr txBox="1">
            <a:spLocks noChangeArrowheads="1"/>
          </p:cNvSpPr>
          <p:nvPr/>
        </p:nvSpPr>
        <p:spPr bwMode="auto">
          <a:xfrm>
            <a:off x="3310190" y="5792099"/>
            <a:ext cx="4373218"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94" name="Picture 93"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181" y="5248768"/>
            <a:ext cx="1091069" cy="255930"/>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9248" y="1492097"/>
            <a:ext cx="3838691" cy="853177"/>
          </a:xfrm>
          <a:prstGeom prst="rect">
            <a:avLst/>
          </a:prstGeom>
        </p:spPr>
      </p:pic>
      <p:cxnSp>
        <p:nvCxnSpPr>
          <p:cNvPr id="80" name="Straight Arrow Connector 92"/>
          <p:cNvCxnSpPr>
            <a:stCxn id="59" idx="1"/>
            <a:endCxn id="29" idx="3"/>
          </p:cNvCxnSpPr>
          <p:nvPr/>
        </p:nvCxnSpPr>
        <p:spPr>
          <a:xfrm flipH="1" flipV="1">
            <a:off x="3917939" y="1918686"/>
            <a:ext cx="213467" cy="45997"/>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417" y="1475399"/>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43651" y="5109152"/>
            <a:ext cx="3838691" cy="882648"/>
          </a:xfrm>
          <a:prstGeom prst="rect">
            <a:avLst/>
          </a:prstGeom>
        </p:spPr>
      </p:pic>
      <p:sp>
        <p:nvSpPr>
          <p:cNvPr id="104" name="Rectangle 103"/>
          <p:cNvSpPr/>
          <p:nvPr/>
        </p:nvSpPr>
        <p:spPr>
          <a:xfrm>
            <a:off x="25235" y="5082121"/>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cxnSp>
        <p:nvCxnSpPr>
          <p:cNvPr id="105" name="Straight Arrow Connector 92"/>
          <p:cNvCxnSpPr>
            <a:stCxn id="54" idx="1"/>
          </p:cNvCxnSpPr>
          <p:nvPr/>
        </p:nvCxnSpPr>
        <p:spPr>
          <a:xfrm flipH="1">
            <a:off x="3911302" y="5380451"/>
            <a:ext cx="140168" cy="152882"/>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43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107009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mc:Choice xmlns:p14="http://schemas.microsoft.com/office/powerpoint/2010/main" Requires="p14">
      <p:transition spd="slow" p14:dur="2000" advTm="46545"/>
    </mc:Choice>
    <mc:Fallback>
      <p:transition spd="slow" advTm="4654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mc:Choice xmlns:p14="http://schemas.microsoft.com/office/powerpoint/2010/main" Requires="p14">
      <p:transition spd="slow" p14:dur="2000" advTm="46038"/>
    </mc:Choice>
    <mc:Fallback>
      <p:transition spd="slow" advTm="4603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mc:Choice xmlns:p14="http://schemas.microsoft.com/office/powerpoint/2010/main" Requires="p14">
      <p:transition spd="slow" p14:dur="2000" advTm="56156"/>
    </mc:Choice>
    <mc:Fallback>
      <p:transition spd="slow" advTm="5615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mc:Choice xmlns:p14="http://schemas.microsoft.com/office/powerpoint/2010/main" Requires="p14">
      <p:transition spd="slow" p14:dur="2000" advTm="20848"/>
    </mc:Choice>
    <mc:Fallback>
      <p:transition spd="slow" advTm="2084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mc:Choice xmlns:p14="http://schemas.microsoft.com/office/powerpoint/2010/main" Requires="p14">
      <p:transition spd="slow" p14:dur="2000" advTm="563"/>
    </mc:Choice>
    <mc:Fallback>
      <p:transition spd="slow" advTm="56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mc:Choice xmlns:p14="http://schemas.microsoft.com/office/powerpoint/2010/main" Requires="p14">
      <p:transition spd="slow" p14:dur="2000" advTm="57790"/>
    </mc:Choice>
    <mc:Fallback>
      <p:transition spd="slow" advTm="5779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81403173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4653176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898" y="120528"/>
            <a:ext cx="8626649" cy="455509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sequencing </a:t>
            </a:r>
            <a:r>
              <a:rPr lang="en-US" dirty="0" smtClean="0"/>
              <a:t>\</a:t>
            </a:r>
          </a:p>
          <a:p>
            <a:pPr marL="742950" lvl="1" indent="-285750">
              <a:buFont typeface="Arial"/>
              <a:buChar char="•"/>
            </a:pPr>
            <a:r>
              <a:rPr lang="en-US" sz="1600" dirty="0" smtClean="0"/>
              <a:t>NA12878 as case study - 1000 genomes variants are used as gold standard</a:t>
            </a:r>
          </a:p>
          <a:p>
            <a:pPr marL="742950" lvl="1" indent="-285750">
              <a:buFont typeface="Arial"/>
              <a:buChar char="•"/>
            </a:pPr>
            <a:endParaRPr lang="en-US" sz="1600" dirty="0" smtClean="0"/>
          </a:p>
          <a:p>
            <a:pPr marL="285750" indent="-285750">
              <a:buFont typeface="Arial"/>
              <a:buChar char="•"/>
            </a:pPr>
            <a:r>
              <a:rPr lang="en-US" dirty="0" smtClean="0"/>
              <a:t>How much information, for example, RNA-</a:t>
            </a:r>
            <a:r>
              <a:rPr lang="en-US" dirty="0" err="1" smtClean="0"/>
              <a:t>Seq</a:t>
            </a:r>
            <a:r>
              <a:rPr lang="en-US" dirty="0" smtClean="0"/>
              <a:t> reads or </a:t>
            </a:r>
            <a:r>
              <a:rPr lang="en-US" dirty="0" err="1" smtClean="0"/>
              <a:t>ChIP-Seq</a:t>
            </a:r>
            <a:r>
              <a:rPr lang="en-US" dirty="0" smtClean="0"/>
              <a:t> reads contain? Does that information enough to identify individuals?</a:t>
            </a:r>
          </a:p>
          <a:p>
            <a:pPr marL="742950" lvl="1" indent="-285750">
              <a:buFont typeface="Arial"/>
              <a:buChar char="•"/>
            </a:pPr>
            <a:r>
              <a:rPr lang="en-US" sz="1600" dirty="0" err="1" smtClean="0"/>
              <a:t>HeLa</a:t>
            </a:r>
            <a:r>
              <a:rPr lang="en-US" sz="1600" dirty="0" smtClean="0"/>
              <a:t> genome is locked, but we have access to its </a:t>
            </a:r>
            <a:r>
              <a:rPr lang="en-US" sz="1600" dirty="0" err="1" smtClean="0"/>
              <a:t>ChIP-Seq</a:t>
            </a:r>
            <a:r>
              <a:rPr lang="en-US" sz="1600" dirty="0" smtClean="0"/>
              <a:t> reads!</a:t>
            </a:r>
          </a:p>
          <a:p>
            <a:pPr marL="742950" lvl="1" indent="-285750">
              <a:buFont typeface="Arial"/>
              <a:buChar char="•"/>
            </a:pPr>
            <a:endParaRPr lang="en-US" sz="1600" dirty="0" smtClean="0"/>
          </a:p>
          <a:p>
            <a:pPr marL="285750" indent="-285750">
              <a:buFont typeface="Arial"/>
              <a:buChar char="•"/>
            </a:pPr>
            <a:r>
              <a:rPr lang="en-US" dirty="0" smtClean="0"/>
              <a:t>Is it safe to share the </a:t>
            </a:r>
            <a:r>
              <a:rPr lang="en-US" dirty="0" err="1" smtClean="0"/>
              <a:t>fastq</a:t>
            </a:r>
            <a:r>
              <a:rPr lang="en-US" dirty="0" smtClean="0"/>
              <a:t>/bam files from these experiments?</a:t>
            </a:r>
          </a:p>
          <a:p>
            <a:pPr marL="285750" indent="-285750">
              <a:buFont typeface="Arial"/>
              <a:buChar char="•"/>
            </a:pPr>
            <a:endParaRPr lang="en-US" sz="1600" dirty="0" smtClean="0"/>
          </a:p>
          <a:p>
            <a:pPr marL="285750" indent="-285750">
              <a:buFont typeface="Arial"/>
              <a:buChar char="•"/>
            </a:pPr>
            <a:endParaRPr lang="en-US" sz="1600" dirty="0" smtClean="0"/>
          </a:p>
          <a:p>
            <a:pPr marL="742950" lvl="1" indent="-285750">
              <a:buFont typeface="Arial"/>
              <a:buChar char="•"/>
            </a:pPr>
            <a:endParaRPr lang="en-US" sz="1600" dirty="0" smtClean="0"/>
          </a:p>
          <a:p>
            <a:pPr marL="285750" indent="-285750">
              <a:buFont typeface="Arial"/>
              <a:buChar char="•"/>
            </a:pPr>
            <a:endParaRPr lang="en-US" sz="1600" dirty="0" smtClean="0"/>
          </a:p>
          <a:p>
            <a:pPr lvl="1"/>
            <a:endParaRPr lang="en-US" dirty="0" smtClean="0"/>
          </a:p>
          <a:p>
            <a:pPr marL="742950" lvl="1" indent="-285750">
              <a:buFont typeface="Arial"/>
              <a:buChar char="•"/>
            </a:pPr>
            <a:endParaRPr lang="en-US" dirty="0"/>
          </a:p>
          <a:p>
            <a:endParaRPr lang="en-US" dirty="0"/>
          </a:p>
          <a:p>
            <a:endParaRPr lang="en-US" dirty="0"/>
          </a:p>
        </p:txBody>
      </p:sp>
      <p:sp>
        <p:nvSpPr>
          <p:cNvPr id="9" name="TextBox 8"/>
          <p:cNvSpPr txBox="1"/>
          <p:nvPr/>
        </p:nvSpPr>
        <p:spPr>
          <a:xfrm>
            <a:off x="-1139667" y="5289452"/>
            <a:ext cx="2954216" cy="2308324"/>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Consolidate </a:t>
            </a:r>
            <a:r>
              <a:rPr lang="en-US" sz="3600" dirty="0" smtClean="0"/>
              <a:t>all 3 into 1 neat slide</a:t>
            </a:r>
          </a:p>
        </p:txBody>
      </p:sp>
      <p:pic>
        <p:nvPicPr>
          <p:cNvPr id="3" name="Picture 2" descr="Untitled-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98" y="2685523"/>
            <a:ext cx="6540500" cy="3390900"/>
          </a:xfrm>
          <a:prstGeom prst="rect">
            <a:avLst/>
          </a:prstGeom>
        </p:spPr>
      </p:pic>
    </p:spTree>
    <p:extLst>
      <p:ext uri="{BB962C8B-B14F-4D97-AF65-F5344CB8AC3E}">
        <p14:creationId xmlns:p14="http://schemas.microsoft.com/office/powerpoint/2010/main" val="190060890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77" y="446616"/>
            <a:ext cx="7622934" cy="5211103"/>
          </a:xfrm>
          <a:prstGeom prst="rect">
            <a:avLst/>
          </a:prstGeom>
        </p:spPr>
      </p:pic>
    </p:spTree>
    <p:extLst>
      <p:ext uri="{BB962C8B-B14F-4D97-AF65-F5344CB8AC3E}">
        <p14:creationId xmlns:p14="http://schemas.microsoft.com/office/powerpoint/2010/main" val="13312076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550" y="169050"/>
            <a:ext cx="8819547" cy="7571303"/>
          </a:xfrm>
          <a:prstGeom prst="rect">
            <a:avLst/>
          </a:prstGeom>
          <a:noFill/>
        </p:spPr>
        <p:txBody>
          <a:bodyPr wrap="square" rtlCol="0">
            <a:spAutoFit/>
          </a:bodyPr>
          <a:lstStyle/>
          <a:p>
            <a:endParaRPr lang="en-US" dirty="0"/>
          </a:p>
          <a:p>
            <a:pPr marL="285750" indent="-285750">
              <a:buFont typeface="Arial"/>
              <a:buChar char="•"/>
            </a:pPr>
            <a:r>
              <a:rPr lang="en-US" dirty="0" smtClean="0"/>
              <a:t> It </a:t>
            </a:r>
            <a:r>
              <a:rPr lang="en-US" dirty="0"/>
              <a:t>might seem like we don’t infer much information from single </a:t>
            </a:r>
            <a:r>
              <a:rPr lang="en-US" dirty="0" err="1"/>
              <a:t>ChIP-Seq</a:t>
            </a:r>
            <a:r>
              <a:rPr lang="en-US" dirty="0"/>
              <a:t> and RNA-</a:t>
            </a:r>
            <a:r>
              <a:rPr lang="en-US" dirty="0" err="1"/>
              <a:t>Seq</a:t>
            </a:r>
            <a:r>
              <a:rPr lang="en-US" dirty="0"/>
              <a:t> experiments compared to </a:t>
            </a:r>
            <a:r>
              <a:rPr lang="en-US" dirty="0" smtClean="0"/>
              <a:t>WGS</a:t>
            </a:r>
          </a:p>
          <a:p>
            <a:pPr marL="742950" lvl="1" indent="-285750">
              <a:buFont typeface="Arial"/>
              <a:buChar char="•"/>
            </a:pPr>
            <a:r>
              <a:rPr lang="en-US" sz="1600" dirty="0" smtClean="0"/>
              <a:t>However putting 10 different </a:t>
            </a:r>
            <a:r>
              <a:rPr lang="en-US" sz="1600" dirty="0" err="1" smtClean="0"/>
              <a:t>ChIP-Seq</a:t>
            </a:r>
            <a:r>
              <a:rPr lang="en-US" sz="1600" dirty="0" smtClean="0"/>
              <a:t> experiments and RNA-</a:t>
            </a:r>
            <a:r>
              <a:rPr lang="en-US" sz="1600" dirty="0" err="1" smtClean="0"/>
              <a:t>Seq</a:t>
            </a:r>
            <a:r>
              <a:rPr lang="en-US" sz="1600" dirty="0" smtClean="0"/>
              <a:t> together with imputation provides a great deal of information about the individual</a:t>
            </a:r>
          </a:p>
          <a:p>
            <a:pPr marL="742950" lvl="1" indent="-285750">
              <a:buFont typeface="Arial"/>
              <a:buChar char="•"/>
            </a:pPr>
            <a:endParaRPr lang="en-US" dirty="0" smtClean="0"/>
          </a:p>
          <a:p>
            <a:pPr marL="742950" lvl="1" indent="-285750">
              <a:buFont typeface="Arial"/>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descr="MGFigure1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41" y="1646896"/>
            <a:ext cx="6479622" cy="4429525"/>
          </a:xfrm>
          <a:prstGeom prst="rect">
            <a:avLst/>
          </a:prstGeom>
        </p:spPr>
      </p:pic>
    </p:spTree>
    <p:extLst>
      <p:ext uri="{BB962C8B-B14F-4D97-AF65-F5344CB8AC3E}">
        <p14:creationId xmlns:p14="http://schemas.microsoft.com/office/powerpoint/2010/main" val="18620336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p>
          <a:p>
            <a:pPr lvl="1"/>
            <a:r>
              <a:rPr lang="en-US" sz="2000" dirty="0" smtClean="0"/>
              <a:t>Individual </a:t>
            </a:r>
            <a:r>
              <a:rPr lang="en-US" sz="2000" dirty="0"/>
              <a:t>variation: person-to-person discrepancies; personalized medicine</a:t>
            </a:r>
          </a:p>
          <a:p>
            <a:endParaRPr lang="en-US" sz="2000" dirty="0"/>
          </a:p>
        </p:txBody>
      </p:sp>
    </p:spTree>
    <p:extLst>
      <p:ext uri="{BB962C8B-B14F-4D97-AF65-F5344CB8AC3E}">
        <p14:creationId xmlns:p14="http://schemas.microsoft.com/office/powerpoint/2010/main" val="11017884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
        <p:nvSpPr>
          <p:cNvPr id="23" name="TextBox 22"/>
          <p:cNvSpPr txBox="1"/>
          <p:nvPr/>
        </p:nvSpPr>
        <p:spPr>
          <a:xfrm>
            <a:off x="-1077735" y="5308363"/>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Fix reads</a:t>
            </a:r>
            <a:endParaRPr lang="en-US" sz="3600" dirty="0"/>
          </a:p>
        </p:txBody>
      </p:sp>
    </p:spTree>
    <p:extLst>
      <p:ext uri="{BB962C8B-B14F-4D97-AF65-F5344CB8AC3E}">
        <p14:creationId xmlns:p14="http://schemas.microsoft.com/office/powerpoint/2010/main" val="1120390348"/>
      </p:ext>
    </p:extLst>
  </p:cSld>
  <p:clrMapOvr>
    <a:masterClrMapping/>
  </p:clrMapOvr>
  <p:transition spd="slow" advTm="2938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p:cNvSpPr>
          <p:nvPr/>
        </p:nvSpPr>
        <p:spPr>
          <a:xfrm>
            <a:off x="1242842" y="125412"/>
            <a:ext cx="6674311" cy="751822"/>
          </a:xfrm>
          <a:prstGeom prst="rect">
            <a:avLst/>
          </a:prstGeom>
        </p:spPr>
        <p:txBody>
          <a:bodyPr vert="horz" lIns="39027" tIns="19513" rIns="39027" bIns="19513" rtlCol="0" anchor="ctr">
            <a:noAutofit/>
          </a:bodyPr>
          <a:lst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a:lstStyle>
          <a:p>
            <a:pPr algn="ctr"/>
            <a:r>
              <a:rPr lang="en-US" sz="1900" dirty="0">
                <a:latin typeface="Arial" panose="020B0604020202020204" pitchFamily="34" charset="0"/>
                <a:cs typeface="Arial" panose="020B0604020202020204" pitchFamily="34" charset="0"/>
              </a:rPr>
              <a:t>Small Deletions and RNA-</a:t>
            </a:r>
            <a:r>
              <a:rPr lang="en-US" sz="1900" dirty="0" err="1">
                <a:latin typeface="Arial" panose="020B0604020202020204" pitchFamily="34" charset="0"/>
                <a:cs typeface="Arial" panose="020B0604020202020204" pitchFamily="34" charset="0"/>
              </a:rPr>
              <a:t>seq</a:t>
            </a:r>
            <a:r>
              <a:rPr lang="en-US" sz="1900" dirty="0">
                <a:latin typeface="Arial" panose="020B0604020202020204" pitchFamily="34" charset="0"/>
                <a:cs typeface="Arial" panose="020B0604020202020204" pitchFamily="34" charset="0"/>
              </a:rPr>
              <a:t> Signal</a:t>
            </a:r>
          </a:p>
        </p:txBody>
      </p:sp>
      <p:grpSp>
        <p:nvGrpSpPr>
          <p:cNvPr id="2" name="Group 1"/>
          <p:cNvGrpSpPr/>
          <p:nvPr/>
        </p:nvGrpSpPr>
        <p:grpSpPr>
          <a:xfrm>
            <a:off x="2208616" y="2395962"/>
            <a:ext cx="4768293" cy="4098798"/>
            <a:chOff x="10444590" y="2642585"/>
            <a:chExt cx="12397560" cy="8197595"/>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0444590" y="3616357"/>
              <a:ext cx="2592525" cy="1107996"/>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RNA-</a:t>
              </a:r>
              <a:r>
                <a:rPr lang="en-US" sz="1500" dirty="0" err="1">
                  <a:latin typeface="Arial" panose="020B0604020202020204" pitchFamily="34" charset="0"/>
                  <a:cs typeface="Arial" panose="020B0604020202020204" pitchFamily="34" charset="0"/>
                </a:rPr>
                <a:t>Seq</a:t>
              </a: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Signal</a:t>
              </a:r>
            </a:p>
          </p:txBody>
        </p:sp>
        <p:sp>
          <p:nvSpPr>
            <p:cNvPr id="196" name="TextBox 195"/>
            <p:cNvSpPr txBox="1"/>
            <p:nvPr/>
          </p:nvSpPr>
          <p:spPr>
            <a:xfrm>
              <a:off x="14928799" y="10193850"/>
              <a:ext cx="3704646" cy="646330"/>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4" y="9406544"/>
              <a:ext cx="4163023" cy="646330"/>
            </a:xfrm>
            <a:prstGeom prst="rect">
              <a:avLst/>
            </a:prstGeom>
            <a:noFill/>
          </p:spPr>
          <p:txBody>
            <a:bodyPr wrap="none" rtlCol="0">
              <a:spAutoFit/>
            </a:bodyPr>
            <a:lstStyle/>
            <a:p>
              <a:r>
                <a:rPr lang="en-US" sz="1500" dirty="0"/>
                <a:t>A  C   G  T   A   C  G</a:t>
              </a:r>
            </a:p>
          </p:txBody>
        </p:sp>
        <p:sp>
          <p:nvSpPr>
            <p:cNvPr id="202" name="TextBox 201"/>
            <p:cNvSpPr txBox="1"/>
            <p:nvPr/>
          </p:nvSpPr>
          <p:spPr>
            <a:xfrm>
              <a:off x="20078418" y="4980851"/>
              <a:ext cx="2763732" cy="104644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Genomic </a:t>
              </a:r>
            </a:p>
            <a:p>
              <a:pPr algn="ctr"/>
              <a:r>
                <a:rPr lang="en-US" sz="1400" dirty="0">
                  <a:latin typeface="Arial" panose="020B0604020202020204" pitchFamily="34" charset="0"/>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63</a:t>
            </a:fld>
            <a:endParaRPr lang="en-US"/>
          </a:p>
        </p:txBody>
      </p:sp>
      <p:sp>
        <p:nvSpPr>
          <p:cNvPr id="40" name="TextBox 39"/>
          <p:cNvSpPr txBox="1"/>
          <p:nvPr/>
        </p:nvSpPr>
        <p:spPr>
          <a:xfrm>
            <a:off x="-1077735" y="5308363"/>
            <a:ext cx="2954216" cy="1200329"/>
          </a:xfrm>
          <a:prstGeom prst="rect">
            <a:avLst/>
          </a:prstGeom>
          <a:solidFill>
            <a:srgbClr val="FFFF00"/>
          </a:solidFill>
          <a:ln w="76200">
            <a:solidFill>
              <a:schemeClr val="accent2">
                <a:lumMod val="50000"/>
              </a:schemeClr>
            </a:solidFill>
          </a:ln>
        </p:spPr>
        <p:txBody>
          <a:bodyPr wrap="square" rtlCol="0">
            <a:spAutoFit/>
          </a:bodyPr>
          <a:lstStyle/>
          <a:p>
            <a:r>
              <a:rPr lang="en-US" sz="3600" smtClean="0"/>
              <a:t>Another problem</a:t>
            </a:r>
            <a:endParaRPr lang="en-US" sz="3600" dirty="0"/>
          </a:p>
        </p:txBody>
      </p:sp>
      <p:pic>
        <p:nvPicPr>
          <p:cNvPr id="3" name="Picture 2" descr="Screen Shot 2017-09-29 at 9.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5" y="1069195"/>
            <a:ext cx="8362521" cy="1028178"/>
          </a:xfrm>
          <a:prstGeom prst="rect">
            <a:avLst/>
          </a:prstGeom>
        </p:spPr>
      </p:pic>
    </p:spTree>
    <p:extLst>
      <p:ext uri="{BB962C8B-B14F-4D97-AF65-F5344CB8AC3E}">
        <p14:creationId xmlns:p14="http://schemas.microsoft.com/office/powerpoint/2010/main" val="50338894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874"/>
            <a:ext cx="8777682" cy="2647974"/>
          </a:xfrm>
          <a:prstGeom prst="rect">
            <a:avLst/>
          </a:prstGeom>
        </p:spPr>
      </p:pic>
      <p:sp>
        <p:nvSpPr>
          <p:cNvPr id="7" name="TextBox 6"/>
          <p:cNvSpPr txBox="1"/>
          <p:nvPr/>
        </p:nvSpPr>
        <p:spPr>
          <a:xfrm>
            <a:off x="0" y="0"/>
            <a:ext cx="9063084"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Structural Variants are Generally Detectable from Functional Genomics Data </a:t>
            </a:r>
          </a:p>
        </p:txBody>
      </p:sp>
      <p:grpSp>
        <p:nvGrpSpPr>
          <p:cNvPr id="8" name="Group 7"/>
          <p:cNvGrpSpPr/>
          <p:nvPr/>
        </p:nvGrpSpPr>
        <p:grpSpPr>
          <a:xfrm>
            <a:off x="2609581" y="3182140"/>
            <a:ext cx="4900944" cy="3564206"/>
            <a:chOff x="1131443" y="2876682"/>
            <a:chExt cx="10863833" cy="7744236"/>
          </a:xfrm>
        </p:grpSpPr>
        <p:sp>
          <p:nvSpPr>
            <p:cNvPr id="9" name="Freeform 8"/>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 name="Straight Connector 9"/>
            <p:cNvCxnSpPr>
              <a:stCxn id="9"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 name="Straight Connector 12"/>
            <p:cNvCxnSpPr>
              <a:stCxn id="12"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p:cNvCxnSpPr>
              <a:stCxn id="15"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136219" y="4483510"/>
              <a:ext cx="942196" cy="5034329"/>
              <a:chOff x="6136219" y="4289396"/>
              <a:chExt cx="942196" cy="5228443"/>
            </a:xfrm>
          </p:grpSpPr>
          <p:cxnSp>
            <p:nvCxnSpPr>
              <p:cNvPr id="22" name="Straight Connector 21"/>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31443" y="5522082"/>
              <a:ext cx="2369882" cy="1292662"/>
            </a:xfrm>
            <a:prstGeom prst="rect">
              <a:avLst/>
            </a:prstGeom>
            <a:noFill/>
          </p:spPr>
          <p:txBody>
            <a:bodyPr wrap="none" rtlCol="0">
              <a:spAutoFit/>
            </a:bodyPr>
            <a:lstStyle/>
            <a:p>
              <a:pPr algn="ctr"/>
              <a:r>
                <a:rPr lang="en-US" dirty="0" err="1">
                  <a:latin typeface="Arial" panose="020B0604020202020204" pitchFamily="34" charset="0"/>
                  <a:cs typeface="Arial" panose="020B0604020202020204" pitchFamily="34" charset="0"/>
                </a:rPr>
                <a:t>ChIP-Seq</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Signals</a:t>
              </a:r>
            </a:p>
          </p:txBody>
        </p:sp>
        <p:sp>
          <p:nvSpPr>
            <p:cNvPr id="20" name="TextBox 19"/>
            <p:cNvSpPr txBox="1"/>
            <p:nvPr/>
          </p:nvSpPr>
          <p:spPr>
            <a:xfrm>
              <a:off x="5264875" y="9638208"/>
              <a:ext cx="3370154" cy="73866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Large Deletion</a:t>
              </a:r>
            </a:p>
          </p:txBody>
        </p:sp>
        <p:sp>
          <p:nvSpPr>
            <p:cNvPr id="21" name="TextBox 20"/>
            <p:cNvSpPr txBox="1"/>
            <p:nvPr/>
          </p:nvSpPr>
          <p:spPr>
            <a:xfrm>
              <a:off x="9622190" y="9451368"/>
              <a:ext cx="2373086" cy="1169550"/>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Genomic </a:t>
              </a:r>
            </a:p>
            <a:p>
              <a:pPr algn="ctr"/>
              <a:r>
                <a:rPr lang="en-US" sz="1600" dirty="0">
                  <a:latin typeface="Arial" panose="020B0604020202020204" pitchFamily="34" charset="0"/>
                  <a:cs typeface="Arial" panose="020B0604020202020204" pitchFamily="34" charset="0"/>
                </a:rPr>
                <a:t>Coordinate</a:t>
              </a:r>
            </a:p>
          </p:txBody>
        </p:sp>
      </p:grpSp>
    </p:spTree>
    <p:extLst>
      <p:ext uri="{BB962C8B-B14F-4D97-AF65-F5344CB8AC3E}">
        <p14:creationId xmlns:p14="http://schemas.microsoft.com/office/powerpoint/2010/main" val="328808450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261" descr="Untitled-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23" y="423468"/>
            <a:ext cx="8050834" cy="5022928"/>
          </a:xfrm>
          <a:prstGeom prst="rect">
            <a:avLst/>
          </a:prstGeom>
        </p:spPr>
      </p:pic>
      <p:sp>
        <p:nvSpPr>
          <p:cNvPr id="3" name="TextBox 2"/>
          <p:cNvSpPr txBox="1"/>
          <p:nvPr/>
        </p:nvSpPr>
        <p:spPr>
          <a:xfrm>
            <a:off x="-1077735" y="5308363"/>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get a Higher </a:t>
            </a:r>
            <a:r>
              <a:rPr lang="en-US" sz="3600" dirty="0" smtClean="0"/>
              <a:t>res. version</a:t>
            </a:r>
            <a:endParaRPr lang="en-US" sz="3600" dirty="0"/>
          </a:p>
        </p:txBody>
      </p:sp>
    </p:spTree>
    <p:extLst>
      <p:ext uri="{BB962C8B-B14F-4D97-AF65-F5344CB8AC3E}">
        <p14:creationId xmlns:p14="http://schemas.microsoft.com/office/powerpoint/2010/main" val="362208207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70" y="706509"/>
            <a:ext cx="5463771" cy="5458318"/>
          </a:xfrm>
          <a:prstGeom prst="rect">
            <a:avLst/>
          </a:prstGeom>
        </p:spPr>
      </p:pic>
      <p:sp>
        <p:nvSpPr>
          <p:cNvPr id="7" name="TextBox 6"/>
          <p:cNvSpPr txBox="1"/>
          <p:nvPr/>
        </p:nvSpPr>
        <p:spPr>
          <a:xfrm>
            <a:off x="1671465" y="54129"/>
            <a:ext cx="6507397"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Predictability and Information Leakage: GEUVADIS Dataset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66</a:t>
            </a:fld>
            <a:endParaRPr lang="en-US"/>
          </a:p>
        </p:txBody>
      </p:sp>
      <p:sp>
        <p:nvSpPr>
          <p:cNvPr id="5" name="TextBox 4"/>
          <p:cNvSpPr txBox="1"/>
          <p:nvPr/>
        </p:nvSpPr>
        <p:spPr>
          <a:xfrm>
            <a:off x="-1077735" y="5308363"/>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Combine </a:t>
            </a:r>
            <a:r>
              <a:rPr lang="en-US" sz="3600" dirty="0" smtClean="0"/>
              <a:t>this w next</a:t>
            </a:r>
            <a:endParaRPr lang="en-US" sz="3600" dirty="0"/>
          </a:p>
        </p:txBody>
      </p:sp>
    </p:spTree>
    <p:extLst>
      <p:ext uri="{BB962C8B-B14F-4D97-AF65-F5344CB8AC3E}">
        <p14:creationId xmlns:p14="http://schemas.microsoft.com/office/powerpoint/2010/main" val="170861385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678" y="923520"/>
            <a:ext cx="4812403" cy="4902094"/>
          </a:xfrm>
          <a:prstGeom prst="rect">
            <a:avLst/>
          </a:prstGeom>
        </p:spPr>
      </p:pic>
      <p:sp>
        <p:nvSpPr>
          <p:cNvPr id="14" name="TextBox 13"/>
          <p:cNvSpPr txBox="1"/>
          <p:nvPr/>
        </p:nvSpPr>
        <p:spPr>
          <a:xfrm>
            <a:off x="2848575" y="164487"/>
            <a:ext cx="3866199"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Linking Attack: GEUVADIS Dataset</a:t>
            </a:r>
          </a:p>
        </p:txBody>
      </p:sp>
      <p:sp>
        <p:nvSpPr>
          <p:cNvPr id="16" name="Slide Number Placeholder 15"/>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67</a:t>
            </a:fld>
            <a:endParaRPr lang="en-US"/>
          </a:p>
        </p:txBody>
      </p:sp>
    </p:spTree>
    <p:extLst>
      <p:ext uri="{BB962C8B-B14F-4D97-AF65-F5344CB8AC3E}">
        <p14:creationId xmlns:p14="http://schemas.microsoft.com/office/powerpoint/2010/main" val="36459570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15884049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7981067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3046937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160004324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78269" y="2895341"/>
            <a:ext cx="5324340"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a:t>
            </a:r>
            <a:r>
              <a:rPr lang="en-US" sz="1400" b="0" dirty="0" smtClean="0"/>
              <a:t/>
            </a:r>
            <a:br>
              <a:rPr lang="en-US" sz="1400" b="0" dirty="0" smtClean="0"/>
            </a:br>
            <a:r>
              <a:rPr lang="en-US" sz="1400" b="0" dirty="0" smtClean="0"/>
              <a:t>C </a:t>
            </a:r>
            <a:r>
              <a:rPr lang="en-US" sz="1400" b="0" dirty="0"/>
              <a:t>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
            </a:r>
            <a:br>
              <a:rPr lang="en-US" altLang="en-US" sz="1400" b="0" dirty="0" smtClean="0"/>
            </a:b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73186" y="921908"/>
            <a:ext cx="3654119"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smtClean="0">
                <a:solidFill>
                  <a:schemeClr val="accent2"/>
                </a:solidFill>
              </a:rPr>
              <a:t>Acknowledge-</a:t>
            </a:r>
          </a:p>
          <a:p>
            <a:pPr algn="ctr"/>
            <a:r>
              <a:rPr lang="en-US" sz="2400" dirty="0" err="1" smtClean="0">
                <a:solidFill>
                  <a:schemeClr val="accent2"/>
                </a:solidFill>
              </a:rPr>
              <a:t>ments</a:t>
            </a:r>
            <a:endParaRPr lang="en-US" sz="2400" dirty="0">
              <a:solidFill>
                <a:schemeClr val="accent2"/>
              </a:solidFill>
            </a:endParaRPr>
          </a:p>
        </p:txBody>
      </p:sp>
      <p:sp>
        <p:nvSpPr>
          <p:cNvPr id="8" name="TextBox 7"/>
          <p:cNvSpPr txBox="1"/>
          <p:nvPr/>
        </p:nvSpPr>
        <p:spPr>
          <a:xfrm>
            <a:off x="6445479" y="5766054"/>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2818830" y="-1320"/>
            <a:ext cx="2929914" cy="2679895"/>
          </a:xfrm>
          <a:prstGeom prst="rect">
            <a:avLst/>
          </a:prstGeom>
        </p:spPr>
      </p:pic>
      <p:pic>
        <p:nvPicPr>
          <p:cNvPr id="5" name="Picture 4"/>
          <p:cNvPicPr>
            <a:picLocks noChangeAspect="1"/>
          </p:cNvPicPr>
          <p:nvPr/>
        </p:nvPicPr>
        <p:blipFill>
          <a:blip r:embed="rId3"/>
          <a:stretch>
            <a:fillRect/>
          </a:stretch>
        </p:blipFill>
        <p:spPr>
          <a:xfrm>
            <a:off x="5748744" y="0"/>
            <a:ext cx="3461666" cy="5202906"/>
          </a:xfrm>
          <a:prstGeom prst="rect">
            <a:avLst/>
          </a:prstGeom>
        </p:spPr>
      </p:pic>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2490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127839</TotalTime>
  <Words>4934</Words>
  <Application>Microsoft Macintosh PowerPoint</Application>
  <PresentationFormat>Letter Paper (8.5x11 in)</PresentationFormat>
  <Paragraphs>1302</Paragraphs>
  <Slides>86</Slides>
  <Notes>38</Notes>
  <HiddenSlides>8</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86</vt:i4>
      </vt:variant>
    </vt:vector>
  </HeadingPairs>
  <TitlesOfParts>
    <vt:vector size="106" baseType="lpstr">
      <vt:lpstr>Arial</vt:lpstr>
      <vt:lpstr>Aril</vt:lpstr>
      <vt:lpstr>Calibri</vt:lpstr>
      <vt:lpstr>Calibri Light</vt:lpstr>
      <vt:lpstr>Courier</vt:lpstr>
      <vt:lpstr>Courier New</vt:lpstr>
      <vt:lpstr>Georgia</vt:lpstr>
      <vt:lpstr>Helvetica</vt:lpstr>
      <vt:lpstr>Lucida Grande</vt:lpstr>
      <vt:lpstr>ＭＳ Ｐゴシック</vt:lpstr>
      <vt:lpstr>Times New Roman</vt:lpstr>
      <vt:lpstr>宋体</vt:lpstr>
      <vt:lpstr>新細明體</vt:lpstr>
      <vt:lpstr>Basic-template-i0jhhsb-20160605</vt:lpstr>
      <vt:lpstr>Outline-Style-20160605</vt:lpstr>
      <vt:lpstr>to-follow-up</vt:lpstr>
      <vt:lpstr>3_Office Theme</vt:lpstr>
      <vt:lpstr>Office Theme</vt:lpstr>
      <vt:lpstr>1_Office Theme</vt:lpstr>
      <vt:lpstr>Equation</vt:lpstr>
      <vt:lpstr>Transcriptome Analysis:   Tackling core issues related to regulation &amp; also mining the “data exhaust” of this activity</vt:lpstr>
      <vt:lpstr>Expression of genes is quantified by transcription:  RNA-Seq measures mRNA transcript amounts</vt:lpstr>
      <vt:lpstr>PowerPoint Presentation</vt:lpstr>
      <vt:lpstr>Activity Patterns</vt:lpstr>
      <vt:lpstr>Some Core Science Qs Addressed by RNA-seq</vt:lpstr>
      <vt:lpstr>Studying large-scale functional genomics data also produces   Data Exhaust </vt:lpstr>
      <vt:lpstr>Transcriptome Analysis: Tackling core issues related to regulation  &amp; also mining the “data exhaust” of this activity</vt:lpstr>
      <vt:lpstr>Transcriptome Analysis: Tackling core issues related to regulation  &amp; also mining the “data exhaust” of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regulation  &amp; also mining the “data exhaust” of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PowerPoint Presentation</vt:lpstr>
      <vt:lpstr>Orthologs have correlated iPDP coefficients</vt:lpstr>
      <vt:lpstr>PowerPoint Presentation</vt:lpstr>
      <vt:lpstr>Transcriptome Analysis: Tackling core issues related to regulation  &amp; also mining the “data exhaust” of this activity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Analysis: Tackling core issues related to regulation  &amp; also mining the “data exhaust” of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Transcriptome Analysis: Tackling core issues related to regulation  &amp; also mining the “data exhaust” of this activity</vt:lpstr>
      <vt:lpstr>Representative Expression, Genotype, eQTL Datasets</vt:lpstr>
      <vt:lpstr>PowerPoint Presentation</vt:lpstr>
      <vt:lpstr>PowerPoint Presentation</vt:lpstr>
      <vt:lpstr>PowerPoint Presentation</vt:lpstr>
      <vt:lpstr>Light-weight formats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PowerPoint Presentation</vt:lpstr>
      <vt:lpstr>PowerPoint Presentation</vt:lpstr>
      <vt:lpstr>PowerPoint Presentation</vt:lpstr>
      <vt:lpstr>PowerPoint Presentation</vt:lpstr>
      <vt:lpstr>PowerPoint Presentation</vt:lpstr>
      <vt:lpstr>Transcriptome Analysis: Tackling core issues related to regulation  &amp; also mining the “data exhaust”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regulation  &amp; also mining the “data exhaust” of this activity</vt:lpstr>
      <vt:lpstr>Transcriptome Analysis: Tackling core issues related to regulation  &amp; also mining the “data exhaust” of this activity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2045</cp:revision>
  <cp:lastPrinted>2016-12-19T03:55:19Z</cp:lastPrinted>
  <dcterms:created xsi:type="dcterms:W3CDTF">2010-09-06T09:08:38Z</dcterms:created>
  <dcterms:modified xsi:type="dcterms:W3CDTF">2017-10-02T03:32:14Z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