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6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4" r:id="rId11"/>
    <p:sldId id="266" r:id="rId12"/>
    <p:sldId id="262" r:id="rId13"/>
    <p:sldId id="275" r:id="rId14"/>
    <p:sldId id="268" r:id="rId15"/>
    <p:sldId id="269" r:id="rId16"/>
    <p:sldId id="270" r:id="rId17"/>
    <p:sldId id="271" r:id="rId18"/>
    <p:sldId id="284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74" r:id="rId27"/>
    <p:sldId id="282" r:id="rId28"/>
    <p:sldId id="285" r:id="rId29"/>
    <p:sldId id="283" r:id="rId30"/>
    <p:sldId id="289" r:id="rId31"/>
    <p:sldId id="286" r:id="rId32"/>
    <p:sldId id="290" r:id="rId33"/>
    <p:sldId id="288" r:id="rId34"/>
    <p:sldId id="291" r:id="rId35"/>
    <p:sldId id="292" r:id="rId36"/>
    <p:sldId id="293" r:id="rId37"/>
    <p:sldId id="297" r:id="rId38"/>
    <p:sldId id="298" r:id="rId39"/>
    <p:sldId id="299" r:id="rId40"/>
    <p:sldId id="300" r:id="rId41"/>
    <p:sldId id="301" r:id="rId42"/>
    <p:sldId id="294" r:id="rId43"/>
    <p:sldId id="295" r:id="rId44"/>
    <p:sldId id="28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43"/>
  </p:normalViewPr>
  <p:slideViewPr>
    <p:cSldViewPr snapToGrid="0" snapToObjects="1">
      <p:cViewPr varScale="1">
        <p:scale>
          <a:sx n="118" d="100"/>
          <a:sy n="118" d="100"/>
        </p:scale>
        <p:origin x="21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33729E"/>
              </a:solidFill>
              <a:ln>
                <a:solidFill>
                  <a:schemeClr val="tx1"/>
                </a:solidFill>
              </a:ln>
              <a:effectLst/>
            </c:spPr>
          </c:dPt>
          <c:val>
            <c:numRef>
              <c:f>Sheet1!$B$9:$B$10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325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effectLst/>
          </c:spPr>
          <c:dPt>
            <c:idx val="0"/>
            <c:bubble3D val="0"/>
            <c:spPr>
              <a:solidFill>
                <a:srgbClr val="33729E"/>
              </a:solidFill>
              <a:effectLst/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effectLst/>
            </c:spPr>
          </c:dPt>
          <c:val>
            <c:numRef>
              <c:f>Sheet1!$B$9:$B$10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33729E"/>
              </a:solidFill>
            </c:spPr>
          </c:dPt>
          <c:val>
            <c:numRef>
              <c:f>Sheet1!$B$9:$B$10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187EC-E899-F846-8A8B-42C8D1DFE005}" type="datetimeFigureOut">
              <a:rPr lang="en-US" smtClean="0"/>
              <a:t>10/1/17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9DF9D-8B29-E040-861F-F480ECC5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1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altLang="en-US" sz="1000">
                <a:ea typeface="ＭＳ Ｐゴシック" charset="-128"/>
              </a:rPr>
              <a:t>TCGA is the largest single project in the visible sequence universe to date.</a:t>
            </a:r>
          </a:p>
          <a:p>
            <a:pPr>
              <a:lnSpc>
                <a:spcPct val="80000"/>
              </a:lnSpc>
            </a:pPr>
            <a:r>
              <a:rPr lang="en-US" altLang="en-US" sz="1000">
                <a:ea typeface="ＭＳ Ｐゴシック" charset="-128"/>
              </a:rPr>
              <a:t>TCGA is depicted at the center of the solar system because it integrates DNA, RNA-Seq, miRNA, epigenomic, and clinical data.</a:t>
            </a:r>
          </a:p>
          <a:p>
            <a:pPr>
              <a:lnSpc>
                <a:spcPct val="80000"/>
              </a:lnSpc>
            </a:pPr>
            <a:r>
              <a:rPr lang="en-US" altLang="en-US" sz="1000">
                <a:ea typeface="ＭＳ Ｐゴシック" charset="-128"/>
              </a:rPr>
              <a:t>Currently there is over a Petabyte of TCGA data deposited in the CGHub cancer genomics repository (https://cghub.ucsc.edu/summary_stats.html).</a:t>
            </a:r>
          </a:p>
          <a:p>
            <a:pPr>
              <a:lnSpc>
                <a:spcPct val="80000"/>
              </a:lnSpc>
            </a:pPr>
            <a:endParaRPr lang="en-US" altLang="en-US" sz="100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1000">
                <a:ea typeface="ＭＳ Ｐゴシック" charset="-128"/>
              </a:rPr>
              <a:t>This scale dwarfs its closest competitors which are shown as planets in orbit:</a:t>
            </a:r>
          </a:p>
          <a:p>
            <a:pPr>
              <a:lnSpc>
                <a:spcPct val="80000"/>
              </a:lnSpc>
            </a:pPr>
            <a:endParaRPr lang="en-US" altLang="en-US" sz="1000">
              <a:ea typeface="ＭＳ Ｐゴシック" charset="-128"/>
            </a:endParaRPr>
          </a:p>
          <a:p>
            <a:pPr marL="628650" lvl="1" indent="-171450">
              <a:lnSpc>
                <a:spcPct val="130000"/>
              </a:lnSpc>
              <a:buFontTx/>
              <a:buChar char="•"/>
            </a:pPr>
            <a:r>
              <a:rPr lang="en-US" altLang="en-US" sz="1000">
                <a:ea typeface="ＭＳ Ｐゴシック" charset="-128"/>
              </a:rPr>
              <a:t>1000G	222 TB	http://www.ncbi.nlm.nih.gov/bioproject/28889</a:t>
            </a:r>
          </a:p>
          <a:p>
            <a:pPr marL="628650" lvl="1" indent="-171450">
              <a:lnSpc>
                <a:spcPct val="130000"/>
              </a:lnSpc>
              <a:buFontTx/>
              <a:buChar char="•"/>
            </a:pPr>
            <a:r>
              <a:rPr lang="en-US" altLang="en-US" sz="1000">
                <a:ea typeface="ＭＳ Ｐゴシック" charset="-128"/>
              </a:rPr>
              <a:t>ADSP	68 TB	http://www.ncbi.nlm.nih.gov/bioproject/202226</a:t>
            </a:r>
          </a:p>
          <a:p>
            <a:pPr marL="628650" lvl="1" indent="-171450">
              <a:lnSpc>
                <a:spcPct val="130000"/>
              </a:lnSpc>
              <a:buFontTx/>
              <a:buChar char="•"/>
            </a:pPr>
            <a:r>
              <a:rPr lang="en-US" altLang="en-US" sz="1000">
                <a:ea typeface="ＭＳ Ｐゴシック" charset="-128"/>
              </a:rPr>
              <a:t>NHGRI LSSP	40 TB	http://www.ncbi.nlm.nih.gov/bioproject?term=NHGRI%20Large%20Scale%20Sequencing%20Program%5BTitle%5D</a:t>
            </a:r>
          </a:p>
          <a:p>
            <a:pPr marL="628650" lvl="1" indent="-171450" eaLnBrk="1" hangingPunct="1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n-US" altLang="en-US" sz="1000">
                <a:ea typeface="ＭＳ Ｐゴシック" charset="-128"/>
              </a:rPr>
              <a:t>GTeX	34 TB	http://www.ncbi.nlm.nih.gov/bioproject/75899</a:t>
            </a:r>
          </a:p>
          <a:p>
            <a:pPr marL="628650" lvl="1" indent="-171450" eaLnBrk="1" hangingPunct="1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n-US" altLang="en-US" sz="1000">
                <a:ea typeface="ＭＳ Ｐゴシック" charset="-128"/>
              </a:rPr>
              <a:t>NHLBI ESP	32 TB	http://www.ncbi.nlm.nih.gov/bioproject/165957</a:t>
            </a:r>
          </a:p>
          <a:p>
            <a:pPr marL="628650" lvl="1" indent="-171450">
              <a:lnSpc>
                <a:spcPct val="130000"/>
              </a:lnSpc>
              <a:buFontTx/>
              <a:buChar char="•"/>
            </a:pPr>
            <a:r>
              <a:rPr lang="en-US" altLang="en-US" sz="1000">
                <a:ea typeface="ＭＳ Ｐゴシック" charset="-128"/>
              </a:rPr>
              <a:t>HMP	29 TB	http://www.ncbi.nlm.nih.gov/bioproject/43021</a:t>
            </a:r>
          </a:p>
          <a:p>
            <a:pPr marL="628650" lvl="1" indent="-171450">
              <a:lnSpc>
                <a:spcPct val="130000"/>
              </a:lnSpc>
              <a:buFontTx/>
              <a:buChar char="•"/>
            </a:pPr>
            <a:r>
              <a:rPr lang="en-US" altLang="en-US" sz="1000">
                <a:ea typeface="ＭＳ Ｐゴシック" charset="-128"/>
              </a:rPr>
              <a:t>ARRA Autism	24 TB	http://www.ncbi.nlm.nih.gov/bioproject/74861</a:t>
            </a:r>
          </a:p>
          <a:p>
            <a:pPr marL="628650" lvl="1" indent="-171450">
              <a:lnSpc>
                <a:spcPct val="130000"/>
              </a:lnSpc>
              <a:buFontTx/>
              <a:buChar char="•"/>
            </a:pPr>
            <a:r>
              <a:rPr lang="en-US" altLang="en-US" sz="1000">
                <a:ea typeface="ＭＳ Ｐゴシック" charset="-128"/>
              </a:rPr>
              <a:t>ENCODE	9 TB	http://www.ncbi.nlm.nih.gov/bioproject/63441</a:t>
            </a:r>
          </a:p>
          <a:p>
            <a:pPr>
              <a:lnSpc>
                <a:spcPct val="80000"/>
              </a:lnSpc>
            </a:pPr>
            <a:endParaRPr lang="en-US" altLang="en-US" sz="100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1000">
                <a:ea typeface="ＭＳ Ｐゴシック" charset="-128"/>
              </a:rPr>
              <a:t>Projects just starting now, like 100K Genomes England, may eventually overtake TCGA.</a:t>
            </a:r>
          </a:p>
          <a:p>
            <a:pPr>
              <a:lnSpc>
                <a:spcPct val="80000"/>
              </a:lnSpc>
            </a:pPr>
            <a:r>
              <a:rPr lang="en-US" altLang="en-US" sz="1000">
                <a:ea typeface="ＭＳ Ｐゴシック" charset="-128"/>
              </a:rPr>
              <a:t> </a:t>
            </a:r>
          </a:p>
          <a:p>
            <a:pPr>
              <a:lnSpc>
                <a:spcPct val="80000"/>
              </a:lnSpc>
            </a:pPr>
            <a:endParaRPr lang="en-US" altLang="en-US" sz="1000">
              <a:ea typeface="ＭＳ Ｐゴシック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6E0189B-E8EE-D14A-B1EF-C2480C59B5DB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8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629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hape 114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8" name="Shape 11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ea typeface="ＭＳ Ｐゴシック" charset="-128"/>
              <a:sym typeface="Calibri" charset="0"/>
            </a:endParaRPr>
          </a:p>
        </p:txBody>
      </p:sp>
      <p:sp>
        <p:nvSpPr>
          <p:cNvPr id="96259" name="Shape 11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buSzPct val="25000"/>
            </a:pPr>
            <a:fld id="{FEB42C2A-4C85-2C49-A47E-7F33ABE943AD}" type="slidenum">
              <a:rPr lang="en-US" altLang="en-US">
                <a:solidFill>
                  <a:srgbClr val="000000"/>
                </a:solidFill>
                <a:sym typeface="Calibri" charset="0"/>
              </a:rPr>
              <a:pPr>
                <a:buSzPct val="25000"/>
              </a:pPr>
              <a:t>29</a:t>
            </a:fld>
            <a:endParaRPr lang="en-US" altLang="en-US">
              <a:solidFill>
                <a:srgbClr val="000000"/>
              </a:solidFill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46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hape 12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99330" name="Shape 127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049120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hape 138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8" name="Shape 13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ea typeface="ＭＳ Ｐゴシック" charset="-128"/>
              <a:sym typeface="Calibri" charset="0"/>
            </a:endParaRPr>
          </a:p>
        </p:txBody>
      </p:sp>
      <p:sp>
        <p:nvSpPr>
          <p:cNvPr id="101379" name="Shape 140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buSzPct val="25000"/>
            </a:pPr>
            <a:fld id="{2FFB0BA3-04C5-8A4F-898C-84FCAA5740DB}" type="slidenum">
              <a:rPr lang="en-US" altLang="en-US">
                <a:solidFill>
                  <a:srgbClr val="000000"/>
                </a:solidFill>
                <a:sym typeface="Calibri" charset="0"/>
              </a:rPr>
              <a:pPr>
                <a:buSzPct val="25000"/>
              </a:pPr>
              <a:t>33</a:t>
            </a:fld>
            <a:endParaRPr lang="en-US" altLang="en-US">
              <a:solidFill>
                <a:srgbClr val="000000"/>
              </a:solidFill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20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hape 16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03426" name="Shape 16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894333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hape 20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05474" name="Shape 204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387791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hape 21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2" name="Shape 21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ea typeface="ＭＳ Ｐゴシック" charset="-128"/>
              <a:sym typeface="Calibri" charset="0"/>
            </a:endParaRPr>
          </a:p>
        </p:txBody>
      </p:sp>
      <p:sp>
        <p:nvSpPr>
          <p:cNvPr id="107523" name="Shape 21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buSzPct val="25000"/>
            </a:pPr>
            <a:fld id="{A03198E2-F62A-E04D-94F8-792DF40509D1}" type="slidenum">
              <a:rPr lang="en-US" altLang="en-US">
                <a:solidFill>
                  <a:srgbClr val="000000"/>
                </a:solidFill>
                <a:sym typeface="Calibri" charset="0"/>
              </a:rPr>
              <a:pPr>
                <a:buSzPct val="25000"/>
              </a:pPr>
              <a:t>36</a:t>
            </a:fld>
            <a:endParaRPr lang="en-US" altLang="en-US">
              <a:solidFill>
                <a:srgbClr val="000000"/>
              </a:solidFill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1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hape 23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0" name="Shape 23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ea typeface="ＭＳ Ｐゴシック" charset="-128"/>
              <a:sym typeface="Calibri" charset="0"/>
            </a:endParaRPr>
          </a:p>
        </p:txBody>
      </p:sp>
      <p:sp>
        <p:nvSpPr>
          <p:cNvPr id="109571" name="Shape 23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buSzPct val="25000"/>
            </a:pPr>
            <a:fld id="{6954A8AE-7FCA-FB40-8751-2746DF034391}" type="slidenum">
              <a:rPr lang="en-US" altLang="en-US">
                <a:solidFill>
                  <a:srgbClr val="000000"/>
                </a:solidFill>
                <a:sym typeface="Calibri" charset="0"/>
              </a:rPr>
              <a:pPr>
                <a:buSzPct val="25000"/>
              </a:pPr>
              <a:t>37</a:t>
            </a:fld>
            <a:endParaRPr lang="en-US" altLang="en-US">
              <a:solidFill>
                <a:srgbClr val="000000"/>
              </a:solidFill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40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hape 250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8" name="Shape 25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ea typeface="ＭＳ Ｐゴシック" charset="-128"/>
              <a:sym typeface="Calibri" charset="0"/>
            </a:endParaRPr>
          </a:p>
        </p:txBody>
      </p:sp>
      <p:sp>
        <p:nvSpPr>
          <p:cNvPr id="111619" name="Shape 25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buSzPct val="25000"/>
            </a:pPr>
            <a:fld id="{E971183F-3ACE-B14F-9DE4-2B3875A7A10E}" type="slidenum">
              <a:rPr lang="en-US" altLang="en-US">
                <a:solidFill>
                  <a:srgbClr val="000000"/>
                </a:solidFill>
                <a:sym typeface="Calibri" charset="0"/>
              </a:rPr>
              <a:pPr>
                <a:buSzPct val="25000"/>
              </a:pPr>
              <a:t>38</a:t>
            </a:fld>
            <a:endParaRPr lang="en-US" altLang="en-US">
              <a:solidFill>
                <a:srgbClr val="000000"/>
              </a:solidFill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23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hape 300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6" name="Shape 30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ea typeface="ＭＳ Ｐゴシック" charset="-128"/>
              <a:sym typeface="Calibri" charset="0"/>
            </a:endParaRPr>
          </a:p>
        </p:txBody>
      </p:sp>
      <p:sp>
        <p:nvSpPr>
          <p:cNvPr id="113667" name="Shape 30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buSzPct val="25000"/>
            </a:pPr>
            <a:fld id="{984141C1-A89D-5844-BA46-54659C2D3739}" type="slidenum">
              <a:rPr lang="en-US" altLang="en-US">
                <a:solidFill>
                  <a:srgbClr val="000000"/>
                </a:solidFill>
                <a:sym typeface="Calibri" charset="0"/>
              </a:rPr>
              <a:pPr>
                <a:buSzPct val="25000"/>
              </a:pPr>
              <a:t>39</a:t>
            </a:fld>
            <a:endParaRPr lang="en-US" altLang="en-US">
              <a:solidFill>
                <a:srgbClr val="000000"/>
              </a:solidFill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4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1B6D0A2-3CAA-C440-BEE7-1E8CC0F8EA1E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12EC201-8F3D-EE45-A53B-FFF71308AADE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7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407EB5C-57DA-3040-90E9-B30A7366C5B5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24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4CDA3E4-5CCD-364D-9DD7-39C04E9AC67A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17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AD415BB-E86C-884F-9103-26DB4150DF63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5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51FB002-D704-7041-8F16-A1A453D2BD5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35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18813-5BC9-D14B-B03D-5817F0CF3A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28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7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6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5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38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65BB7E92-A677-3844-96F8-7067ED494377}" type="datetime1">
              <a:rPr lang="en-US" altLang="en-US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10/1/17</a:t>
            </a:fld>
            <a:endParaRPr lang="en-US" altLang="en-US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39BF1891-B0F9-CF46-971A-FB857CDEA28A}" type="slidenum">
              <a:rPr lang="en-US" altLang="en-US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2"/>
            <a:ext cx="103632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05201"/>
            <a:ext cx="85344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910" indent="0" algn="ctr">
              <a:buNone/>
              <a:defRPr/>
            </a:lvl2pPr>
            <a:lvl3pPr marL="913822" indent="0" algn="ctr">
              <a:buNone/>
              <a:defRPr/>
            </a:lvl3pPr>
            <a:lvl4pPr marL="1370734" indent="0" algn="ctr">
              <a:buNone/>
              <a:defRPr/>
            </a:lvl4pPr>
            <a:lvl5pPr marL="1827644" indent="0" algn="ctr">
              <a:buNone/>
              <a:defRPr/>
            </a:lvl5pPr>
            <a:lvl6pPr marL="2284557" indent="0" algn="ctr">
              <a:buNone/>
              <a:defRPr/>
            </a:lvl6pPr>
            <a:lvl7pPr marL="2741467" indent="0" algn="ctr">
              <a:buNone/>
              <a:defRPr/>
            </a:lvl7pPr>
            <a:lvl8pPr marL="3198377" indent="0" algn="ctr">
              <a:buNone/>
              <a:defRPr/>
            </a:lvl8pPr>
            <a:lvl9pPr marL="365528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Blu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6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918" y="-144463"/>
            <a:ext cx="13313835" cy="405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1391477" y="4149081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0" marR="0" lvl="0" indent="0" algn="r" rtl="0">
              <a:spcBef>
                <a:spcPts val="0"/>
              </a:spcBef>
              <a:buClr>
                <a:srgbClr val="366092"/>
              </a:buClr>
              <a:buFont typeface="Helvetica Neue"/>
              <a:buNone/>
              <a:defRPr sz="4400" b="0" i="0" u="none" strike="noStrike" cap="none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391477" y="5733256"/>
            <a:ext cx="10363200" cy="9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0" marR="0" lvl="0" indent="0" algn="r" rtl="0">
              <a:spcBef>
                <a:spcPts val="480"/>
              </a:spcBef>
              <a:buClr>
                <a:srgbClr val="7F7F7F"/>
              </a:buClr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9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2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3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6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4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4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5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8" Type="http://schemas.openxmlformats.org/officeDocument/2006/relationships/tags" Target="../tags/tag1.xml"/><Relationship Id="rId9" Type="http://schemas.openxmlformats.org/officeDocument/2006/relationships/tags" Target="../tags/tag2.xml"/><Relationship Id="rId10" Type="http://schemas.openxmlformats.org/officeDocument/2006/relationships/tags" Target="../tags/tag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09E78-21A0-BD4D-8F6E-2668677F6650}" type="datetimeFigureOut">
              <a:rPr lang="en-US" smtClean="0"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06" tIns="46004" rIns="92006" bIns="46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914400" y="1981201"/>
            <a:ext cx="103632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06" tIns="46004" rIns="92006" bIns="46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10271920" y="5209911"/>
            <a:ext cx="3078162" cy="35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6" tIns="46004" rIns="92006" bIns="46004"/>
          <a:lstStyle>
            <a:lvl1pPr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C52A11-03F9-BA4B-98B4-B56C6F1C7FBB}" type="slidenum">
              <a:rPr lang="en-US" altLang="en-US" sz="1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2400" b="1" smtClean="0">
                <a:solidFill>
                  <a:srgbClr val="808080"/>
                </a:solidFill>
                <a:latin typeface="Arial" charset="0"/>
              </a:rPr>
              <a:t> - </a:t>
            </a:r>
            <a:r>
              <a:rPr lang="en-US" altLang="en-US" sz="1000" b="1" smtClean="0">
                <a:solidFill>
                  <a:srgbClr val="969696"/>
                </a:solidFill>
                <a:latin typeface="Arial" charset="0"/>
              </a:rPr>
              <a:t>Lectures.GersteinLab.org</a:t>
            </a:r>
            <a:endParaRPr lang="en-US" altLang="en-US" sz="3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2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910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822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73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64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3838" indent="-223838" algn="l" defTabSz="90805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8050" indent="-222250" algn="l" defTabSz="9080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3838" algn="l" defTabSz="90805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2450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3011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92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83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744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2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7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89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oleObject" Target="../embeddings/oleObject6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7.bin"/><Relationship Id="rId9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oleObject" Target="../embeddings/oleObject9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10.bin"/><Relationship Id="rId9" Type="http://schemas.openxmlformats.org/officeDocument/2006/relationships/oleObject" Target="../embeddings/oleObject1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13.bin"/><Relationship Id="rId9" Type="http://schemas.openxmlformats.org/officeDocument/2006/relationships/oleObject" Target="../embeddings/oleObject14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0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jpeg"/><Relationship Id="rId14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20.png"/><Relationship Id="rId6" Type="http://schemas.openxmlformats.org/officeDocument/2006/relationships/chart" Target="../charts/chart3.xml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2152650" y="1803400"/>
            <a:ext cx="7886700" cy="547688"/>
          </a:xfrm>
        </p:spPr>
        <p:txBody>
          <a:bodyPr rtlCol="0">
            <a:normAutofit fontScale="90000"/>
          </a:bodyPr>
          <a:lstStyle/>
          <a:p>
            <a:pPr defTabSz="342635">
              <a:defRPr/>
            </a:pPr>
            <a:r>
              <a:rPr lang="en-US" sz="2100" dirty="0">
                <a:latin typeface="Calibri" charset="0"/>
              </a:rPr>
              <a:t>(Finding the key mutations in ~3M Germline variants &amp; </a:t>
            </a:r>
            <a:br>
              <a:rPr lang="en-US" sz="2100" dirty="0">
                <a:latin typeface="Calibri" charset="0"/>
              </a:rPr>
            </a:br>
            <a:r>
              <a:rPr lang="en-US" sz="2100" dirty="0">
                <a:latin typeface="Calibri" charset="0"/>
              </a:rPr>
              <a:t>~5K Somatic Variants in a Tumor Sample)</a:t>
            </a:r>
            <a:endParaRPr lang="en-US" dirty="0">
              <a:latin typeface="Calibri" charset="0"/>
              <a:ea typeface="+mj-ea"/>
            </a:endParaRPr>
          </a:p>
        </p:txBody>
      </p:sp>
      <p:pic>
        <p:nvPicPr>
          <p:cNvPr id="28674" name="Content Placeholder 1" descr="Land-of-Waldos-Answ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b="6696"/>
          <a:stretch>
            <a:fillRect/>
          </a:stretch>
        </p:blipFill>
        <p:spPr>
          <a:xfrm>
            <a:off x="3009900" y="2484439"/>
            <a:ext cx="6172200" cy="3394075"/>
          </a:xfrm>
        </p:spPr>
      </p:pic>
      <p:sp>
        <p:nvSpPr>
          <p:cNvPr id="2" name="Rectangle 1"/>
          <p:cNvSpPr/>
          <p:nvPr/>
        </p:nvSpPr>
        <p:spPr>
          <a:xfrm>
            <a:off x="1524000" y="911226"/>
            <a:ext cx="9144000" cy="347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50" b="1" dirty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Cancer drivers: Significance &amp;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1054114601"/>
      </p:ext>
    </p:extLst>
  </p:cSld>
  <p:clrMapOvr>
    <a:masterClrMapping/>
  </p:clrMapOvr>
  <p:transition spd="slow" advTm="4573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825501"/>
            <a:ext cx="9144000" cy="346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50" b="1" dirty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Cancer drivers: Significance &amp; identification: frequency-based approaches</a:t>
            </a:r>
          </a:p>
        </p:txBody>
      </p:sp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6" t="13638" r="21913" b="9665"/>
          <a:stretch>
            <a:fillRect/>
          </a:stretch>
        </p:blipFill>
        <p:spPr bwMode="auto">
          <a:xfrm>
            <a:off x="3036889" y="1147764"/>
            <a:ext cx="5597525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731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9457" y="2275114"/>
            <a:ext cx="10363200" cy="1143000"/>
          </a:xfrm>
        </p:spPr>
        <p:txBody>
          <a:bodyPr/>
          <a:lstStyle/>
          <a:p>
            <a:r>
              <a:rPr lang="en-US" dirty="0" smtClean="0"/>
              <a:t>How to identify drivers </a:t>
            </a:r>
            <a:r>
              <a:rPr lang="mr-IN" dirty="0" smtClean="0"/>
              <a:t>–</a:t>
            </a:r>
            <a:r>
              <a:rPr lang="en-US" dirty="0" smtClean="0"/>
              <a:t> mutation recurrence (LARVA) and functional impact (</a:t>
            </a:r>
            <a:r>
              <a:rPr lang="en-US" dirty="0" err="1"/>
              <a:t>F</a:t>
            </a:r>
            <a:r>
              <a:rPr lang="en-US" dirty="0" err="1" smtClean="0"/>
              <a:t>unseq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103939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49F1D9-5839-7949-9772-3B6BE55DFB8E}" type="slidenum">
              <a:rPr lang="en-US" altLang="en-US" sz="1200">
                <a:solidFill>
                  <a:srgbClr val="898989"/>
                </a:solidFill>
                <a:latin typeface="Calibri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1920876" y="696914"/>
            <a:ext cx="8270875" cy="5411787"/>
            <a:chOff x="396417" y="680758"/>
            <a:chExt cx="8271045" cy="5410550"/>
          </a:xfrm>
        </p:grpSpPr>
        <p:grpSp>
          <p:nvGrpSpPr>
            <p:cNvPr id="41989" name="Group 166"/>
            <p:cNvGrpSpPr>
              <a:grpSpLocks/>
            </p:cNvGrpSpPr>
            <p:nvPr/>
          </p:nvGrpSpPr>
          <p:grpSpPr bwMode="auto">
            <a:xfrm>
              <a:off x="396418" y="680758"/>
              <a:ext cx="8271044" cy="1586865"/>
              <a:chOff x="388768" y="680758"/>
              <a:chExt cx="8271044" cy="1586865"/>
            </a:xfrm>
          </p:grpSpPr>
          <p:grpSp>
            <p:nvGrpSpPr>
              <p:cNvPr id="42109" name="Group 167"/>
              <p:cNvGrpSpPr>
                <a:grpSpLocks/>
              </p:cNvGrpSpPr>
              <p:nvPr/>
            </p:nvGrpSpPr>
            <p:grpSpPr bwMode="auto"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42113" name="Group 171"/>
                <p:cNvGrpSpPr>
                  <a:grpSpLocks/>
                </p:cNvGrpSpPr>
                <p:nvPr/>
              </p:nvGrpSpPr>
              <p:grpSpPr bwMode="auto"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83" name="Straight Connector 18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519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125" name="Picture 183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2114" name="Group 172"/>
                <p:cNvGrpSpPr>
                  <a:grpSpLocks/>
                </p:cNvGrpSpPr>
                <p:nvPr/>
              </p:nvGrpSpPr>
              <p:grpSpPr bwMode="auto"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81" name="Straight Connector 18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3282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123" name="Picture 181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2115" name="Group 173"/>
                <p:cNvGrpSpPr>
                  <a:grpSpLocks/>
                </p:cNvGrpSpPr>
                <p:nvPr/>
              </p:nvGrpSpPr>
              <p:grpSpPr bwMode="auto"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79" name="Straight Connector 17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456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121" name="Picture 179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2116" name="Group 174"/>
                <p:cNvGrpSpPr>
                  <a:grpSpLocks/>
                </p:cNvGrpSpPr>
                <p:nvPr/>
              </p:nvGrpSpPr>
              <p:grpSpPr bwMode="auto"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77" name="Straight Connector 17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3444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119" name="Picture 177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2117" name="Picture 175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2110" name="Group 168"/>
              <p:cNvGrpSpPr>
                <a:grpSpLocks/>
              </p:cNvGrpSpPr>
              <p:nvPr/>
            </p:nvGrpSpPr>
            <p:grpSpPr bwMode="auto">
              <a:xfrm>
                <a:off x="388768" y="759524"/>
                <a:ext cx="800539" cy="1454902"/>
                <a:chOff x="459543" y="1775465"/>
                <a:chExt cx="1138141" cy="1954688"/>
              </a:xfrm>
            </p:grpSpPr>
            <p:graphicFrame>
              <p:nvGraphicFramePr>
                <p:cNvPr id="42111" name="Object 169"/>
                <p:cNvGraphicFramePr>
                  <a:graphicFrameLocks noChangeAspect="1"/>
                </p:cNvGraphicFramePr>
                <p:nvPr/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6118" name="Equation" r:id="rId6" imgW="355600" imgH="889000" progId="Equation.3">
                        <p:embed/>
                      </p:oleObj>
                    </mc:Choice>
                    <mc:Fallback>
                      <p:oleObj name="Equation" r:id="rId6" imgW="355600" imgH="8890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2112" name="TextBox 17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136418" y="2551139"/>
                  <a:ext cx="1629507" cy="4375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1pPr>
                  <a:lvl2pPr marL="742950" indent="-285750" defTabSz="45720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2pPr>
                  <a:lvl3pPr marL="1143000" indent="-228600" defTabSz="4572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3pPr>
                  <a:lvl4pPr marL="1600200" indent="-228600" defTabSz="4572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4pPr>
                  <a:lvl5pPr marL="2057400" indent="-228600" defTabSz="4572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000000"/>
                      </a:solidFill>
                      <a:latin typeface="Calibri" charset="0"/>
                    </a:rPr>
                    <a:t>Cancer Type 1</a:t>
                  </a:r>
                </a:p>
              </p:txBody>
            </p:sp>
          </p:grpSp>
        </p:grpSp>
        <p:grpSp>
          <p:nvGrpSpPr>
            <p:cNvPr id="41990" name="Group 184"/>
            <p:cNvGrpSpPr>
              <a:grpSpLocks/>
            </p:cNvGrpSpPr>
            <p:nvPr/>
          </p:nvGrpSpPr>
          <p:grpSpPr bwMode="auto">
            <a:xfrm>
              <a:off x="396417" y="2562001"/>
              <a:ext cx="8271045" cy="1586865"/>
              <a:chOff x="388767" y="680758"/>
              <a:chExt cx="8271045" cy="1586865"/>
            </a:xfrm>
          </p:grpSpPr>
          <p:grpSp>
            <p:nvGrpSpPr>
              <p:cNvPr id="42092" name="Group 185"/>
              <p:cNvGrpSpPr>
                <a:grpSpLocks/>
              </p:cNvGrpSpPr>
              <p:nvPr/>
            </p:nvGrpSpPr>
            <p:grpSpPr bwMode="auto"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42096" name="Group 189"/>
                <p:cNvGrpSpPr>
                  <a:grpSpLocks/>
                </p:cNvGrpSpPr>
                <p:nvPr/>
              </p:nvGrpSpPr>
              <p:grpSpPr bwMode="auto"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01" name="Straight Connector 20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14098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04A7B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108" name="Picture 201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2097" name="Group 190"/>
                <p:cNvGrpSpPr>
                  <a:grpSpLocks/>
                </p:cNvGrpSpPr>
                <p:nvPr/>
              </p:nvGrpSpPr>
              <p:grpSpPr bwMode="auto"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9" name="Straight Connector 19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796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04A7B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106" name="Picture 199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2098" name="Group 191"/>
                <p:cNvGrpSpPr>
                  <a:grpSpLocks/>
                </p:cNvGrpSpPr>
                <p:nvPr/>
              </p:nvGrpSpPr>
              <p:grpSpPr bwMode="auto"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7" name="Straight Connector 1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1971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04A7B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104" name="Picture 197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2099" name="Group 192"/>
                <p:cNvGrpSpPr>
                  <a:grpSpLocks/>
                </p:cNvGrpSpPr>
                <p:nvPr/>
              </p:nvGrpSpPr>
              <p:grpSpPr bwMode="auto"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5" name="Straight Connector 19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959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04A7B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102" name="Picture 195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2100" name="Picture 19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2093" name="Group 186"/>
              <p:cNvGrpSpPr>
                <a:grpSpLocks/>
              </p:cNvGrpSpPr>
              <p:nvPr/>
            </p:nvGrpSpPr>
            <p:grpSpPr bwMode="auto">
              <a:xfrm>
                <a:off x="388767" y="759524"/>
                <a:ext cx="800541" cy="1454902"/>
                <a:chOff x="459541" y="1775465"/>
                <a:chExt cx="1138143" cy="1954688"/>
              </a:xfrm>
            </p:grpSpPr>
            <p:graphicFrame>
              <p:nvGraphicFramePr>
                <p:cNvPr id="42094" name="Object 187"/>
                <p:cNvGraphicFramePr>
                  <a:graphicFrameLocks noChangeAspect="1"/>
                </p:cNvGraphicFramePr>
                <p:nvPr/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6119" name="Equation" r:id="rId8" imgW="355600" imgH="889000" progId="Equation.3">
                        <p:embed/>
                      </p:oleObj>
                    </mc:Choice>
                    <mc:Fallback>
                      <p:oleObj name="Equation" r:id="rId8" imgW="355600" imgH="8890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2095" name="TextBox 18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136420" y="2548355"/>
                  <a:ext cx="1629507" cy="4375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1pPr>
                  <a:lvl2pPr marL="742950" indent="-285750" defTabSz="45720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2pPr>
                  <a:lvl3pPr marL="1143000" indent="-228600" defTabSz="4572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3pPr>
                  <a:lvl4pPr marL="1600200" indent="-228600" defTabSz="4572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4pPr>
                  <a:lvl5pPr marL="2057400" indent="-228600" defTabSz="4572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000000"/>
                      </a:solidFill>
                      <a:latin typeface="Calibri" charset="0"/>
                    </a:rPr>
                    <a:t>Cancer Type 2</a:t>
                  </a:r>
                </a:p>
              </p:txBody>
            </p:sp>
          </p:grpSp>
        </p:grpSp>
        <p:grpSp>
          <p:nvGrpSpPr>
            <p:cNvPr id="41991" name="Group 202"/>
            <p:cNvGrpSpPr>
              <a:grpSpLocks/>
            </p:cNvGrpSpPr>
            <p:nvPr/>
          </p:nvGrpSpPr>
          <p:grpSpPr bwMode="auto">
            <a:xfrm>
              <a:off x="396418" y="4504443"/>
              <a:ext cx="8271044" cy="1586865"/>
              <a:chOff x="388768" y="680758"/>
              <a:chExt cx="8271044" cy="1586865"/>
            </a:xfrm>
          </p:grpSpPr>
          <p:grpSp>
            <p:nvGrpSpPr>
              <p:cNvPr id="42075" name="Group 203"/>
              <p:cNvGrpSpPr>
                <a:grpSpLocks/>
              </p:cNvGrpSpPr>
              <p:nvPr/>
            </p:nvGrpSpPr>
            <p:grpSpPr bwMode="auto"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42079" name="Group 207"/>
                <p:cNvGrpSpPr>
                  <a:grpSpLocks/>
                </p:cNvGrpSpPr>
                <p:nvPr/>
              </p:nvGrpSpPr>
              <p:grpSpPr bwMode="auto"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9" name="Straight Connector 2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247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CC66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091" name="Picture 219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2080" name="Group 208"/>
                <p:cNvGrpSpPr>
                  <a:grpSpLocks/>
                </p:cNvGrpSpPr>
                <p:nvPr/>
              </p:nvGrpSpPr>
              <p:grpSpPr bwMode="auto"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7" name="Straight Connector 2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3010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CC66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089" name="Picture 217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2081" name="Group 209"/>
                <p:cNvGrpSpPr>
                  <a:grpSpLocks/>
                </p:cNvGrpSpPr>
                <p:nvPr/>
              </p:nvGrpSpPr>
              <p:grpSpPr bwMode="auto"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5" name="Straight Connector 2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185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CC66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087" name="Picture 215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2082" name="Group 210"/>
                <p:cNvGrpSpPr>
                  <a:grpSpLocks/>
                </p:cNvGrpSpPr>
                <p:nvPr/>
              </p:nvGrpSpPr>
              <p:grpSpPr bwMode="auto"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3" name="Straight Connector 2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3173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CC66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2085" name="Picture 213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2083" name="Picture 211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2076" name="Group 204"/>
              <p:cNvGrpSpPr>
                <a:grpSpLocks/>
              </p:cNvGrpSpPr>
              <p:nvPr/>
            </p:nvGrpSpPr>
            <p:grpSpPr bwMode="auto">
              <a:xfrm>
                <a:off x="388768" y="759524"/>
                <a:ext cx="800539" cy="1454902"/>
                <a:chOff x="459543" y="1775465"/>
                <a:chExt cx="1138141" cy="1954688"/>
              </a:xfrm>
            </p:grpSpPr>
            <p:graphicFrame>
              <p:nvGraphicFramePr>
                <p:cNvPr id="42077" name="Object 205"/>
                <p:cNvGraphicFramePr>
                  <a:graphicFrameLocks noChangeAspect="1"/>
                </p:cNvGraphicFramePr>
                <p:nvPr/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6120" name="Equation" r:id="rId9" imgW="355600" imgH="889000" progId="Equation.3">
                        <p:embed/>
                      </p:oleObj>
                    </mc:Choice>
                    <mc:Fallback>
                      <p:oleObj name="Equation" r:id="rId9" imgW="355600" imgH="8890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2078" name="TextBox 20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136418" y="2550774"/>
                  <a:ext cx="1629507" cy="4375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1pPr>
                  <a:lvl2pPr marL="742950" indent="-285750" defTabSz="45720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2pPr>
                  <a:lvl3pPr marL="1143000" indent="-228600" defTabSz="4572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3pPr>
                  <a:lvl4pPr marL="1600200" indent="-228600" defTabSz="4572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4pPr>
                  <a:lvl5pPr marL="2057400" indent="-228600" defTabSz="4572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000000"/>
                      </a:solidFill>
                      <a:latin typeface="Calibri" charset="0"/>
                    </a:rPr>
                    <a:t>Cancer Type </a:t>
                  </a:r>
                  <a:r>
                    <a:rPr lang="en-US" altLang="zh-CN" sz="1400">
                      <a:solidFill>
                        <a:srgbClr val="000000"/>
                      </a:solidFill>
                      <a:latin typeface="Calibri" charset="0"/>
                      <a:ea typeface="宋体" charset="-122"/>
                    </a:rPr>
                    <a:t>3</a:t>
                  </a:r>
                  <a:endParaRPr lang="en-US" altLang="en-US" sz="1400">
                    <a:solidFill>
                      <a:srgbClr val="000000"/>
                    </a:solidFill>
                    <a:latin typeface="Calibri" charset="0"/>
                    <a:ea typeface="宋体" charset="-122"/>
                  </a:endParaRPr>
                </a:p>
              </p:txBody>
            </p:sp>
          </p:grpSp>
        </p:grpSp>
        <p:grpSp>
          <p:nvGrpSpPr>
            <p:cNvPr id="41992" name="Group 220"/>
            <p:cNvGrpSpPr>
              <a:grpSpLocks/>
            </p:cNvGrpSpPr>
            <p:nvPr/>
          </p:nvGrpSpPr>
          <p:grpSpPr bwMode="auto">
            <a:xfrm>
              <a:off x="1331150" y="736934"/>
              <a:ext cx="7068264" cy="269470"/>
              <a:chOff x="1331150" y="736934"/>
              <a:chExt cx="7068264" cy="269470"/>
            </a:xfrm>
          </p:grpSpPr>
          <p:cxnSp>
            <p:nvCxnSpPr>
              <p:cNvPr id="222" name="Straight Connector 221"/>
              <p:cNvCxnSpPr>
                <a:cxnSpLocks noChangeShapeType="1"/>
              </p:cNvCxnSpPr>
              <p:nvPr/>
            </p:nvCxnSpPr>
            <p:spPr bwMode="auto">
              <a:xfrm>
                <a:off x="1331474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3" name="Straight Connector 222"/>
              <p:cNvCxnSpPr>
                <a:cxnSpLocks noChangeShapeType="1"/>
              </p:cNvCxnSpPr>
              <p:nvPr/>
            </p:nvCxnSpPr>
            <p:spPr bwMode="auto">
              <a:xfrm>
                <a:off x="2477673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4" name="Straight Connector 223"/>
              <p:cNvCxnSpPr>
                <a:cxnSpLocks noChangeShapeType="1"/>
              </p:cNvCxnSpPr>
              <p:nvPr/>
            </p:nvCxnSpPr>
            <p:spPr bwMode="auto">
              <a:xfrm>
                <a:off x="5462234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" name="Straight Connector 224"/>
              <p:cNvCxnSpPr>
                <a:cxnSpLocks noChangeShapeType="1"/>
              </p:cNvCxnSpPr>
              <p:nvPr/>
            </p:nvCxnSpPr>
            <p:spPr bwMode="auto">
              <a:xfrm>
                <a:off x="3242863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6" name="Straight Connector 225"/>
              <p:cNvCxnSpPr>
                <a:cxnSpLocks noChangeShapeType="1"/>
              </p:cNvCxnSpPr>
              <p:nvPr/>
            </p:nvCxnSpPr>
            <p:spPr bwMode="auto">
              <a:xfrm>
                <a:off x="4852621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7" name="Straight Connector 226"/>
              <p:cNvCxnSpPr>
                <a:cxnSpLocks noChangeShapeType="1"/>
              </p:cNvCxnSpPr>
              <p:nvPr/>
            </p:nvCxnSpPr>
            <p:spPr bwMode="auto">
              <a:xfrm>
                <a:off x="8399169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8" name="Straight Connector 227"/>
              <p:cNvCxnSpPr>
                <a:cxnSpLocks noChangeShapeType="1"/>
              </p:cNvCxnSpPr>
              <p:nvPr/>
            </p:nvCxnSpPr>
            <p:spPr bwMode="auto">
              <a:xfrm>
                <a:off x="7389498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9" name="Straight Connector 228"/>
              <p:cNvCxnSpPr>
                <a:cxnSpLocks noChangeShapeType="1"/>
              </p:cNvCxnSpPr>
              <p:nvPr/>
            </p:nvCxnSpPr>
            <p:spPr bwMode="auto">
              <a:xfrm>
                <a:off x="7219632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0" name="Straight Connector 229"/>
              <p:cNvCxnSpPr>
                <a:cxnSpLocks noChangeShapeType="1"/>
              </p:cNvCxnSpPr>
              <p:nvPr/>
            </p:nvCxnSpPr>
            <p:spPr bwMode="auto">
              <a:xfrm>
                <a:off x="6440154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1" name="Straight Connector 230"/>
              <p:cNvCxnSpPr>
                <a:cxnSpLocks noChangeShapeType="1"/>
              </p:cNvCxnSpPr>
              <p:nvPr/>
            </p:nvCxnSpPr>
            <p:spPr bwMode="auto">
              <a:xfrm>
                <a:off x="5967069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2" name="Straight Connector 231"/>
              <p:cNvCxnSpPr>
                <a:cxnSpLocks noChangeShapeType="1"/>
              </p:cNvCxnSpPr>
              <p:nvPr/>
            </p:nvCxnSpPr>
            <p:spPr bwMode="auto">
              <a:xfrm>
                <a:off x="5155839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3" name="Straight Connector 232"/>
              <p:cNvCxnSpPr>
                <a:cxnSpLocks noChangeShapeType="1"/>
              </p:cNvCxnSpPr>
              <p:nvPr/>
            </p:nvCxnSpPr>
            <p:spPr bwMode="auto">
              <a:xfrm>
                <a:off x="6544931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4" name="Straight Connector 233"/>
              <p:cNvCxnSpPr>
                <a:cxnSpLocks noChangeShapeType="1"/>
              </p:cNvCxnSpPr>
              <p:nvPr/>
            </p:nvCxnSpPr>
            <p:spPr bwMode="auto">
              <a:xfrm>
                <a:off x="7811782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35" name="Straight Connector 234"/>
            <p:cNvCxnSpPr>
              <a:cxnSpLocks noChangeShapeType="1"/>
            </p:cNvCxnSpPr>
            <p:nvPr/>
          </p:nvCxnSpPr>
          <p:spPr bwMode="auto">
            <a:xfrm>
              <a:off x="1452127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" name="Straight Connector 235"/>
            <p:cNvCxnSpPr>
              <a:cxnSpLocks noChangeShapeType="1"/>
            </p:cNvCxnSpPr>
            <p:nvPr/>
          </p:nvCxnSpPr>
          <p:spPr bwMode="auto">
            <a:xfrm>
              <a:off x="2185567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7" name="Straight Connector 236"/>
            <p:cNvCxnSpPr>
              <a:cxnSpLocks noChangeShapeType="1"/>
            </p:cNvCxnSpPr>
            <p:nvPr/>
          </p:nvCxnSpPr>
          <p:spPr bwMode="auto">
            <a:xfrm>
              <a:off x="5582887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8" name="Straight Connector 237"/>
            <p:cNvCxnSpPr>
              <a:cxnSpLocks noChangeShapeType="1"/>
            </p:cNvCxnSpPr>
            <p:nvPr/>
          </p:nvCxnSpPr>
          <p:spPr bwMode="auto">
            <a:xfrm>
              <a:off x="3363516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9" name="Straight Connector 238"/>
            <p:cNvCxnSpPr>
              <a:cxnSpLocks noChangeShapeType="1"/>
            </p:cNvCxnSpPr>
            <p:nvPr/>
          </p:nvCxnSpPr>
          <p:spPr bwMode="auto">
            <a:xfrm>
              <a:off x="4973274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0" name="Straight Connector 239"/>
            <p:cNvCxnSpPr>
              <a:cxnSpLocks noChangeShapeType="1"/>
            </p:cNvCxnSpPr>
            <p:nvPr/>
          </p:nvCxnSpPr>
          <p:spPr bwMode="auto">
            <a:xfrm>
              <a:off x="8229303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1" name="Straight Connector 240"/>
            <p:cNvCxnSpPr>
              <a:cxnSpLocks noChangeShapeType="1"/>
            </p:cNvCxnSpPr>
            <p:nvPr/>
          </p:nvCxnSpPr>
          <p:spPr bwMode="auto">
            <a:xfrm>
              <a:off x="6562394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2" name="Straight Connector 241"/>
            <p:cNvCxnSpPr>
              <a:cxnSpLocks noChangeShapeType="1"/>
            </p:cNvCxnSpPr>
            <p:nvPr/>
          </p:nvCxnSpPr>
          <p:spPr bwMode="auto">
            <a:xfrm>
              <a:off x="6087722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3" name="Straight Connector 242"/>
            <p:cNvCxnSpPr>
              <a:cxnSpLocks noChangeShapeType="1"/>
            </p:cNvCxnSpPr>
            <p:nvPr/>
          </p:nvCxnSpPr>
          <p:spPr bwMode="auto">
            <a:xfrm>
              <a:off x="5403495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4" name="Straight Connector 243"/>
            <p:cNvCxnSpPr>
              <a:cxnSpLocks noChangeShapeType="1"/>
            </p:cNvCxnSpPr>
            <p:nvPr/>
          </p:nvCxnSpPr>
          <p:spPr bwMode="auto">
            <a:xfrm>
              <a:off x="6667171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" name="Straight Connector 244"/>
            <p:cNvCxnSpPr>
              <a:cxnSpLocks noChangeShapeType="1"/>
            </p:cNvCxnSpPr>
            <p:nvPr/>
          </p:nvCxnSpPr>
          <p:spPr bwMode="auto">
            <a:xfrm>
              <a:off x="6995791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" name="Straight Connector 245"/>
            <p:cNvCxnSpPr>
              <a:cxnSpLocks noChangeShapeType="1"/>
            </p:cNvCxnSpPr>
            <p:nvPr/>
          </p:nvCxnSpPr>
          <p:spPr bwMode="auto">
            <a:xfrm>
              <a:off x="7694305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7" name="Straight Connector 246"/>
            <p:cNvCxnSpPr>
              <a:cxnSpLocks noChangeShapeType="1"/>
            </p:cNvCxnSpPr>
            <p:nvPr/>
          </p:nvCxnSpPr>
          <p:spPr bwMode="auto">
            <a:xfrm>
              <a:off x="1340999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" name="Straight Connector 247"/>
            <p:cNvCxnSpPr>
              <a:cxnSpLocks noChangeShapeType="1"/>
            </p:cNvCxnSpPr>
            <p:nvPr/>
          </p:nvCxnSpPr>
          <p:spPr bwMode="auto">
            <a:xfrm>
              <a:off x="3153962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9" name="Straight Connector 248"/>
            <p:cNvCxnSpPr>
              <a:cxnSpLocks noChangeShapeType="1"/>
            </p:cNvCxnSpPr>
            <p:nvPr/>
          </p:nvCxnSpPr>
          <p:spPr bwMode="auto">
            <a:xfrm>
              <a:off x="5471759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0" name="Straight Connector 249"/>
            <p:cNvCxnSpPr>
              <a:cxnSpLocks noChangeShapeType="1"/>
            </p:cNvCxnSpPr>
            <p:nvPr/>
          </p:nvCxnSpPr>
          <p:spPr bwMode="auto">
            <a:xfrm>
              <a:off x="3252389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1" name="Straight Connector 250"/>
            <p:cNvCxnSpPr>
              <a:cxnSpLocks noChangeShapeType="1"/>
            </p:cNvCxnSpPr>
            <p:nvPr/>
          </p:nvCxnSpPr>
          <p:spPr bwMode="auto">
            <a:xfrm>
              <a:off x="4687518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2" name="Straight Connector 251"/>
            <p:cNvCxnSpPr>
              <a:cxnSpLocks noChangeShapeType="1"/>
            </p:cNvCxnSpPr>
            <p:nvPr/>
          </p:nvCxnSpPr>
          <p:spPr bwMode="auto">
            <a:xfrm>
              <a:off x="8118176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3" name="Straight Connector 252"/>
            <p:cNvCxnSpPr>
              <a:cxnSpLocks noChangeShapeType="1"/>
            </p:cNvCxnSpPr>
            <p:nvPr/>
          </p:nvCxnSpPr>
          <p:spPr bwMode="auto">
            <a:xfrm>
              <a:off x="7229157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4" name="Straight Connector 253"/>
            <p:cNvCxnSpPr>
              <a:cxnSpLocks noChangeShapeType="1"/>
            </p:cNvCxnSpPr>
            <p:nvPr/>
          </p:nvCxnSpPr>
          <p:spPr bwMode="auto">
            <a:xfrm>
              <a:off x="5976595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5" name="Straight Connector 254"/>
            <p:cNvCxnSpPr>
              <a:cxnSpLocks noChangeShapeType="1"/>
            </p:cNvCxnSpPr>
            <p:nvPr/>
          </p:nvCxnSpPr>
          <p:spPr bwMode="auto">
            <a:xfrm>
              <a:off x="6556044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" name="Straight Connector 255"/>
            <p:cNvCxnSpPr>
              <a:cxnSpLocks noChangeShapeType="1"/>
            </p:cNvCxnSpPr>
            <p:nvPr/>
          </p:nvCxnSpPr>
          <p:spPr bwMode="auto">
            <a:xfrm>
              <a:off x="6695746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" name="Straight Connector 256"/>
            <p:cNvCxnSpPr>
              <a:cxnSpLocks noChangeShapeType="1"/>
            </p:cNvCxnSpPr>
            <p:nvPr/>
          </p:nvCxnSpPr>
          <p:spPr bwMode="auto">
            <a:xfrm>
              <a:off x="1880761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8" name="Straight Connector 257"/>
            <p:cNvCxnSpPr>
              <a:cxnSpLocks noChangeShapeType="1"/>
            </p:cNvCxnSpPr>
            <p:nvPr/>
          </p:nvCxnSpPr>
          <p:spPr bwMode="auto">
            <a:xfrm>
              <a:off x="5598762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9" name="Straight Connector 258"/>
            <p:cNvCxnSpPr>
              <a:cxnSpLocks noChangeShapeType="1"/>
            </p:cNvCxnSpPr>
            <p:nvPr/>
          </p:nvCxnSpPr>
          <p:spPr bwMode="auto">
            <a:xfrm>
              <a:off x="3379391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0" name="Straight Connector 259"/>
            <p:cNvCxnSpPr>
              <a:cxnSpLocks noChangeShapeType="1"/>
            </p:cNvCxnSpPr>
            <p:nvPr/>
          </p:nvCxnSpPr>
          <p:spPr bwMode="auto">
            <a:xfrm>
              <a:off x="4989149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1" name="Straight Connector 260"/>
            <p:cNvCxnSpPr>
              <a:cxnSpLocks noChangeShapeType="1"/>
            </p:cNvCxnSpPr>
            <p:nvPr/>
          </p:nvCxnSpPr>
          <p:spPr bwMode="auto">
            <a:xfrm>
              <a:off x="8459496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2" name="Straight Connector 261"/>
            <p:cNvCxnSpPr>
              <a:cxnSpLocks noChangeShapeType="1"/>
            </p:cNvCxnSpPr>
            <p:nvPr/>
          </p:nvCxnSpPr>
          <p:spPr bwMode="auto">
            <a:xfrm>
              <a:off x="7356160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3" name="Straight Connector 262"/>
            <p:cNvCxnSpPr>
              <a:cxnSpLocks noChangeShapeType="1"/>
            </p:cNvCxnSpPr>
            <p:nvPr/>
          </p:nvCxnSpPr>
          <p:spPr bwMode="auto">
            <a:xfrm>
              <a:off x="6578269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4" name="Straight Connector 263"/>
            <p:cNvCxnSpPr>
              <a:cxnSpLocks noChangeShapeType="1"/>
            </p:cNvCxnSpPr>
            <p:nvPr/>
          </p:nvCxnSpPr>
          <p:spPr bwMode="auto">
            <a:xfrm>
              <a:off x="6468730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5" name="Straight Connector 264"/>
            <p:cNvCxnSpPr>
              <a:cxnSpLocks noChangeShapeType="1"/>
            </p:cNvCxnSpPr>
            <p:nvPr/>
          </p:nvCxnSpPr>
          <p:spPr bwMode="auto">
            <a:xfrm>
              <a:off x="6683046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Straight Connector 265"/>
            <p:cNvCxnSpPr>
              <a:cxnSpLocks noChangeShapeType="1"/>
            </p:cNvCxnSpPr>
            <p:nvPr/>
          </p:nvCxnSpPr>
          <p:spPr bwMode="auto">
            <a:xfrm>
              <a:off x="7710180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" name="Straight Connector 266"/>
            <p:cNvCxnSpPr>
              <a:cxnSpLocks noChangeShapeType="1"/>
            </p:cNvCxnSpPr>
            <p:nvPr/>
          </p:nvCxnSpPr>
          <p:spPr bwMode="auto">
            <a:xfrm>
              <a:off x="2726915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" name="Straight Connector 267"/>
            <p:cNvCxnSpPr>
              <a:cxnSpLocks noChangeShapeType="1"/>
            </p:cNvCxnSpPr>
            <p:nvPr/>
          </p:nvCxnSpPr>
          <p:spPr bwMode="auto">
            <a:xfrm>
              <a:off x="4855797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9" name="Straight Connector 268"/>
            <p:cNvCxnSpPr>
              <a:cxnSpLocks noChangeShapeType="1"/>
            </p:cNvCxnSpPr>
            <p:nvPr/>
          </p:nvCxnSpPr>
          <p:spPr bwMode="auto">
            <a:xfrm>
              <a:off x="8111826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0" name="Straight Connector 269"/>
            <p:cNvCxnSpPr>
              <a:cxnSpLocks noChangeShapeType="1"/>
            </p:cNvCxnSpPr>
            <p:nvPr/>
          </p:nvCxnSpPr>
          <p:spPr bwMode="auto">
            <a:xfrm>
              <a:off x="7222807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1" name="Straight Connector 270"/>
            <p:cNvCxnSpPr>
              <a:cxnSpLocks noChangeShapeType="1"/>
            </p:cNvCxnSpPr>
            <p:nvPr/>
          </p:nvCxnSpPr>
          <p:spPr bwMode="auto">
            <a:xfrm>
              <a:off x="6444916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2" name="Straight Connector 271"/>
            <p:cNvCxnSpPr>
              <a:cxnSpLocks noChangeShapeType="1"/>
            </p:cNvCxnSpPr>
            <p:nvPr/>
          </p:nvCxnSpPr>
          <p:spPr bwMode="auto">
            <a:xfrm>
              <a:off x="6549693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3" name="Straight Connector 272"/>
            <p:cNvCxnSpPr>
              <a:cxnSpLocks noChangeShapeType="1"/>
            </p:cNvCxnSpPr>
            <p:nvPr/>
          </p:nvCxnSpPr>
          <p:spPr bwMode="auto">
            <a:xfrm>
              <a:off x="1588655" y="2915447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4" name="Straight Connector 273"/>
            <p:cNvCxnSpPr>
              <a:cxnSpLocks noChangeShapeType="1"/>
            </p:cNvCxnSpPr>
            <p:nvPr/>
          </p:nvCxnSpPr>
          <p:spPr bwMode="auto">
            <a:xfrm>
              <a:off x="4697043" y="2915447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5" name="Straight Connector 274"/>
            <p:cNvCxnSpPr>
              <a:cxnSpLocks noChangeShapeType="1"/>
            </p:cNvCxnSpPr>
            <p:nvPr/>
          </p:nvCxnSpPr>
          <p:spPr bwMode="auto">
            <a:xfrm>
              <a:off x="8302329" y="2915447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Straight Connector 275"/>
            <p:cNvCxnSpPr>
              <a:cxnSpLocks noChangeShapeType="1"/>
            </p:cNvCxnSpPr>
            <p:nvPr/>
          </p:nvCxnSpPr>
          <p:spPr bwMode="auto">
            <a:xfrm>
              <a:off x="7064054" y="2915447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" name="Straight Connector 276"/>
            <p:cNvCxnSpPr>
              <a:cxnSpLocks noChangeShapeType="1"/>
            </p:cNvCxnSpPr>
            <p:nvPr/>
          </p:nvCxnSpPr>
          <p:spPr bwMode="auto">
            <a:xfrm>
              <a:off x="6390940" y="2915447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" name="Straight Connector 277"/>
            <p:cNvCxnSpPr>
              <a:cxnSpLocks noChangeShapeType="1"/>
            </p:cNvCxnSpPr>
            <p:nvPr/>
          </p:nvCxnSpPr>
          <p:spPr bwMode="auto">
            <a:xfrm>
              <a:off x="3373041" y="3280489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9" name="Straight Connector 278"/>
            <p:cNvCxnSpPr>
              <a:cxnSpLocks noChangeShapeType="1"/>
            </p:cNvCxnSpPr>
            <p:nvPr/>
          </p:nvCxnSpPr>
          <p:spPr bwMode="auto">
            <a:xfrm>
              <a:off x="8397581" y="3280489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0" name="Straight Connector 279"/>
            <p:cNvCxnSpPr>
              <a:cxnSpLocks noChangeShapeType="1"/>
            </p:cNvCxnSpPr>
            <p:nvPr/>
          </p:nvCxnSpPr>
          <p:spPr bwMode="auto">
            <a:xfrm>
              <a:off x="7508563" y="3280489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1" name="Straight Connector 280"/>
            <p:cNvCxnSpPr>
              <a:cxnSpLocks noChangeShapeType="1"/>
            </p:cNvCxnSpPr>
            <p:nvPr/>
          </p:nvCxnSpPr>
          <p:spPr bwMode="auto">
            <a:xfrm>
              <a:off x="6541756" y="3280489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2" name="Straight Connector 281"/>
            <p:cNvCxnSpPr>
              <a:cxnSpLocks noChangeShapeType="1"/>
            </p:cNvCxnSpPr>
            <p:nvPr/>
          </p:nvCxnSpPr>
          <p:spPr bwMode="auto">
            <a:xfrm>
              <a:off x="1906161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3" name="Straight Connector 282"/>
            <p:cNvCxnSpPr>
              <a:cxnSpLocks noChangeShapeType="1"/>
            </p:cNvCxnSpPr>
            <p:nvPr/>
          </p:nvCxnSpPr>
          <p:spPr bwMode="auto">
            <a:xfrm>
              <a:off x="5014550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4" name="Straight Connector 283"/>
            <p:cNvCxnSpPr>
              <a:cxnSpLocks noChangeShapeType="1"/>
            </p:cNvCxnSpPr>
            <p:nvPr/>
          </p:nvCxnSpPr>
          <p:spPr bwMode="auto">
            <a:xfrm>
              <a:off x="8270579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5" name="Straight Connector 284"/>
            <p:cNvCxnSpPr>
              <a:cxnSpLocks noChangeShapeType="1"/>
            </p:cNvCxnSpPr>
            <p:nvPr/>
          </p:nvCxnSpPr>
          <p:spPr bwMode="auto">
            <a:xfrm>
              <a:off x="7381561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Straight Connector 285"/>
            <p:cNvCxnSpPr>
              <a:cxnSpLocks noChangeShapeType="1"/>
            </p:cNvCxnSpPr>
            <p:nvPr/>
          </p:nvCxnSpPr>
          <p:spPr bwMode="auto">
            <a:xfrm>
              <a:off x="6540168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" name="Straight Connector 286"/>
            <p:cNvCxnSpPr>
              <a:cxnSpLocks noChangeShapeType="1"/>
            </p:cNvCxnSpPr>
            <p:nvPr/>
          </p:nvCxnSpPr>
          <p:spPr bwMode="auto">
            <a:xfrm>
              <a:off x="8545222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" name="Straight Connector 287"/>
            <p:cNvCxnSpPr>
              <a:cxnSpLocks noChangeShapeType="1"/>
            </p:cNvCxnSpPr>
            <p:nvPr/>
          </p:nvCxnSpPr>
          <p:spPr bwMode="auto">
            <a:xfrm>
              <a:off x="1626755" y="45359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" name="Straight Connector 288"/>
            <p:cNvCxnSpPr>
              <a:cxnSpLocks noChangeShapeType="1"/>
            </p:cNvCxnSpPr>
            <p:nvPr/>
          </p:nvCxnSpPr>
          <p:spPr bwMode="auto">
            <a:xfrm>
              <a:off x="2665002" y="45359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0" name="Straight Connector 289"/>
            <p:cNvCxnSpPr>
              <a:cxnSpLocks noChangeShapeType="1"/>
            </p:cNvCxnSpPr>
            <p:nvPr/>
          </p:nvCxnSpPr>
          <p:spPr bwMode="auto">
            <a:xfrm>
              <a:off x="5147903" y="45359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1" name="Straight Connector 290"/>
            <p:cNvCxnSpPr>
              <a:cxnSpLocks noChangeShapeType="1"/>
            </p:cNvCxnSpPr>
            <p:nvPr/>
          </p:nvCxnSpPr>
          <p:spPr bwMode="auto">
            <a:xfrm>
              <a:off x="6737022" y="45359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" name="Straight Connector 291"/>
            <p:cNvCxnSpPr>
              <a:cxnSpLocks noChangeShapeType="1"/>
            </p:cNvCxnSpPr>
            <p:nvPr/>
          </p:nvCxnSpPr>
          <p:spPr bwMode="auto">
            <a:xfrm>
              <a:off x="6262351" y="45359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3" name="Straight Connector 292"/>
            <p:cNvCxnSpPr>
              <a:cxnSpLocks noChangeShapeType="1"/>
            </p:cNvCxnSpPr>
            <p:nvPr/>
          </p:nvCxnSpPr>
          <p:spPr bwMode="auto">
            <a:xfrm>
              <a:off x="7257733" y="49184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4" name="Straight Connector 293"/>
            <p:cNvCxnSpPr>
              <a:cxnSpLocks noChangeShapeType="1"/>
            </p:cNvCxnSpPr>
            <p:nvPr/>
          </p:nvCxnSpPr>
          <p:spPr bwMode="auto">
            <a:xfrm>
              <a:off x="5363807" y="4910478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5" name="Straight Connector 294"/>
            <p:cNvCxnSpPr>
              <a:cxnSpLocks noChangeShapeType="1"/>
            </p:cNvCxnSpPr>
            <p:nvPr/>
          </p:nvCxnSpPr>
          <p:spPr bwMode="auto">
            <a:xfrm>
              <a:off x="6525881" y="4910478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6" name="Straight Connector 295"/>
            <p:cNvCxnSpPr>
              <a:cxnSpLocks noChangeShapeType="1"/>
            </p:cNvCxnSpPr>
            <p:nvPr/>
          </p:nvCxnSpPr>
          <p:spPr bwMode="auto">
            <a:xfrm>
              <a:off x="3317477" y="5246951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" name="Straight Connector 296"/>
            <p:cNvCxnSpPr>
              <a:cxnSpLocks noChangeShapeType="1"/>
            </p:cNvCxnSpPr>
            <p:nvPr/>
          </p:nvCxnSpPr>
          <p:spPr bwMode="auto">
            <a:xfrm>
              <a:off x="5300306" y="5275520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" name="Straight Connector 297"/>
            <p:cNvCxnSpPr>
              <a:cxnSpLocks noChangeShapeType="1"/>
            </p:cNvCxnSpPr>
            <p:nvPr/>
          </p:nvCxnSpPr>
          <p:spPr bwMode="auto">
            <a:xfrm>
              <a:off x="6557632" y="5275520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9" name="Straight Connector 298"/>
            <p:cNvCxnSpPr>
              <a:cxnSpLocks noChangeShapeType="1"/>
            </p:cNvCxnSpPr>
            <p:nvPr/>
          </p:nvCxnSpPr>
          <p:spPr bwMode="auto">
            <a:xfrm>
              <a:off x="8021337" y="5275520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0" name="Straight Connector 299"/>
            <p:cNvCxnSpPr>
              <a:cxnSpLocks noChangeShapeType="1"/>
            </p:cNvCxnSpPr>
            <p:nvPr/>
          </p:nvCxnSpPr>
          <p:spPr bwMode="auto">
            <a:xfrm>
              <a:off x="1477527" y="578499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1" name="Straight Connector 300"/>
            <p:cNvCxnSpPr>
              <a:cxnSpLocks noChangeShapeType="1"/>
            </p:cNvCxnSpPr>
            <p:nvPr/>
          </p:nvCxnSpPr>
          <p:spPr bwMode="auto">
            <a:xfrm>
              <a:off x="4998675" y="578499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2" name="Straight Connector 301"/>
            <p:cNvCxnSpPr>
              <a:cxnSpLocks noChangeShapeType="1"/>
            </p:cNvCxnSpPr>
            <p:nvPr/>
          </p:nvCxnSpPr>
          <p:spPr bwMode="auto">
            <a:xfrm>
              <a:off x="6587794" y="578499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3" name="Straight Connector 302"/>
            <p:cNvCxnSpPr>
              <a:cxnSpLocks noChangeShapeType="1"/>
            </p:cNvCxnSpPr>
            <p:nvPr/>
          </p:nvCxnSpPr>
          <p:spPr bwMode="auto">
            <a:xfrm>
              <a:off x="5890868" y="578499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987" name="Title 1"/>
          <p:cNvSpPr txBox="1">
            <a:spLocks/>
          </p:cNvSpPr>
          <p:nvPr/>
        </p:nvSpPr>
        <p:spPr bwMode="auto">
          <a:xfrm>
            <a:off x="2209800" y="-96838"/>
            <a:ext cx="7772400" cy="51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Mutation recurrence</a:t>
            </a:r>
          </a:p>
        </p:txBody>
      </p:sp>
    </p:spTree>
    <p:extLst>
      <p:ext uri="{BB962C8B-B14F-4D97-AF65-F5344CB8AC3E}">
        <p14:creationId xmlns:p14="http://schemas.microsoft.com/office/powerpoint/2010/main" val="662692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103939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F3073E1-65E7-5B42-9EC3-F665570D9B1F}" type="slidenum">
              <a:rPr lang="en-US" altLang="en-US" sz="1200">
                <a:solidFill>
                  <a:srgbClr val="898989"/>
                </a:solidFill>
                <a:latin typeface="Calibri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1920876" y="696914"/>
            <a:ext cx="8270875" cy="5411787"/>
            <a:chOff x="396417" y="680758"/>
            <a:chExt cx="8271045" cy="5410550"/>
          </a:xfrm>
        </p:grpSpPr>
        <p:grpSp>
          <p:nvGrpSpPr>
            <p:cNvPr id="44043" name="Group 166"/>
            <p:cNvGrpSpPr>
              <a:grpSpLocks/>
            </p:cNvGrpSpPr>
            <p:nvPr/>
          </p:nvGrpSpPr>
          <p:grpSpPr bwMode="auto">
            <a:xfrm>
              <a:off x="396418" y="680758"/>
              <a:ext cx="8271044" cy="1586865"/>
              <a:chOff x="388768" y="680758"/>
              <a:chExt cx="8271044" cy="1586865"/>
            </a:xfrm>
          </p:grpSpPr>
          <p:grpSp>
            <p:nvGrpSpPr>
              <p:cNvPr id="44163" name="Group 167"/>
              <p:cNvGrpSpPr>
                <a:grpSpLocks/>
              </p:cNvGrpSpPr>
              <p:nvPr/>
            </p:nvGrpSpPr>
            <p:grpSpPr bwMode="auto"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44167" name="Group 171"/>
                <p:cNvGrpSpPr>
                  <a:grpSpLocks/>
                </p:cNvGrpSpPr>
                <p:nvPr/>
              </p:nvGrpSpPr>
              <p:grpSpPr bwMode="auto"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83" name="Straight Connector 18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519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79" name="Picture 183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4168" name="Group 172"/>
                <p:cNvGrpSpPr>
                  <a:grpSpLocks/>
                </p:cNvGrpSpPr>
                <p:nvPr/>
              </p:nvGrpSpPr>
              <p:grpSpPr bwMode="auto"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81" name="Straight Connector 18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3282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77" name="Picture 181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4169" name="Group 173"/>
                <p:cNvGrpSpPr>
                  <a:grpSpLocks/>
                </p:cNvGrpSpPr>
                <p:nvPr/>
              </p:nvGrpSpPr>
              <p:grpSpPr bwMode="auto"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79" name="Straight Connector 17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456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75" name="Picture 179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4170" name="Group 174"/>
                <p:cNvGrpSpPr>
                  <a:grpSpLocks/>
                </p:cNvGrpSpPr>
                <p:nvPr/>
              </p:nvGrpSpPr>
              <p:grpSpPr bwMode="auto"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77" name="Straight Connector 17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3444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73" name="Picture 177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4171" name="Picture 175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4164" name="Group 168"/>
              <p:cNvGrpSpPr>
                <a:grpSpLocks/>
              </p:cNvGrpSpPr>
              <p:nvPr/>
            </p:nvGrpSpPr>
            <p:grpSpPr bwMode="auto">
              <a:xfrm>
                <a:off x="388768" y="759524"/>
                <a:ext cx="800539" cy="1454902"/>
                <a:chOff x="459543" y="1775465"/>
                <a:chExt cx="1138141" cy="1954688"/>
              </a:xfrm>
            </p:grpSpPr>
            <p:graphicFrame>
              <p:nvGraphicFramePr>
                <p:cNvPr id="44165" name="Object 169"/>
                <p:cNvGraphicFramePr>
                  <a:graphicFrameLocks noChangeAspect="1"/>
                </p:cNvGraphicFramePr>
                <p:nvPr/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166" name="Equation" r:id="rId6" imgW="355600" imgH="889000" progId="Equation.3">
                        <p:embed/>
                      </p:oleObj>
                    </mc:Choice>
                    <mc:Fallback>
                      <p:oleObj name="Equation" r:id="rId6" imgW="355600" imgH="8890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4166" name="TextBox 17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136418" y="2551139"/>
                  <a:ext cx="1629507" cy="4375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1pPr>
                  <a:lvl2pPr marL="742950" indent="-285750" defTabSz="45720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2pPr>
                  <a:lvl3pPr marL="1143000" indent="-228600" defTabSz="4572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3pPr>
                  <a:lvl4pPr marL="1600200" indent="-228600" defTabSz="4572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4pPr>
                  <a:lvl5pPr marL="2057400" indent="-228600" defTabSz="4572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000000"/>
                      </a:solidFill>
                      <a:latin typeface="Calibri" charset="0"/>
                    </a:rPr>
                    <a:t>Cancer Type 1</a:t>
                  </a:r>
                </a:p>
              </p:txBody>
            </p:sp>
          </p:grpSp>
        </p:grpSp>
        <p:grpSp>
          <p:nvGrpSpPr>
            <p:cNvPr id="44044" name="Group 184"/>
            <p:cNvGrpSpPr>
              <a:grpSpLocks/>
            </p:cNvGrpSpPr>
            <p:nvPr/>
          </p:nvGrpSpPr>
          <p:grpSpPr bwMode="auto">
            <a:xfrm>
              <a:off x="396417" y="2562001"/>
              <a:ext cx="8271045" cy="1586865"/>
              <a:chOff x="388767" y="680758"/>
              <a:chExt cx="8271045" cy="1586865"/>
            </a:xfrm>
          </p:grpSpPr>
          <p:grpSp>
            <p:nvGrpSpPr>
              <p:cNvPr id="44146" name="Group 185"/>
              <p:cNvGrpSpPr>
                <a:grpSpLocks/>
              </p:cNvGrpSpPr>
              <p:nvPr/>
            </p:nvGrpSpPr>
            <p:grpSpPr bwMode="auto"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44150" name="Group 189"/>
                <p:cNvGrpSpPr>
                  <a:grpSpLocks/>
                </p:cNvGrpSpPr>
                <p:nvPr/>
              </p:nvGrpSpPr>
              <p:grpSpPr bwMode="auto"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01" name="Straight Connector 20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14098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04A7B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62" name="Picture 201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4151" name="Group 190"/>
                <p:cNvGrpSpPr>
                  <a:grpSpLocks/>
                </p:cNvGrpSpPr>
                <p:nvPr/>
              </p:nvGrpSpPr>
              <p:grpSpPr bwMode="auto"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9" name="Straight Connector 19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796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04A7B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60" name="Picture 199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4152" name="Group 191"/>
                <p:cNvGrpSpPr>
                  <a:grpSpLocks/>
                </p:cNvGrpSpPr>
                <p:nvPr/>
              </p:nvGrpSpPr>
              <p:grpSpPr bwMode="auto"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7" name="Straight Connector 1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1971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04A7B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58" name="Picture 197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4153" name="Group 192"/>
                <p:cNvGrpSpPr>
                  <a:grpSpLocks/>
                </p:cNvGrpSpPr>
                <p:nvPr/>
              </p:nvGrpSpPr>
              <p:grpSpPr bwMode="auto"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5" name="Straight Connector 19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959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04A7B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56" name="Picture 195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4154" name="Picture 19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4147" name="Group 186"/>
              <p:cNvGrpSpPr>
                <a:grpSpLocks/>
              </p:cNvGrpSpPr>
              <p:nvPr/>
            </p:nvGrpSpPr>
            <p:grpSpPr bwMode="auto">
              <a:xfrm>
                <a:off x="388767" y="759524"/>
                <a:ext cx="800541" cy="1454902"/>
                <a:chOff x="459541" y="1775465"/>
                <a:chExt cx="1138143" cy="1954688"/>
              </a:xfrm>
            </p:grpSpPr>
            <p:graphicFrame>
              <p:nvGraphicFramePr>
                <p:cNvPr id="44148" name="Object 187"/>
                <p:cNvGraphicFramePr>
                  <a:graphicFrameLocks noChangeAspect="1"/>
                </p:cNvGraphicFramePr>
                <p:nvPr/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167" name="Equation" r:id="rId8" imgW="355600" imgH="889000" progId="Equation.3">
                        <p:embed/>
                      </p:oleObj>
                    </mc:Choice>
                    <mc:Fallback>
                      <p:oleObj name="Equation" r:id="rId8" imgW="355600" imgH="8890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4149" name="TextBox 18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136420" y="2548355"/>
                  <a:ext cx="1629507" cy="4375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1pPr>
                  <a:lvl2pPr marL="742950" indent="-285750" defTabSz="45720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2pPr>
                  <a:lvl3pPr marL="1143000" indent="-228600" defTabSz="4572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3pPr>
                  <a:lvl4pPr marL="1600200" indent="-228600" defTabSz="4572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4pPr>
                  <a:lvl5pPr marL="2057400" indent="-228600" defTabSz="4572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000000"/>
                      </a:solidFill>
                      <a:latin typeface="Calibri" charset="0"/>
                    </a:rPr>
                    <a:t>Cancer Type 2</a:t>
                  </a:r>
                </a:p>
              </p:txBody>
            </p:sp>
          </p:grpSp>
        </p:grpSp>
        <p:grpSp>
          <p:nvGrpSpPr>
            <p:cNvPr id="44045" name="Group 202"/>
            <p:cNvGrpSpPr>
              <a:grpSpLocks/>
            </p:cNvGrpSpPr>
            <p:nvPr/>
          </p:nvGrpSpPr>
          <p:grpSpPr bwMode="auto">
            <a:xfrm>
              <a:off x="396418" y="4504443"/>
              <a:ext cx="8271044" cy="1586865"/>
              <a:chOff x="388768" y="680758"/>
              <a:chExt cx="8271044" cy="1586865"/>
            </a:xfrm>
          </p:grpSpPr>
          <p:grpSp>
            <p:nvGrpSpPr>
              <p:cNvPr id="44129" name="Group 203"/>
              <p:cNvGrpSpPr>
                <a:grpSpLocks/>
              </p:cNvGrpSpPr>
              <p:nvPr/>
            </p:nvGrpSpPr>
            <p:grpSpPr bwMode="auto"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44133" name="Group 207"/>
                <p:cNvGrpSpPr>
                  <a:grpSpLocks/>
                </p:cNvGrpSpPr>
                <p:nvPr/>
              </p:nvGrpSpPr>
              <p:grpSpPr bwMode="auto"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9" name="Straight Connector 2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247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CC66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45" name="Picture 219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4134" name="Group 208"/>
                <p:cNvGrpSpPr>
                  <a:grpSpLocks/>
                </p:cNvGrpSpPr>
                <p:nvPr/>
              </p:nvGrpSpPr>
              <p:grpSpPr bwMode="auto"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7" name="Straight Connector 2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3010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CC66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43" name="Picture 217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4135" name="Group 209"/>
                <p:cNvGrpSpPr>
                  <a:grpSpLocks/>
                </p:cNvGrpSpPr>
                <p:nvPr/>
              </p:nvGrpSpPr>
              <p:grpSpPr bwMode="auto"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5" name="Straight Connector 2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2185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CC66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41" name="Picture 215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4136" name="Group 210"/>
                <p:cNvGrpSpPr>
                  <a:grpSpLocks/>
                </p:cNvGrpSpPr>
                <p:nvPr/>
              </p:nvGrpSpPr>
              <p:grpSpPr bwMode="auto"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3" name="Straight Connector 2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93937" y="1223173"/>
                    <a:ext cx="7566180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CC66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44139" name="Picture 213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500" t="12666" r="34666" b="11166"/>
                  <a:stretch>
                    <a:fillRect/>
                  </a:stretch>
                </p:blipFill>
                <p:spPr bwMode="auto"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4137" name="Picture 211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4130" name="Group 204"/>
              <p:cNvGrpSpPr>
                <a:grpSpLocks/>
              </p:cNvGrpSpPr>
              <p:nvPr/>
            </p:nvGrpSpPr>
            <p:grpSpPr bwMode="auto">
              <a:xfrm>
                <a:off x="388768" y="759524"/>
                <a:ext cx="800539" cy="1454902"/>
                <a:chOff x="459543" y="1775465"/>
                <a:chExt cx="1138141" cy="1954688"/>
              </a:xfrm>
            </p:grpSpPr>
            <p:graphicFrame>
              <p:nvGraphicFramePr>
                <p:cNvPr id="44131" name="Object 205"/>
                <p:cNvGraphicFramePr>
                  <a:graphicFrameLocks noChangeAspect="1"/>
                </p:cNvGraphicFramePr>
                <p:nvPr/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168" name="Equation" r:id="rId9" imgW="355600" imgH="889000" progId="Equation.3">
                        <p:embed/>
                      </p:oleObj>
                    </mc:Choice>
                    <mc:Fallback>
                      <p:oleObj name="Equation" r:id="rId9" imgW="355600" imgH="8890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4132" name="TextBox 20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136418" y="2550774"/>
                  <a:ext cx="1629507" cy="4375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1pPr>
                  <a:lvl2pPr marL="742950" indent="-285750" defTabSz="45720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2pPr>
                  <a:lvl3pPr marL="1143000" indent="-228600" defTabSz="4572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3pPr>
                  <a:lvl4pPr marL="1600200" indent="-228600" defTabSz="4572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4pPr>
                  <a:lvl5pPr marL="2057400" indent="-228600" defTabSz="4572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000000"/>
                      </a:solidFill>
                      <a:latin typeface="Calibri" charset="0"/>
                    </a:rPr>
                    <a:t>Cancer Type </a:t>
                  </a:r>
                  <a:r>
                    <a:rPr lang="en-US" altLang="zh-CN" sz="1400">
                      <a:solidFill>
                        <a:srgbClr val="000000"/>
                      </a:solidFill>
                      <a:latin typeface="Calibri" charset="0"/>
                      <a:ea typeface="宋体" charset="-122"/>
                    </a:rPr>
                    <a:t>3</a:t>
                  </a:r>
                  <a:endParaRPr lang="en-US" altLang="en-US" sz="1400">
                    <a:solidFill>
                      <a:srgbClr val="000000"/>
                    </a:solidFill>
                    <a:latin typeface="Calibri" charset="0"/>
                    <a:ea typeface="宋体" charset="-122"/>
                  </a:endParaRPr>
                </a:p>
              </p:txBody>
            </p:sp>
          </p:grpSp>
        </p:grpSp>
        <p:grpSp>
          <p:nvGrpSpPr>
            <p:cNvPr id="44046" name="Group 220"/>
            <p:cNvGrpSpPr>
              <a:grpSpLocks/>
            </p:cNvGrpSpPr>
            <p:nvPr/>
          </p:nvGrpSpPr>
          <p:grpSpPr bwMode="auto">
            <a:xfrm>
              <a:off x="1331150" y="736934"/>
              <a:ext cx="7068264" cy="269470"/>
              <a:chOff x="1331150" y="736934"/>
              <a:chExt cx="7068264" cy="269470"/>
            </a:xfrm>
          </p:grpSpPr>
          <p:cxnSp>
            <p:nvCxnSpPr>
              <p:cNvPr id="222" name="Straight Connector 221"/>
              <p:cNvCxnSpPr>
                <a:cxnSpLocks noChangeShapeType="1"/>
              </p:cNvCxnSpPr>
              <p:nvPr/>
            </p:nvCxnSpPr>
            <p:spPr bwMode="auto">
              <a:xfrm>
                <a:off x="1331474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3" name="Straight Connector 222"/>
              <p:cNvCxnSpPr>
                <a:cxnSpLocks noChangeShapeType="1"/>
              </p:cNvCxnSpPr>
              <p:nvPr/>
            </p:nvCxnSpPr>
            <p:spPr bwMode="auto">
              <a:xfrm>
                <a:off x="2477673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4" name="Straight Connector 223"/>
              <p:cNvCxnSpPr>
                <a:cxnSpLocks noChangeShapeType="1"/>
              </p:cNvCxnSpPr>
              <p:nvPr/>
            </p:nvCxnSpPr>
            <p:spPr bwMode="auto">
              <a:xfrm>
                <a:off x="5462234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" name="Straight Connector 224"/>
              <p:cNvCxnSpPr>
                <a:cxnSpLocks noChangeShapeType="1"/>
              </p:cNvCxnSpPr>
              <p:nvPr/>
            </p:nvCxnSpPr>
            <p:spPr bwMode="auto">
              <a:xfrm>
                <a:off x="3242863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6" name="Straight Connector 225"/>
              <p:cNvCxnSpPr>
                <a:cxnSpLocks noChangeShapeType="1"/>
              </p:cNvCxnSpPr>
              <p:nvPr/>
            </p:nvCxnSpPr>
            <p:spPr bwMode="auto">
              <a:xfrm>
                <a:off x="4852621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7" name="Straight Connector 226"/>
              <p:cNvCxnSpPr>
                <a:cxnSpLocks noChangeShapeType="1"/>
              </p:cNvCxnSpPr>
              <p:nvPr/>
            </p:nvCxnSpPr>
            <p:spPr bwMode="auto">
              <a:xfrm>
                <a:off x="8399169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8" name="Straight Connector 227"/>
              <p:cNvCxnSpPr>
                <a:cxnSpLocks noChangeShapeType="1"/>
              </p:cNvCxnSpPr>
              <p:nvPr/>
            </p:nvCxnSpPr>
            <p:spPr bwMode="auto">
              <a:xfrm>
                <a:off x="7389498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9" name="Straight Connector 228"/>
              <p:cNvCxnSpPr>
                <a:cxnSpLocks noChangeShapeType="1"/>
              </p:cNvCxnSpPr>
              <p:nvPr/>
            </p:nvCxnSpPr>
            <p:spPr bwMode="auto">
              <a:xfrm>
                <a:off x="7219632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0" name="Straight Connector 229"/>
              <p:cNvCxnSpPr>
                <a:cxnSpLocks noChangeShapeType="1"/>
              </p:cNvCxnSpPr>
              <p:nvPr/>
            </p:nvCxnSpPr>
            <p:spPr bwMode="auto">
              <a:xfrm>
                <a:off x="6440154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1" name="Straight Connector 230"/>
              <p:cNvCxnSpPr>
                <a:cxnSpLocks noChangeShapeType="1"/>
              </p:cNvCxnSpPr>
              <p:nvPr/>
            </p:nvCxnSpPr>
            <p:spPr bwMode="auto">
              <a:xfrm>
                <a:off x="5967069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2" name="Straight Connector 231"/>
              <p:cNvCxnSpPr>
                <a:cxnSpLocks noChangeShapeType="1"/>
              </p:cNvCxnSpPr>
              <p:nvPr/>
            </p:nvCxnSpPr>
            <p:spPr bwMode="auto">
              <a:xfrm>
                <a:off x="5155839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3" name="Straight Connector 232"/>
              <p:cNvCxnSpPr>
                <a:cxnSpLocks noChangeShapeType="1"/>
              </p:cNvCxnSpPr>
              <p:nvPr/>
            </p:nvCxnSpPr>
            <p:spPr bwMode="auto">
              <a:xfrm>
                <a:off x="6544931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4" name="Straight Connector 233"/>
              <p:cNvCxnSpPr>
                <a:cxnSpLocks noChangeShapeType="1"/>
              </p:cNvCxnSpPr>
              <p:nvPr/>
            </p:nvCxnSpPr>
            <p:spPr bwMode="auto">
              <a:xfrm>
                <a:off x="7811782" y="736307"/>
                <a:ext cx="0" cy="269813"/>
              </a:xfrm>
              <a:prstGeom prst="line">
                <a:avLst/>
              </a:prstGeom>
              <a:noFill/>
              <a:ln w="254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35" name="Straight Connector 234"/>
            <p:cNvCxnSpPr>
              <a:cxnSpLocks noChangeShapeType="1"/>
            </p:cNvCxnSpPr>
            <p:nvPr/>
          </p:nvCxnSpPr>
          <p:spPr bwMode="auto">
            <a:xfrm>
              <a:off x="1452127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" name="Straight Connector 235"/>
            <p:cNvCxnSpPr>
              <a:cxnSpLocks noChangeShapeType="1"/>
            </p:cNvCxnSpPr>
            <p:nvPr/>
          </p:nvCxnSpPr>
          <p:spPr bwMode="auto">
            <a:xfrm>
              <a:off x="2185567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7" name="Straight Connector 236"/>
            <p:cNvCxnSpPr>
              <a:cxnSpLocks noChangeShapeType="1"/>
            </p:cNvCxnSpPr>
            <p:nvPr/>
          </p:nvCxnSpPr>
          <p:spPr bwMode="auto">
            <a:xfrm>
              <a:off x="5582887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8" name="Straight Connector 237"/>
            <p:cNvCxnSpPr>
              <a:cxnSpLocks noChangeShapeType="1"/>
            </p:cNvCxnSpPr>
            <p:nvPr/>
          </p:nvCxnSpPr>
          <p:spPr bwMode="auto">
            <a:xfrm>
              <a:off x="3363516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9" name="Straight Connector 238"/>
            <p:cNvCxnSpPr>
              <a:cxnSpLocks noChangeShapeType="1"/>
            </p:cNvCxnSpPr>
            <p:nvPr/>
          </p:nvCxnSpPr>
          <p:spPr bwMode="auto">
            <a:xfrm>
              <a:off x="4973274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0" name="Straight Connector 239"/>
            <p:cNvCxnSpPr>
              <a:cxnSpLocks noChangeShapeType="1"/>
            </p:cNvCxnSpPr>
            <p:nvPr/>
          </p:nvCxnSpPr>
          <p:spPr bwMode="auto">
            <a:xfrm>
              <a:off x="8229303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1" name="Straight Connector 240"/>
            <p:cNvCxnSpPr>
              <a:cxnSpLocks noChangeShapeType="1"/>
            </p:cNvCxnSpPr>
            <p:nvPr/>
          </p:nvCxnSpPr>
          <p:spPr bwMode="auto">
            <a:xfrm>
              <a:off x="6562394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2" name="Straight Connector 241"/>
            <p:cNvCxnSpPr>
              <a:cxnSpLocks noChangeShapeType="1"/>
            </p:cNvCxnSpPr>
            <p:nvPr/>
          </p:nvCxnSpPr>
          <p:spPr bwMode="auto">
            <a:xfrm>
              <a:off x="6087722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3" name="Straight Connector 242"/>
            <p:cNvCxnSpPr>
              <a:cxnSpLocks noChangeShapeType="1"/>
            </p:cNvCxnSpPr>
            <p:nvPr/>
          </p:nvCxnSpPr>
          <p:spPr bwMode="auto">
            <a:xfrm>
              <a:off x="5403495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4" name="Straight Connector 243"/>
            <p:cNvCxnSpPr>
              <a:cxnSpLocks noChangeShapeType="1"/>
            </p:cNvCxnSpPr>
            <p:nvPr/>
          </p:nvCxnSpPr>
          <p:spPr bwMode="auto">
            <a:xfrm>
              <a:off x="6667171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" name="Straight Connector 244"/>
            <p:cNvCxnSpPr>
              <a:cxnSpLocks noChangeShapeType="1"/>
            </p:cNvCxnSpPr>
            <p:nvPr/>
          </p:nvCxnSpPr>
          <p:spPr bwMode="auto">
            <a:xfrm>
              <a:off x="6995791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" name="Straight Connector 245"/>
            <p:cNvCxnSpPr>
              <a:cxnSpLocks noChangeShapeType="1"/>
            </p:cNvCxnSpPr>
            <p:nvPr/>
          </p:nvCxnSpPr>
          <p:spPr bwMode="auto">
            <a:xfrm>
              <a:off x="7694305" y="10315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7" name="Straight Connector 246"/>
            <p:cNvCxnSpPr>
              <a:cxnSpLocks noChangeShapeType="1"/>
            </p:cNvCxnSpPr>
            <p:nvPr/>
          </p:nvCxnSpPr>
          <p:spPr bwMode="auto">
            <a:xfrm>
              <a:off x="1340999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" name="Straight Connector 247"/>
            <p:cNvCxnSpPr>
              <a:cxnSpLocks noChangeShapeType="1"/>
            </p:cNvCxnSpPr>
            <p:nvPr/>
          </p:nvCxnSpPr>
          <p:spPr bwMode="auto">
            <a:xfrm>
              <a:off x="3153962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9" name="Straight Connector 248"/>
            <p:cNvCxnSpPr>
              <a:cxnSpLocks noChangeShapeType="1"/>
            </p:cNvCxnSpPr>
            <p:nvPr/>
          </p:nvCxnSpPr>
          <p:spPr bwMode="auto">
            <a:xfrm>
              <a:off x="5471759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0" name="Straight Connector 249"/>
            <p:cNvCxnSpPr>
              <a:cxnSpLocks noChangeShapeType="1"/>
            </p:cNvCxnSpPr>
            <p:nvPr/>
          </p:nvCxnSpPr>
          <p:spPr bwMode="auto">
            <a:xfrm>
              <a:off x="3252389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1" name="Straight Connector 250"/>
            <p:cNvCxnSpPr>
              <a:cxnSpLocks noChangeShapeType="1"/>
            </p:cNvCxnSpPr>
            <p:nvPr/>
          </p:nvCxnSpPr>
          <p:spPr bwMode="auto">
            <a:xfrm>
              <a:off x="4687518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2" name="Straight Connector 251"/>
            <p:cNvCxnSpPr>
              <a:cxnSpLocks noChangeShapeType="1"/>
            </p:cNvCxnSpPr>
            <p:nvPr/>
          </p:nvCxnSpPr>
          <p:spPr bwMode="auto">
            <a:xfrm>
              <a:off x="8118176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3" name="Straight Connector 252"/>
            <p:cNvCxnSpPr>
              <a:cxnSpLocks noChangeShapeType="1"/>
            </p:cNvCxnSpPr>
            <p:nvPr/>
          </p:nvCxnSpPr>
          <p:spPr bwMode="auto">
            <a:xfrm>
              <a:off x="7229157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4" name="Straight Connector 253"/>
            <p:cNvCxnSpPr>
              <a:cxnSpLocks noChangeShapeType="1"/>
            </p:cNvCxnSpPr>
            <p:nvPr/>
          </p:nvCxnSpPr>
          <p:spPr bwMode="auto">
            <a:xfrm>
              <a:off x="5976595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5" name="Straight Connector 254"/>
            <p:cNvCxnSpPr>
              <a:cxnSpLocks noChangeShapeType="1"/>
            </p:cNvCxnSpPr>
            <p:nvPr/>
          </p:nvCxnSpPr>
          <p:spPr bwMode="auto">
            <a:xfrm>
              <a:off x="6556044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" name="Straight Connector 255"/>
            <p:cNvCxnSpPr>
              <a:cxnSpLocks noChangeShapeType="1"/>
            </p:cNvCxnSpPr>
            <p:nvPr/>
          </p:nvCxnSpPr>
          <p:spPr bwMode="auto">
            <a:xfrm>
              <a:off x="6695746" y="1396556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" name="Straight Connector 256"/>
            <p:cNvCxnSpPr>
              <a:cxnSpLocks noChangeShapeType="1"/>
            </p:cNvCxnSpPr>
            <p:nvPr/>
          </p:nvCxnSpPr>
          <p:spPr bwMode="auto">
            <a:xfrm>
              <a:off x="1880761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8" name="Straight Connector 257"/>
            <p:cNvCxnSpPr>
              <a:cxnSpLocks noChangeShapeType="1"/>
            </p:cNvCxnSpPr>
            <p:nvPr/>
          </p:nvCxnSpPr>
          <p:spPr bwMode="auto">
            <a:xfrm>
              <a:off x="5598762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9" name="Straight Connector 258"/>
            <p:cNvCxnSpPr>
              <a:cxnSpLocks noChangeShapeType="1"/>
            </p:cNvCxnSpPr>
            <p:nvPr/>
          </p:nvCxnSpPr>
          <p:spPr bwMode="auto">
            <a:xfrm>
              <a:off x="3379391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0" name="Straight Connector 259"/>
            <p:cNvCxnSpPr>
              <a:cxnSpLocks noChangeShapeType="1"/>
            </p:cNvCxnSpPr>
            <p:nvPr/>
          </p:nvCxnSpPr>
          <p:spPr bwMode="auto">
            <a:xfrm>
              <a:off x="4989149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1" name="Straight Connector 260"/>
            <p:cNvCxnSpPr>
              <a:cxnSpLocks noChangeShapeType="1"/>
            </p:cNvCxnSpPr>
            <p:nvPr/>
          </p:nvCxnSpPr>
          <p:spPr bwMode="auto">
            <a:xfrm>
              <a:off x="8459496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2" name="Straight Connector 261"/>
            <p:cNvCxnSpPr>
              <a:cxnSpLocks noChangeShapeType="1"/>
            </p:cNvCxnSpPr>
            <p:nvPr/>
          </p:nvCxnSpPr>
          <p:spPr bwMode="auto">
            <a:xfrm>
              <a:off x="7356160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3" name="Straight Connector 262"/>
            <p:cNvCxnSpPr>
              <a:cxnSpLocks noChangeShapeType="1"/>
            </p:cNvCxnSpPr>
            <p:nvPr/>
          </p:nvCxnSpPr>
          <p:spPr bwMode="auto">
            <a:xfrm>
              <a:off x="6578269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4" name="Straight Connector 263"/>
            <p:cNvCxnSpPr>
              <a:cxnSpLocks noChangeShapeType="1"/>
            </p:cNvCxnSpPr>
            <p:nvPr/>
          </p:nvCxnSpPr>
          <p:spPr bwMode="auto">
            <a:xfrm>
              <a:off x="6468730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5" name="Straight Connector 264"/>
            <p:cNvCxnSpPr>
              <a:cxnSpLocks noChangeShapeType="1"/>
            </p:cNvCxnSpPr>
            <p:nvPr/>
          </p:nvCxnSpPr>
          <p:spPr bwMode="auto">
            <a:xfrm>
              <a:off x="6683046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Straight Connector 265"/>
            <p:cNvCxnSpPr>
              <a:cxnSpLocks noChangeShapeType="1"/>
            </p:cNvCxnSpPr>
            <p:nvPr/>
          </p:nvCxnSpPr>
          <p:spPr bwMode="auto">
            <a:xfrm>
              <a:off x="7710180" y="193777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" name="Straight Connector 266"/>
            <p:cNvCxnSpPr>
              <a:cxnSpLocks noChangeShapeType="1"/>
            </p:cNvCxnSpPr>
            <p:nvPr/>
          </p:nvCxnSpPr>
          <p:spPr bwMode="auto">
            <a:xfrm>
              <a:off x="2726915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" name="Straight Connector 267"/>
            <p:cNvCxnSpPr>
              <a:cxnSpLocks noChangeShapeType="1"/>
            </p:cNvCxnSpPr>
            <p:nvPr/>
          </p:nvCxnSpPr>
          <p:spPr bwMode="auto">
            <a:xfrm>
              <a:off x="4855797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9" name="Straight Connector 268"/>
            <p:cNvCxnSpPr>
              <a:cxnSpLocks noChangeShapeType="1"/>
            </p:cNvCxnSpPr>
            <p:nvPr/>
          </p:nvCxnSpPr>
          <p:spPr bwMode="auto">
            <a:xfrm>
              <a:off x="8111826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0" name="Straight Connector 269"/>
            <p:cNvCxnSpPr>
              <a:cxnSpLocks noChangeShapeType="1"/>
            </p:cNvCxnSpPr>
            <p:nvPr/>
          </p:nvCxnSpPr>
          <p:spPr bwMode="auto">
            <a:xfrm>
              <a:off x="7222807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1" name="Straight Connector 270"/>
            <p:cNvCxnSpPr>
              <a:cxnSpLocks noChangeShapeType="1"/>
            </p:cNvCxnSpPr>
            <p:nvPr/>
          </p:nvCxnSpPr>
          <p:spPr bwMode="auto">
            <a:xfrm>
              <a:off x="6444916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2" name="Straight Connector 271"/>
            <p:cNvCxnSpPr>
              <a:cxnSpLocks noChangeShapeType="1"/>
            </p:cNvCxnSpPr>
            <p:nvPr/>
          </p:nvCxnSpPr>
          <p:spPr bwMode="auto">
            <a:xfrm>
              <a:off x="6549693" y="2582148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3" name="Straight Connector 272"/>
            <p:cNvCxnSpPr>
              <a:cxnSpLocks noChangeShapeType="1"/>
            </p:cNvCxnSpPr>
            <p:nvPr/>
          </p:nvCxnSpPr>
          <p:spPr bwMode="auto">
            <a:xfrm>
              <a:off x="1588655" y="2915447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4" name="Straight Connector 273"/>
            <p:cNvCxnSpPr>
              <a:cxnSpLocks noChangeShapeType="1"/>
            </p:cNvCxnSpPr>
            <p:nvPr/>
          </p:nvCxnSpPr>
          <p:spPr bwMode="auto">
            <a:xfrm>
              <a:off x="4697043" y="2915447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5" name="Straight Connector 274"/>
            <p:cNvCxnSpPr>
              <a:cxnSpLocks noChangeShapeType="1"/>
            </p:cNvCxnSpPr>
            <p:nvPr/>
          </p:nvCxnSpPr>
          <p:spPr bwMode="auto">
            <a:xfrm>
              <a:off x="8302329" y="2915447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Straight Connector 275"/>
            <p:cNvCxnSpPr>
              <a:cxnSpLocks noChangeShapeType="1"/>
            </p:cNvCxnSpPr>
            <p:nvPr/>
          </p:nvCxnSpPr>
          <p:spPr bwMode="auto">
            <a:xfrm>
              <a:off x="7064054" y="2915447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" name="Straight Connector 276"/>
            <p:cNvCxnSpPr>
              <a:cxnSpLocks noChangeShapeType="1"/>
            </p:cNvCxnSpPr>
            <p:nvPr/>
          </p:nvCxnSpPr>
          <p:spPr bwMode="auto">
            <a:xfrm>
              <a:off x="6390940" y="2915447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" name="Straight Connector 277"/>
            <p:cNvCxnSpPr>
              <a:cxnSpLocks noChangeShapeType="1"/>
            </p:cNvCxnSpPr>
            <p:nvPr/>
          </p:nvCxnSpPr>
          <p:spPr bwMode="auto">
            <a:xfrm>
              <a:off x="3373041" y="3280489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9" name="Straight Connector 278"/>
            <p:cNvCxnSpPr>
              <a:cxnSpLocks noChangeShapeType="1"/>
            </p:cNvCxnSpPr>
            <p:nvPr/>
          </p:nvCxnSpPr>
          <p:spPr bwMode="auto">
            <a:xfrm>
              <a:off x="8397581" y="3280489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0" name="Straight Connector 279"/>
            <p:cNvCxnSpPr>
              <a:cxnSpLocks noChangeShapeType="1"/>
            </p:cNvCxnSpPr>
            <p:nvPr/>
          </p:nvCxnSpPr>
          <p:spPr bwMode="auto">
            <a:xfrm>
              <a:off x="7508563" y="3280489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1" name="Straight Connector 280"/>
            <p:cNvCxnSpPr>
              <a:cxnSpLocks noChangeShapeType="1"/>
            </p:cNvCxnSpPr>
            <p:nvPr/>
          </p:nvCxnSpPr>
          <p:spPr bwMode="auto">
            <a:xfrm>
              <a:off x="6541756" y="3280489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2" name="Straight Connector 281"/>
            <p:cNvCxnSpPr>
              <a:cxnSpLocks noChangeShapeType="1"/>
            </p:cNvCxnSpPr>
            <p:nvPr/>
          </p:nvCxnSpPr>
          <p:spPr bwMode="auto">
            <a:xfrm>
              <a:off x="1906161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3" name="Straight Connector 282"/>
            <p:cNvCxnSpPr>
              <a:cxnSpLocks noChangeShapeType="1"/>
            </p:cNvCxnSpPr>
            <p:nvPr/>
          </p:nvCxnSpPr>
          <p:spPr bwMode="auto">
            <a:xfrm>
              <a:off x="5014550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4" name="Straight Connector 283"/>
            <p:cNvCxnSpPr>
              <a:cxnSpLocks noChangeShapeType="1"/>
            </p:cNvCxnSpPr>
            <p:nvPr/>
          </p:nvCxnSpPr>
          <p:spPr bwMode="auto">
            <a:xfrm>
              <a:off x="8270579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5" name="Straight Connector 284"/>
            <p:cNvCxnSpPr>
              <a:cxnSpLocks noChangeShapeType="1"/>
            </p:cNvCxnSpPr>
            <p:nvPr/>
          </p:nvCxnSpPr>
          <p:spPr bwMode="auto">
            <a:xfrm>
              <a:off x="7381561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Straight Connector 285"/>
            <p:cNvCxnSpPr>
              <a:cxnSpLocks noChangeShapeType="1"/>
            </p:cNvCxnSpPr>
            <p:nvPr/>
          </p:nvCxnSpPr>
          <p:spPr bwMode="auto">
            <a:xfrm>
              <a:off x="6540168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" name="Straight Connector 286"/>
            <p:cNvCxnSpPr>
              <a:cxnSpLocks noChangeShapeType="1"/>
            </p:cNvCxnSpPr>
            <p:nvPr/>
          </p:nvCxnSpPr>
          <p:spPr bwMode="auto">
            <a:xfrm>
              <a:off x="8545222" y="3820115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" name="Straight Connector 287"/>
            <p:cNvCxnSpPr>
              <a:cxnSpLocks noChangeShapeType="1"/>
            </p:cNvCxnSpPr>
            <p:nvPr/>
          </p:nvCxnSpPr>
          <p:spPr bwMode="auto">
            <a:xfrm>
              <a:off x="1626755" y="45359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" name="Straight Connector 288"/>
            <p:cNvCxnSpPr>
              <a:cxnSpLocks noChangeShapeType="1"/>
            </p:cNvCxnSpPr>
            <p:nvPr/>
          </p:nvCxnSpPr>
          <p:spPr bwMode="auto">
            <a:xfrm>
              <a:off x="2665002" y="45359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0" name="Straight Connector 289"/>
            <p:cNvCxnSpPr>
              <a:cxnSpLocks noChangeShapeType="1"/>
            </p:cNvCxnSpPr>
            <p:nvPr/>
          </p:nvCxnSpPr>
          <p:spPr bwMode="auto">
            <a:xfrm>
              <a:off x="5147903" y="45359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1" name="Straight Connector 290"/>
            <p:cNvCxnSpPr>
              <a:cxnSpLocks noChangeShapeType="1"/>
            </p:cNvCxnSpPr>
            <p:nvPr/>
          </p:nvCxnSpPr>
          <p:spPr bwMode="auto">
            <a:xfrm>
              <a:off x="6737022" y="45359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" name="Straight Connector 291"/>
            <p:cNvCxnSpPr>
              <a:cxnSpLocks noChangeShapeType="1"/>
            </p:cNvCxnSpPr>
            <p:nvPr/>
          </p:nvCxnSpPr>
          <p:spPr bwMode="auto">
            <a:xfrm>
              <a:off x="6262351" y="45359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3" name="Straight Connector 292"/>
            <p:cNvCxnSpPr>
              <a:cxnSpLocks noChangeShapeType="1"/>
            </p:cNvCxnSpPr>
            <p:nvPr/>
          </p:nvCxnSpPr>
          <p:spPr bwMode="auto">
            <a:xfrm>
              <a:off x="7257733" y="4918414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4" name="Straight Connector 293"/>
            <p:cNvCxnSpPr>
              <a:cxnSpLocks noChangeShapeType="1"/>
            </p:cNvCxnSpPr>
            <p:nvPr/>
          </p:nvCxnSpPr>
          <p:spPr bwMode="auto">
            <a:xfrm>
              <a:off x="5363807" y="4910478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5" name="Straight Connector 294"/>
            <p:cNvCxnSpPr>
              <a:cxnSpLocks noChangeShapeType="1"/>
            </p:cNvCxnSpPr>
            <p:nvPr/>
          </p:nvCxnSpPr>
          <p:spPr bwMode="auto">
            <a:xfrm>
              <a:off x="6525881" y="4910478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6" name="Straight Connector 295"/>
            <p:cNvCxnSpPr>
              <a:cxnSpLocks noChangeShapeType="1"/>
            </p:cNvCxnSpPr>
            <p:nvPr/>
          </p:nvCxnSpPr>
          <p:spPr bwMode="auto">
            <a:xfrm>
              <a:off x="3317477" y="5246951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" name="Straight Connector 296"/>
            <p:cNvCxnSpPr>
              <a:cxnSpLocks noChangeShapeType="1"/>
            </p:cNvCxnSpPr>
            <p:nvPr/>
          </p:nvCxnSpPr>
          <p:spPr bwMode="auto">
            <a:xfrm>
              <a:off x="5300306" y="5275520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" name="Straight Connector 297"/>
            <p:cNvCxnSpPr>
              <a:cxnSpLocks noChangeShapeType="1"/>
            </p:cNvCxnSpPr>
            <p:nvPr/>
          </p:nvCxnSpPr>
          <p:spPr bwMode="auto">
            <a:xfrm>
              <a:off x="6557632" y="5275520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9" name="Straight Connector 298"/>
            <p:cNvCxnSpPr>
              <a:cxnSpLocks noChangeShapeType="1"/>
            </p:cNvCxnSpPr>
            <p:nvPr/>
          </p:nvCxnSpPr>
          <p:spPr bwMode="auto">
            <a:xfrm>
              <a:off x="8021337" y="5275520"/>
              <a:ext cx="0" cy="269813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0" name="Straight Connector 299"/>
            <p:cNvCxnSpPr>
              <a:cxnSpLocks noChangeShapeType="1"/>
            </p:cNvCxnSpPr>
            <p:nvPr/>
          </p:nvCxnSpPr>
          <p:spPr bwMode="auto">
            <a:xfrm>
              <a:off x="1477527" y="578499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1" name="Straight Connector 300"/>
            <p:cNvCxnSpPr>
              <a:cxnSpLocks noChangeShapeType="1"/>
            </p:cNvCxnSpPr>
            <p:nvPr/>
          </p:nvCxnSpPr>
          <p:spPr bwMode="auto">
            <a:xfrm>
              <a:off x="4998675" y="578499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2" name="Straight Connector 301"/>
            <p:cNvCxnSpPr>
              <a:cxnSpLocks noChangeShapeType="1"/>
            </p:cNvCxnSpPr>
            <p:nvPr/>
          </p:nvCxnSpPr>
          <p:spPr bwMode="auto">
            <a:xfrm>
              <a:off x="6587794" y="578499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3" name="Straight Connector 302"/>
            <p:cNvCxnSpPr>
              <a:cxnSpLocks noChangeShapeType="1"/>
            </p:cNvCxnSpPr>
            <p:nvPr/>
          </p:nvCxnSpPr>
          <p:spPr bwMode="auto">
            <a:xfrm>
              <a:off x="5890868" y="5784991"/>
              <a:ext cx="0" cy="26822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035" name="Group 1"/>
          <p:cNvGrpSpPr>
            <a:grpSpLocks/>
          </p:cNvGrpSpPr>
          <p:nvPr/>
        </p:nvGrpSpPr>
        <p:grpSpPr bwMode="auto">
          <a:xfrm>
            <a:off x="2625726" y="555626"/>
            <a:ext cx="7566025" cy="6175375"/>
            <a:chOff x="1101445" y="535482"/>
            <a:chExt cx="7566017" cy="6173850"/>
          </a:xfrm>
        </p:grpSpPr>
        <p:cxnSp>
          <p:nvCxnSpPr>
            <p:cNvPr id="304" name="Straight Arrow Connector 303"/>
            <p:cNvCxnSpPr>
              <a:cxnSpLocks noChangeShapeType="1"/>
            </p:cNvCxnSpPr>
            <p:nvPr/>
          </p:nvCxnSpPr>
          <p:spPr bwMode="auto">
            <a:xfrm flipV="1">
              <a:off x="1101445" y="6237961"/>
              <a:ext cx="3025772" cy="15871"/>
            </a:xfrm>
            <a:prstGeom prst="straightConnector1">
              <a:avLst/>
            </a:prstGeom>
            <a:noFill/>
            <a:ln w="25400">
              <a:solidFill>
                <a:srgbClr val="7F7F7F"/>
              </a:solidFill>
              <a:prstDash val="dash"/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5" name="Straight Arrow Connector 304"/>
            <p:cNvCxnSpPr>
              <a:cxnSpLocks noChangeShapeType="1"/>
            </p:cNvCxnSpPr>
            <p:nvPr/>
          </p:nvCxnSpPr>
          <p:spPr bwMode="auto">
            <a:xfrm>
              <a:off x="4127217" y="6247484"/>
              <a:ext cx="4540245" cy="6348"/>
            </a:xfrm>
            <a:prstGeom prst="straightConnector1">
              <a:avLst/>
            </a:prstGeom>
            <a:noFill/>
            <a:ln w="25400">
              <a:solidFill>
                <a:srgbClr val="7F7F7F"/>
              </a:solidFill>
              <a:prstDash val="dash"/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6" name="Straight Connector 305"/>
            <p:cNvCxnSpPr>
              <a:cxnSpLocks noChangeShapeType="1"/>
            </p:cNvCxnSpPr>
            <p:nvPr/>
          </p:nvCxnSpPr>
          <p:spPr bwMode="auto">
            <a:xfrm>
              <a:off x="4073242" y="535482"/>
              <a:ext cx="63500" cy="6042121"/>
            </a:xfrm>
            <a:prstGeom prst="line">
              <a:avLst/>
            </a:prstGeom>
            <a:noFill/>
            <a:ln w="25400">
              <a:solidFill>
                <a:srgbClr val="7F7F7F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41" name="TextBox 306"/>
            <p:cNvSpPr txBox="1">
              <a:spLocks noChangeArrowheads="1"/>
            </p:cNvSpPr>
            <p:nvPr/>
          </p:nvSpPr>
          <p:spPr bwMode="auto">
            <a:xfrm>
              <a:off x="1385608" y="6340058"/>
              <a:ext cx="2596794" cy="369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53735"/>
                  </a:solidFill>
                </a:rPr>
                <a:t>Early replicated regions</a:t>
              </a:r>
            </a:p>
          </p:txBody>
        </p:sp>
        <p:sp>
          <p:nvSpPr>
            <p:cNvPr id="44042" name="TextBox 307"/>
            <p:cNvSpPr txBox="1">
              <a:spLocks noChangeArrowheads="1"/>
            </p:cNvSpPr>
            <p:nvPr/>
          </p:nvSpPr>
          <p:spPr bwMode="auto">
            <a:xfrm>
              <a:off x="5130516" y="6340058"/>
              <a:ext cx="2520151" cy="369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53735"/>
                  </a:solidFill>
                </a:rPr>
                <a:t>Late replicated regions</a:t>
              </a:r>
            </a:p>
          </p:txBody>
        </p:sp>
      </p:grpSp>
      <p:sp>
        <p:nvSpPr>
          <p:cNvPr id="44036" name="Title 1"/>
          <p:cNvSpPr txBox="1">
            <a:spLocks/>
          </p:cNvSpPr>
          <p:nvPr/>
        </p:nvSpPr>
        <p:spPr bwMode="auto">
          <a:xfrm>
            <a:off x="2209800" y="-96838"/>
            <a:ext cx="7772400" cy="51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Mutation recurrence</a:t>
            </a:r>
          </a:p>
        </p:txBody>
      </p:sp>
    </p:spTree>
    <p:extLst>
      <p:ext uri="{BB962C8B-B14F-4D97-AF65-F5344CB8AC3E}">
        <p14:creationId xmlns:p14="http://schemas.microsoft.com/office/powerpoint/2010/main" val="1413295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7540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22E9ED-0226-5947-8325-6207765D9DCB}" type="slidenum">
              <a:rPr lang="en-US" altLang="en-US" sz="1200">
                <a:solidFill>
                  <a:srgbClr val="898989"/>
                </a:solidFill>
                <a:latin typeface="Calibri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46082" name="Group 166"/>
          <p:cNvGrpSpPr>
            <a:grpSpLocks/>
          </p:cNvGrpSpPr>
          <p:nvPr/>
        </p:nvGrpSpPr>
        <p:grpSpPr bwMode="auto">
          <a:xfrm>
            <a:off x="1920876" y="700088"/>
            <a:ext cx="8270875" cy="1587500"/>
            <a:chOff x="388785" y="680758"/>
            <a:chExt cx="8271027" cy="1586865"/>
          </a:xfrm>
        </p:grpSpPr>
        <p:grpSp>
          <p:nvGrpSpPr>
            <p:cNvPr id="46225" name="Group 167"/>
            <p:cNvGrpSpPr>
              <a:grpSpLocks/>
            </p:cNvGrpSpPr>
            <p:nvPr/>
          </p:nvGrpSpPr>
          <p:grpSpPr bwMode="auto"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46229" name="Group 171"/>
              <p:cNvGrpSpPr>
                <a:grpSpLocks/>
              </p:cNvGrpSpPr>
              <p:nvPr/>
            </p:nvGrpSpPr>
            <p:grpSpPr bwMode="auto"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83" name="Straight Connector 182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2489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41" name="Picture 18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6230" name="Group 172"/>
              <p:cNvGrpSpPr>
                <a:grpSpLocks/>
              </p:cNvGrpSpPr>
              <p:nvPr/>
            </p:nvGrpSpPr>
            <p:grpSpPr bwMode="auto"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81" name="Straight Connector 180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3191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39" name="Picture 18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6231" name="Group 173"/>
              <p:cNvGrpSpPr>
                <a:grpSpLocks/>
              </p:cNvGrpSpPr>
              <p:nvPr/>
            </p:nvGrpSpPr>
            <p:grpSpPr bwMode="auto"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79" name="Straight Connector 178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2306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37" name="Picture 17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6232" name="Group 174"/>
              <p:cNvGrpSpPr>
                <a:grpSpLocks/>
              </p:cNvGrpSpPr>
              <p:nvPr/>
            </p:nvGrpSpPr>
            <p:grpSpPr bwMode="auto"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77" name="Straight Connector 176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3201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35" name="Picture 17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6233" name="Picture 17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600421" y="2113627"/>
                <a:ext cx="358660" cy="193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226" name="Group 168"/>
            <p:cNvGrpSpPr>
              <a:grpSpLocks/>
            </p:cNvGrpSpPr>
            <p:nvPr/>
          </p:nvGrpSpPr>
          <p:grpSpPr bwMode="auto">
            <a:xfrm>
              <a:off x="388785" y="759524"/>
              <a:ext cx="800539" cy="1454902"/>
              <a:chOff x="459544" y="1775465"/>
              <a:chExt cx="1138140" cy="1954688"/>
            </a:xfrm>
          </p:grpSpPr>
          <p:graphicFrame>
            <p:nvGraphicFramePr>
              <p:cNvPr id="46227" name="Object 169"/>
              <p:cNvGraphicFramePr>
                <a:graphicFrameLocks noChangeAspect="1"/>
              </p:cNvGraphicFramePr>
              <p:nvPr/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214" name="Equation" r:id="rId6" imgW="355600" imgH="889000" progId="Equation.3">
                      <p:embed/>
                    </p:oleObj>
                  </mc:Choice>
                  <mc:Fallback>
                    <p:oleObj name="Equation" r:id="rId6" imgW="355600" imgH="889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228" name="TextBox 170"/>
              <p:cNvSpPr txBox="1">
                <a:spLocks noChangeArrowheads="1"/>
              </p:cNvSpPr>
              <p:nvPr/>
            </p:nvSpPr>
            <p:spPr bwMode="auto">
              <a:xfrm rot="-5400000">
                <a:off x="-136278" y="2550951"/>
                <a:ext cx="1629229" cy="437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 defTabSz="45720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2pPr>
                <a:lvl3pPr marL="1143000" indent="-228600" defTabSz="4572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3pPr>
                <a:lvl4pPr marL="1600200" indent="-228600" defTabSz="4572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4pPr>
                <a:lvl5pPr marL="2057400" indent="-228600" defTabSz="4572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alibri" charset="0"/>
                  </a:rPr>
                  <a:t>Cancer Type 1</a:t>
                </a:r>
              </a:p>
            </p:txBody>
          </p:sp>
        </p:grpSp>
      </p:grpSp>
      <p:grpSp>
        <p:nvGrpSpPr>
          <p:cNvPr id="46083" name="Group 184"/>
          <p:cNvGrpSpPr>
            <a:grpSpLocks/>
          </p:cNvGrpSpPr>
          <p:nvPr/>
        </p:nvGrpSpPr>
        <p:grpSpPr bwMode="auto">
          <a:xfrm>
            <a:off x="1920876" y="2581275"/>
            <a:ext cx="8270875" cy="1587500"/>
            <a:chOff x="388785" y="680758"/>
            <a:chExt cx="8271027" cy="1586865"/>
          </a:xfrm>
        </p:grpSpPr>
        <p:grpSp>
          <p:nvGrpSpPr>
            <p:cNvPr id="46208" name="Group 185"/>
            <p:cNvGrpSpPr>
              <a:grpSpLocks/>
            </p:cNvGrpSpPr>
            <p:nvPr/>
          </p:nvGrpSpPr>
          <p:grpSpPr bwMode="auto"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46212" name="Group 189"/>
              <p:cNvGrpSpPr>
                <a:grpSpLocks/>
              </p:cNvGrpSpPr>
              <p:nvPr/>
            </p:nvGrpSpPr>
            <p:grpSpPr bwMode="auto"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01" name="Straight Connector 200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2489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604A7B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24" name="Picture 20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6213" name="Group 190"/>
              <p:cNvGrpSpPr>
                <a:grpSpLocks/>
              </p:cNvGrpSpPr>
              <p:nvPr/>
            </p:nvGrpSpPr>
            <p:grpSpPr bwMode="auto"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9" name="Straight Connector 198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3191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604A7B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22" name="Picture 19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6214" name="Group 191"/>
              <p:cNvGrpSpPr>
                <a:grpSpLocks/>
              </p:cNvGrpSpPr>
              <p:nvPr/>
            </p:nvGrpSpPr>
            <p:grpSpPr bwMode="auto"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7" name="Straight Connector 196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2307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604A7B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20" name="Picture 19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6215" name="Group 192"/>
              <p:cNvGrpSpPr>
                <a:grpSpLocks/>
              </p:cNvGrpSpPr>
              <p:nvPr/>
            </p:nvGrpSpPr>
            <p:grpSpPr bwMode="auto"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5" name="Straight Connector 194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3202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604A7B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18" name="Picture 19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6216" name="Picture 19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600421" y="2113627"/>
                <a:ext cx="358660" cy="193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209" name="Group 186"/>
            <p:cNvGrpSpPr>
              <a:grpSpLocks/>
            </p:cNvGrpSpPr>
            <p:nvPr/>
          </p:nvGrpSpPr>
          <p:grpSpPr bwMode="auto">
            <a:xfrm>
              <a:off x="388785" y="759524"/>
              <a:ext cx="800539" cy="1454902"/>
              <a:chOff x="459544" y="1775465"/>
              <a:chExt cx="1138140" cy="1954688"/>
            </a:xfrm>
          </p:grpSpPr>
          <p:graphicFrame>
            <p:nvGraphicFramePr>
              <p:cNvPr id="46210" name="Object 187"/>
              <p:cNvGraphicFramePr>
                <a:graphicFrameLocks noChangeAspect="1"/>
              </p:cNvGraphicFramePr>
              <p:nvPr/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215" name="Equation" r:id="rId8" imgW="355600" imgH="889000" progId="Equation.3">
                      <p:embed/>
                    </p:oleObj>
                  </mc:Choice>
                  <mc:Fallback>
                    <p:oleObj name="Equation" r:id="rId8" imgW="355600" imgH="889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211" name="TextBox 188"/>
              <p:cNvSpPr txBox="1">
                <a:spLocks noChangeArrowheads="1"/>
              </p:cNvSpPr>
              <p:nvPr/>
            </p:nvSpPr>
            <p:spPr bwMode="auto">
              <a:xfrm rot="-5400000">
                <a:off x="-136278" y="2550951"/>
                <a:ext cx="1629229" cy="437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 defTabSz="45720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2pPr>
                <a:lvl3pPr marL="1143000" indent="-228600" defTabSz="4572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3pPr>
                <a:lvl4pPr marL="1600200" indent="-228600" defTabSz="4572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4pPr>
                <a:lvl5pPr marL="2057400" indent="-228600" defTabSz="4572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alibri" charset="0"/>
                  </a:rPr>
                  <a:t>Cancer Type 2</a:t>
                </a:r>
              </a:p>
            </p:txBody>
          </p:sp>
        </p:grpSp>
      </p:grpSp>
      <p:grpSp>
        <p:nvGrpSpPr>
          <p:cNvPr id="46084" name="Group 202"/>
          <p:cNvGrpSpPr>
            <a:grpSpLocks/>
          </p:cNvGrpSpPr>
          <p:nvPr/>
        </p:nvGrpSpPr>
        <p:grpSpPr bwMode="auto">
          <a:xfrm>
            <a:off x="1920876" y="4524376"/>
            <a:ext cx="8270875" cy="1585913"/>
            <a:chOff x="388768" y="680758"/>
            <a:chExt cx="8271044" cy="1586865"/>
          </a:xfrm>
        </p:grpSpPr>
        <p:grpSp>
          <p:nvGrpSpPr>
            <p:cNvPr id="46191" name="Group 203"/>
            <p:cNvGrpSpPr>
              <a:grpSpLocks/>
            </p:cNvGrpSpPr>
            <p:nvPr/>
          </p:nvGrpSpPr>
          <p:grpSpPr bwMode="auto"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46195" name="Group 207"/>
              <p:cNvGrpSpPr>
                <a:grpSpLocks/>
              </p:cNvGrpSpPr>
              <p:nvPr/>
            </p:nvGrpSpPr>
            <p:grpSpPr bwMode="auto"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9" name="Straight Connector 218"/>
                <p:cNvCxnSpPr>
                  <a:cxnSpLocks noChangeShapeType="1"/>
                </p:cNvCxnSpPr>
                <p:nvPr/>
              </p:nvCxnSpPr>
              <p:spPr bwMode="auto">
                <a:xfrm>
                  <a:off x="1093937" y="1222664"/>
                  <a:ext cx="7566180" cy="0"/>
                </a:xfrm>
                <a:prstGeom prst="line">
                  <a:avLst/>
                </a:prstGeom>
                <a:noFill/>
                <a:ln w="76200">
                  <a:solidFill>
                    <a:srgbClr val="FFCC66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07" name="Picture 21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6196" name="Group 208"/>
              <p:cNvGrpSpPr>
                <a:grpSpLocks/>
              </p:cNvGrpSpPr>
              <p:nvPr/>
            </p:nvGrpSpPr>
            <p:grpSpPr bwMode="auto"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7" name="Straight Connector 216"/>
                <p:cNvCxnSpPr>
                  <a:cxnSpLocks noChangeShapeType="1"/>
                </p:cNvCxnSpPr>
                <p:nvPr/>
              </p:nvCxnSpPr>
              <p:spPr bwMode="auto">
                <a:xfrm>
                  <a:off x="1093937" y="1222131"/>
                  <a:ext cx="7566180" cy="0"/>
                </a:xfrm>
                <a:prstGeom prst="line">
                  <a:avLst/>
                </a:prstGeom>
                <a:noFill/>
                <a:ln w="76200">
                  <a:solidFill>
                    <a:srgbClr val="FFCC66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05" name="Picture 21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6197" name="Group 209"/>
              <p:cNvGrpSpPr>
                <a:grpSpLocks/>
              </p:cNvGrpSpPr>
              <p:nvPr/>
            </p:nvGrpSpPr>
            <p:grpSpPr bwMode="auto"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5" name="Straight Connector 214"/>
                <p:cNvCxnSpPr>
                  <a:cxnSpLocks noChangeShapeType="1"/>
                </p:cNvCxnSpPr>
                <p:nvPr/>
              </p:nvCxnSpPr>
              <p:spPr bwMode="auto">
                <a:xfrm>
                  <a:off x="1093937" y="1223185"/>
                  <a:ext cx="7566180" cy="0"/>
                </a:xfrm>
                <a:prstGeom prst="line">
                  <a:avLst/>
                </a:prstGeom>
                <a:noFill/>
                <a:ln w="76200">
                  <a:solidFill>
                    <a:srgbClr val="FFCC66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03" name="Picture 21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6198" name="Group 210"/>
              <p:cNvGrpSpPr>
                <a:grpSpLocks/>
              </p:cNvGrpSpPr>
              <p:nvPr/>
            </p:nvGrpSpPr>
            <p:grpSpPr bwMode="auto"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3" name="Straight Connector 212"/>
                <p:cNvCxnSpPr>
                  <a:cxnSpLocks noChangeShapeType="1"/>
                </p:cNvCxnSpPr>
                <p:nvPr/>
              </p:nvCxnSpPr>
              <p:spPr bwMode="auto">
                <a:xfrm>
                  <a:off x="1093937" y="1223028"/>
                  <a:ext cx="7566180" cy="0"/>
                </a:xfrm>
                <a:prstGeom prst="line">
                  <a:avLst/>
                </a:prstGeom>
                <a:noFill/>
                <a:ln w="76200">
                  <a:solidFill>
                    <a:srgbClr val="FFCC66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6201" name="Picture 21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6199" name="Picture 2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600421" y="2113627"/>
                <a:ext cx="358660" cy="193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192" name="Group 204"/>
            <p:cNvGrpSpPr>
              <a:grpSpLocks/>
            </p:cNvGrpSpPr>
            <p:nvPr/>
          </p:nvGrpSpPr>
          <p:grpSpPr bwMode="auto">
            <a:xfrm>
              <a:off x="388768" y="759524"/>
              <a:ext cx="800541" cy="1454902"/>
              <a:chOff x="459542" y="1775465"/>
              <a:chExt cx="1138142" cy="1954688"/>
            </a:xfrm>
          </p:grpSpPr>
          <p:graphicFrame>
            <p:nvGraphicFramePr>
              <p:cNvPr id="46193" name="Object 205"/>
              <p:cNvGraphicFramePr>
                <a:graphicFrameLocks noChangeAspect="1"/>
              </p:cNvGraphicFramePr>
              <p:nvPr/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216" name="Equation" r:id="rId9" imgW="355600" imgH="889000" progId="Equation.3">
                      <p:embed/>
                    </p:oleObj>
                  </mc:Choice>
                  <mc:Fallback>
                    <p:oleObj name="Equation" r:id="rId9" imgW="355600" imgH="889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194" name="TextBox 206"/>
              <p:cNvSpPr txBox="1">
                <a:spLocks noChangeArrowheads="1"/>
              </p:cNvSpPr>
              <p:nvPr/>
            </p:nvSpPr>
            <p:spPr bwMode="auto">
              <a:xfrm rot="-5400000">
                <a:off x="-137095" y="2553119"/>
                <a:ext cx="1630859" cy="437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 defTabSz="45720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2pPr>
                <a:lvl3pPr marL="1143000" indent="-228600" defTabSz="4572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3pPr>
                <a:lvl4pPr marL="1600200" indent="-228600" defTabSz="4572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4pPr>
                <a:lvl5pPr marL="2057400" indent="-228600" defTabSz="4572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alibri" charset="0"/>
                  </a:rPr>
                  <a:t>Cancer Type </a:t>
                </a:r>
                <a:r>
                  <a:rPr lang="en-US" altLang="zh-CN" sz="1400">
                    <a:solidFill>
                      <a:srgbClr val="000000"/>
                    </a:solidFill>
                    <a:latin typeface="Calibri" charset="0"/>
                    <a:ea typeface="宋体" charset="-122"/>
                  </a:rPr>
                  <a:t>3</a:t>
                </a:r>
                <a:endParaRPr lang="en-US" altLang="en-US" sz="1400">
                  <a:solidFill>
                    <a:srgbClr val="000000"/>
                  </a:solidFill>
                  <a:latin typeface="Calibri" charset="0"/>
                  <a:ea typeface="宋体" charset="-122"/>
                </a:endParaRPr>
              </a:p>
            </p:txBody>
          </p:sp>
        </p:grpSp>
      </p:grpSp>
      <p:grpSp>
        <p:nvGrpSpPr>
          <p:cNvPr id="46085" name="Group 220"/>
          <p:cNvGrpSpPr>
            <a:grpSpLocks/>
          </p:cNvGrpSpPr>
          <p:nvPr/>
        </p:nvGrpSpPr>
        <p:grpSpPr bwMode="auto">
          <a:xfrm>
            <a:off x="2855913" y="755651"/>
            <a:ext cx="7067550" cy="269875"/>
            <a:chOff x="1331150" y="736934"/>
            <a:chExt cx="7068264" cy="269470"/>
          </a:xfrm>
        </p:grpSpPr>
        <p:cxnSp>
          <p:nvCxnSpPr>
            <p:cNvPr id="222" name="Straight Connector 221"/>
            <p:cNvCxnSpPr>
              <a:cxnSpLocks noChangeShapeType="1"/>
            </p:cNvCxnSpPr>
            <p:nvPr/>
          </p:nvCxnSpPr>
          <p:spPr bwMode="auto">
            <a:xfrm>
              <a:off x="1331150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" name="Straight Connector 222"/>
            <p:cNvCxnSpPr>
              <a:cxnSpLocks noChangeShapeType="1"/>
            </p:cNvCxnSpPr>
            <p:nvPr/>
          </p:nvCxnSpPr>
          <p:spPr bwMode="auto">
            <a:xfrm>
              <a:off x="2477441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4" name="Straight Connector 223"/>
            <p:cNvCxnSpPr>
              <a:cxnSpLocks noChangeShapeType="1"/>
            </p:cNvCxnSpPr>
            <p:nvPr/>
          </p:nvCxnSpPr>
          <p:spPr bwMode="auto">
            <a:xfrm>
              <a:off x="5462242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" name="Straight Connector 224"/>
            <p:cNvCxnSpPr>
              <a:cxnSpLocks noChangeShapeType="1"/>
            </p:cNvCxnSpPr>
            <p:nvPr/>
          </p:nvCxnSpPr>
          <p:spPr bwMode="auto">
            <a:xfrm>
              <a:off x="3242693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" name="Straight Connector 225"/>
            <p:cNvCxnSpPr>
              <a:cxnSpLocks noChangeShapeType="1"/>
            </p:cNvCxnSpPr>
            <p:nvPr/>
          </p:nvCxnSpPr>
          <p:spPr bwMode="auto">
            <a:xfrm>
              <a:off x="4852581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7" name="Straight Connector 226"/>
            <p:cNvCxnSpPr>
              <a:cxnSpLocks noChangeShapeType="1"/>
            </p:cNvCxnSpPr>
            <p:nvPr/>
          </p:nvCxnSpPr>
          <p:spPr bwMode="auto">
            <a:xfrm>
              <a:off x="8399414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8" name="Straight Connector 227"/>
            <p:cNvCxnSpPr>
              <a:cxnSpLocks noChangeShapeType="1"/>
            </p:cNvCxnSpPr>
            <p:nvPr/>
          </p:nvCxnSpPr>
          <p:spPr bwMode="auto">
            <a:xfrm>
              <a:off x="7389662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9" name="Straight Connector 228"/>
            <p:cNvCxnSpPr>
              <a:cxnSpLocks noChangeShapeType="1"/>
            </p:cNvCxnSpPr>
            <p:nvPr/>
          </p:nvCxnSpPr>
          <p:spPr bwMode="auto">
            <a:xfrm>
              <a:off x="7219782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0" name="Straight Connector 229"/>
            <p:cNvCxnSpPr>
              <a:cxnSpLocks noChangeShapeType="1"/>
            </p:cNvCxnSpPr>
            <p:nvPr/>
          </p:nvCxnSpPr>
          <p:spPr bwMode="auto">
            <a:xfrm>
              <a:off x="6440241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1" name="Straight Connector 230"/>
            <p:cNvCxnSpPr>
              <a:cxnSpLocks noChangeShapeType="1"/>
            </p:cNvCxnSpPr>
            <p:nvPr/>
          </p:nvCxnSpPr>
          <p:spPr bwMode="auto">
            <a:xfrm>
              <a:off x="5967118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2" name="Straight Connector 231"/>
            <p:cNvCxnSpPr>
              <a:cxnSpLocks noChangeShapeType="1"/>
            </p:cNvCxnSpPr>
            <p:nvPr/>
          </p:nvCxnSpPr>
          <p:spPr bwMode="auto">
            <a:xfrm>
              <a:off x="5155823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3" name="Straight Connector 232"/>
            <p:cNvCxnSpPr>
              <a:cxnSpLocks noChangeShapeType="1"/>
            </p:cNvCxnSpPr>
            <p:nvPr/>
          </p:nvCxnSpPr>
          <p:spPr bwMode="auto">
            <a:xfrm>
              <a:off x="6545027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4" name="Straight Connector 233"/>
            <p:cNvCxnSpPr>
              <a:cxnSpLocks noChangeShapeType="1"/>
            </p:cNvCxnSpPr>
            <p:nvPr/>
          </p:nvCxnSpPr>
          <p:spPr bwMode="auto">
            <a:xfrm>
              <a:off x="7811980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35" name="Straight Connector 234"/>
          <p:cNvCxnSpPr>
            <a:cxnSpLocks noChangeShapeType="1"/>
          </p:cNvCxnSpPr>
          <p:nvPr/>
        </p:nvCxnSpPr>
        <p:spPr bwMode="auto">
          <a:xfrm>
            <a:off x="2976563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" name="Straight Connector 235"/>
          <p:cNvCxnSpPr>
            <a:cxnSpLocks noChangeShapeType="1"/>
          </p:cNvCxnSpPr>
          <p:nvPr/>
        </p:nvCxnSpPr>
        <p:spPr bwMode="auto">
          <a:xfrm>
            <a:off x="3709988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7" name="Straight Connector 236"/>
          <p:cNvCxnSpPr>
            <a:cxnSpLocks noChangeShapeType="1"/>
          </p:cNvCxnSpPr>
          <p:nvPr/>
        </p:nvCxnSpPr>
        <p:spPr bwMode="auto">
          <a:xfrm>
            <a:off x="7105650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8" name="Straight Connector 237"/>
          <p:cNvCxnSpPr>
            <a:cxnSpLocks noChangeShapeType="1"/>
          </p:cNvCxnSpPr>
          <p:nvPr/>
        </p:nvCxnSpPr>
        <p:spPr bwMode="auto">
          <a:xfrm>
            <a:off x="4887913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9" name="Straight Connector 238"/>
          <p:cNvCxnSpPr>
            <a:cxnSpLocks noChangeShapeType="1"/>
          </p:cNvCxnSpPr>
          <p:nvPr/>
        </p:nvCxnSpPr>
        <p:spPr bwMode="auto">
          <a:xfrm>
            <a:off x="6497638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0" name="Straight Connector 239"/>
          <p:cNvCxnSpPr>
            <a:cxnSpLocks noChangeShapeType="1"/>
          </p:cNvCxnSpPr>
          <p:nvPr/>
        </p:nvCxnSpPr>
        <p:spPr bwMode="auto">
          <a:xfrm>
            <a:off x="9753600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" name="Straight Connector 240"/>
          <p:cNvCxnSpPr>
            <a:cxnSpLocks noChangeShapeType="1"/>
          </p:cNvCxnSpPr>
          <p:nvPr/>
        </p:nvCxnSpPr>
        <p:spPr bwMode="auto">
          <a:xfrm>
            <a:off x="8086725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2" name="Straight Connector 241"/>
          <p:cNvCxnSpPr>
            <a:cxnSpLocks noChangeShapeType="1"/>
          </p:cNvCxnSpPr>
          <p:nvPr/>
        </p:nvCxnSpPr>
        <p:spPr bwMode="auto">
          <a:xfrm>
            <a:off x="7610475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3" name="Straight Connector 242"/>
          <p:cNvCxnSpPr>
            <a:cxnSpLocks noChangeShapeType="1"/>
          </p:cNvCxnSpPr>
          <p:nvPr/>
        </p:nvCxnSpPr>
        <p:spPr bwMode="auto">
          <a:xfrm>
            <a:off x="6927850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Straight Connector 243"/>
          <p:cNvCxnSpPr>
            <a:cxnSpLocks noChangeShapeType="1"/>
          </p:cNvCxnSpPr>
          <p:nvPr/>
        </p:nvCxnSpPr>
        <p:spPr bwMode="auto">
          <a:xfrm>
            <a:off x="8189913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" name="Straight Connector 244"/>
          <p:cNvCxnSpPr>
            <a:cxnSpLocks noChangeShapeType="1"/>
          </p:cNvCxnSpPr>
          <p:nvPr/>
        </p:nvCxnSpPr>
        <p:spPr bwMode="auto">
          <a:xfrm>
            <a:off x="8520113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" name="Straight Connector 245"/>
          <p:cNvCxnSpPr>
            <a:cxnSpLocks noChangeShapeType="1"/>
          </p:cNvCxnSpPr>
          <p:nvPr/>
        </p:nvCxnSpPr>
        <p:spPr bwMode="auto">
          <a:xfrm>
            <a:off x="9218613" y="10509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" name="Straight Connector 246"/>
          <p:cNvCxnSpPr>
            <a:cxnSpLocks noChangeShapeType="1"/>
          </p:cNvCxnSpPr>
          <p:nvPr/>
        </p:nvCxnSpPr>
        <p:spPr bwMode="auto">
          <a:xfrm>
            <a:off x="2865438" y="141605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8" name="Straight Connector 247"/>
          <p:cNvCxnSpPr>
            <a:cxnSpLocks noChangeShapeType="1"/>
          </p:cNvCxnSpPr>
          <p:nvPr/>
        </p:nvCxnSpPr>
        <p:spPr bwMode="auto">
          <a:xfrm>
            <a:off x="4678363" y="141605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9" name="Straight Connector 248"/>
          <p:cNvCxnSpPr>
            <a:cxnSpLocks noChangeShapeType="1"/>
          </p:cNvCxnSpPr>
          <p:nvPr/>
        </p:nvCxnSpPr>
        <p:spPr bwMode="auto">
          <a:xfrm>
            <a:off x="6994525" y="141605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0" name="Straight Connector 249"/>
          <p:cNvCxnSpPr>
            <a:cxnSpLocks noChangeShapeType="1"/>
          </p:cNvCxnSpPr>
          <p:nvPr/>
        </p:nvCxnSpPr>
        <p:spPr bwMode="auto">
          <a:xfrm>
            <a:off x="4776788" y="141605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1" name="Straight Connector 250"/>
          <p:cNvCxnSpPr>
            <a:cxnSpLocks noChangeShapeType="1"/>
          </p:cNvCxnSpPr>
          <p:nvPr/>
        </p:nvCxnSpPr>
        <p:spPr bwMode="auto">
          <a:xfrm>
            <a:off x="6211888" y="141605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2" name="Straight Connector 251"/>
          <p:cNvCxnSpPr>
            <a:cxnSpLocks noChangeShapeType="1"/>
          </p:cNvCxnSpPr>
          <p:nvPr/>
        </p:nvCxnSpPr>
        <p:spPr bwMode="auto">
          <a:xfrm>
            <a:off x="9642475" y="141605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3" name="Straight Connector 252"/>
          <p:cNvCxnSpPr>
            <a:cxnSpLocks noChangeShapeType="1"/>
          </p:cNvCxnSpPr>
          <p:nvPr/>
        </p:nvCxnSpPr>
        <p:spPr bwMode="auto">
          <a:xfrm>
            <a:off x="8753475" y="141605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4" name="Straight Connector 253"/>
          <p:cNvCxnSpPr>
            <a:cxnSpLocks noChangeShapeType="1"/>
          </p:cNvCxnSpPr>
          <p:nvPr/>
        </p:nvCxnSpPr>
        <p:spPr bwMode="auto">
          <a:xfrm>
            <a:off x="7499350" y="141605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5" name="Straight Connector 254"/>
          <p:cNvCxnSpPr>
            <a:cxnSpLocks noChangeShapeType="1"/>
          </p:cNvCxnSpPr>
          <p:nvPr/>
        </p:nvCxnSpPr>
        <p:spPr bwMode="auto">
          <a:xfrm>
            <a:off x="8078788" y="141605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" name="Straight Connector 255"/>
          <p:cNvCxnSpPr>
            <a:cxnSpLocks noChangeShapeType="1"/>
          </p:cNvCxnSpPr>
          <p:nvPr/>
        </p:nvCxnSpPr>
        <p:spPr bwMode="auto">
          <a:xfrm>
            <a:off x="8220075" y="141605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7" name="Straight Connector 256"/>
          <p:cNvCxnSpPr>
            <a:cxnSpLocks noChangeShapeType="1"/>
          </p:cNvCxnSpPr>
          <p:nvPr/>
        </p:nvCxnSpPr>
        <p:spPr bwMode="auto">
          <a:xfrm>
            <a:off x="3405188" y="19558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8" name="Straight Connector 257"/>
          <p:cNvCxnSpPr>
            <a:cxnSpLocks noChangeShapeType="1"/>
          </p:cNvCxnSpPr>
          <p:nvPr/>
        </p:nvCxnSpPr>
        <p:spPr bwMode="auto">
          <a:xfrm>
            <a:off x="7121525" y="19558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9" name="Straight Connector 258"/>
          <p:cNvCxnSpPr>
            <a:cxnSpLocks noChangeShapeType="1"/>
          </p:cNvCxnSpPr>
          <p:nvPr/>
        </p:nvCxnSpPr>
        <p:spPr bwMode="auto">
          <a:xfrm>
            <a:off x="4903788" y="19558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0" name="Straight Connector 259"/>
          <p:cNvCxnSpPr>
            <a:cxnSpLocks noChangeShapeType="1"/>
          </p:cNvCxnSpPr>
          <p:nvPr/>
        </p:nvCxnSpPr>
        <p:spPr bwMode="auto">
          <a:xfrm>
            <a:off x="6513513" y="19558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1" name="Straight Connector 260"/>
          <p:cNvCxnSpPr>
            <a:cxnSpLocks noChangeShapeType="1"/>
          </p:cNvCxnSpPr>
          <p:nvPr/>
        </p:nvCxnSpPr>
        <p:spPr bwMode="auto">
          <a:xfrm>
            <a:off x="9983788" y="19558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2" name="Straight Connector 261"/>
          <p:cNvCxnSpPr>
            <a:cxnSpLocks noChangeShapeType="1"/>
          </p:cNvCxnSpPr>
          <p:nvPr/>
        </p:nvCxnSpPr>
        <p:spPr bwMode="auto">
          <a:xfrm>
            <a:off x="8880475" y="19558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3" name="Straight Connector 262"/>
          <p:cNvCxnSpPr>
            <a:cxnSpLocks noChangeShapeType="1"/>
          </p:cNvCxnSpPr>
          <p:nvPr/>
        </p:nvCxnSpPr>
        <p:spPr bwMode="auto">
          <a:xfrm>
            <a:off x="8101013" y="19558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4" name="Straight Connector 263"/>
          <p:cNvCxnSpPr>
            <a:cxnSpLocks noChangeShapeType="1"/>
          </p:cNvCxnSpPr>
          <p:nvPr/>
        </p:nvCxnSpPr>
        <p:spPr bwMode="auto">
          <a:xfrm>
            <a:off x="7991475" y="19558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5" name="Straight Connector 264"/>
          <p:cNvCxnSpPr>
            <a:cxnSpLocks noChangeShapeType="1"/>
          </p:cNvCxnSpPr>
          <p:nvPr/>
        </p:nvCxnSpPr>
        <p:spPr bwMode="auto">
          <a:xfrm>
            <a:off x="8205788" y="19558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" name="Straight Connector 265"/>
          <p:cNvCxnSpPr>
            <a:cxnSpLocks noChangeShapeType="1"/>
          </p:cNvCxnSpPr>
          <p:nvPr/>
        </p:nvCxnSpPr>
        <p:spPr bwMode="auto">
          <a:xfrm>
            <a:off x="9234488" y="19558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" name="Straight Connector 266"/>
          <p:cNvCxnSpPr>
            <a:cxnSpLocks noChangeShapeType="1"/>
          </p:cNvCxnSpPr>
          <p:nvPr/>
        </p:nvCxnSpPr>
        <p:spPr bwMode="auto">
          <a:xfrm>
            <a:off x="4249738" y="26003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8" name="Straight Connector 267"/>
          <p:cNvCxnSpPr>
            <a:cxnSpLocks noChangeShapeType="1"/>
          </p:cNvCxnSpPr>
          <p:nvPr/>
        </p:nvCxnSpPr>
        <p:spPr bwMode="auto">
          <a:xfrm>
            <a:off x="6380163" y="26003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9" name="Straight Connector 268"/>
          <p:cNvCxnSpPr>
            <a:cxnSpLocks noChangeShapeType="1"/>
          </p:cNvCxnSpPr>
          <p:nvPr/>
        </p:nvCxnSpPr>
        <p:spPr bwMode="auto">
          <a:xfrm>
            <a:off x="9636125" y="26003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0" name="Straight Connector 269"/>
          <p:cNvCxnSpPr>
            <a:cxnSpLocks noChangeShapeType="1"/>
          </p:cNvCxnSpPr>
          <p:nvPr/>
        </p:nvCxnSpPr>
        <p:spPr bwMode="auto">
          <a:xfrm>
            <a:off x="8747125" y="26003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1" name="Straight Connector 270"/>
          <p:cNvCxnSpPr>
            <a:cxnSpLocks noChangeShapeType="1"/>
          </p:cNvCxnSpPr>
          <p:nvPr/>
        </p:nvCxnSpPr>
        <p:spPr bwMode="auto">
          <a:xfrm>
            <a:off x="7967663" y="26003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2" name="Straight Connector 271"/>
          <p:cNvCxnSpPr>
            <a:cxnSpLocks noChangeShapeType="1"/>
          </p:cNvCxnSpPr>
          <p:nvPr/>
        </p:nvCxnSpPr>
        <p:spPr bwMode="auto">
          <a:xfrm>
            <a:off x="8072438" y="26003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3" name="Straight Connector 272"/>
          <p:cNvCxnSpPr>
            <a:cxnSpLocks noChangeShapeType="1"/>
          </p:cNvCxnSpPr>
          <p:nvPr/>
        </p:nvCxnSpPr>
        <p:spPr bwMode="auto">
          <a:xfrm>
            <a:off x="3113088" y="29337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4" name="Straight Connector 273"/>
          <p:cNvCxnSpPr>
            <a:cxnSpLocks noChangeShapeType="1"/>
          </p:cNvCxnSpPr>
          <p:nvPr/>
        </p:nvCxnSpPr>
        <p:spPr bwMode="auto">
          <a:xfrm>
            <a:off x="6221413" y="29337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5" name="Straight Connector 274"/>
          <p:cNvCxnSpPr>
            <a:cxnSpLocks noChangeShapeType="1"/>
          </p:cNvCxnSpPr>
          <p:nvPr/>
        </p:nvCxnSpPr>
        <p:spPr bwMode="auto">
          <a:xfrm>
            <a:off x="9826625" y="29337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" name="Straight Connector 275"/>
          <p:cNvCxnSpPr>
            <a:cxnSpLocks noChangeShapeType="1"/>
          </p:cNvCxnSpPr>
          <p:nvPr/>
        </p:nvCxnSpPr>
        <p:spPr bwMode="auto">
          <a:xfrm>
            <a:off x="8588375" y="29337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" name="Straight Connector 276"/>
          <p:cNvCxnSpPr>
            <a:cxnSpLocks noChangeShapeType="1"/>
          </p:cNvCxnSpPr>
          <p:nvPr/>
        </p:nvCxnSpPr>
        <p:spPr bwMode="auto">
          <a:xfrm>
            <a:off x="7913688" y="29337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" name="Straight Connector 277"/>
          <p:cNvCxnSpPr>
            <a:cxnSpLocks noChangeShapeType="1"/>
          </p:cNvCxnSpPr>
          <p:nvPr/>
        </p:nvCxnSpPr>
        <p:spPr bwMode="auto">
          <a:xfrm>
            <a:off x="4897438" y="32988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9" name="Straight Connector 278"/>
          <p:cNvCxnSpPr>
            <a:cxnSpLocks noChangeShapeType="1"/>
          </p:cNvCxnSpPr>
          <p:nvPr/>
        </p:nvCxnSpPr>
        <p:spPr bwMode="auto">
          <a:xfrm>
            <a:off x="9921875" y="32988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" name="Straight Connector 279"/>
          <p:cNvCxnSpPr>
            <a:cxnSpLocks noChangeShapeType="1"/>
          </p:cNvCxnSpPr>
          <p:nvPr/>
        </p:nvCxnSpPr>
        <p:spPr bwMode="auto">
          <a:xfrm>
            <a:off x="9032875" y="32988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1" name="Straight Connector 280"/>
          <p:cNvCxnSpPr>
            <a:cxnSpLocks noChangeShapeType="1"/>
          </p:cNvCxnSpPr>
          <p:nvPr/>
        </p:nvCxnSpPr>
        <p:spPr bwMode="auto">
          <a:xfrm>
            <a:off x="8064500" y="32988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2" name="Straight Connector 281"/>
          <p:cNvCxnSpPr>
            <a:cxnSpLocks noChangeShapeType="1"/>
          </p:cNvCxnSpPr>
          <p:nvPr/>
        </p:nvCxnSpPr>
        <p:spPr bwMode="auto">
          <a:xfrm>
            <a:off x="3430588" y="383857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3" name="Straight Connector 282"/>
          <p:cNvCxnSpPr>
            <a:cxnSpLocks noChangeShapeType="1"/>
          </p:cNvCxnSpPr>
          <p:nvPr/>
        </p:nvCxnSpPr>
        <p:spPr bwMode="auto">
          <a:xfrm>
            <a:off x="6538913" y="383857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4" name="Straight Connector 283"/>
          <p:cNvCxnSpPr>
            <a:cxnSpLocks noChangeShapeType="1"/>
          </p:cNvCxnSpPr>
          <p:nvPr/>
        </p:nvCxnSpPr>
        <p:spPr bwMode="auto">
          <a:xfrm>
            <a:off x="9794875" y="383857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5" name="Straight Connector 284"/>
          <p:cNvCxnSpPr>
            <a:cxnSpLocks noChangeShapeType="1"/>
          </p:cNvCxnSpPr>
          <p:nvPr/>
        </p:nvCxnSpPr>
        <p:spPr bwMode="auto">
          <a:xfrm>
            <a:off x="8905875" y="383857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" name="Straight Connector 285"/>
          <p:cNvCxnSpPr>
            <a:cxnSpLocks noChangeShapeType="1"/>
          </p:cNvCxnSpPr>
          <p:nvPr/>
        </p:nvCxnSpPr>
        <p:spPr bwMode="auto">
          <a:xfrm>
            <a:off x="8062913" y="383857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" name="Straight Connector 286"/>
          <p:cNvCxnSpPr>
            <a:cxnSpLocks noChangeShapeType="1"/>
          </p:cNvCxnSpPr>
          <p:nvPr/>
        </p:nvCxnSpPr>
        <p:spPr bwMode="auto">
          <a:xfrm>
            <a:off x="10069513" y="383857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8" name="Straight Connector 287"/>
          <p:cNvCxnSpPr>
            <a:cxnSpLocks noChangeShapeType="1"/>
          </p:cNvCxnSpPr>
          <p:nvPr/>
        </p:nvCxnSpPr>
        <p:spPr bwMode="auto">
          <a:xfrm>
            <a:off x="3151188" y="45561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" name="Straight Connector 288"/>
          <p:cNvCxnSpPr>
            <a:cxnSpLocks noChangeShapeType="1"/>
          </p:cNvCxnSpPr>
          <p:nvPr/>
        </p:nvCxnSpPr>
        <p:spPr bwMode="auto">
          <a:xfrm>
            <a:off x="4189413" y="45561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" name="Straight Connector 289"/>
          <p:cNvCxnSpPr>
            <a:cxnSpLocks noChangeShapeType="1"/>
          </p:cNvCxnSpPr>
          <p:nvPr/>
        </p:nvCxnSpPr>
        <p:spPr bwMode="auto">
          <a:xfrm>
            <a:off x="6672263" y="45561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1" name="Straight Connector 290"/>
          <p:cNvCxnSpPr>
            <a:cxnSpLocks noChangeShapeType="1"/>
          </p:cNvCxnSpPr>
          <p:nvPr/>
        </p:nvCxnSpPr>
        <p:spPr bwMode="auto">
          <a:xfrm>
            <a:off x="8259763" y="45561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" name="Straight Connector 291"/>
          <p:cNvCxnSpPr>
            <a:cxnSpLocks noChangeShapeType="1"/>
          </p:cNvCxnSpPr>
          <p:nvPr/>
        </p:nvCxnSpPr>
        <p:spPr bwMode="auto">
          <a:xfrm>
            <a:off x="7785100" y="45561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3" name="Straight Connector 292"/>
          <p:cNvCxnSpPr>
            <a:cxnSpLocks noChangeShapeType="1"/>
          </p:cNvCxnSpPr>
          <p:nvPr/>
        </p:nvCxnSpPr>
        <p:spPr bwMode="auto">
          <a:xfrm>
            <a:off x="8780463" y="4938714"/>
            <a:ext cx="0" cy="268287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" name="Straight Connector 293"/>
          <p:cNvCxnSpPr>
            <a:cxnSpLocks noChangeShapeType="1"/>
          </p:cNvCxnSpPr>
          <p:nvPr/>
        </p:nvCxnSpPr>
        <p:spPr bwMode="auto">
          <a:xfrm>
            <a:off x="6888163" y="493077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5" name="Straight Connector 294"/>
          <p:cNvCxnSpPr>
            <a:cxnSpLocks noChangeShapeType="1"/>
          </p:cNvCxnSpPr>
          <p:nvPr/>
        </p:nvCxnSpPr>
        <p:spPr bwMode="auto">
          <a:xfrm>
            <a:off x="8048625" y="493077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" name="Straight Connector 295"/>
          <p:cNvCxnSpPr>
            <a:cxnSpLocks noChangeShapeType="1"/>
          </p:cNvCxnSpPr>
          <p:nvPr/>
        </p:nvCxnSpPr>
        <p:spPr bwMode="auto">
          <a:xfrm>
            <a:off x="4841875" y="5265739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" name="Straight Connector 296"/>
          <p:cNvCxnSpPr>
            <a:cxnSpLocks noChangeShapeType="1"/>
          </p:cNvCxnSpPr>
          <p:nvPr/>
        </p:nvCxnSpPr>
        <p:spPr bwMode="auto">
          <a:xfrm>
            <a:off x="6824663" y="52959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8" name="Straight Connector 297"/>
          <p:cNvCxnSpPr>
            <a:cxnSpLocks noChangeShapeType="1"/>
          </p:cNvCxnSpPr>
          <p:nvPr/>
        </p:nvCxnSpPr>
        <p:spPr bwMode="auto">
          <a:xfrm>
            <a:off x="8080375" y="52959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9" name="Straight Connector 298"/>
          <p:cNvCxnSpPr>
            <a:cxnSpLocks noChangeShapeType="1"/>
          </p:cNvCxnSpPr>
          <p:nvPr/>
        </p:nvCxnSpPr>
        <p:spPr bwMode="auto">
          <a:xfrm>
            <a:off x="9545638" y="52959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0" name="Straight Connector 299"/>
          <p:cNvCxnSpPr>
            <a:cxnSpLocks noChangeShapeType="1"/>
          </p:cNvCxnSpPr>
          <p:nvPr/>
        </p:nvCxnSpPr>
        <p:spPr bwMode="auto">
          <a:xfrm>
            <a:off x="3001963" y="58039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1" name="Straight Connector 300"/>
          <p:cNvCxnSpPr>
            <a:cxnSpLocks noChangeShapeType="1"/>
          </p:cNvCxnSpPr>
          <p:nvPr/>
        </p:nvCxnSpPr>
        <p:spPr bwMode="auto">
          <a:xfrm>
            <a:off x="6523038" y="58039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2" name="Straight Connector 301"/>
          <p:cNvCxnSpPr>
            <a:cxnSpLocks noChangeShapeType="1"/>
          </p:cNvCxnSpPr>
          <p:nvPr/>
        </p:nvCxnSpPr>
        <p:spPr bwMode="auto">
          <a:xfrm>
            <a:off x="8110538" y="58039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3" name="Straight Connector 302"/>
          <p:cNvCxnSpPr>
            <a:cxnSpLocks noChangeShapeType="1"/>
          </p:cNvCxnSpPr>
          <p:nvPr/>
        </p:nvCxnSpPr>
        <p:spPr bwMode="auto">
          <a:xfrm>
            <a:off x="7413625" y="5803901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4" name="Straight Arrow Connector 303"/>
          <p:cNvCxnSpPr>
            <a:cxnSpLocks noChangeShapeType="1"/>
          </p:cNvCxnSpPr>
          <p:nvPr/>
        </p:nvCxnSpPr>
        <p:spPr bwMode="auto">
          <a:xfrm flipV="1">
            <a:off x="2625726" y="6257926"/>
            <a:ext cx="3025775" cy="15875"/>
          </a:xfrm>
          <a:prstGeom prst="straightConnector1">
            <a:avLst/>
          </a:prstGeom>
          <a:noFill/>
          <a:ln w="25400">
            <a:solidFill>
              <a:srgbClr val="7F7F7F"/>
            </a:solidFill>
            <a:prstDash val="dash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" name="Straight Arrow Connector 304"/>
          <p:cNvCxnSpPr>
            <a:cxnSpLocks noChangeShapeType="1"/>
          </p:cNvCxnSpPr>
          <p:nvPr/>
        </p:nvCxnSpPr>
        <p:spPr bwMode="auto">
          <a:xfrm>
            <a:off x="5651500" y="6267450"/>
            <a:ext cx="4540250" cy="6350"/>
          </a:xfrm>
          <a:prstGeom prst="straightConnector1">
            <a:avLst/>
          </a:prstGeom>
          <a:noFill/>
          <a:ln w="25400">
            <a:solidFill>
              <a:srgbClr val="7F7F7F"/>
            </a:solidFill>
            <a:prstDash val="dash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6" name="Straight Connector 305"/>
          <p:cNvCxnSpPr>
            <a:cxnSpLocks noChangeShapeType="1"/>
          </p:cNvCxnSpPr>
          <p:nvPr/>
        </p:nvCxnSpPr>
        <p:spPr bwMode="auto">
          <a:xfrm>
            <a:off x="5597525" y="554038"/>
            <a:ext cx="63500" cy="6043612"/>
          </a:xfrm>
          <a:prstGeom prst="line">
            <a:avLst/>
          </a:prstGeom>
          <a:noFill/>
          <a:ln w="25400">
            <a:solidFill>
              <a:srgbClr val="7F7F7F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58" name="TextBox 306"/>
          <p:cNvSpPr txBox="1">
            <a:spLocks noChangeArrowheads="1"/>
          </p:cNvSpPr>
          <p:nvPr/>
        </p:nvSpPr>
        <p:spPr bwMode="auto">
          <a:xfrm>
            <a:off x="2909888" y="6361114"/>
            <a:ext cx="2597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53735"/>
                </a:solidFill>
              </a:rPr>
              <a:t>Early replicated regions</a:t>
            </a:r>
          </a:p>
        </p:txBody>
      </p:sp>
      <p:sp>
        <p:nvSpPr>
          <p:cNvPr id="46159" name="TextBox 307"/>
          <p:cNvSpPr txBox="1">
            <a:spLocks noChangeArrowheads="1"/>
          </p:cNvSpPr>
          <p:nvPr/>
        </p:nvSpPr>
        <p:spPr bwMode="auto">
          <a:xfrm>
            <a:off x="6654801" y="6361114"/>
            <a:ext cx="2519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53735"/>
                </a:solidFill>
              </a:rPr>
              <a:t>Late replicated regions</a:t>
            </a:r>
          </a:p>
        </p:txBody>
      </p:sp>
      <p:grpSp>
        <p:nvGrpSpPr>
          <p:cNvPr id="46160" name="Group 308"/>
          <p:cNvGrpSpPr>
            <a:grpSpLocks/>
          </p:cNvGrpSpPr>
          <p:nvPr/>
        </p:nvGrpSpPr>
        <p:grpSpPr bwMode="auto">
          <a:xfrm>
            <a:off x="7785101" y="355600"/>
            <a:ext cx="627063" cy="5778500"/>
            <a:chOff x="6261890" y="336589"/>
            <a:chExt cx="626731" cy="5778017"/>
          </a:xfrm>
        </p:grpSpPr>
        <p:sp>
          <p:nvSpPr>
            <p:cNvPr id="310" name="Rectangle 309"/>
            <p:cNvSpPr>
              <a:spLocks noChangeArrowheads="1"/>
            </p:cNvSpPr>
            <p:nvPr/>
          </p:nvSpPr>
          <p:spPr bwMode="auto">
            <a:xfrm>
              <a:off x="6261890" y="336589"/>
              <a:ext cx="623558" cy="1984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11" name="Straight Connector 310"/>
            <p:cNvCxnSpPr>
              <a:cxnSpLocks noChangeShapeType="1"/>
            </p:cNvCxnSpPr>
            <p:nvPr/>
          </p:nvCxnSpPr>
          <p:spPr bwMode="auto">
            <a:xfrm>
              <a:off x="6261890" y="512787"/>
              <a:ext cx="0" cy="5601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2" name="Straight Connector 311"/>
            <p:cNvCxnSpPr>
              <a:cxnSpLocks noChangeShapeType="1"/>
            </p:cNvCxnSpPr>
            <p:nvPr/>
          </p:nvCxnSpPr>
          <p:spPr bwMode="auto">
            <a:xfrm>
              <a:off x="6888621" y="511199"/>
              <a:ext cx="0" cy="5603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161" name="Group 312"/>
          <p:cNvGrpSpPr>
            <a:grpSpLocks/>
          </p:cNvGrpSpPr>
          <p:nvPr/>
        </p:nvGrpSpPr>
        <p:grpSpPr bwMode="auto">
          <a:xfrm>
            <a:off x="8959851" y="354013"/>
            <a:ext cx="627063" cy="5776912"/>
            <a:chOff x="6261890" y="336589"/>
            <a:chExt cx="626731" cy="5778017"/>
          </a:xfrm>
        </p:grpSpPr>
        <p:sp>
          <p:nvSpPr>
            <p:cNvPr id="314" name="Rectangle 313"/>
            <p:cNvSpPr>
              <a:spLocks noChangeArrowheads="1"/>
            </p:cNvSpPr>
            <p:nvPr/>
          </p:nvSpPr>
          <p:spPr bwMode="auto">
            <a:xfrm>
              <a:off x="6261890" y="336589"/>
              <a:ext cx="623558" cy="1984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15" name="Straight Connector 314"/>
            <p:cNvCxnSpPr>
              <a:cxnSpLocks noChangeShapeType="1"/>
            </p:cNvCxnSpPr>
            <p:nvPr/>
          </p:nvCxnSpPr>
          <p:spPr bwMode="auto">
            <a:xfrm>
              <a:off x="6261890" y="512835"/>
              <a:ext cx="0" cy="56017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6" name="Straight Connector 315"/>
            <p:cNvCxnSpPr>
              <a:cxnSpLocks noChangeShapeType="1"/>
            </p:cNvCxnSpPr>
            <p:nvPr/>
          </p:nvCxnSpPr>
          <p:spPr bwMode="auto">
            <a:xfrm>
              <a:off x="6888621" y="511247"/>
              <a:ext cx="0" cy="56033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162" name="Group 316"/>
          <p:cNvGrpSpPr>
            <a:grpSpLocks/>
          </p:cNvGrpSpPr>
          <p:nvPr/>
        </p:nvGrpSpPr>
        <p:grpSpPr bwMode="auto">
          <a:xfrm>
            <a:off x="4529139" y="350838"/>
            <a:ext cx="625475" cy="5778500"/>
            <a:chOff x="6261890" y="336589"/>
            <a:chExt cx="626731" cy="5778017"/>
          </a:xfrm>
        </p:grpSpPr>
        <p:sp>
          <p:nvSpPr>
            <p:cNvPr id="318" name="Rectangle 317"/>
            <p:cNvSpPr>
              <a:spLocks noChangeArrowheads="1"/>
            </p:cNvSpPr>
            <p:nvPr/>
          </p:nvSpPr>
          <p:spPr bwMode="auto">
            <a:xfrm>
              <a:off x="6261890" y="336589"/>
              <a:ext cx="623550" cy="1984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19" name="Straight Connector 318"/>
            <p:cNvCxnSpPr>
              <a:cxnSpLocks noChangeShapeType="1"/>
            </p:cNvCxnSpPr>
            <p:nvPr/>
          </p:nvCxnSpPr>
          <p:spPr bwMode="auto">
            <a:xfrm>
              <a:off x="6261890" y="512786"/>
              <a:ext cx="0" cy="56018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0" name="Straight Connector 319"/>
            <p:cNvCxnSpPr>
              <a:cxnSpLocks noChangeShapeType="1"/>
            </p:cNvCxnSpPr>
            <p:nvPr/>
          </p:nvCxnSpPr>
          <p:spPr bwMode="auto">
            <a:xfrm>
              <a:off x="6888621" y="511199"/>
              <a:ext cx="0" cy="5603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163" name="Group 320"/>
          <p:cNvGrpSpPr>
            <a:grpSpLocks/>
          </p:cNvGrpSpPr>
          <p:nvPr/>
        </p:nvGrpSpPr>
        <p:grpSpPr bwMode="auto">
          <a:xfrm>
            <a:off x="3287714" y="363538"/>
            <a:ext cx="625475" cy="5778500"/>
            <a:chOff x="6261890" y="336589"/>
            <a:chExt cx="626731" cy="5778017"/>
          </a:xfrm>
        </p:grpSpPr>
        <p:sp>
          <p:nvSpPr>
            <p:cNvPr id="322" name="Rectangle 321"/>
            <p:cNvSpPr>
              <a:spLocks noChangeArrowheads="1"/>
            </p:cNvSpPr>
            <p:nvPr/>
          </p:nvSpPr>
          <p:spPr bwMode="auto">
            <a:xfrm>
              <a:off x="6261890" y="336589"/>
              <a:ext cx="623550" cy="1984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23" name="Straight Connector 322"/>
            <p:cNvCxnSpPr>
              <a:cxnSpLocks noChangeShapeType="1"/>
            </p:cNvCxnSpPr>
            <p:nvPr/>
          </p:nvCxnSpPr>
          <p:spPr bwMode="auto">
            <a:xfrm>
              <a:off x="6261890" y="512786"/>
              <a:ext cx="0" cy="56018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4" name="Straight Connector 323"/>
            <p:cNvCxnSpPr>
              <a:cxnSpLocks noChangeShapeType="1"/>
            </p:cNvCxnSpPr>
            <p:nvPr/>
          </p:nvCxnSpPr>
          <p:spPr bwMode="auto">
            <a:xfrm>
              <a:off x="6888621" y="511199"/>
              <a:ext cx="0" cy="5603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164" name="TextBox 1"/>
          <p:cNvSpPr txBox="1">
            <a:spLocks noChangeArrowheads="1"/>
          </p:cNvSpPr>
          <p:nvPr/>
        </p:nvSpPr>
        <p:spPr bwMode="auto">
          <a:xfrm>
            <a:off x="1600201" y="90489"/>
            <a:ext cx="176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</a:rPr>
              <a:t>Noncoding annotations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10566400" y="6718301"/>
            <a:ext cx="364013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    Does not format to std. theme </a:t>
            </a:r>
          </a:p>
        </p:txBody>
      </p:sp>
    </p:spTree>
    <p:extLst>
      <p:ext uri="{BB962C8B-B14F-4D97-AF65-F5344CB8AC3E}">
        <p14:creationId xmlns:p14="http://schemas.microsoft.com/office/powerpoint/2010/main" val="1182437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65876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55861F-B455-0D4C-B8A3-26CFF1BEC4D4}" type="slidenum">
              <a:rPr lang="en-US" altLang="en-US" sz="1200">
                <a:solidFill>
                  <a:srgbClr val="898989"/>
                </a:solidFill>
                <a:latin typeface="Calibri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48130" name="Group 166"/>
          <p:cNvGrpSpPr>
            <a:grpSpLocks/>
          </p:cNvGrpSpPr>
          <p:nvPr/>
        </p:nvGrpSpPr>
        <p:grpSpPr bwMode="auto">
          <a:xfrm>
            <a:off x="1920876" y="698500"/>
            <a:ext cx="8270875" cy="1587500"/>
            <a:chOff x="388785" y="680758"/>
            <a:chExt cx="8271027" cy="1586865"/>
          </a:xfrm>
        </p:grpSpPr>
        <p:grpSp>
          <p:nvGrpSpPr>
            <p:cNvPr id="48275" name="Group 167"/>
            <p:cNvGrpSpPr>
              <a:grpSpLocks/>
            </p:cNvGrpSpPr>
            <p:nvPr/>
          </p:nvGrpSpPr>
          <p:grpSpPr bwMode="auto"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48279" name="Group 171"/>
              <p:cNvGrpSpPr>
                <a:grpSpLocks/>
              </p:cNvGrpSpPr>
              <p:nvPr/>
            </p:nvGrpSpPr>
            <p:grpSpPr bwMode="auto"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83" name="Straight Connector 182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2489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91" name="Picture 18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8280" name="Group 172"/>
              <p:cNvGrpSpPr>
                <a:grpSpLocks/>
              </p:cNvGrpSpPr>
              <p:nvPr/>
            </p:nvGrpSpPr>
            <p:grpSpPr bwMode="auto"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81" name="Straight Connector 180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3191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89" name="Picture 18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8281" name="Group 173"/>
              <p:cNvGrpSpPr>
                <a:grpSpLocks/>
              </p:cNvGrpSpPr>
              <p:nvPr/>
            </p:nvGrpSpPr>
            <p:grpSpPr bwMode="auto"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79" name="Straight Connector 178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2307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87" name="Picture 17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8282" name="Group 174"/>
              <p:cNvGrpSpPr>
                <a:grpSpLocks/>
              </p:cNvGrpSpPr>
              <p:nvPr/>
            </p:nvGrpSpPr>
            <p:grpSpPr bwMode="auto"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77" name="Straight Connector 176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3202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85" name="Picture 17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8283" name="Picture 17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600421" y="2113627"/>
                <a:ext cx="358660" cy="193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276" name="Group 168"/>
            <p:cNvGrpSpPr>
              <a:grpSpLocks/>
            </p:cNvGrpSpPr>
            <p:nvPr/>
          </p:nvGrpSpPr>
          <p:grpSpPr bwMode="auto">
            <a:xfrm>
              <a:off x="388785" y="759524"/>
              <a:ext cx="800539" cy="1454902"/>
              <a:chOff x="459544" y="1775465"/>
              <a:chExt cx="1138140" cy="1954688"/>
            </a:xfrm>
          </p:grpSpPr>
          <p:graphicFrame>
            <p:nvGraphicFramePr>
              <p:cNvPr id="48277" name="Object 169"/>
              <p:cNvGraphicFramePr>
                <a:graphicFrameLocks noChangeAspect="1"/>
              </p:cNvGraphicFramePr>
              <p:nvPr/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262" name="Equation" r:id="rId6" imgW="355600" imgH="889000" progId="Equation.3">
                      <p:embed/>
                    </p:oleObj>
                  </mc:Choice>
                  <mc:Fallback>
                    <p:oleObj name="Equation" r:id="rId6" imgW="355600" imgH="889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278" name="TextBox 170"/>
              <p:cNvSpPr txBox="1">
                <a:spLocks noChangeArrowheads="1"/>
              </p:cNvSpPr>
              <p:nvPr/>
            </p:nvSpPr>
            <p:spPr bwMode="auto">
              <a:xfrm rot="-5400000">
                <a:off x="-136278" y="2550951"/>
                <a:ext cx="1629229" cy="437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 defTabSz="45720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2pPr>
                <a:lvl3pPr marL="1143000" indent="-228600" defTabSz="4572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3pPr>
                <a:lvl4pPr marL="1600200" indent="-228600" defTabSz="4572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4pPr>
                <a:lvl5pPr marL="2057400" indent="-228600" defTabSz="4572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alibri" charset="0"/>
                  </a:rPr>
                  <a:t>Cancer Type 1</a:t>
                </a:r>
              </a:p>
            </p:txBody>
          </p:sp>
        </p:grpSp>
      </p:grpSp>
      <p:grpSp>
        <p:nvGrpSpPr>
          <p:cNvPr id="48131" name="Group 184"/>
          <p:cNvGrpSpPr>
            <a:grpSpLocks/>
          </p:cNvGrpSpPr>
          <p:nvPr/>
        </p:nvGrpSpPr>
        <p:grpSpPr bwMode="auto">
          <a:xfrm>
            <a:off x="1920876" y="2579688"/>
            <a:ext cx="8270875" cy="1587500"/>
            <a:chOff x="388785" y="680758"/>
            <a:chExt cx="8271027" cy="1586865"/>
          </a:xfrm>
        </p:grpSpPr>
        <p:grpSp>
          <p:nvGrpSpPr>
            <p:cNvPr id="48258" name="Group 185"/>
            <p:cNvGrpSpPr>
              <a:grpSpLocks/>
            </p:cNvGrpSpPr>
            <p:nvPr/>
          </p:nvGrpSpPr>
          <p:grpSpPr bwMode="auto"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48262" name="Group 189"/>
              <p:cNvGrpSpPr>
                <a:grpSpLocks/>
              </p:cNvGrpSpPr>
              <p:nvPr/>
            </p:nvGrpSpPr>
            <p:grpSpPr bwMode="auto"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01" name="Straight Connector 200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2489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604A7B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74" name="Picture 20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8263" name="Group 190"/>
              <p:cNvGrpSpPr>
                <a:grpSpLocks/>
              </p:cNvGrpSpPr>
              <p:nvPr/>
            </p:nvGrpSpPr>
            <p:grpSpPr bwMode="auto"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9" name="Straight Connector 198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3191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604A7B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72" name="Picture 19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8264" name="Group 191"/>
              <p:cNvGrpSpPr>
                <a:grpSpLocks/>
              </p:cNvGrpSpPr>
              <p:nvPr/>
            </p:nvGrpSpPr>
            <p:grpSpPr bwMode="auto"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7" name="Straight Connector 196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2306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604A7B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70" name="Picture 19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8265" name="Group 192"/>
              <p:cNvGrpSpPr>
                <a:grpSpLocks/>
              </p:cNvGrpSpPr>
              <p:nvPr/>
            </p:nvGrpSpPr>
            <p:grpSpPr bwMode="auto"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5" name="Straight Connector 194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3201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604A7B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68" name="Picture 19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8266" name="Picture 19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600421" y="2113627"/>
                <a:ext cx="358660" cy="193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259" name="Group 186"/>
            <p:cNvGrpSpPr>
              <a:grpSpLocks/>
            </p:cNvGrpSpPr>
            <p:nvPr/>
          </p:nvGrpSpPr>
          <p:grpSpPr bwMode="auto">
            <a:xfrm>
              <a:off x="388785" y="759524"/>
              <a:ext cx="800539" cy="1454902"/>
              <a:chOff x="459544" y="1775465"/>
              <a:chExt cx="1138140" cy="1954688"/>
            </a:xfrm>
          </p:grpSpPr>
          <p:graphicFrame>
            <p:nvGraphicFramePr>
              <p:cNvPr id="48260" name="Object 187"/>
              <p:cNvGraphicFramePr>
                <a:graphicFrameLocks noChangeAspect="1"/>
              </p:cNvGraphicFramePr>
              <p:nvPr/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263" name="Equation" r:id="rId8" imgW="355600" imgH="889000" progId="Equation.3">
                      <p:embed/>
                    </p:oleObj>
                  </mc:Choice>
                  <mc:Fallback>
                    <p:oleObj name="Equation" r:id="rId8" imgW="355600" imgH="889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261" name="TextBox 188"/>
              <p:cNvSpPr txBox="1">
                <a:spLocks noChangeArrowheads="1"/>
              </p:cNvSpPr>
              <p:nvPr/>
            </p:nvSpPr>
            <p:spPr bwMode="auto">
              <a:xfrm rot="-5400000">
                <a:off x="-136278" y="2550951"/>
                <a:ext cx="1629229" cy="437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 defTabSz="45720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2pPr>
                <a:lvl3pPr marL="1143000" indent="-228600" defTabSz="4572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3pPr>
                <a:lvl4pPr marL="1600200" indent="-228600" defTabSz="4572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4pPr>
                <a:lvl5pPr marL="2057400" indent="-228600" defTabSz="4572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alibri" charset="0"/>
                  </a:rPr>
                  <a:t>Cancer Type 2</a:t>
                </a:r>
              </a:p>
            </p:txBody>
          </p:sp>
        </p:grpSp>
      </p:grpSp>
      <p:grpSp>
        <p:nvGrpSpPr>
          <p:cNvPr id="48132" name="Group 202"/>
          <p:cNvGrpSpPr>
            <a:grpSpLocks/>
          </p:cNvGrpSpPr>
          <p:nvPr/>
        </p:nvGrpSpPr>
        <p:grpSpPr bwMode="auto">
          <a:xfrm>
            <a:off x="1920876" y="4522788"/>
            <a:ext cx="8270875" cy="1587500"/>
            <a:chOff x="388785" y="680758"/>
            <a:chExt cx="8271027" cy="1586865"/>
          </a:xfrm>
        </p:grpSpPr>
        <p:grpSp>
          <p:nvGrpSpPr>
            <p:cNvPr id="48241" name="Group 203"/>
            <p:cNvGrpSpPr>
              <a:grpSpLocks/>
            </p:cNvGrpSpPr>
            <p:nvPr/>
          </p:nvGrpSpPr>
          <p:grpSpPr bwMode="auto"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48245" name="Group 207"/>
              <p:cNvGrpSpPr>
                <a:grpSpLocks/>
              </p:cNvGrpSpPr>
              <p:nvPr/>
            </p:nvGrpSpPr>
            <p:grpSpPr bwMode="auto"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9" name="Straight Connector 218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2489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FFCC66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57" name="Picture 21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8246" name="Group 208"/>
              <p:cNvGrpSpPr>
                <a:grpSpLocks/>
              </p:cNvGrpSpPr>
              <p:nvPr/>
            </p:nvGrpSpPr>
            <p:grpSpPr bwMode="auto"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7" name="Straight Connector 216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3191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FFCC66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55" name="Picture 21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8247" name="Group 209"/>
              <p:cNvGrpSpPr>
                <a:grpSpLocks/>
              </p:cNvGrpSpPr>
              <p:nvPr/>
            </p:nvGrpSpPr>
            <p:grpSpPr bwMode="auto"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5" name="Straight Connector 214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2306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FFCC66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53" name="Picture 21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8248" name="Group 210"/>
              <p:cNvGrpSpPr>
                <a:grpSpLocks/>
              </p:cNvGrpSpPr>
              <p:nvPr/>
            </p:nvGrpSpPr>
            <p:grpSpPr bwMode="auto"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3" name="Straight Connector 212"/>
                <p:cNvCxnSpPr>
                  <a:cxnSpLocks noChangeShapeType="1"/>
                </p:cNvCxnSpPr>
                <p:nvPr/>
              </p:nvCxnSpPr>
              <p:spPr bwMode="auto">
                <a:xfrm>
                  <a:off x="1093953" y="1223201"/>
                  <a:ext cx="7566164" cy="0"/>
                </a:xfrm>
                <a:prstGeom prst="line">
                  <a:avLst/>
                </a:prstGeom>
                <a:noFill/>
                <a:ln w="76200">
                  <a:solidFill>
                    <a:srgbClr val="FFCC66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8251" name="Picture 21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500" t="12666" r="34666" b="11166"/>
                <a:stretch>
                  <a:fillRect/>
                </a:stretch>
              </p:blipFill>
              <p:spPr bwMode="auto">
                <a:xfrm flipH="1">
                  <a:off x="899996" y="1047934"/>
                  <a:ext cx="127252" cy="34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8249" name="Picture 2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600421" y="2113627"/>
                <a:ext cx="358660" cy="193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242" name="Group 204"/>
            <p:cNvGrpSpPr>
              <a:grpSpLocks/>
            </p:cNvGrpSpPr>
            <p:nvPr/>
          </p:nvGrpSpPr>
          <p:grpSpPr bwMode="auto">
            <a:xfrm>
              <a:off x="388785" y="759524"/>
              <a:ext cx="800539" cy="1454902"/>
              <a:chOff x="459544" y="1775465"/>
              <a:chExt cx="1138140" cy="1954688"/>
            </a:xfrm>
          </p:grpSpPr>
          <p:graphicFrame>
            <p:nvGraphicFramePr>
              <p:cNvPr id="48243" name="Object 205"/>
              <p:cNvGraphicFramePr>
                <a:graphicFrameLocks noChangeAspect="1"/>
              </p:cNvGraphicFramePr>
              <p:nvPr/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264" name="Equation" r:id="rId9" imgW="355600" imgH="889000" progId="Equation.3">
                      <p:embed/>
                    </p:oleObj>
                  </mc:Choice>
                  <mc:Fallback>
                    <p:oleObj name="Equation" r:id="rId9" imgW="355600" imgH="889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244" name="TextBox 206"/>
              <p:cNvSpPr txBox="1">
                <a:spLocks noChangeArrowheads="1"/>
              </p:cNvSpPr>
              <p:nvPr/>
            </p:nvSpPr>
            <p:spPr bwMode="auto">
              <a:xfrm rot="-5400000">
                <a:off x="-136278" y="2550951"/>
                <a:ext cx="1629229" cy="437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 defTabSz="45720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2pPr>
                <a:lvl3pPr marL="1143000" indent="-228600" defTabSz="4572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3pPr>
                <a:lvl4pPr marL="1600200" indent="-228600" defTabSz="4572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4pPr>
                <a:lvl5pPr marL="2057400" indent="-228600" defTabSz="4572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alibri" charset="0"/>
                  </a:rPr>
                  <a:t>Cancer Type </a:t>
                </a:r>
                <a:r>
                  <a:rPr lang="en-US" altLang="zh-CN" sz="1400">
                    <a:solidFill>
                      <a:srgbClr val="000000"/>
                    </a:solidFill>
                    <a:latin typeface="Calibri" charset="0"/>
                    <a:ea typeface="宋体" charset="-122"/>
                  </a:rPr>
                  <a:t>3</a:t>
                </a:r>
                <a:endParaRPr lang="en-US" altLang="en-US" sz="1400">
                  <a:solidFill>
                    <a:srgbClr val="000000"/>
                  </a:solidFill>
                  <a:latin typeface="Calibri" charset="0"/>
                  <a:ea typeface="宋体" charset="-122"/>
                </a:endParaRPr>
              </a:p>
            </p:txBody>
          </p:sp>
        </p:grpSp>
      </p:grpSp>
      <p:grpSp>
        <p:nvGrpSpPr>
          <p:cNvPr id="48133" name="Group 220"/>
          <p:cNvGrpSpPr>
            <a:grpSpLocks/>
          </p:cNvGrpSpPr>
          <p:nvPr/>
        </p:nvGrpSpPr>
        <p:grpSpPr bwMode="auto">
          <a:xfrm>
            <a:off x="2855913" y="755650"/>
            <a:ext cx="7067550" cy="268288"/>
            <a:chOff x="1331150" y="736934"/>
            <a:chExt cx="7068264" cy="269470"/>
          </a:xfrm>
        </p:grpSpPr>
        <p:cxnSp>
          <p:nvCxnSpPr>
            <p:cNvPr id="222" name="Straight Connector 221"/>
            <p:cNvCxnSpPr>
              <a:cxnSpLocks noChangeShapeType="1"/>
            </p:cNvCxnSpPr>
            <p:nvPr/>
          </p:nvCxnSpPr>
          <p:spPr bwMode="auto">
            <a:xfrm>
              <a:off x="1331150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" name="Straight Connector 222"/>
            <p:cNvCxnSpPr>
              <a:cxnSpLocks noChangeShapeType="1"/>
            </p:cNvCxnSpPr>
            <p:nvPr/>
          </p:nvCxnSpPr>
          <p:spPr bwMode="auto">
            <a:xfrm>
              <a:off x="2477441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4" name="Straight Connector 223"/>
            <p:cNvCxnSpPr>
              <a:cxnSpLocks noChangeShapeType="1"/>
            </p:cNvCxnSpPr>
            <p:nvPr/>
          </p:nvCxnSpPr>
          <p:spPr bwMode="auto">
            <a:xfrm>
              <a:off x="5462242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" name="Straight Connector 224"/>
            <p:cNvCxnSpPr>
              <a:cxnSpLocks noChangeShapeType="1"/>
            </p:cNvCxnSpPr>
            <p:nvPr/>
          </p:nvCxnSpPr>
          <p:spPr bwMode="auto">
            <a:xfrm>
              <a:off x="3242693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" name="Straight Connector 225"/>
            <p:cNvCxnSpPr>
              <a:cxnSpLocks noChangeShapeType="1"/>
            </p:cNvCxnSpPr>
            <p:nvPr/>
          </p:nvCxnSpPr>
          <p:spPr bwMode="auto">
            <a:xfrm>
              <a:off x="4852581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7" name="Straight Connector 226"/>
            <p:cNvCxnSpPr>
              <a:cxnSpLocks noChangeShapeType="1"/>
            </p:cNvCxnSpPr>
            <p:nvPr/>
          </p:nvCxnSpPr>
          <p:spPr bwMode="auto">
            <a:xfrm>
              <a:off x="8399414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8" name="Straight Connector 227"/>
            <p:cNvCxnSpPr>
              <a:cxnSpLocks noChangeShapeType="1"/>
            </p:cNvCxnSpPr>
            <p:nvPr/>
          </p:nvCxnSpPr>
          <p:spPr bwMode="auto">
            <a:xfrm>
              <a:off x="7389662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9" name="Straight Connector 228"/>
            <p:cNvCxnSpPr>
              <a:cxnSpLocks noChangeShapeType="1"/>
            </p:cNvCxnSpPr>
            <p:nvPr/>
          </p:nvCxnSpPr>
          <p:spPr bwMode="auto">
            <a:xfrm>
              <a:off x="7219782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0" name="Straight Connector 229"/>
            <p:cNvCxnSpPr>
              <a:cxnSpLocks noChangeShapeType="1"/>
            </p:cNvCxnSpPr>
            <p:nvPr/>
          </p:nvCxnSpPr>
          <p:spPr bwMode="auto">
            <a:xfrm>
              <a:off x="6440241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1" name="Straight Connector 230"/>
            <p:cNvCxnSpPr>
              <a:cxnSpLocks noChangeShapeType="1"/>
            </p:cNvCxnSpPr>
            <p:nvPr/>
          </p:nvCxnSpPr>
          <p:spPr bwMode="auto">
            <a:xfrm>
              <a:off x="5967118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2" name="Straight Connector 231"/>
            <p:cNvCxnSpPr>
              <a:cxnSpLocks noChangeShapeType="1"/>
            </p:cNvCxnSpPr>
            <p:nvPr/>
          </p:nvCxnSpPr>
          <p:spPr bwMode="auto">
            <a:xfrm>
              <a:off x="5155823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3" name="Straight Connector 232"/>
            <p:cNvCxnSpPr>
              <a:cxnSpLocks noChangeShapeType="1"/>
            </p:cNvCxnSpPr>
            <p:nvPr/>
          </p:nvCxnSpPr>
          <p:spPr bwMode="auto">
            <a:xfrm>
              <a:off x="6545027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4" name="Straight Connector 233"/>
            <p:cNvCxnSpPr>
              <a:cxnSpLocks noChangeShapeType="1"/>
            </p:cNvCxnSpPr>
            <p:nvPr/>
          </p:nvCxnSpPr>
          <p:spPr bwMode="auto">
            <a:xfrm>
              <a:off x="7811980" y="736934"/>
              <a:ext cx="0" cy="26947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35" name="Straight Connector 234"/>
          <p:cNvCxnSpPr>
            <a:cxnSpLocks noChangeShapeType="1"/>
          </p:cNvCxnSpPr>
          <p:nvPr/>
        </p:nvCxnSpPr>
        <p:spPr bwMode="auto">
          <a:xfrm>
            <a:off x="2976563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" name="Straight Connector 235"/>
          <p:cNvCxnSpPr>
            <a:cxnSpLocks noChangeShapeType="1"/>
          </p:cNvCxnSpPr>
          <p:nvPr/>
        </p:nvCxnSpPr>
        <p:spPr bwMode="auto">
          <a:xfrm>
            <a:off x="3709988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7" name="Straight Connector 236"/>
          <p:cNvCxnSpPr>
            <a:cxnSpLocks noChangeShapeType="1"/>
          </p:cNvCxnSpPr>
          <p:nvPr/>
        </p:nvCxnSpPr>
        <p:spPr bwMode="auto">
          <a:xfrm>
            <a:off x="7105650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8" name="Straight Connector 237"/>
          <p:cNvCxnSpPr>
            <a:cxnSpLocks noChangeShapeType="1"/>
          </p:cNvCxnSpPr>
          <p:nvPr/>
        </p:nvCxnSpPr>
        <p:spPr bwMode="auto">
          <a:xfrm>
            <a:off x="4887913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9" name="Straight Connector 238"/>
          <p:cNvCxnSpPr>
            <a:cxnSpLocks noChangeShapeType="1"/>
          </p:cNvCxnSpPr>
          <p:nvPr/>
        </p:nvCxnSpPr>
        <p:spPr bwMode="auto">
          <a:xfrm>
            <a:off x="6497638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0" name="Straight Connector 239"/>
          <p:cNvCxnSpPr>
            <a:cxnSpLocks noChangeShapeType="1"/>
          </p:cNvCxnSpPr>
          <p:nvPr/>
        </p:nvCxnSpPr>
        <p:spPr bwMode="auto">
          <a:xfrm>
            <a:off x="9753600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" name="Straight Connector 240"/>
          <p:cNvCxnSpPr>
            <a:cxnSpLocks noChangeShapeType="1"/>
          </p:cNvCxnSpPr>
          <p:nvPr/>
        </p:nvCxnSpPr>
        <p:spPr bwMode="auto">
          <a:xfrm>
            <a:off x="8086725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2" name="Straight Connector 241"/>
          <p:cNvCxnSpPr>
            <a:cxnSpLocks noChangeShapeType="1"/>
          </p:cNvCxnSpPr>
          <p:nvPr/>
        </p:nvCxnSpPr>
        <p:spPr bwMode="auto">
          <a:xfrm>
            <a:off x="7610475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3" name="Straight Connector 242"/>
          <p:cNvCxnSpPr>
            <a:cxnSpLocks noChangeShapeType="1"/>
          </p:cNvCxnSpPr>
          <p:nvPr/>
        </p:nvCxnSpPr>
        <p:spPr bwMode="auto">
          <a:xfrm>
            <a:off x="6927850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Straight Connector 243"/>
          <p:cNvCxnSpPr>
            <a:cxnSpLocks noChangeShapeType="1"/>
          </p:cNvCxnSpPr>
          <p:nvPr/>
        </p:nvCxnSpPr>
        <p:spPr bwMode="auto">
          <a:xfrm>
            <a:off x="8189913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" name="Straight Connector 244"/>
          <p:cNvCxnSpPr>
            <a:cxnSpLocks noChangeShapeType="1"/>
          </p:cNvCxnSpPr>
          <p:nvPr/>
        </p:nvCxnSpPr>
        <p:spPr bwMode="auto">
          <a:xfrm>
            <a:off x="8520113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" name="Straight Connector 245"/>
          <p:cNvCxnSpPr>
            <a:cxnSpLocks noChangeShapeType="1"/>
          </p:cNvCxnSpPr>
          <p:nvPr/>
        </p:nvCxnSpPr>
        <p:spPr bwMode="auto">
          <a:xfrm>
            <a:off x="9218613" y="10509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" name="Straight Connector 246"/>
          <p:cNvCxnSpPr>
            <a:cxnSpLocks noChangeShapeType="1"/>
          </p:cNvCxnSpPr>
          <p:nvPr/>
        </p:nvCxnSpPr>
        <p:spPr bwMode="auto">
          <a:xfrm>
            <a:off x="2865438" y="141605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8" name="Straight Connector 247"/>
          <p:cNvCxnSpPr>
            <a:cxnSpLocks noChangeShapeType="1"/>
          </p:cNvCxnSpPr>
          <p:nvPr/>
        </p:nvCxnSpPr>
        <p:spPr bwMode="auto">
          <a:xfrm>
            <a:off x="4678363" y="141605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9" name="Straight Connector 248"/>
          <p:cNvCxnSpPr>
            <a:cxnSpLocks noChangeShapeType="1"/>
          </p:cNvCxnSpPr>
          <p:nvPr/>
        </p:nvCxnSpPr>
        <p:spPr bwMode="auto">
          <a:xfrm>
            <a:off x="6994525" y="141605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0" name="Straight Connector 249"/>
          <p:cNvCxnSpPr>
            <a:cxnSpLocks noChangeShapeType="1"/>
          </p:cNvCxnSpPr>
          <p:nvPr/>
        </p:nvCxnSpPr>
        <p:spPr bwMode="auto">
          <a:xfrm>
            <a:off x="4776788" y="141605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1" name="Straight Connector 250"/>
          <p:cNvCxnSpPr>
            <a:cxnSpLocks noChangeShapeType="1"/>
          </p:cNvCxnSpPr>
          <p:nvPr/>
        </p:nvCxnSpPr>
        <p:spPr bwMode="auto">
          <a:xfrm>
            <a:off x="6211888" y="141605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2" name="Straight Connector 251"/>
          <p:cNvCxnSpPr>
            <a:cxnSpLocks noChangeShapeType="1"/>
          </p:cNvCxnSpPr>
          <p:nvPr/>
        </p:nvCxnSpPr>
        <p:spPr bwMode="auto">
          <a:xfrm>
            <a:off x="9642475" y="141605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3" name="Straight Connector 252"/>
          <p:cNvCxnSpPr>
            <a:cxnSpLocks noChangeShapeType="1"/>
          </p:cNvCxnSpPr>
          <p:nvPr/>
        </p:nvCxnSpPr>
        <p:spPr bwMode="auto">
          <a:xfrm>
            <a:off x="8753475" y="141605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4" name="Straight Connector 253"/>
          <p:cNvCxnSpPr>
            <a:cxnSpLocks noChangeShapeType="1"/>
          </p:cNvCxnSpPr>
          <p:nvPr/>
        </p:nvCxnSpPr>
        <p:spPr bwMode="auto">
          <a:xfrm>
            <a:off x="7499350" y="141605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5" name="Straight Connector 254"/>
          <p:cNvCxnSpPr>
            <a:cxnSpLocks noChangeShapeType="1"/>
          </p:cNvCxnSpPr>
          <p:nvPr/>
        </p:nvCxnSpPr>
        <p:spPr bwMode="auto">
          <a:xfrm>
            <a:off x="8078788" y="141605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" name="Straight Connector 255"/>
          <p:cNvCxnSpPr>
            <a:cxnSpLocks noChangeShapeType="1"/>
          </p:cNvCxnSpPr>
          <p:nvPr/>
        </p:nvCxnSpPr>
        <p:spPr bwMode="auto">
          <a:xfrm>
            <a:off x="8220075" y="141605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7" name="Straight Connector 256"/>
          <p:cNvCxnSpPr>
            <a:cxnSpLocks noChangeShapeType="1"/>
          </p:cNvCxnSpPr>
          <p:nvPr/>
        </p:nvCxnSpPr>
        <p:spPr bwMode="auto">
          <a:xfrm>
            <a:off x="3405188" y="19558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8" name="Straight Connector 257"/>
          <p:cNvCxnSpPr>
            <a:cxnSpLocks noChangeShapeType="1"/>
          </p:cNvCxnSpPr>
          <p:nvPr/>
        </p:nvCxnSpPr>
        <p:spPr bwMode="auto">
          <a:xfrm>
            <a:off x="7121525" y="19558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9" name="Straight Connector 258"/>
          <p:cNvCxnSpPr>
            <a:cxnSpLocks noChangeShapeType="1"/>
          </p:cNvCxnSpPr>
          <p:nvPr/>
        </p:nvCxnSpPr>
        <p:spPr bwMode="auto">
          <a:xfrm>
            <a:off x="4903788" y="19558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0" name="Straight Connector 259"/>
          <p:cNvCxnSpPr>
            <a:cxnSpLocks noChangeShapeType="1"/>
          </p:cNvCxnSpPr>
          <p:nvPr/>
        </p:nvCxnSpPr>
        <p:spPr bwMode="auto">
          <a:xfrm>
            <a:off x="6513513" y="19558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1" name="Straight Connector 260"/>
          <p:cNvCxnSpPr>
            <a:cxnSpLocks noChangeShapeType="1"/>
          </p:cNvCxnSpPr>
          <p:nvPr/>
        </p:nvCxnSpPr>
        <p:spPr bwMode="auto">
          <a:xfrm>
            <a:off x="9983788" y="19558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2" name="Straight Connector 261"/>
          <p:cNvCxnSpPr>
            <a:cxnSpLocks noChangeShapeType="1"/>
          </p:cNvCxnSpPr>
          <p:nvPr/>
        </p:nvCxnSpPr>
        <p:spPr bwMode="auto">
          <a:xfrm>
            <a:off x="8880475" y="19558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3" name="Straight Connector 262"/>
          <p:cNvCxnSpPr>
            <a:cxnSpLocks noChangeShapeType="1"/>
          </p:cNvCxnSpPr>
          <p:nvPr/>
        </p:nvCxnSpPr>
        <p:spPr bwMode="auto">
          <a:xfrm>
            <a:off x="8101013" y="19558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4" name="Straight Connector 263"/>
          <p:cNvCxnSpPr>
            <a:cxnSpLocks noChangeShapeType="1"/>
          </p:cNvCxnSpPr>
          <p:nvPr/>
        </p:nvCxnSpPr>
        <p:spPr bwMode="auto">
          <a:xfrm>
            <a:off x="7991475" y="19558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5" name="Straight Connector 264"/>
          <p:cNvCxnSpPr>
            <a:cxnSpLocks noChangeShapeType="1"/>
          </p:cNvCxnSpPr>
          <p:nvPr/>
        </p:nvCxnSpPr>
        <p:spPr bwMode="auto">
          <a:xfrm>
            <a:off x="8205788" y="19558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" name="Straight Connector 265"/>
          <p:cNvCxnSpPr>
            <a:cxnSpLocks noChangeShapeType="1"/>
          </p:cNvCxnSpPr>
          <p:nvPr/>
        </p:nvCxnSpPr>
        <p:spPr bwMode="auto">
          <a:xfrm>
            <a:off x="9234488" y="19558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" name="Straight Connector 266"/>
          <p:cNvCxnSpPr>
            <a:cxnSpLocks noChangeShapeType="1"/>
          </p:cNvCxnSpPr>
          <p:nvPr/>
        </p:nvCxnSpPr>
        <p:spPr bwMode="auto">
          <a:xfrm>
            <a:off x="4249738" y="26003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8" name="Straight Connector 267"/>
          <p:cNvCxnSpPr>
            <a:cxnSpLocks noChangeShapeType="1"/>
          </p:cNvCxnSpPr>
          <p:nvPr/>
        </p:nvCxnSpPr>
        <p:spPr bwMode="auto">
          <a:xfrm>
            <a:off x="6380163" y="26003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9" name="Straight Connector 268"/>
          <p:cNvCxnSpPr>
            <a:cxnSpLocks noChangeShapeType="1"/>
          </p:cNvCxnSpPr>
          <p:nvPr/>
        </p:nvCxnSpPr>
        <p:spPr bwMode="auto">
          <a:xfrm>
            <a:off x="9636125" y="26003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0" name="Straight Connector 269"/>
          <p:cNvCxnSpPr>
            <a:cxnSpLocks noChangeShapeType="1"/>
          </p:cNvCxnSpPr>
          <p:nvPr/>
        </p:nvCxnSpPr>
        <p:spPr bwMode="auto">
          <a:xfrm>
            <a:off x="8747125" y="26003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1" name="Straight Connector 270"/>
          <p:cNvCxnSpPr>
            <a:cxnSpLocks noChangeShapeType="1"/>
          </p:cNvCxnSpPr>
          <p:nvPr/>
        </p:nvCxnSpPr>
        <p:spPr bwMode="auto">
          <a:xfrm>
            <a:off x="7967663" y="26003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2" name="Straight Connector 271"/>
          <p:cNvCxnSpPr>
            <a:cxnSpLocks noChangeShapeType="1"/>
          </p:cNvCxnSpPr>
          <p:nvPr/>
        </p:nvCxnSpPr>
        <p:spPr bwMode="auto">
          <a:xfrm>
            <a:off x="8072438" y="26003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3" name="Straight Connector 272"/>
          <p:cNvCxnSpPr>
            <a:cxnSpLocks noChangeShapeType="1"/>
          </p:cNvCxnSpPr>
          <p:nvPr/>
        </p:nvCxnSpPr>
        <p:spPr bwMode="auto">
          <a:xfrm>
            <a:off x="3113088" y="29337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4" name="Straight Connector 273"/>
          <p:cNvCxnSpPr>
            <a:cxnSpLocks noChangeShapeType="1"/>
          </p:cNvCxnSpPr>
          <p:nvPr/>
        </p:nvCxnSpPr>
        <p:spPr bwMode="auto">
          <a:xfrm>
            <a:off x="6221413" y="29337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5" name="Straight Connector 274"/>
          <p:cNvCxnSpPr>
            <a:cxnSpLocks noChangeShapeType="1"/>
          </p:cNvCxnSpPr>
          <p:nvPr/>
        </p:nvCxnSpPr>
        <p:spPr bwMode="auto">
          <a:xfrm>
            <a:off x="9826625" y="29337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" name="Straight Connector 275"/>
          <p:cNvCxnSpPr>
            <a:cxnSpLocks noChangeShapeType="1"/>
          </p:cNvCxnSpPr>
          <p:nvPr/>
        </p:nvCxnSpPr>
        <p:spPr bwMode="auto">
          <a:xfrm>
            <a:off x="8588375" y="29337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" name="Straight Connector 276"/>
          <p:cNvCxnSpPr>
            <a:cxnSpLocks noChangeShapeType="1"/>
          </p:cNvCxnSpPr>
          <p:nvPr/>
        </p:nvCxnSpPr>
        <p:spPr bwMode="auto">
          <a:xfrm>
            <a:off x="7913688" y="2933700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" name="Straight Connector 277"/>
          <p:cNvCxnSpPr>
            <a:cxnSpLocks noChangeShapeType="1"/>
          </p:cNvCxnSpPr>
          <p:nvPr/>
        </p:nvCxnSpPr>
        <p:spPr bwMode="auto">
          <a:xfrm>
            <a:off x="4897438" y="32988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9" name="Straight Connector 278"/>
          <p:cNvCxnSpPr>
            <a:cxnSpLocks noChangeShapeType="1"/>
          </p:cNvCxnSpPr>
          <p:nvPr/>
        </p:nvCxnSpPr>
        <p:spPr bwMode="auto">
          <a:xfrm>
            <a:off x="9921875" y="32988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" name="Straight Connector 279"/>
          <p:cNvCxnSpPr>
            <a:cxnSpLocks noChangeShapeType="1"/>
          </p:cNvCxnSpPr>
          <p:nvPr/>
        </p:nvCxnSpPr>
        <p:spPr bwMode="auto">
          <a:xfrm>
            <a:off x="9032875" y="32988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1" name="Straight Connector 280"/>
          <p:cNvCxnSpPr>
            <a:cxnSpLocks noChangeShapeType="1"/>
          </p:cNvCxnSpPr>
          <p:nvPr/>
        </p:nvCxnSpPr>
        <p:spPr bwMode="auto">
          <a:xfrm>
            <a:off x="8064500" y="329882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2" name="Straight Connector 281"/>
          <p:cNvCxnSpPr>
            <a:cxnSpLocks noChangeShapeType="1"/>
          </p:cNvCxnSpPr>
          <p:nvPr/>
        </p:nvCxnSpPr>
        <p:spPr bwMode="auto">
          <a:xfrm>
            <a:off x="3430588" y="383857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3" name="Straight Connector 282"/>
          <p:cNvCxnSpPr>
            <a:cxnSpLocks noChangeShapeType="1"/>
          </p:cNvCxnSpPr>
          <p:nvPr/>
        </p:nvCxnSpPr>
        <p:spPr bwMode="auto">
          <a:xfrm>
            <a:off x="6538913" y="383857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4" name="Straight Connector 283"/>
          <p:cNvCxnSpPr>
            <a:cxnSpLocks noChangeShapeType="1"/>
          </p:cNvCxnSpPr>
          <p:nvPr/>
        </p:nvCxnSpPr>
        <p:spPr bwMode="auto">
          <a:xfrm>
            <a:off x="9794875" y="383857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5" name="Straight Connector 284"/>
          <p:cNvCxnSpPr>
            <a:cxnSpLocks noChangeShapeType="1"/>
          </p:cNvCxnSpPr>
          <p:nvPr/>
        </p:nvCxnSpPr>
        <p:spPr bwMode="auto">
          <a:xfrm>
            <a:off x="8905875" y="383857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" name="Straight Connector 285"/>
          <p:cNvCxnSpPr>
            <a:cxnSpLocks noChangeShapeType="1"/>
          </p:cNvCxnSpPr>
          <p:nvPr/>
        </p:nvCxnSpPr>
        <p:spPr bwMode="auto">
          <a:xfrm>
            <a:off x="8062913" y="383857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" name="Straight Connector 286"/>
          <p:cNvCxnSpPr>
            <a:cxnSpLocks noChangeShapeType="1"/>
          </p:cNvCxnSpPr>
          <p:nvPr/>
        </p:nvCxnSpPr>
        <p:spPr bwMode="auto">
          <a:xfrm>
            <a:off x="10069513" y="3838575"/>
            <a:ext cx="0" cy="2682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8" name="Straight Connector 287"/>
          <p:cNvCxnSpPr>
            <a:cxnSpLocks noChangeShapeType="1"/>
          </p:cNvCxnSpPr>
          <p:nvPr/>
        </p:nvCxnSpPr>
        <p:spPr bwMode="auto">
          <a:xfrm>
            <a:off x="3151188" y="4554539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" name="Straight Connector 288"/>
          <p:cNvCxnSpPr>
            <a:cxnSpLocks noChangeShapeType="1"/>
          </p:cNvCxnSpPr>
          <p:nvPr/>
        </p:nvCxnSpPr>
        <p:spPr bwMode="auto">
          <a:xfrm>
            <a:off x="4189413" y="4554539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" name="Straight Connector 289"/>
          <p:cNvCxnSpPr>
            <a:cxnSpLocks noChangeShapeType="1"/>
          </p:cNvCxnSpPr>
          <p:nvPr/>
        </p:nvCxnSpPr>
        <p:spPr bwMode="auto">
          <a:xfrm>
            <a:off x="6672263" y="4554539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1" name="Straight Connector 290"/>
          <p:cNvCxnSpPr>
            <a:cxnSpLocks noChangeShapeType="1"/>
          </p:cNvCxnSpPr>
          <p:nvPr/>
        </p:nvCxnSpPr>
        <p:spPr bwMode="auto">
          <a:xfrm>
            <a:off x="8259763" y="4554539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" name="Straight Connector 291"/>
          <p:cNvCxnSpPr>
            <a:cxnSpLocks noChangeShapeType="1"/>
          </p:cNvCxnSpPr>
          <p:nvPr/>
        </p:nvCxnSpPr>
        <p:spPr bwMode="auto">
          <a:xfrm>
            <a:off x="7785100" y="4554539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3" name="Straight Connector 292"/>
          <p:cNvCxnSpPr>
            <a:cxnSpLocks noChangeShapeType="1"/>
          </p:cNvCxnSpPr>
          <p:nvPr/>
        </p:nvCxnSpPr>
        <p:spPr bwMode="auto">
          <a:xfrm>
            <a:off x="8780463" y="4937126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" name="Straight Connector 293"/>
          <p:cNvCxnSpPr>
            <a:cxnSpLocks noChangeShapeType="1"/>
          </p:cNvCxnSpPr>
          <p:nvPr/>
        </p:nvCxnSpPr>
        <p:spPr bwMode="auto">
          <a:xfrm>
            <a:off x="6888163" y="4929189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5" name="Straight Connector 294"/>
          <p:cNvCxnSpPr>
            <a:cxnSpLocks noChangeShapeType="1"/>
          </p:cNvCxnSpPr>
          <p:nvPr/>
        </p:nvCxnSpPr>
        <p:spPr bwMode="auto">
          <a:xfrm>
            <a:off x="8048625" y="4929189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" name="Straight Connector 295"/>
          <p:cNvCxnSpPr>
            <a:cxnSpLocks noChangeShapeType="1"/>
          </p:cNvCxnSpPr>
          <p:nvPr/>
        </p:nvCxnSpPr>
        <p:spPr bwMode="auto">
          <a:xfrm>
            <a:off x="4841875" y="5265739"/>
            <a:ext cx="0" cy="268287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" name="Straight Connector 296"/>
          <p:cNvCxnSpPr>
            <a:cxnSpLocks noChangeShapeType="1"/>
          </p:cNvCxnSpPr>
          <p:nvPr/>
        </p:nvCxnSpPr>
        <p:spPr bwMode="auto">
          <a:xfrm>
            <a:off x="6824663" y="5294314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8" name="Straight Connector 297"/>
          <p:cNvCxnSpPr>
            <a:cxnSpLocks noChangeShapeType="1"/>
          </p:cNvCxnSpPr>
          <p:nvPr/>
        </p:nvCxnSpPr>
        <p:spPr bwMode="auto">
          <a:xfrm>
            <a:off x="8080375" y="5294314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9" name="Straight Connector 298"/>
          <p:cNvCxnSpPr>
            <a:cxnSpLocks noChangeShapeType="1"/>
          </p:cNvCxnSpPr>
          <p:nvPr/>
        </p:nvCxnSpPr>
        <p:spPr bwMode="auto">
          <a:xfrm>
            <a:off x="9545638" y="5294314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0" name="Straight Connector 299"/>
          <p:cNvCxnSpPr>
            <a:cxnSpLocks noChangeShapeType="1"/>
          </p:cNvCxnSpPr>
          <p:nvPr/>
        </p:nvCxnSpPr>
        <p:spPr bwMode="auto">
          <a:xfrm>
            <a:off x="3001963" y="5802314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1" name="Straight Connector 300"/>
          <p:cNvCxnSpPr>
            <a:cxnSpLocks noChangeShapeType="1"/>
          </p:cNvCxnSpPr>
          <p:nvPr/>
        </p:nvCxnSpPr>
        <p:spPr bwMode="auto">
          <a:xfrm>
            <a:off x="6523038" y="5802314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2" name="Straight Connector 301"/>
          <p:cNvCxnSpPr>
            <a:cxnSpLocks noChangeShapeType="1"/>
          </p:cNvCxnSpPr>
          <p:nvPr/>
        </p:nvCxnSpPr>
        <p:spPr bwMode="auto">
          <a:xfrm>
            <a:off x="8110538" y="5802314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3" name="Straight Connector 302"/>
          <p:cNvCxnSpPr>
            <a:cxnSpLocks noChangeShapeType="1"/>
          </p:cNvCxnSpPr>
          <p:nvPr/>
        </p:nvCxnSpPr>
        <p:spPr bwMode="auto">
          <a:xfrm>
            <a:off x="7413625" y="5802314"/>
            <a:ext cx="0" cy="26987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4" name="Straight Arrow Connector 303"/>
          <p:cNvCxnSpPr>
            <a:cxnSpLocks noChangeShapeType="1"/>
          </p:cNvCxnSpPr>
          <p:nvPr/>
        </p:nvCxnSpPr>
        <p:spPr bwMode="auto">
          <a:xfrm flipV="1">
            <a:off x="2625726" y="6257926"/>
            <a:ext cx="3025775" cy="15875"/>
          </a:xfrm>
          <a:prstGeom prst="straightConnector1">
            <a:avLst/>
          </a:prstGeom>
          <a:noFill/>
          <a:ln w="25400">
            <a:solidFill>
              <a:srgbClr val="7F7F7F"/>
            </a:solidFill>
            <a:prstDash val="dash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" name="Straight Arrow Connector 304"/>
          <p:cNvCxnSpPr>
            <a:cxnSpLocks noChangeShapeType="1"/>
          </p:cNvCxnSpPr>
          <p:nvPr/>
        </p:nvCxnSpPr>
        <p:spPr bwMode="auto">
          <a:xfrm>
            <a:off x="5651500" y="6267450"/>
            <a:ext cx="4540250" cy="6350"/>
          </a:xfrm>
          <a:prstGeom prst="straightConnector1">
            <a:avLst/>
          </a:prstGeom>
          <a:noFill/>
          <a:ln w="25400">
            <a:solidFill>
              <a:srgbClr val="7F7F7F"/>
            </a:solidFill>
            <a:prstDash val="dash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6" name="Straight Connector 305"/>
          <p:cNvCxnSpPr>
            <a:cxnSpLocks noChangeShapeType="1"/>
          </p:cNvCxnSpPr>
          <p:nvPr/>
        </p:nvCxnSpPr>
        <p:spPr bwMode="auto">
          <a:xfrm>
            <a:off x="5597525" y="554038"/>
            <a:ext cx="63500" cy="6043612"/>
          </a:xfrm>
          <a:prstGeom prst="line">
            <a:avLst/>
          </a:prstGeom>
          <a:noFill/>
          <a:ln w="25400">
            <a:solidFill>
              <a:srgbClr val="7F7F7F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206" name="TextBox 306"/>
          <p:cNvSpPr txBox="1">
            <a:spLocks noChangeArrowheads="1"/>
          </p:cNvSpPr>
          <p:nvPr/>
        </p:nvSpPr>
        <p:spPr bwMode="auto">
          <a:xfrm>
            <a:off x="2909888" y="6359525"/>
            <a:ext cx="2597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53735"/>
                </a:solidFill>
              </a:rPr>
              <a:t>Early replicated regions</a:t>
            </a:r>
          </a:p>
        </p:txBody>
      </p:sp>
      <p:sp>
        <p:nvSpPr>
          <p:cNvPr id="48207" name="TextBox 307"/>
          <p:cNvSpPr txBox="1">
            <a:spLocks noChangeArrowheads="1"/>
          </p:cNvSpPr>
          <p:nvPr/>
        </p:nvSpPr>
        <p:spPr bwMode="auto">
          <a:xfrm>
            <a:off x="6654801" y="6359525"/>
            <a:ext cx="251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53735"/>
                </a:solidFill>
              </a:rPr>
              <a:t>Late replicated regions</a:t>
            </a:r>
          </a:p>
        </p:txBody>
      </p:sp>
      <p:grpSp>
        <p:nvGrpSpPr>
          <p:cNvPr id="48208" name="Group 308"/>
          <p:cNvGrpSpPr>
            <a:grpSpLocks/>
          </p:cNvGrpSpPr>
          <p:nvPr/>
        </p:nvGrpSpPr>
        <p:grpSpPr bwMode="auto">
          <a:xfrm>
            <a:off x="7785101" y="355601"/>
            <a:ext cx="627063" cy="5776913"/>
            <a:chOff x="6261890" y="336589"/>
            <a:chExt cx="626731" cy="5778017"/>
          </a:xfrm>
        </p:grpSpPr>
        <p:sp>
          <p:nvSpPr>
            <p:cNvPr id="310" name="Rectangle 309"/>
            <p:cNvSpPr>
              <a:spLocks noChangeArrowheads="1"/>
            </p:cNvSpPr>
            <p:nvPr/>
          </p:nvSpPr>
          <p:spPr bwMode="auto">
            <a:xfrm>
              <a:off x="6261890" y="336589"/>
              <a:ext cx="623558" cy="1984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11" name="Straight Connector 310"/>
            <p:cNvCxnSpPr>
              <a:cxnSpLocks noChangeShapeType="1"/>
            </p:cNvCxnSpPr>
            <p:nvPr/>
          </p:nvCxnSpPr>
          <p:spPr bwMode="auto">
            <a:xfrm>
              <a:off x="6261890" y="512836"/>
              <a:ext cx="0" cy="56017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2" name="Straight Connector 311"/>
            <p:cNvCxnSpPr>
              <a:cxnSpLocks noChangeShapeType="1"/>
            </p:cNvCxnSpPr>
            <p:nvPr/>
          </p:nvCxnSpPr>
          <p:spPr bwMode="auto">
            <a:xfrm>
              <a:off x="6888621" y="511247"/>
              <a:ext cx="0" cy="56033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209" name="Group 312"/>
          <p:cNvGrpSpPr>
            <a:grpSpLocks/>
          </p:cNvGrpSpPr>
          <p:nvPr/>
        </p:nvGrpSpPr>
        <p:grpSpPr bwMode="auto">
          <a:xfrm>
            <a:off x="8959851" y="352425"/>
            <a:ext cx="627063" cy="5778500"/>
            <a:chOff x="6261890" y="336589"/>
            <a:chExt cx="626731" cy="5778017"/>
          </a:xfrm>
        </p:grpSpPr>
        <p:sp>
          <p:nvSpPr>
            <p:cNvPr id="314" name="Rectangle 313"/>
            <p:cNvSpPr>
              <a:spLocks noChangeArrowheads="1"/>
            </p:cNvSpPr>
            <p:nvPr/>
          </p:nvSpPr>
          <p:spPr bwMode="auto">
            <a:xfrm>
              <a:off x="6261890" y="336589"/>
              <a:ext cx="623558" cy="1984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15" name="Straight Connector 314"/>
            <p:cNvCxnSpPr>
              <a:cxnSpLocks noChangeShapeType="1"/>
            </p:cNvCxnSpPr>
            <p:nvPr/>
          </p:nvCxnSpPr>
          <p:spPr bwMode="auto">
            <a:xfrm>
              <a:off x="6261890" y="512787"/>
              <a:ext cx="0" cy="5601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6" name="Straight Connector 315"/>
            <p:cNvCxnSpPr>
              <a:cxnSpLocks noChangeShapeType="1"/>
            </p:cNvCxnSpPr>
            <p:nvPr/>
          </p:nvCxnSpPr>
          <p:spPr bwMode="auto">
            <a:xfrm>
              <a:off x="6888621" y="511199"/>
              <a:ext cx="0" cy="5603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210" name="Group 316"/>
          <p:cNvGrpSpPr>
            <a:grpSpLocks/>
          </p:cNvGrpSpPr>
          <p:nvPr/>
        </p:nvGrpSpPr>
        <p:grpSpPr bwMode="auto">
          <a:xfrm>
            <a:off x="4529139" y="349250"/>
            <a:ext cx="625475" cy="5778500"/>
            <a:chOff x="6261890" y="336589"/>
            <a:chExt cx="626731" cy="5778017"/>
          </a:xfrm>
        </p:grpSpPr>
        <p:sp>
          <p:nvSpPr>
            <p:cNvPr id="318" name="Rectangle 317"/>
            <p:cNvSpPr>
              <a:spLocks noChangeArrowheads="1"/>
            </p:cNvSpPr>
            <p:nvPr/>
          </p:nvSpPr>
          <p:spPr bwMode="auto">
            <a:xfrm>
              <a:off x="6261890" y="336589"/>
              <a:ext cx="623550" cy="1984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19" name="Straight Connector 318"/>
            <p:cNvCxnSpPr>
              <a:cxnSpLocks noChangeShapeType="1"/>
            </p:cNvCxnSpPr>
            <p:nvPr/>
          </p:nvCxnSpPr>
          <p:spPr bwMode="auto">
            <a:xfrm>
              <a:off x="6261890" y="512787"/>
              <a:ext cx="0" cy="5601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0" name="Straight Connector 319"/>
            <p:cNvCxnSpPr>
              <a:cxnSpLocks noChangeShapeType="1"/>
            </p:cNvCxnSpPr>
            <p:nvPr/>
          </p:nvCxnSpPr>
          <p:spPr bwMode="auto">
            <a:xfrm>
              <a:off x="6888621" y="511199"/>
              <a:ext cx="0" cy="5603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211" name="Group 320"/>
          <p:cNvGrpSpPr>
            <a:grpSpLocks/>
          </p:cNvGrpSpPr>
          <p:nvPr/>
        </p:nvGrpSpPr>
        <p:grpSpPr bwMode="auto">
          <a:xfrm>
            <a:off x="3287714" y="363538"/>
            <a:ext cx="625475" cy="5776912"/>
            <a:chOff x="6261890" y="336589"/>
            <a:chExt cx="626731" cy="5778017"/>
          </a:xfrm>
        </p:grpSpPr>
        <p:sp>
          <p:nvSpPr>
            <p:cNvPr id="322" name="Rectangle 321"/>
            <p:cNvSpPr>
              <a:spLocks noChangeArrowheads="1"/>
            </p:cNvSpPr>
            <p:nvPr/>
          </p:nvSpPr>
          <p:spPr bwMode="auto">
            <a:xfrm>
              <a:off x="6261890" y="336589"/>
              <a:ext cx="623550" cy="1984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23" name="Straight Connector 322"/>
            <p:cNvCxnSpPr>
              <a:cxnSpLocks noChangeShapeType="1"/>
            </p:cNvCxnSpPr>
            <p:nvPr/>
          </p:nvCxnSpPr>
          <p:spPr bwMode="auto">
            <a:xfrm>
              <a:off x="6261890" y="512835"/>
              <a:ext cx="0" cy="56017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4" name="Straight Connector 323"/>
            <p:cNvCxnSpPr>
              <a:cxnSpLocks noChangeShapeType="1"/>
            </p:cNvCxnSpPr>
            <p:nvPr/>
          </p:nvCxnSpPr>
          <p:spPr bwMode="auto">
            <a:xfrm>
              <a:off x="6888621" y="511247"/>
              <a:ext cx="0" cy="56033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5" name="Rectangle 324"/>
          <p:cNvSpPr>
            <a:spLocks noChangeArrowheads="1"/>
          </p:cNvSpPr>
          <p:nvPr/>
        </p:nvSpPr>
        <p:spPr bwMode="auto">
          <a:xfrm>
            <a:off x="4529138" y="342900"/>
            <a:ext cx="622300" cy="5767388"/>
          </a:xfrm>
          <a:prstGeom prst="rect">
            <a:avLst/>
          </a:prstGeom>
          <a:solidFill>
            <a:srgbClr val="55CD17">
              <a:alpha val="30196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26" name="Rectangle 325"/>
          <p:cNvSpPr>
            <a:spLocks noChangeArrowheads="1"/>
          </p:cNvSpPr>
          <p:nvPr/>
        </p:nvSpPr>
        <p:spPr bwMode="auto">
          <a:xfrm>
            <a:off x="7791450" y="350838"/>
            <a:ext cx="623888" cy="5765800"/>
          </a:xfrm>
          <a:prstGeom prst="rect">
            <a:avLst/>
          </a:prstGeom>
          <a:solidFill>
            <a:srgbClr val="FAC090">
              <a:alpha val="30196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48214" name="TextBox 326"/>
          <p:cNvSpPr txBox="1">
            <a:spLocks noChangeArrowheads="1"/>
          </p:cNvSpPr>
          <p:nvPr/>
        </p:nvSpPr>
        <p:spPr bwMode="auto">
          <a:xfrm>
            <a:off x="1600201" y="90489"/>
            <a:ext cx="176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</a:rPr>
              <a:t>Noncoding annotations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0566400" y="6718301"/>
            <a:ext cx="364013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    Does not format to std. theme </a:t>
            </a:r>
          </a:p>
        </p:txBody>
      </p:sp>
    </p:spTree>
    <p:extLst>
      <p:ext uri="{BB962C8B-B14F-4D97-AF65-F5344CB8AC3E}">
        <p14:creationId xmlns:p14="http://schemas.microsoft.com/office/powerpoint/2010/main" val="1779988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73025"/>
            <a:ext cx="8229600" cy="8128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Cancer Somatic Mutation Modeling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013941" y="862776"/>
            <a:ext cx="4335173" cy="5970588"/>
          </a:xfrm>
        </p:spPr>
        <p:txBody>
          <a:bodyPr rtlCol="0">
            <a:normAutofit fontScale="85000" lnSpcReduction="10000"/>
          </a:bodyPr>
          <a:lstStyle/>
          <a:p>
            <a:pPr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4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models to evaluate the significance of mutation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burden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3 parametric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 non-parametric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Suppose there are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genome elements. For element </a:t>
            </a:r>
            <a:r>
              <a:rPr lang="en-US" i="1" dirty="0" err="1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define:</a:t>
            </a:r>
          </a:p>
          <a:p>
            <a:pPr lvl="1">
              <a:buFont typeface="Arial"/>
              <a:buChar char="–"/>
              <a:defRPr/>
            </a:pPr>
            <a:r>
              <a:rPr lang="en-US" i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i="1" baseline="-250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: total number of nucleotides</a:t>
            </a:r>
            <a:endParaRPr lang="en-US" i="1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Arial"/>
              <a:buChar char="–"/>
              <a:defRPr/>
            </a:pPr>
            <a:r>
              <a:rPr lang="en-US" i="1" dirty="0">
                <a:solidFill>
                  <a:srgbClr val="4C9900"/>
                </a:solidFill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i="1" baseline="-25000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: the number of mutations within the element</a:t>
            </a:r>
            <a:endParaRPr lang="en-US" i="1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Arial"/>
              <a:buChar char="–"/>
              <a:defRPr/>
            </a:pPr>
            <a:r>
              <a:rPr lang="en-US" i="1" dirty="0">
                <a:solidFill>
                  <a:srgbClr val="996633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: the mutation rate</a:t>
            </a:r>
          </a:p>
          <a:p>
            <a:pPr lvl="1">
              <a:buFont typeface="Arial"/>
              <a:buChar char="–"/>
              <a:defRPr/>
            </a:pPr>
            <a:r>
              <a:rPr lang="en-US" i="1" dirty="0" err="1" smtClean="0">
                <a:solidFill>
                  <a:srgbClr val="660066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i="1" baseline="-25000" dirty="0" err="1" smtClean="0">
                <a:solidFill>
                  <a:srgbClr val="660066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covariate rank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of the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element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Non-parametric model is useful when covariate data is missing for the studied annotations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Also sidesteps issue of properly identifying and modeling every relevant covariate (possibly hundreds)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9333" name="Content Placeholder 6"/>
          <p:cNvSpPr txBox="1">
            <a:spLocks/>
          </p:cNvSpPr>
          <p:nvPr/>
        </p:nvSpPr>
        <p:spPr bwMode="auto">
          <a:xfrm>
            <a:off x="196562" y="1221673"/>
            <a:ext cx="4038600" cy="10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66738" indent="-223838" defTabSz="9080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908050" indent="-222250" defTabSz="9080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371600" indent="-223838" defTabSz="9080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822450" indent="-223838" defTabSz="90805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279650" indent="-223838" defTabSz="90805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736850" indent="-223838" defTabSz="90805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194050" indent="-223838" defTabSz="90805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651250" indent="-223838" defTabSz="90805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 dirty="0"/>
              <a:t>Model 1: Constant Background Mutation Rate (Model from Previous Work</a:t>
            </a:r>
            <a:r>
              <a:rPr lang="en-US" altLang="en-US" sz="1800" b="1" dirty="0" smtClean="0"/>
              <a:t>)</a:t>
            </a:r>
            <a:endParaRPr lang="en-US" altLang="en-US" sz="1900" dirty="0"/>
          </a:p>
          <a:p>
            <a:pPr eaLnBrk="1" hangingPunct="1">
              <a:buFontTx/>
              <a:buNone/>
            </a:pPr>
            <a:endParaRPr lang="en-US" altLang="en-US" sz="1900" dirty="0"/>
          </a:p>
          <a:p>
            <a:pPr eaLnBrk="1" hangingPunct="1"/>
            <a:endParaRPr lang="en-US" altLang="en-US" sz="19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5923" y="1221674"/>
            <a:ext cx="11115" cy="511732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0555" y="6342462"/>
            <a:ext cx="3841496" cy="47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7037" y="1221675"/>
            <a:ext cx="3815014" cy="595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87037" y="2494170"/>
            <a:ext cx="3815014" cy="226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924" y="4457678"/>
            <a:ext cx="3826127" cy="266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339" name="Rectangle 17"/>
          <p:cNvSpPr>
            <a:spLocks noChangeArrowheads="1"/>
          </p:cNvSpPr>
          <p:nvPr/>
        </p:nvSpPr>
        <p:spPr bwMode="auto">
          <a:xfrm>
            <a:off x="160555" y="6388763"/>
            <a:ext cx="1933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7F7F7F"/>
                </a:solidFill>
              </a:rPr>
              <a:t>[Lochovsky et al. </a:t>
            </a:r>
            <a:r>
              <a:rPr lang="en-US" altLang="en-US" sz="1100" i="1" dirty="0">
                <a:solidFill>
                  <a:srgbClr val="7F7F7F"/>
                </a:solidFill>
              </a:rPr>
              <a:t>NAR</a:t>
            </a:r>
            <a:r>
              <a:rPr lang="en-US" altLang="en-US" sz="1100" dirty="0">
                <a:solidFill>
                  <a:srgbClr val="7F7F7F"/>
                </a:solidFill>
              </a:rPr>
              <a:t> (</a:t>
            </a:r>
            <a:r>
              <a:rPr lang="fr-FR" altLang="en-US" sz="1100" dirty="0">
                <a:solidFill>
                  <a:srgbClr val="7F7F7F"/>
                </a:solidFill>
              </a:rPr>
              <a:t>’</a:t>
            </a:r>
            <a:r>
              <a:rPr lang="en-US" altLang="ja-JP" sz="1100" dirty="0">
                <a:solidFill>
                  <a:srgbClr val="7F7F7F"/>
                </a:solidFill>
              </a:rPr>
              <a:t>15)]</a:t>
            </a:r>
            <a:endParaRPr lang="en-US" altLang="en-US" sz="1100" dirty="0">
              <a:solidFill>
                <a:srgbClr val="7F7F7F"/>
              </a:solidFill>
              <a:latin typeface="Calibri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002051" y="1240684"/>
            <a:ext cx="687" cy="50965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9E7C7A-26C8-1B43-8ECC-471110291FEC}" type="slidenum">
              <a:rPr lang="en-US" smtClean="0"/>
              <a:t>17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9754" y="864837"/>
            <a:ext cx="309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>
                <a:solidFill>
                  <a:schemeClr val="accent1"/>
                </a:solidFill>
                <a:latin typeface="Lucida Grande" charset="0"/>
                <a:ea typeface="Lucida Grande" charset="0"/>
                <a:cs typeface="Lucida Grande" charset="0"/>
              </a:rPr>
              <a:t>Parametric Models</a:t>
            </a:r>
            <a:endParaRPr lang="en-US" sz="2000" b="1" cap="all" dirty="0">
              <a:solidFill>
                <a:schemeClr val="accent1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79852" y="1252557"/>
            <a:ext cx="3623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Model 3a: Random Permutation of Input Annotations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62170" y="2091571"/>
            <a:ext cx="36531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Assume constant background mutation rate in local regions. Shuffle annotations within local region to assess background mutation rate.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347" y="2500848"/>
            <a:ext cx="4419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latin typeface="Arial" charset="0"/>
                <a:ea typeface="Arial" charset="0"/>
                <a:cs typeface="Arial" charset="0"/>
              </a:rPr>
              <a:t>Model </a:t>
            </a:r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2a: </a:t>
            </a:r>
            <a:r>
              <a:rPr lang="en-US" altLang="en-US" b="1" dirty="0">
                <a:latin typeface="Arial" charset="0"/>
                <a:ea typeface="Arial" charset="0"/>
                <a:cs typeface="Arial" charset="0"/>
              </a:rPr>
              <a:t>Varying Mutation </a:t>
            </a:r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Rate</a:t>
            </a:r>
          </a:p>
          <a:p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with Single Covariate Correction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10142" y="3098481"/>
                <a:ext cx="22714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4E8F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4E8F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4E8F00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4E8F0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𝐵𝑖𝑛𝑜𝑚𝑖𝑎𝑙</m:t>
                      </m:r>
                      <m:d>
                        <m:dPr>
                          <m:ctrlPr>
                            <a:rPr lang="mr-I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42" y="3098481"/>
                <a:ext cx="227145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8149" y="2079698"/>
                <a:ext cx="2206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4E8F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4E8F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4E8F00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4E8F0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𝐵𝑖𝑛𝑜𝑚𝑖𝑎𝑙</m:t>
                      </m:r>
                      <m:d>
                        <m:dPr>
                          <m:ctrlPr>
                            <a:rPr lang="mr-I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49" y="2079698"/>
                <a:ext cx="2206951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01866" y="3466926"/>
                <a:ext cx="2088007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:</m:t>
                      </m:r>
                      <m:r>
                        <a:rPr lang="en-US" i="1">
                          <a:latin typeface="Cambria Math" charset="0"/>
                        </a:rPr>
                        <m:t>𝐵𝑒𝑡𝑎</m:t>
                      </m:r>
                      <m:d>
                        <m:dPr>
                          <m:ctrlPr>
                            <a:rPr lang="mr-IN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hr-H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hr-HR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66" y="3466926"/>
                <a:ext cx="2088007" cy="312650"/>
              </a:xfrm>
              <a:prstGeom prst="rect">
                <a:avLst/>
              </a:prstGeom>
              <a:blipFill rotWithShape="0">
                <a:blip r:embed="rId5"/>
                <a:stretch>
                  <a:fillRect l="-2339" t="-217647" r="-9942" b="-3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36510" y="3831697"/>
                <a:ext cx="3483198" cy="589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mr-IN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d>
                      <m:dPr>
                        <m:begChr m:val="|"/>
                        <m:endChr m:val=""/>
                        <m:ctrlPr>
                          <a:rPr lang="hr-H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d>
                      <m:dPr>
                        <m:begChr m:val="|"/>
                        <m:endChr m:val=""/>
                        <m:ctrlPr>
                          <a:rPr lang="hr-H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: constant within the same</a:t>
                </a:r>
              </a:p>
              <a:p>
                <a:r>
                  <a:rPr lang="en-US" dirty="0" smtClean="0"/>
                  <a:t>covariate rank</a:t>
                </a:r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10" y="3831697"/>
                <a:ext cx="3483198" cy="589649"/>
              </a:xfrm>
              <a:prstGeom prst="rect">
                <a:avLst/>
              </a:prstGeom>
              <a:blipFill rotWithShape="0">
                <a:blip r:embed="rId6"/>
                <a:stretch>
                  <a:fillRect l="-12238" t="-115625" r="-3322" b="-1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64811" y="4441332"/>
            <a:ext cx="4419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latin typeface="Arial" charset="0"/>
                <a:ea typeface="Arial" charset="0"/>
                <a:cs typeface="Arial" charset="0"/>
              </a:rPr>
              <a:t>Model </a:t>
            </a:r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2b: </a:t>
            </a:r>
            <a:r>
              <a:rPr lang="en-US" altLang="en-US" b="1" dirty="0">
                <a:latin typeface="Arial" charset="0"/>
                <a:ea typeface="Arial" charset="0"/>
                <a:cs typeface="Arial" charset="0"/>
              </a:rPr>
              <a:t>Varying Mutation </a:t>
            </a:r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Rate</a:t>
            </a:r>
          </a:p>
          <a:p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with Multiple Covariate Correction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60555" y="4995184"/>
                <a:ext cx="22714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4E8F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4E8F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4E8F00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4E8F0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𝐵𝑖𝑛𝑜𝑚𝑖𝑎𝑙</m:t>
                      </m:r>
                      <m:d>
                        <m:dPr>
                          <m:ctrlPr>
                            <a:rPr lang="mr-I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55" y="4995184"/>
                <a:ext cx="227145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2279" y="5363629"/>
                <a:ext cx="2116477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:</m:t>
                      </m:r>
                      <m:r>
                        <a:rPr lang="en-US" i="1">
                          <a:latin typeface="Cambria Math" charset="0"/>
                        </a:rPr>
                        <m:t>𝐵𝑒𝑡𝑎</m:t>
                      </m:r>
                      <m:d>
                        <m:dPr>
                          <m:ctrlPr>
                            <a:rPr lang="mr-IN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hr-H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hr-HR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79" y="5363629"/>
                <a:ext cx="2116477" cy="312650"/>
              </a:xfrm>
              <a:prstGeom prst="rect">
                <a:avLst/>
              </a:prstGeom>
              <a:blipFill rotWithShape="0">
                <a:blip r:embed="rId8"/>
                <a:stretch>
                  <a:fillRect l="-2011" t="-217647" r="-9195" b="-3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6923" y="5728400"/>
                <a:ext cx="3511667" cy="589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mr-IN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d>
                      <m:dPr>
                        <m:begChr m:val="|"/>
                        <m:endChr m:val=""/>
                        <m:ctrlPr>
                          <a:rPr lang="hr-H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d>
                      <m:dPr>
                        <m:begChr m:val="|"/>
                        <m:endChr m:val=""/>
                        <m:ctrlPr>
                          <a:rPr lang="hr-H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: constant within the same</a:t>
                </a:r>
              </a:p>
              <a:p>
                <a:r>
                  <a:rPr lang="en-US" dirty="0" smtClean="0"/>
                  <a:t>covariate rank</a:t>
                </a:r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23" y="5728400"/>
                <a:ext cx="3511667" cy="589649"/>
              </a:xfrm>
              <a:prstGeom prst="rect">
                <a:avLst/>
              </a:prstGeom>
              <a:blipFill rotWithShape="0">
                <a:blip r:embed="rId9"/>
                <a:stretch>
                  <a:fillRect l="-12153" t="-115625" r="-3472" b="-1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8349114" y="1240682"/>
            <a:ext cx="3666179" cy="2328217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17"/>
          <p:cNvSpPr>
            <a:spLocks noChangeArrowheads="1"/>
          </p:cNvSpPr>
          <p:nvPr/>
        </p:nvSpPr>
        <p:spPr bwMode="auto">
          <a:xfrm>
            <a:off x="10019883" y="5952438"/>
            <a:ext cx="21178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7F7F7F"/>
                </a:solidFill>
              </a:rPr>
              <a:t>[Lochovsky et al. </a:t>
            </a:r>
            <a:r>
              <a:rPr lang="en-US" altLang="en-US" sz="1100" dirty="0" smtClean="0">
                <a:solidFill>
                  <a:srgbClr val="7F7F7F"/>
                </a:solidFill>
              </a:rPr>
              <a:t>under review</a:t>
            </a:r>
            <a:r>
              <a:rPr lang="en-US" altLang="ja-JP" sz="1100" dirty="0" smtClean="0">
                <a:solidFill>
                  <a:srgbClr val="7F7F7F"/>
                </a:solidFill>
              </a:rPr>
              <a:t>]</a:t>
            </a:r>
            <a:endParaRPr lang="en-US" altLang="en-US" sz="1100" dirty="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83830" y="874868"/>
            <a:ext cx="3853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cap="all" dirty="0">
                <a:solidFill>
                  <a:schemeClr val="accent2"/>
                </a:solidFill>
                <a:latin typeface="Lucida Grande" charset="0"/>
                <a:ea typeface="Lucida Grande" charset="0"/>
                <a:cs typeface="Lucida Grande" charset="0"/>
              </a:rPr>
              <a:t>Non-Parametric </a:t>
            </a:r>
            <a:r>
              <a:rPr lang="en-US" sz="2000" b="1" cap="all" dirty="0" smtClean="0">
                <a:solidFill>
                  <a:schemeClr val="accent2"/>
                </a:solidFill>
                <a:latin typeface="Lucida Grande" charset="0"/>
                <a:ea typeface="Lucida Grande" charset="0"/>
                <a:cs typeface="Lucida Grande" charset="0"/>
              </a:rPr>
              <a:t>Models</a:t>
            </a:r>
            <a:endParaRPr lang="en-US" sz="2000" cap="all" dirty="0">
              <a:solidFill>
                <a:schemeClr val="accent2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79852" y="3568899"/>
            <a:ext cx="3623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Model 3b: Random Permutation of Input Variants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62170" y="4407913"/>
            <a:ext cx="36531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Assume constant background mutation rate in local regions. Shuffle variants within local region to assess background mutation rate.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49515" y="3574024"/>
            <a:ext cx="3666179" cy="2328217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9693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1608138" y="38100"/>
            <a:ext cx="8940800" cy="1143000"/>
          </a:xfrm>
        </p:spPr>
        <p:txBody>
          <a:bodyPr rtlCol="0">
            <a:normAutofit/>
          </a:bodyPr>
          <a:lstStyle/>
          <a:p>
            <a:pPr defTabSz="456846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</a:t>
            </a:r>
            <a:r>
              <a:rPr lang="en-US" dirty="0" smtClean="0">
                <a:ea typeface="+mj-ea"/>
              </a:rPr>
              <a:t>dentification of non-coding candidate drivers amongst somatic variants: Scheme</a:t>
            </a:r>
            <a:endParaRPr lang="en-US" dirty="0">
              <a:ea typeface="+mj-ea"/>
            </a:endParaRPr>
          </a:p>
        </p:txBody>
      </p:sp>
      <p:sp>
        <p:nvSpPr>
          <p:cNvPr id="737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CD2969-75C8-AF46-B4AD-CF0FCDFB6BB4}" type="slidenum">
              <a:rPr lang="en-US" altLang="en-US" sz="1800">
                <a:solidFill>
                  <a:srgbClr val="000000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8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373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157288"/>
            <a:ext cx="7297738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19988" y="6421439"/>
            <a:ext cx="20701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[Khurana et al., </a:t>
            </a:r>
            <a:r>
              <a:rPr lang="en-US" altLang="en-US" sz="1100" i="1">
                <a:solidFill>
                  <a:srgbClr val="000000"/>
                </a:solidFill>
              </a:rPr>
              <a:t>Science</a:t>
            </a:r>
            <a:r>
              <a:rPr lang="en-US" altLang="en-US" sz="1100">
                <a:solidFill>
                  <a:srgbClr val="000000"/>
                </a:solidFill>
              </a:rPr>
              <a:t> (‘13)]</a:t>
            </a:r>
            <a:endParaRPr lang="en-US" altLang="en-US" sz="11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44355"/>
      </p:ext>
    </p:extLst>
  </p:cSld>
  <p:clrMapOvr>
    <a:masterClrMapping/>
  </p:clrMapOvr>
  <p:transition spd="slow" advTm="1893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9457" y="2275114"/>
            <a:ext cx="10363200" cy="1143000"/>
          </a:xfrm>
        </p:spPr>
        <p:txBody>
          <a:bodyPr/>
          <a:lstStyle/>
          <a:p>
            <a:r>
              <a:rPr lang="en-US" dirty="0" smtClean="0"/>
              <a:t>PCAWG rich resource to look at variations in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420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90"/>
          <p:cNvGrpSpPr>
            <a:grpSpLocks/>
          </p:cNvGrpSpPr>
          <p:nvPr/>
        </p:nvGrpSpPr>
        <p:grpSpPr bwMode="auto">
          <a:xfrm>
            <a:off x="5867401" y="3962400"/>
            <a:ext cx="841375" cy="2503488"/>
            <a:chOff x="4343400" y="3962400"/>
            <a:chExt cx="841248" cy="2502932"/>
          </a:xfrm>
        </p:grpSpPr>
        <p:pic>
          <p:nvPicPr>
            <p:cNvPr id="16402" name="Picture 4" descr="C:\Users\JM\Desktop\Untitled-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8183" b="-33333"/>
            <a:stretch>
              <a:fillRect/>
            </a:stretch>
          </p:blipFill>
          <p:spPr bwMode="auto">
            <a:xfrm>
              <a:off x="4343400" y="5486400"/>
              <a:ext cx="838200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03" name="Picture 7" descr="C:\Users\JM\Desktop\Untitled-3.pn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46" t="-14285" r="-8304" b="-57143"/>
            <a:stretch>
              <a:fillRect/>
            </a:stretch>
          </p:blipFill>
          <p:spPr bwMode="auto">
            <a:xfrm>
              <a:off x="4343400" y="3962400"/>
              <a:ext cx="841248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04" name="TextBox 33"/>
            <p:cNvSpPr txBox="1">
              <a:spLocks noChangeArrowheads="1"/>
            </p:cNvSpPr>
            <p:nvPr/>
          </p:nvSpPr>
          <p:spPr bwMode="auto">
            <a:xfrm>
              <a:off x="4343400" y="6095526"/>
              <a:ext cx="838073" cy="369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Lucida Grande" charset="0"/>
                <a:buChar char="-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Lucida Grande" charset="0"/>
                <a:buChar char="*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charset="0"/>
                <a:buChar char="*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charset="0"/>
                <a:buChar char="*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charset="0"/>
                <a:buChar char="*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charset="0"/>
                <a:buChar char="*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no Pro" charset="0"/>
                </a:rPr>
                <a:t>tumor</a:t>
              </a:r>
            </a:p>
          </p:txBody>
        </p:sp>
        <p:sp>
          <p:nvSpPr>
            <p:cNvPr id="16405" name="TextBox 80"/>
            <p:cNvSpPr txBox="1">
              <a:spLocks noChangeArrowheads="1"/>
            </p:cNvSpPr>
            <p:nvPr/>
          </p:nvSpPr>
          <p:spPr bwMode="auto">
            <a:xfrm>
              <a:off x="4343400" y="4571865"/>
              <a:ext cx="838073" cy="33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Lucida Grande" charset="0"/>
                <a:buChar char="-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Lucida Grande" charset="0"/>
                <a:buChar char="*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charset="0"/>
                <a:buChar char="*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charset="0"/>
                <a:buChar char="*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charset="0"/>
                <a:buChar char="*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charset="0"/>
                <a:buChar char="*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no Pro" charset="0"/>
                </a:rPr>
                <a:t>normal</a:t>
              </a:r>
            </a:p>
          </p:txBody>
        </p:sp>
      </p:grpSp>
      <p:pic>
        <p:nvPicPr>
          <p:cNvPr id="16386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>
            <a:fillRect/>
          </a:stretch>
        </p:blipFill>
        <p:spPr bwMode="auto">
          <a:xfrm>
            <a:off x="1828800" y="2209800"/>
            <a:ext cx="40005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85"/>
          <p:cNvGrpSpPr>
            <a:grpSpLocks/>
          </p:cNvGrpSpPr>
          <p:nvPr/>
        </p:nvGrpSpPr>
        <p:grpSpPr bwMode="auto">
          <a:xfrm>
            <a:off x="6324600" y="2895600"/>
            <a:ext cx="1295400" cy="3733800"/>
            <a:chOff x="4800600" y="2895600"/>
            <a:chExt cx="1295400" cy="373380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4800600" y="4800600"/>
              <a:ext cx="129540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800600" y="5638800"/>
              <a:ext cx="1295400" cy="990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4876800" y="2895600"/>
              <a:ext cx="121920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876800" y="4191000"/>
              <a:ext cx="12192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88" name="Group 91"/>
          <p:cNvGrpSpPr>
            <a:grpSpLocks/>
          </p:cNvGrpSpPr>
          <p:nvPr/>
        </p:nvGrpSpPr>
        <p:grpSpPr bwMode="auto">
          <a:xfrm>
            <a:off x="4038600" y="3962400"/>
            <a:ext cx="1828800" cy="2743200"/>
            <a:chOff x="2514600" y="3962400"/>
            <a:chExt cx="1828800" cy="27432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2514600" y="5486400"/>
              <a:ext cx="1828800" cy="1219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514600" y="6400800"/>
              <a:ext cx="1828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514600" y="3962400"/>
              <a:ext cx="18288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2514600" y="4876800"/>
              <a:ext cx="1828800" cy="1828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89" name="Group 84"/>
          <p:cNvGrpSpPr>
            <a:grpSpLocks/>
          </p:cNvGrpSpPr>
          <p:nvPr/>
        </p:nvGrpSpPr>
        <p:grpSpPr bwMode="auto">
          <a:xfrm>
            <a:off x="7620000" y="2895600"/>
            <a:ext cx="2133600" cy="3771900"/>
            <a:chOff x="6096000" y="2895600"/>
            <a:chExt cx="2133600" cy="3771900"/>
          </a:xfrm>
        </p:grpSpPr>
        <p:pic>
          <p:nvPicPr>
            <p:cNvPr id="16392" name="Picture 6" descr="C:\Users\JM\Desktop\karyograms670.jpg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8" t="17073" r="51045" b="2438"/>
            <a:stretch>
              <a:fillRect/>
            </a:stretch>
          </p:blipFill>
          <p:spPr bwMode="auto">
            <a:xfrm>
              <a:off x="6096000" y="2895600"/>
              <a:ext cx="2130552" cy="1865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96" t="10062" r="1343" b="4573"/>
            <a:stretch>
              <a:fillRect/>
            </a:stretch>
          </p:blipFill>
          <p:spPr bwMode="auto">
            <a:xfrm>
              <a:off x="6096000" y="4800600"/>
              <a:ext cx="2133600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1828800" y="1493839"/>
            <a:ext cx="85979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5613" fontAlgn="base">
              <a:spcAft>
                <a:spcPct val="0"/>
              </a:spcAft>
              <a:buNone/>
            </a:pPr>
            <a:r>
              <a:rPr lang="en-US" altLang="en-US" sz="1600">
                <a:solidFill>
                  <a:srgbClr val="000000"/>
                </a:solidFill>
                <a:latin typeface="Calibri" charset="0"/>
              </a:rPr>
              <a:t>Personal genomes soon will become a commonplace part of medical research &amp; eventually treatment (esp. for cancer). They will provide a primary connection for biological science to the general public.</a:t>
            </a:r>
            <a:endParaRPr lang="en-US" altLang="en-US" sz="16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1981200" y="274638"/>
            <a:ext cx="8229600" cy="10207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Personal Genomics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as a Gateway into Biology</a:t>
            </a:r>
          </a:p>
        </p:txBody>
      </p:sp>
    </p:spTree>
    <p:extLst>
      <p:ext uri="{BB962C8B-B14F-4D97-AF65-F5344CB8AC3E}">
        <p14:creationId xmlns:p14="http://schemas.microsoft.com/office/powerpoint/2010/main" val="897608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249885" y="5265965"/>
            <a:ext cx="4452257" cy="1592035"/>
            <a:chOff x="2166257" y="740229"/>
            <a:chExt cx="4452257" cy="15920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r="2216"/>
            <a:stretch/>
          </p:blipFill>
          <p:spPr>
            <a:xfrm>
              <a:off x="2166257" y="846364"/>
              <a:ext cx="4321629" cy="14859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161314" y="740229"/>
              <a:ext cx="457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27314" y="105682"/>
            <a:ext cx="11223171" cy="8128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10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6pPr>
            <a:lvl7pPr marL="913822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7pPr>
            <a:lvl8pPr marL="137073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8pPr>
            <a:lvl9pPr marL="182764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kern="0" smtClean="0">
                <a:ea typeface="+mj-ea"/>
              </a:rPr>
              <a:t>PCAWG : most </a:t>
            </a:r>
            <a:r>
              <a:rPr lang="en-US" kern="0" dirty="0" smtClean="0">
                <a:ea typeface="+mj-ea"/>
              </a:rPr>
              <a:t>comprehensive resource for cancer whole </a:t>
            </a:r>
            <a:r>
              <a:rPr lang="en-US" kern="0" smtClean="0">
                <a:ea typeface="+mj-ea"/>
              </a:rPr>
              <a:t>genome analysis</a:t>
            </a:r>
            <a:endParaRPr lang="en-US" kern="0" dirty="0"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2869" y="1143000"/>
            <a:ext cx="9720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 of PCAWG: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To understand role of non-coding regions of cancer genomes in cancer progression.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Looking beyond single nucleotide variants in cancer genome</a:t>
            </a:r>
          </a:p>
          <a:p>
            <a:pPr marL="1200150" lvl="2" indent="-285750">
              <a:buFont typeface="Wingdings" charset="2"/>
              <a:buChar char="Ø"/>
            </a:pPr>
            <a:r>
              <a:rPr lang="en-US" dirty="0" smtClean="0"/>
              <a:t>Large structural variations</a:t>
            </a:r>
          </a:p>
          <a:p>
            <a:pPr marL="1200150" lvl="2" indent="-285750">
              <a:buFont typeface="Wingdings" charset="2"/>
              <a:buChar char="Ø"/>
            </a:pPr>
            <a:r>
              <a:rPr lang="en-US" dirty="0" smtClean="0"/>
              <a:t>Somatic copy number aberrations</a:t>
            </a:r>
          </a:p>
          <a:p>
            <a:pPr marL="1200150" lvl="2" indent="-285750">
              <a:buFont typeface="Wingdings" charset="2"/>
              <a:buChar char="Ø"/>
            </a:pPr>
            <a:r>
              <a:rPr lang="en-US" dirty="0" smtClean="0"/>
              <a:t>Extending know mutational signature repertoire</a:t>
            </a:r>
          </a:p>
          <a:p>
            <a:pPr marL="1200150" lvl="2" indent="-285750">
              <a:buFont typeface="Wingdings" charset="2"/>
              <a:buChar char="Ø"/>
            </a:pPr>
            <a:r>
              <a:rPr lang="en-US" dirty="0" smtClean="0"/>
              <a:t>Mapping cancer evolution history by analyzing clonal architecture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Jointly analyzing ~2800 whole genome tumor/normal pairs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&gt; 580 researchers	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16 thematic working groups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&gt; 130 research project</a:t>
            </a:r>
          </a:p>
          <a:p>
            <a:pPr marL="1200150" lvl="2" indent="-285750">
              <a:buFont typeface="Wingdings" charset="2"/>
              <a:buChar char="Ø"/>
            </a:pPr>
            <a:endParaRPr lang="en-US" dirty="0" smtClean="0"/>
          </a:p>
          <a:p>
            <a:pPr marL="1200150" lvl="2" indent="-285750">
              <a:buFont typeface="Wingdings" charset="2"/>
              <a:buChar char="Ø"/>
            </a:pPr>
            <a:endParaRPr lang="en-US" dirty="0"/>
          </a:p>
          <a:p>
            <a:pPr marL="1200150" lvl="2" indent="-285750">
              <a:buFont typeface="Wingdings" charset="2"/>
              <a:buChar char="Ø"/>
            </a:pPr>
            <a:endParaRPr lang="en-US" dirty="0" smtClean="0"/>
          </a:p>
          <a:p>
            <a:pPr marL="1200150" lvl="2" indent="-285750">
              <a:buFont typeface="Wingdings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511223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1012826"/>
            <a:ext cx="7323138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685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982664"/>
            <a:ext cx="6310312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697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Shape 522" descr="patient_counts_by_cohort_bargrap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62133"/>
            <a:ext cx="121920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Shape 523"/>
          <p:cNvSpPr txBox="1"/>
          <p:nvPr/>
        </p:nvSpPr>
        <p:spPr>
          <a:xfrm>
            <a:off x="736633" y="5663467"/>
            <a:ext cx="9061600" cy="105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2400"/>
              <a:t>Red line indicates 15 patients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1421267" y="938333"/>
            <a:ext cx="7948000" cy="92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2400"/>
              <a:t>2583 representative samples</a:t>
            </a:r>
          </a:p>
          <a:p>
            <a:r>
              <a:rPr lang="en" sz="2400"/>
              <a:t>29 cohorts with 2528 cases (&gt;97.5% of all cases)</a:t>
            </a:r>
          </a:p>
          <a:p>
            <a:endParaRPr sz="1267">
              <a:solidFill>
                <a:srgbClr val="222222"/>
              </a:solidFill>
              <a:highlight>
                <a:srgbClr val="FFFFFF"/>
              </a:highlight>
            </a:endParaRPr>
          </a:p>
          <a:p>
            <a:r>
              <a:rPr lang="en" sz="2400"/>
              <a:t> </a:t>
            </a:r>
          </a:p>
        </p:txBody>
      </p:sp>
      <p:sp>
        <p:nvSpPr>
          <p:cNvPr id="525" name="Shape 525"/>
          <p:cNvSpPr txBox="1"/>
          <p:nvPr/>
        </p:nvSpPr>
        <p:spPr>
          <a:xfrm>
            <a:off x="510567" y="234567"/>
            <a:ext cx="9810800" cy="92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2400" b="1"/>
              <a:t>Cohorts: 29 individual tumor types + 3 lineages + 1 pan-cancer  = 33 cohorts</a:t>
            </a:r>
          </a:p>
        </p:txBody>
      </p:sp>
      <p:sp>
        <p:nvSpPr>
          <p:cNvPr id="526" name="Shape 526"/>
          <p:cNvSpPr txBox="1"/>
          <p:nvPr/>
        </p:nvSpPr>
        <p:spPr>
          <a:xfrm>
            <a:off x="9448800" y="6195667"/>
            <a:ext cx="2142399" cy="60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-US" sz="1200" dirty="0" smtClean="0"/>
              <a:t>Rhienbay et. </a:t>
            </a:r>
            <a:r>
              <a:rPr lang="en-US" sz="1200" dirty="0"/>
              <a:t>a</a:t>
            </a:r>
            <a:r>
              <a:rPr lang="en-US" sz="1200" dirty="0" smtClean="0"/>
              <a:t>l.</a:t>
            </a: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190958216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Shape 716" descr="snv_tot_frequenc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445" y="1036329"/>
            <a:ext cx="6890532" cy="55495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27314" y="105682"/>
            <a:ext cx="11223171" cy="8128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10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6pPr>
            <a:lvl7pPr marL="913822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7pPr>
            <a:lvl8pPr marL="137073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8pPr>
            <a:lvl9pPr marL="182764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kern="0" dirty="0" smtClean="0">
                <a:ea typeface="+mj-ea"/>
              </a:rPr>
              <a:t>PCAWG : Mutation frequency distribution across cohorts</a:t>
            </a:r>
            <a:endParaRPr lang="en-US" kern="0" dirty="0">
              <a:ea typeface="+mj-e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249887" y="1429203"/>
            <a:ext cx="4942114" cy="3316288"/>
          </a:xfrm>
          <a:prstGeom prst="rect">
            <a:avLst/>
          </a:prstGeom>
        </p:spPr>
        <p:txBody>
          <a:bodyPr rtlCol="0">
            <a:noAutofit/>
          </a:bodyPr>
          <a:lstStyle>
            <a:lvl1pPr marL="223838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566738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908050" indent="-222250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822450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3011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69923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6833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3744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kern="0" dirty="0" smtClean="0">
                <a:ea typeface="+mn-ea"/>
              </a:rPr>
              <a:t>Only handful of driver mutations ( &lt;= 4) but thousands of passengers.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800" kern="0" dirty="0">
              <a:ea typeface="+mn-ea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rgbClr val="008000"/>
                </a:solidFill>
              </a:rPr>
              <a:t>What are these passengers doing in a typical cancer genome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800" kern="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5655779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19518" r="8247" b="13832"/>
          <a:stretch>
            <a:fillRect/>
          </a:stretch>
        </p:blipFill>
        <p:spPr bwMode="auto">
          <a:xfrm>
            <a:off x="1850647" y="1367718"/>
            <a:ext cx="8436276" cy="428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88028" y="633639"/>
            <a:ext cx="776151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650" b="1" dirty="0"/>
              <a:t>Improving discovery of cancer-driving mutations in the non-coding genome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7092044" y="5855834"/>
            <a:ext cx="26506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900" i="1" dirty="0"/>
              <a:t>S. Kumar &amp; M. Gerstein, Nature (2017)</a:t>
            </a:r>
          </a:p>
        </p:txBody>
      </p:sp>
    </p:spTree>
    <p:extLst>
      <p:ext uri="{BB962C8B-B14F-4D97-AF65-F5344CB8AC3E}">
        <p14:creationId xmlns:p14="http://schemas.microsoft.com/office/powerpoint/2010/main" val="572957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9" b="48924"/>
          <a:stretch/>
        </p:blipFill>
        <p:spPr bwMode="auto">
          <a:xfrm>
            <a:off x="4136571" y="1459020"/>
            <a:ext cx="7596452" cy="416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Shape 274"/>
          <p:cNvSpPr txBox="1">
            <a:spLocks noChangeArrowheads="1"/>
          </p:cNvSpPr>
          <p:nvPr/>
        </p:nvSpPr>
        <p:spPr bwMode="auto">
          <a:xfrm>
            <a:off x="2667000" y="569615"/>
            <a:ext cx="6858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/>
          <a:lstStyle/>
          <a:p>
            <a:pPr algn="ctr">
              <a:lnSpc>
                <a:spcPct val="90000"/>
              </a:lnSpc>
              <a:buClr>
                <a:srgbClr val="2F5496"/>
              </a:buClr>
              <a:buSzPct val="25000"/>
            </a:pPr>
            <a:r>
              <a:rPr lang="en-US" altLang="x-none" sz="2100" b="1" dirty="0" smtClean="0">
                <a:solidFill>
                  <a:srgbClr val="2F5496"/>
                </a:solidFill>
                <a:latin typeface="Arial" charset="0"/>
                <a:sym typeface="Arial" charset="0"/>
              </a:rPr>
              <a:t>Passengers burdening of TF </a:t>
            </a:r>
            <a:r>
              <a:rPr lang="en-US" altLang="x-none" sz="2100" b="1" dirty="0">
                <a:solidFill>
                  <a:srgbClr val="2F5496"/>
                </a:solidFill>
                <a:latin typeface="Arial" charset="0"/>
                <a:sym typeface="Arial" charset="0"/>
              </a:rPr>
              <a:t>binding </a:t>
            </a:r>
            <a:r>
              <a:rPr lang="en-US" altLang="x-none" sz="2100" b="1" dirty="0" smtClean="0">
                <a:solidFill>
                  <a:srgbClr val="2F5496"/>
                </a:solidFill>
                <a:latin typeface="Arial" charset="0"/>
                <a:sym typeface="Arial" charset="0"/>
              </a:rPr>
              <a:t>landscape</a:t>
            </a:r>
            <a:endParaRPr lang="en" altLang="x-none" sz="2100" b="1" dirty="0">
              <a:solidFill>
                <a:srgbClr val="2F5496"/>
              </a:solidFill>
              <a:latin typeface="Arial" charset="0"/>
              <a:sym typeface="Arial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 t="15187" r="43919" b="58315"/>
          <a:stretch/>
        </p:blipFill>
        <p:spPr bwMode="auto">
          <a:xfrm>
            <a:off x="203878" y="1727083"/>
            <a:ext cx="34544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6415" y="1661202"/>
            <a:ext cx="3471863" cy="1381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97301" y="3570289"/>
            <a:ext cx="3471863" cy="13281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/>
              <a:t>≈</a:t>
            </a:r>
            <a:r>
              <a:rPr lang="en-US" sz="1800" dirty="0" err="1"/>
              <a:t>ç</a:t>
            </a:r>
            <a:endParaRPr lang="en-US" sz="1800" dirty="0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45409" r="45363" b="29393"/>
          <a:stretch/>
        </p:blipFill>
        <p:spPr bwMode="auto">
          <a:xfrm>
            <a:off x="214764" y="3640329"/>
            <a:ext cx="3345540" cy="118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22088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5" t="52665"/>
          <a:stretch/>
        </p:blipFill>
        <p:spPr bwMode="auto">
          <a:xfrm>
            <a:off x="1828801" y="957942"/>
            <a:ext cx="4432692" cy="471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1608138" y="157842"/>
            <a:ext cx="8940800" cy="69124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10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6pPr>
            <a:lvl7pPr marL="913822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7pPr>
            <a:lvl8pPr marL="137073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8pPr>
            <a:lvl9pPr marL="182764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9pPr>
          </a:lstStyle>
          <a:p>
            <a:pPr defTabSz="456846" eaLnBrk="1" fontAlgn="auto" hangingPunct="1">
              <a:spcAft>
                <a:spcPts val="0"/>
              </a:spcAft>
              <a:defRPr/>
            </a:pPr>
            <a:r>
              <a:rPr lang="en-US" kern="0" dirty="0" smtClean="0">
                <a:ea typeface="+mj-ea"/>
              </a:rPr>
              <a:t>Structural variation burden across cancer types </a:t>
            </a:r>
            <a:endParaRPr lang="en-US" kern="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5597958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36" r="36075"/>
          <a:stretch>
            <a:fillRect/>
          </a:stretch>
        </p:blipFill>
        <p:spPr bwMode="auto">
          <a:xfrm>
            <a:off x="1507508" y="1746907"/>
            <a:ext cx="8923955" cy="416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Shape 274"/>
          <p:cNvSpPr txBox="1">
            <a:spLocks noChangeArrowheads="1"/>
          </p:cNvSpPr>
          <p:nvPr/>
        </p:nvSpPr>
        <p:spPr bwMode="auto">
          <a:xfrm>
            <a:off x="1744663" y="915988"/>
            <a:ext cx="8686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/>
          <a:lstStyle/>
          <a:p>
            <a:pPr algn="ctr">
              <a:lnSpc>
                <a:spcPct val="90000"/>
              </a:lnSpc>
              <a:buClr>
                <a:srgbClr val="2F5496"/>
              </a:buClr>
              <a:buSzPct val="25000"/>
            </a:pPr>
            <a:r>
              <a:rPr lang="en-US" altLang="x-none" sz="2100" b="1">
                <a:solidFill>
                  <a:srgbClr val="2F5496"/>
                </a:solidFill>
                <a:latin typeface="Arial" charset="0"/>
                <a:sym typeface="Arial" charset="0"/>
              </a:rPr>
              <a:t>Fraction of high impact nominal passengers in PCAWG cohorts </a:t>
            </a:r>
            <a:endParaRPr lang="en" altLang="x-none" sz="2100" b="1">
              <a:solidFill>
                <a:srgbClr val="2F5496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hape 118"/>
          <p:cNvSpPr>
            <a:spLocks noGrp="1"/>
          </p:cNvSpPr>
          <p:nvPr>
            <p:ph type="title"/>
          </p:nvPr>
        </p:nvSpPr>
        <p:spPr>
          <a:xfrm>
            <a:off x="1981200" y="1063625"/>
            <a:ext cx="8229600" cy="857250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algn="l">
              <a:buClr>
                <a:srgbClr val="366092"/>
              </a:buClr>
              <a:buSzPct val="25000"/>
            </a:pPr>
            <a:r>
              <a:rPr lang="en-US" altLang="en-US" sz="32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Mutational Processes </a:t>
            </a:r>
          </a:p>
        </p:txBody>
      </p:sp>
      <p:sp>
        <p:nvSpPr>
          <p:cNvPr id="95234" name="Shape 119"/>
          <p:cNvSpPr>
            <a:spLocks noGrp="1"/>
          </p:cNvSpPr>
          <p:nvPr>
            <p:ph type="body" idx="1"/>
          </p:nvPr>
        </p:nvSpPr>
        <p:spPr>
          <a:xfrm>
            <a:off x="1981200" y="2057401"/>
            <a:ext cx="8229600" cy="3394075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0"/>
              </a:spcBef>
              <a:buClr>
                <a:srgbClr val="366092"/>
              </a:buClr>
            </a:pPr>
            <a:r>
              <a:rPr lang="en-US" altLang="en-US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Multiple processes shape the genome</a:t>
            </a:r>
          </a:p>
          <a:p>
            <a:pPr marL="742950" lvl="1" indent="-285750">
              <a:spcBef>
                <a:spcPts val="400"/>
              </a:spcBef>
              <a:buClr>
                <a:srgbClr val="366092"/>
              </a:buClr>
              <a:buFont typeface="Arial" charset="0"/>
              <a:buChar char="–"/>
            </a:pPr>
            <a:r>
              <a:rPr lang="en-US" altLang="en-US" sz="20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Tumor sequencing shows a life-long accumulation of mutations</a:t>
            </a:r>
          </a:p>
          <a:p>
            <a:pPr marL="342900" indent="-342900">
              <a:spcBef>
                <a:spcPts val="475"/>
              </a:spcBef>
              <a:buClr>
                <a:srgbClr val="366092"/>
              </a:buClr>
            </a:pPr>
            <a:r>
              <a:rPr lang="en-US" altLang="en-US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Mutational processes carry signatures</a:t>
            </a:r>
          </a:p>
          <a:p>
            <a:pPr marL="742950" lvl="1" indent="-285750">
              <a:spcBef>
                <a:spcPts val="400"/>
              </a:spcBef>
              <a:buClr>
                <a:srgbClr val="366092"/>
              </a:buClr>
              <a:buFont typeface="Arial" charset="0"/>
              <a:buChar char="–"/>
            </a:pPr>
            <a:r>
              <a:rPr lang="en-US" altLang="en-US" sz="20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e.g. UV light cause pyrimidine dimer </a:t>
            </a:r>
          </a:p>
        </p:txBody>
      </p:sp>
      <p:sp>
        <p:nvSpPr>
          <p:cNvPr id="95235" name="Shape 12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5624514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r" eaLnBrk="1" hangingPunct="1">
              <a:buSzPct val="25000"/>
            </a:pPr>
            <a:fld id="{397B733B-4A2A-2D43-8814-0BD7979F9E9D}" type="slidenum">
              <a:rPr lang="en-US" altLang="en-US" sz="1200">
                <a:solidFill>
                  <a:srgbClr val="888888"/>
                </a:solidFill>
                <a:latin typeface="Helvetica Neue" charset="0"/>
                <a:sym typeface="Helvetica Neue" charset="0"/>
              </a:rPr>
              <a:pPr algn="r" eaLnBrk="1" hangingPunct="1">
                <a:buSzPct val="25000"/>
              </a:pPr>
              <a:t>29</a:t>
            </a:fld>
            <a:endParaRPr lang="en-US" altLang="en-US" sz="1200">
              <a:solidFill>
                <a:srgbClr val="888888"/>
              </a:solidFill>
              <a:latin typeface="Helvetica Neue" charset="0"/>
              <a:sym typeface="Helvetica Neue" charset="0"/>
            </a:endParaRPr>
          </a:p>
        </p:txBody>
      </p:sp>
      <p:pic>
        <p:nvPicPr>
          <p:cNvPr id="95236" name="Shape 121" descr="nrg3729-f1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3255964"/>
            <a:ext cx="30400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Shape 122"/>
          <p:cNvSpPr>
            <a:spLocks noChangeArrowheads="1"/>
          </p:cNvSpPr>
          <p:nvPr/>
        </p:nvSpPr>
        <p:spPr bwMode="auto">
          <a:xfrm>
            <a:off x="7248525" y="5373688"/>
            <a:ext cx="30432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en-US" sz="800">
                <a:solidFill>
                  <a:srgbClr val="366092"/>
                </a:solidFill>
                <a:latin typeface="Helvetica Neue" charset="0"/>
                <a:sym typeface="Helvetica Neue" charset="0"/>
              </a:rPr>
              <a:t>Helleday, Eshtad &amp; Nik-Zainal, Nature Reviews Genetics, 2014  </a:t>
            </a:r>
          </a:p>
        </p:txBody>
      </p:sp>
      <p:pic>
        <p:nvPicPr>
          <p:cNvPr id="95238" name="Shape 12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644900"/>
            <a:ext cx="339883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Shape 124"/>
          <p:cNvSpPr>
            <a:spLocks noChangeArrowheads="1"/>
          </p:cNvSpPr>
          <p:nvPr/>
        </p:nvSpPr>
        <p:spPr bwMode="auto">
          <a:xfrm>
            <a:off x="4872038" y="5373688"/>
            <a:ext cx="16256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en-US" sz="800">
                <a:solidFill>
                  <a:srgbClr val="366092"/>
                </a:solidFill>
                <a:latin typeface="Helvetica Neue" charset="0"/>
                <a:sym typeface="Helvetica Neue" charset="0"/>
              </a:rPr>
              <a:t>Clancy, Nature Education, 2008</a:t>
            </a:r>
          </a:p>
        </p:txBody>
      </p:sp>
    </p:spTree>
    <p:extLst>
      <p:ext uri="{BB962C8B-B14F-4D97-AF65-F5344CB8AC3E}">
        <p14:creationId xmlns:p14="http://schemas.microsoft.com/office/powerpoint/2010/main" val="1061192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>
            <a:fillRect/>
          </a:stretch>
        </p:blipFill>
        <p:spPr bwMode="auto">
          <a:xfrm>
            <a:off x="1828800" y="2209800"/>
            <a:ext cx="40005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0" name="Group 88"/>
          <p:cNvGrpSpPr>
            <a:grpSpLocks/>
          </p:cNvGrpSpPr>
          <p:nvPr/>
        </p:nvGrpSpPr>
        <p:grpSpPr bwMode="auto">
          <a:xfrm>
            <a:off x="5453751" y="2679700"/>
            <a:ext cx="2133600" cy="3771900"/>
            <a:chOff x="6096000" y="2895600"/>
            <a:chExt cx="2133600" cy="3771900"/>
          </a:xfrm>
        </p:grpSpPr>
        <p:pic>
          <p:nvPicPr>
            <p:cNvPr id="17413" name="Picture 6" descr="C:\Users\JM\Desktop\karyograms670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8" t="17073" r="51045" b="2438"/>
            <a:stretch>
              <a:fillRect/>
            </a:stretch>
          </p:blipFill>
          <p:spPr bwMode="auto">
            <a:xfrm>
              <a:off x="6096000" y="2895600"/>
              <a:ext cx="2130552" cy="1865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96" t="10062" r="1343" b="4573"/>
            <a:stretch>
              <a:fillRect/>
            </a:stretch>
          </p:blipFill>
          <p:spPr bwMode="auto">
            <a:xfrm>
              <a:off x="6096000" y="4800600"/>
              <a:ext cx="2133600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828800" y="1493839"/>
            <a:ext cx="85979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5613" fontAlgn="base">
              <a:spcAft>
                <a:spcPct val="0"/>
              </a:spcAft>
              <a:buNone/>
            </a:pPr>
            <a:r>
              <a:rPr lang="en-US" altLang="en-US" sz="1600">
                <a:solidFill>
                  <a:srgbClr val="000000"/>
                </a:solidFill>
                <a:latin typeface="Calibri" charset="0"/>
              </a:rPr>
              <a:t>Personal genomes soon will become a commonplace part of medical research &amp; eventually treatment (esp. for cancer). They will provide a primary connection for biological science to the general public.</a:t>
            </a:r>
            <a:endParaRPr lang="en-US" altLang="en-US" sz="16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3" name="Title 2"/>
          <p:cNvSpPr txBox="1">
            <a:spLocks/>
          </p:cNvSpPr>
          <p:nvPr/>
        </p:nvSpPr>
        <p:spPr>
          <a:xfrm>
            <a:off x="1981200" y="274638"/>
            <a:ext cx="8229600" cy="10207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Personal Genomics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as a Gateway into Biology</a:t>
            </a:r>
          </a:p>
        </p:txBody>
      </p:sp>
    </p:spTree>
    <p:extLst>
      <p:ext uri="{BB962C8B-B14F-4D97-AF65-F5344CB8AC3E}">
        <p14:creationId xmlns:p14="http://schemas.microsoft.com/office/powerpoint/2010/main" val="33338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9" t="32201" b="38013"/>
          <a:stretch/>
        </p:blipFill>
        <p:spPr bwMode="auto">
          <a:xfrm>
            <a:off x="2950029" y="1778640"/>
            <a:ext cx="6607628" cy="382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Shape 274"/>
          <p:cNvSpPr txBox="1">
            <a:spLocks noChangeArrowheads="1"/>
          </p:cNvSpPr>
          <p:nvPr/>
        </p:nvSpPr>
        <p:spPr bwMode="auto">
          <a:xfrm>
            <a:off x="2232025" y="398464"/>
            <a:ext cx="8051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/>
          <a:lstStyle/>
          <a:p>
            <a:pPr algn="ctr">
              <a:lnSpc>
                <a:spcPct val="90000"/>
              </a:lnSpc>
              <a:buClr>
                <a:srgbClr val="2F5496"/>
              </a:buClr>
              <a:buSzPct val="25000"/>
            </a:pPr>
            <a:r>
              <a:rPr lang="en-US" altLang="x-none" sz="2100" b="1">
                <a:solidFill>
                  <a:srgbClr val="2F5496"/>
                </a:solidFill>
                <a:latin typeface="Arial" charset="0"/>
                <a:sym typeface="Arial" charset="0"/>
              </a:rPr>
              <a:t>De-convoluting mutational signature and functional impact of nominal passengers in PCAWG</a:t>
            </a:r>
            <a:endParaRPr lang="en" altLang="x-none" sz="2100" b="1">
              <a:solidFill>
                <a:srgbClr val="2F5496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27337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hape 129"/>
          <p:cNvSpPr>
            <a:spLocks noGrp="1"/>
          </p:cNvSpPr>
          <p:nvPr>
            <p:ph type="title"/>
          </p:nvPr>
        </p:nvSpPr>
        <p:spPr>
          <a:xfrm>
            <a:off x="1981200" y="1063625"/>
            <a:ext cx="8229600" cy="857250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algn="l">
              <a:buClr>
                <a:srgbClr val="366092"/>
              </a:buClr>
              <a:buSzPct val="25000"/>
            </a:pPr>
            <a:r>
              <a:rPr lang="en-US" altLang="en-US" sz="32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Mutational Context and Signatures</a:t>
            </a:r>
          </a:p>
        </p:txBody>
      </p:sp>
      <p:sp>
        <p:nvSpPr>
          <p:cNvPr id="98306" name="Shape 130"/>
          <p:cNvSpPr>
            <a:spLocks noGrp="1"/>
          </p:cNvSpPr>
          <p:nvPr>
            <p:ph type="body" idx="1"/>
          </p:nvPr>
        </p:nvSpPr>
        <p:spPr>
          <a:xfrm>
            <a:off x="1981200" y="2057401"/>
            <a:ext cx="8229600" cy="3394075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0"/>
              </a:spcBef>
              <a:buClr>
                <a:srgbClr val="366092"/>
              </a:buClr>
            </a:pPr>
            <a:r>
              <a:rPr lang="en-US" altLang="en-US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We can decompose the mutations based on the context</a:t>
            </a:r>
          </a:p>
          <a:p>
            <a:pPr marL="342900" indent="-342900">
              <a:spcBef>
                <a:spcPts val="475"/>
              </a:spcBef>
              <a:buClr>
                <a:srgbClr val="366092"/>
              </a:buClr>
            </a:pPr>
            <a:r>
              <a:rPr lang="en-US" altLang="en-US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Mutation spectrum is further broken down to mutation signatures, which represent mutational processes</a:t>
            </a:r>
          </a:p>
          <a:p>
            <a:pPr marL="742950" lvl="1" indent="-285750">
              <a:spcBef>
                <a:spcPts val="400"/>
              </a:spcBef>
              <a:buClr>
                <a:srgbClr val="366092"/>
              </a:buClr>
              <a:buFont typeface="Arial" charset="0"/>
              <a:buChar char="–"/>
            </a:pPr>
            <a:r>
              <a:rPr lang="en-US" altLang="en-US" sz="20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NMF/clustering on large cancer cohorts</a:t>
            </a:r>
          </a:p>
          <a:p>
            <a:pPr marL="742950" lvl="1" indent="-285750">
              <a:spcBef>
                <a:spcPts val="400"/>
              </a:spcBef>
              <a:buClr>
                <a:srgbClr val="366092"/>
              </a:buClr>
              <a:buFont typeface="Arial" charset="0"/>
              <a:buChar char="–"/>
            </a:pPr>
            <a:r>
              <a:rPr lang="en-US" altLang="en-US" sz="20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Linked some signatures with biological processes/mutagens</a:t>
            </a:r>
          </a:p>
          <a:p>
            <a:pPr marL="342900" indent="-342900">
              <a:spcBef>
                <a:spcPts val="475"/>
              </a:spcBef>
              <a:buClr>
                <a:srgbClr val="366092"/>
              </a:buClr>
              <a:buNone/>
            </a:pPr>
            <a:endParaRPr lang="en-US" altLang="en-US">
              <a:solidFill>
                <a:srgbClr val="366092"/>
              </a:solidFill>
              <a:latin typeface="Helvetica Neue" charset="0"/>
              <a:ea typeface="ＭＳ Ｐゴシック" charset="-128"/>
              <a:sym typeface="Helvetica Neue" charset="0"/>
            </a:endParaRPr>
          </a:p>
          <a:p>
            <a:pPr marL="342900" indent="-342900">
              <a:spcBef>
                <a:spcPts val="475"/>
              </a:spcBef>
              <a:buClr>
                <a:srgbClr val="366092"/>
              </a:buClr>
              <a:buNone/>
            </a:pPr>
            <a:endParaRPr lang="en-US" altLang="en-US">
              <a:solidFill>
                <a:srgbClr val="366092"/>
              </a:solidFill>
              <a:latin typeface="Helvetica Neue" charset="0"/>
              <a:ea typeface="ＭＳ Ｐゴシック" charset="-128"/>
              <a:sym typeface="Helvetica Neue" charset="0"/>
            </a:endParaRPr>
          </a:p>
        </p:txBody>
      </p:sp>
      <p:sp>
        <p:nvSpPr>
          <p:cNvPr id="98307" name="Shape 13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5624514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r" eaLnBrk="1" hangingPunct="1">
              <a:buSzPct val="25000"/>
            </a:pPr>
            <a:fld id="{6CC2CA3F-04F4-234F-8EF0-AF49C692451A}" type="slidenum">
              <a:rPr lang="en-US" altLang="en-US" sz="1200">
                <a:solidFill>
                  <a:srgbClr val="888888"/>
                </a:solidFill>
                <a:latin typeface="Helvetica Neue" charset="0"/>
                <a:sym typeface="Helvetica Neue" charset="0"/>
              </a:rPr>
              <a:pPr algn="r" eaLnBrk="1" hangingPunct="1">
                <a:buSzPct val="25000"/>
              </a:pPr>
              <a:t>31</a:t>
            </a:fld>
            <a:endParaRPr lang="en-US" altLang="en-US" sz="1200">
              <a:solidFill>
                <a:srgbClr val="888888"/>
              </a:solidFill>
              <a:latin typeface="Helvetica Neue" charset="0"/>
              <a:sym typeface="Helvetica Neue" charset="0"/>
            </a:endParaRPr>
          </a:p>
        </p:txBody>
      </p:sp>
      <p:grpSp>
        <p:nvGrpSpPr>
          <p:cNvPr id="98308" name="Shape 132"/>
          <p:cNvGrpSpPr>
            <a:grpSpLocks/>
          </p:cNvGrpSpPr>
          <p:nvPr/>
        </p:nvGrpSpPr>
        <p:grpSpPr bwMode="auto">
          <a:xfrm>
            <a:off x="1981201" y="4086225"/>
            <a:ext cx="3971925" cy="1543050"/>
            <a:chOff x="457200" y="2963166"/>
            <a:chExt cx="3971400" cy="1542165"/>
          </a:xfrm>
        </p:grpSpPr>
        <p:pic>
          <p:nvPicPr>
            <p:cNvPr id="98311" name="Shape 133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79"/>
            <a:stretch>
              <a:fillRect/>
            </a:stretch>
          </p:blipFill>
          <p:spPr bwMode="auto">
            <a:xfrm>
              <a:off x="457200" y="2963166"/>
              <a:ext cx="3971400" cy="123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2" name="Shape 134"/>
            <p:cNvSpPr>
              <a:spLocks noChangeArrowheads="1"/>
            </p:cNvSpPr>
            <p:nvPr/>
          </p:nvSpPr>
          <p:spPr bwMode="auto">
            <a:xfrm>
              <a:off x="1177279" y="4197532"/>
              <a:ext cx="2609100" cy="30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eaLnBrk="1" hangingPunct="1">
                <a:buSzPct val="25000"/>
              </a:pPr>
              <a:r>
                <a:rPr lang="en-US" altLang="en-US" sz="1400" b="1">
                  <a:solidFill>
                    <a:srgbClr val="366092"/>
                  </a:solidFill>
                  <a:latin typeface="Helvetica Neue" charset="0"/>
                  <a:sym typeface="Helvetica Neue" charset="0"/>
                </a:rPr>
                <a:t>Mutation spectrum </a:t>
              </a:r>
              <a:r>
                <a:rPr lang="en-US" altLang="en-US" sz="1400" i="1">
                  <a:solidFill>
                    <a:srgbClr val="366092"/>
                  </a:solidFill>
                  <a:latin typeface="Helvetica Neue" charset="0"/>
                  <a:sym typeface="Helvetica Neue" charset="0"/>
                </a:rPr>
                <a:t>observed</a:t>
              </a:r>
            </a:p>
          </p:txBody>
        </p:sp>
      </p:grpSp>
      <p:sp>
        <p:nvSpPr>
          <p:cNvPr id="98309" name="Shape 135"/>
          <p:cNvSpPr>
            <a:spLocks noChangeArrowheads="1"/>
          </p:cNvSpPr>
          <p:nvPr/>
        </p:nvSpPr>
        <p:spPr bwMode="auto">
          <a:xfrm>
            <a:off x="7112001" y="5280026"/>
            <a:ext cx="2479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en-US" sz="1400" b="1">
                <a:solidFill>
                  <a:srgbClr val="366092"/>
                </a:solidFill>
                <a:latin typeface="Helvetica Neue" charset="0"/>
                <a:sym typeface="Helvetica Neue" charset="0"/>
              </a:rPr>
              <a:t>Mutation signature </a:t>
            </a:r>
            <a:r>
              <a:rPr lang="en-US" altLang="en-US" sz="1400" i="1">
                <a:solidFill>
                  <a:srgbClr val="366092"/>
                </a:solidFill>
                <a:latin typeface="Helvetica Neue" charset="0"/>
                <a:sym typeface="Helvetica Neue" charset="0"/>
              </a:rPr>
              <a:t>inferred</a:t>
            </a:r>
          </a:p>
        </p:txBody>
      </p:sp>
      <p:pic>
        <p:nvPicPr>
          <p:cNvPr id="98310" name="Shape 136" descr="Signature_patterns.pn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4056064"/>
            <a:ext cx="3551237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12412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9" b="-1"/>
          <a:stretch/>
        </p:blipFill>
        <p:spPr bwMode="auto">
          <a:xfrm>
            <a:off x="642257" y="1580621"/>
            <a:ext cx="10893800" cy="401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Shape 274"/>
          <p:cNvSpPr txBox="1">
            <a:spLocks noChangeArrowheads="1"/>
          </p:cNvSpPr>
          <p:nvPr/>
        </p:nvSpPr>
        <p:spPr bwMode="auto">
          <a:xfrm>
            <a:off x="2232025" y="398464"/>
            <a:ext cx="8051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/>
          <a:lstStyle/>
          <a:p>
            <a:pPr algn="ctr">
              <a:lnSpc>
                <a:spcPct val="90000"/>
              </a:lnSpc>
              <a:buClr>
                <a:srgbClr val="2F5496"/>
              </a:buClr>
              <a:buSzPct val="25000"/>
            </a:pPr>
            <a:r>
              <a:rPr lang="en-US" altLang="x-none" sz="2100" b="1">
                <a:solidFill>
                  <a:srgbClr val="2F5496"/>
                </a:solidFill>
                <a:latin typeface="Arial" charset="0"/>
                <a:sym typeface="Arial" charset="0"/>
              </a:rPr>
              <a:t>De-convoluting mutational signature and functional impact of nominal passengers in PCAWG</a:t>
            </a:r>
            <a:endParaRPr lang="en" altLang="x-none" sz="2100" b="1">
              <a:solidFill>
                <a:srgbClr val="2F5496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236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Shape 14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43"/>
          <a:stretch>
            <a:fillRect/>
          </a:stretch>
        </p:blipFill>
        <p:spPr bwMode="auto">
          <a:xfrm>
            <a:off x="6096000" y="2451101"/>
            <a:ext cx="447198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Shape 143"/>
          <p:cNvSpPr>
            <a:spLocks noGrp="1"/>
          </p:cNvSpPr>
          <p:nvPr>
            <p:ph type="title"/>
          </p:nvPr>
        </p:nvSpPr>
        <p:spPr>
          <a:xfrm>
            <a:off x="1981200" y="1063625"/>
            <a:ext cx="8229600" cy="857250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algn="l">
              <a:buClr>
                <a:srgbClr val="366092"/>
              </a:buClr>
              <a:buSzPct val="25000"/>
            </a:pPr>
            <a:r>
              <a:rPr lang="en-US" altLang="en-US" sz="32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CpGs Drive Inter-patient Variation</a:t>
            </a:r>
          </a:p>
        </p:txBody>
      </p:sp>
      <p:sp>
        <p:nvSpPr>
          <p:cNvPr id="100355" name="Shape 144"/>
          <p:cNvSpPr>
            <a:spLocks noGrp="1"/>
          </p:cNvSpPr>
          <p:nvPr>
            <p:ph type="body" idx="1"/>
          </p:nvPr>
        </p:nvSpPr>
        <p:spPr>
          <a:xfrm>
            <a:off x="1981200" y="2057401"/>
            <a:ext cx="8229600" cy="3394075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0"/>
              </a:spcBef>
              <a:buClr>
                <a:srgbClr val="366092"/>
              </a:buClr>
            </a:pPr>
            <a:r>
              <a:rPr lang="en-US" altLang="en-US" sz="16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The Loading on PC1 is mostly [C&gt;T]G</a:t>
            </a:r>
          </a:p>
          <a:p>
            <a:pPr marL="342900" indent="-342900">
              <a:spcBef>
                <a:spcPts val="325"/>
              </a:spcBef>
              <a:buClr>
                <a:srgbClr val="366092"/>
              </a:buClr>
            </a:pPr>
            <a:r>
              <a:rPr lang="en-US" altLang="en-US" sz="16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Confirmed by higher C&gt;T% in CpGs  in the hypermethylated group (cluster1) </a:t>
            </a:r>
          </a:p>
          <a:p>
            <a:pPr marL="342900" indent="-342900">
              <a:spcBef>
                <a:spcPts val="325"/>
              </a:spcBef>
              <a:buClr>
                <a:srgbClr val="366092"/>
              </a:buClr>
              <a:buNone/>
            </a:pPr>
            <a:endParaRPr lang="en-US" altLang="en-US" sz="1600">
              <a:solidFill>
                <a:srgbClr val="366092"/>
              </a:solidFill>
              <a:latin typeface="Helvetica Neue" charset="0"/>
              <a:ea typeface="ＭＳ Ｐゴシック" charset="-128"/>
              <a:sym typeface="Helvetica Neue" charset="0"/>
            </a:endParaRPr>
          </a:p>
        </p:txBody>
      </p:sp>
      <p:sp>
        <p:nvSpPr>
          <p:cNvPr id="100356" name="Shape 14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5624514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r" eaLnBrk="1" hangingPunct="1">
              <a:buSzPct val="25000"/>
            </a:pPr>
            <a:fld id="{A50F023A-BC64-7F4A-9083-6E80AF82B8F1}" type="slidenum">
              <a:rPr lang="en-US" altLang="en-US" sz="1200">
                <a:solidFill>
                  <a:srgbClr val="888888"/>
                </a:solidFill>
                <a:latin typeface="Helvetica Neue" charset="0"/>
                <a:sym typeface="Helvetica Neue" charset="0"/>
              </a:rPr>
              <a:pPr algn="r" eaLnBrk="1" hangingPunct="1">
                <a:buSzPct val="25000"/>
              </a:pPr>
              <a:t>33</a:t>
            </a:fld>
            <a:endParaRPr lang="en-US" altLang="en-US" sz="1200">
              <a:solidFill>
                <a:srgbClr val="888888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0357" name="Shape 146"/>
          <p:cNvSpPr txBox="1">
            <a:spLocks noChangeArrowheads="1"/>
          </p:cNvSpPr>
          <p:nvPr/>
        </p:nvSpPr>
        <p:spPr bwMode="auto">
          <a:xfrm>
            <a:off x="7896226" y="5373688"/>
            <a:ext cx="26257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en-US" sz="800">
                <a:solidFill>
                  <a:srgbClr val="366092"/>
                </a:solidFill>
                <a:latin typeface="Helvetica Neue" charset="0"/>
                <a:sym typeface="Helvetica Neue" charset="0"/>
              </a:rPr>
              <a:t>S. Li, B. Shuch and M. Gerstein PLOS Genetics 2017 </a:t>
            </a:r>
          </a:p>
        </p:txBody>
      </p:sp>
      <p:grpSp>
        <p:nvGrpSpPr>
          <p:cNvPr id="100358" name="Shape 147"/>
          <p:cNvGrpSpPr>
            <a:grpSpLocks/>
          </p:cNvGrpSpPr>
          <p:nvPr/>
        </p:nvGrpSpPr>
        <p:grpSpPr bwMode="auto">
          <a:xfrm>
            <a:off x="1674814" y="3929063"/>
            <a:ext cx="4708525" cy="1979612"/>
            <a:chOff x="-51753" y="2059089"/>
            <a:chExt cx="4709100" cy="1979854"/>
          </a:xfrm>
        </p:grpSpPr>
        <p:pic>
          <p:nvPicPr>
            <p:cNvPr id="100360" name="Shape 148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22"/>
            <a:stretch>
              <a:fillRect/>
            </a:stretch>
          </p:blipFill>
          <p:spPr bwMode="auto">
            <a:xfrm>
              <a:off x="-51753" y="2423143"/>
              <a:ext cx="4709100" cy="161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0361" name="Shape 149"/>
            <p:cNvGrpSpPr>
              <a:grpSpLocks/>
            </p:cNvGrpSpPr>
            <p:nvPr/>
          </p:nvGrpSpPr>
          <p:grpSpPr bwMode="auto">
            <a:xfrm>
              <a:off x="1344412" y="2059089"/>
              <a:ext cx="1876962" cy="766250"/>
              <a:chOff x="1344412" y="2799859"/>
              <a:chExt cx="1876962" cy="766250"/>
            </a:xfrm>
          </p:grpSpPr>
          <p:cxnSp>
            <p:nvCxnSpPr>
              <p:cNvPr id="100362" name="Shape 150"/>
              <p:cNvCxnSpPr>
                <a:cxnSpLocks noChangeShapeType="1"/>
              </p:cNvCxnSpPr>
              <p:nvPr/>
            </p:nvCxnSpPr>
            <p:spPr bwMode="auto">
              <a:xfrm>
                <a:off x="1771127" y="3001768"/>
                <a:ext cx="129000" cy="1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363" name="Shape 151"/>
              <p:cNvSpPr txBox="1">
                <a:spLocks noChangeArrowheads="1"/>
              </p:cNvSpPr>
              <p:nvPr/>
            </p:nvSpPr>
            <p:spPr bwMode="auto">
              <a:xfrm>
                <a:off x="1344412" y="2807730"/>
                <a:ext cx="586500" cy="21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pPr eaLnBrk="1" hangingPunct="1">
                  <a:buSzPct val="25000"/>
                </a:pPr>
                <a:r>
                  <a:rPr lang="en-US" altLang="en-US" sz="800">
                    <a:solidFill>
                      <a:srgbClr val="000000"/>
                    </a:solidFill>
                    <a:latin typeface="Helvetica Neue" charset="0"/>
                    <a:sym typeface="Helvetica Neue" charset="0"/>
                  </a:rPr>
                  <a:t>A[C&gt;T]G</a:t>
                </a:r>
              </a:p>
            </p:txBody>
          </p:sp>
          <p:sp>
            <p:nvSpPr>
              <p:cNvPr id="100364" name="Shape 152"/>
              <p:cNvSpPr txBox="1">
                <a:spLocks noChangeArrowheads="1"/>
              </p:cNvSpPr>
              <p:nvPr/>
            </p:nvSpPr>
            <p:spPr bwMode="auto">
              <a:xfrm>
                <a:off x="1830307" y="2948469"/>
                <a:ext cx="594900" cy="21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pPr eaLnBrk="1" hangingPunct="1">
                  <a:buSzPct val="25000"/>
                </a:pPr>
                <a:r>
                  <a:rPr lang="en-US" altLang="en-US" sz="800">
                    <a:solidFill>
                      <a:srgbClr val="000000"/>
                    </a:solidFill>
                    <a:latin typeface="Helvetica Neue" charset="0"/>
                    <a:sym typeface="Helvetica Neue" charset="0"/>
                  </a:rPr>
                  <a:t>C[C&gt;T]G</a:t>
                </a:r>
              </a:p>
            </p:txBody>
          </p:sp>
          <p:sp>
            <p:nvSpPr>
              <p:cNvPr id="100365" name="Shape 153"/>
              <p:cNvSpPr txBox="1">
                <a:spLocks noChangeArrowheads="1"/>
              </p:cNvSpPr>
              <p:nvPr/>
            </p:nvSpPr>
            <p:spPr bwMode="auto">
              <a:xfrm>
                <a:off x="2351966" y="2799859"/>
                <a:ext cx="597900" cy="21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pPr eaLnBrk="1" hangingPunct="1">
                  <a:buSzPct val="25000"/>
                </a:pPr>
                <a:r>
                  <a:rPr lang="en-US" altLang="en-US" sz="800">
                    <a:solidFill>
                      <a:srgbClr val="000000"/>
                    </a:solidFill>
                    <a:latin typeface="Helvetica Neue" charset="0"/>
                    <a:sym typeface="Helvetica Neue" charset="0"/>
                  </a:rPr>
                  <a:t>G[C&gt;T]G</a:t>
                </a:r>
              </a:p>
            </p:txBody>
          </p:sp>
          <p:sp>
            <p:nvSpPr>
              <p:cNvPr id="100366" name="Shape 154"/>
              <p:cNvSpPr txBox="1">
                <a:spLocks noChangeArrowheads="1"/>
              </p:cNvSpPr>
              <p:nvPr/>
            </p:nvSpPr>
            <p:spPr bwMode="auto">
              <a:xfrm>
                <a:off x="2639075" y="3058883"/>
                <a:ext cx="582300" cy="21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pPr eaLnBrk="1" hangingPunct="1">
                  <a:buSzPct val="25000"/>
                </a:pPr>
                <a:r>
                  <a:rPr lang="en-US" altLang="en-US" sz="800">
                    <a:solidFill>
                      <a:srgbClr val="000000"/>
                    </a:solidFill>
                    <a:latin typeface="Helvetica Neue" charset="0"/>
                    <a:sym typeface="Helvetica Neue" charset="0"/>
                  </a:rPr>
                  <a:t>T[C&gt;T]G</a:t>
                </a:r>
              </a:p>
            </p:txBody>
          </p:sp>
          <p:cxnSp>
            <p:nvCxnSpPr>
              <p:cNvPr id="100367" name="Shape 155"/>
              <p:cNvCxnSpPr>
                <a:cxnSpLocks noChangeShapeType="1"/>
              </p:cNvCxnSpPr>
              <p:nvPr/>
            </p:nvCxnSpPr>
            <p:spPr bwMode="auto">
              <a:xfrm>
                <a:off x="2088890" y="3201266"/>
                <a:ext cx="0" cy="315299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368" name="Shape 156"/>
              <p:cNvCxnSpPr>
                <a:cxnSpLocks noChangeShapeType="1"/>
              </p:cNvCxnSpPr>
              <p:nvPr/>
            </p:nvCxnSpPr>
            <p:spPr bwMode="auto">
              <a:xfrm flipH="1">
                <a:off x="2256875" y="3003546"/>
                <a:ext cx="382200" cy="3663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369" name="Shape 157"/>
              <p:cNvCxnSpPr>
                <a:cxnSpLocks noChangeShapeType="1"/>
              </p:cNvCxnSpPr>
              <p:nvPr/>
            </p:nvCxnSpPr>
            <p:spPr bwMode="auto">
              <a:xfrm flipH="1">
                <a:off x="2425282" y="3250810"/>
                <a:ext cx="504900" cy="3153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100359" name="Shape 158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7" b="64705"/>
          <a:stretch>
            <a:fillRect/>
          </a:stretch>
        </p:blipFill>
        <p:spPr bwMode="auto">
          <a:xfrm>
            <a:off x="1674814" y="2781300"/>
            <a:ext cx="47085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63242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hape 163"/>
          <p:cNvSpPr>
            <a:spLocks noGrp="1"/>
          </p:cNvSpPr>
          <p:nvPr>
            <p:ph type="title"/>
          </p:nvPr>
        </p:nvSpPr>
        <p:spPr>
          <a:xfrm>
            <a:off x="1981200" y="1063625"/>
            <a:ext cx="8229600" cy="857250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algn="l">
              <a:buClr>
                <a:srgbClr val="366092"/>
              </a:buClr>
              <a:buSzPct val="25000"/>
            </a:pPr>
            <a:r>
              <a:rPr lang="en-US" altLang="en-US" sz="32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Discover ApoBEC Signature</a:t>
            </a:r>
          </a:p>
        </p:txBody>
      </p:sp>
      <p:sp>
        <p:nvSpPr>
          <p:cNvPr id="102402" name="Shape 164"/>
          <p:cNvSpPr>
            <a:spLocks noGrp="1"/>
          </p:cNvSpPr>
          <p:nvPr>
            <p:ph type="body" idx="1"/>
          </p:nvPr>
        </p:nvSpPr>
        <p:spPr>
          <a:xfrm>
            <a:off x="1981200" y="2057401"/>
            <a:ext cx="8229600" cy="3394075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10000"/>
              </a:lnSpc>
              <a:spcBef>
                <a:spcPct val="0"/>
              </a:spcBef>
              <a:buClr>
                <a:srgbClr val="366092"/>
              </a:buClr>
            </a:pPr>
            <a:r>
              <a:rPr lang="en-US" altLang="en-US" sz="16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ApoBEC signature is observed </a:t>
            </a:r>
            <a:br>
              <a:rPr lang="en-US" altLang="en-US" sz="16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</a:br>
            <a:r>
              <a:rPr lang="en-US" altLang="en-US" sz="16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in chRCC but never in ccRCC.</a:t>
            </a:r>
          </a:p>
          <a:p>
            <a:pPr marL="342900" indent="-342900">
              <a:lnSpc>
                <a:spcPct val="110000"/>
              </a:lnSpc>
              <a:spcBef>
                <a:spcPts val="325"/>
              </a:spcBef>
              <a:buClr>
                <a:srgbClr val="366092"/>
              </a:buClr>
              <a:buNone/>
            </a:pPr>
            <a:endParaRPr lang="en-US" altLang="en-US" sz="1600">
              <a:solidFill>
                <a:srgbClr val="366092"/>
              </a:solidFill>
              <a:latin typeface="Helvetica Neue" charset="0"/>
              <a:ea typeface="ＭＳ Ｐゴシック" charset="-128"/>
              <a:sym typeface="Helvetica Neue" charset="0"/>
            </a:endParaRPr>
          </a:p>
          <a:p>
            <a:pPr marL="342900" indent="-342900">
              <a:lnSpc>
                <a:spcPct val="110000"/>
              </a:lnSpc>
              <a:spcBef>
                <a:spcPts val="325"/>
              </a:spcBef>
              <a:buClr>
                <a:srgbClr val="366092"/>
              </a:buClr>
            </a:pPr>
            <a:r>
              <a:rPr lang="en-US" altLang="en-US" sz="16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We found a pRCC has ApoBEC</a:t>
            </a:r>
            <a:br>
              <a:rPr lang="en-US" altLang="en-US" sz="16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</a:br>
            <a:r>
              <a:rPr lang="en-US" altLang="en-US" sz="16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signature</a:t>
            </a:r>
          </a:p>
          <a:p>
            <a:pPr marL="342900" indent="-342900">
              <a:lnSpc>
                <a:spcPct val="110000"/>
              </a:lnSpc>
              <a:spcBef>
                <a:spcPts val="325"/>
              </a:spcBef>
              <a:buClr>
                <a:srgbClr val="366092"/>
              </a:buClr>
              <a:buNone/>
            </a:pPr>
            <a:endParaRPr lang="en-US" altLang="en-US" sz="1600">
              <a:solidFill>
                <a:srgbClr val="366092"/>
              </a:solidFill>
              <a:latin typeface="Helvetica Neue" charset="0"/>
              <a:ea typeface="ＭＳ Ｐゴシック" charset="-128"/>
              <a:sym typeface="Helvetica Neue" charset="0"/>
            </a:endParaRPr>
          </a:p>
          <a:p>
            <a:pPr marL="342900" indent="-342900">
              <a:lnSpc>
                <a:spcPct val="110000"/>
              </a:lnSpc>
              <a:spcBef>
                <a:spcPts val="325"/>
              </a:spcBef>
              <a:buClr>
                <a:srgbClr val="366092"/>
              </a:buClr>
            </a:pPr>
            <a:r>
              <a:rPr lang="en-US" altLang="en-US" sz="16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Three samples that are urothelial </a:t>
            </a:r>
            <a:br>
              <a:rPr lang="en-US" altLang="en-US" sz="16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</a:br>
            <a:r>
              <a:rPr lang="en-US" altLang="en-US" sz="16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cancer (UC) but mislabeled </a:t>
            </a:r>
            <a:br>
              <a:rPr lang="en-US" altLang="en-US" sz="16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</a:br>
            <a:r>
              <a:rPr lang="en-US" altLang="en-US" sz="16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and processed through the </a:t>
            </a:r>
            <a:br>
              <a:rPr lang="en-US" altLang="en-US" sz="16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</a:br>
            <a:r>
              <a:rPr lang="en-US" altLang="en-US" sz="16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pipeline (internal positive controls)</a:t>
            </a:r>
          </a:p>
          <a:p>
            <a:pPr marL="342900" indent="-342900">
              <a:spcBef>
                <a:spcPts val="475"/>
              </a:spcBef>
              <a:buClr>
                <a:srgbClr val="366092"/>
              </a:buClr>
              <a:buNone/>
            </a:pPr>
            <a:endParaRPr lang="en-US" altLang="en-US">
              <a:solidFill>
                <a:srgbClr val="366092"/>
              </a:solidFill>
              <a:latin typeface="Helvetica Neue" charset="0"/>
              <a:ea typeface="ＭＳ Ｐゴシック" charset="-128"/>
              <a:sym typeface="Helvetica Neue" charset="0"/>
            </a:endParaRPr>
          </a:p>
        </p:txBody>
      </p:sp>
      <p:sp>
        <p:nvSpPr>
          <p:cNvPr id="102403" name="Shape 16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5624514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r" eaLnBrk="1" hangingPunct="1">
              <a:buSzPct val="25000"/>
            </a:pPr>
            <a:fld id="{7B9AF27F-5096-AD46-9128-A092F707D6F0}" type="slidenum">
              <a:rPr lang="en-US" altLang="en-US" sz="1200">
                <a:solidFill>
                  <a:srgbClr val="888888"/>
                </a:solidFill>
                <a:latin typeface="Helvetica Neue" charset="0"/>
                <a:sym typeface="Helvetica Neue" charset="0"/>
              </a:rPr>
              <a:pPr algn="r" eaLnBrk="1" hangingPunct="1">
                <a:buSzPct val="25000"/>
              </a:pPr>
              <a:t>34</a:t>
            </a:fld>
            <a:endParaRPr lang="en-US" altLang="en-US" sz="1200">
              <a:solidFill>
                <a:srgbClr val="888888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04" name="Shape 166"/>
          <p:cNvSpPr txBox="1">
            <a:spLocks noChangeArrowheads="1"/>
          </p:cNvSpPr>
          <p:nvPr/>
        </p:nvSpPr>
        <p:spPr bwMode="auto">
          <a:xfrm>
            <a:off x="7896226" y="5373688"/>
            <a:ext cx="26257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en-US" sz="800">
                <a:solidFill>
                  <a:srgbClr val="366092"/>
                </a:solidFill>
                <a:latin typeface="Helvetica Neue" charset="0"/>
                <a:sym typeface="Helvetica Neue" charset="0"/>
              </a:rPr>
              <a:t>S. Li, B. Shuch and M. Gerstein PLOS Genetics 2017 </a:t>
            </a:r>
          </a:p>
        </p:txBody>
      </p:sp>
      <p:grpSp>
        <p:nvGrpSpPr>
          <p:cNvPr id="102405" name="Shape 167"/>
          <p:cNvGrpSpPr>
            <a:grpSpLocks/>
          </p:cNvGrpSpPr>
          <p:nvPr/>
        </p:nvGrpSpPr>
        <p:grpSpPr bwMode="auto">
          <a:xfrm>
            <a:off x="5538788" y="1916113"/>
            <a:ext cx="5237162" cy="3567112"/>
            <a:chOff x="51805" y="3581671"/>
            <a:chExt cx="4580124" cy="3017657"/>
          </a:xfrm>
        </p:grpSpPr>
        <p:pic>
          <p:nvPicPr>
            <p:cNvPr id="102406" name="Shape 168" descr="apobec_ccrcc5per_2.pdf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94" r="10899"/>
            <a:stretch>
              <a:fillRect/>
            </a:stretch>
          </p:blipFill>
          <p:spPr bwMode="auto">
            <a:xfrm>
              <a:off x="4161230" y="3729119"/>
              <a:ext cx="470700" cy="287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07" name="Shape 169"/>
            <p:cNvGrpSpPr>
              <a:grpSpLocks/>
            </p:cNvGrpSpPr>
            <p:nvPr/>
          </p:nvGrpSpPr>
          <p:grpSpPr bwMode="auto">
            <a:xfrm>
              <a:off x="51805" y="3581671"/>
              <a:ext cx="4378668" cy="3017657"/>
              <a:chOff x="51805" y="3581671"/>
              <a:chExt cx="4378668" cy="3017657"/>
            </a:xfrm>
          </p:grpSpPr>
          <p:sp>
            <p:nvSpPr>
              <p:cNvPr id="102408" name="Shape 170"/>
              <p:cNvSpPr>
                <a:spLocks noChangeArrowheads="1"/>
              </p:cNvSpPr>
              <p:nvPr/>
            </p:nvSpPr>
            <p:spPr bwMode="auto">
              <a:xfrm>
                <a:off x="4316483" y="3928587"/>
                <a:ext cx="92100" cy="921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25" tIns="45700" rIns="91425" bIns="45700" anchor="ctr"/>
              <a:lstStyle/>
              <a:p>
                <a:pPr algn="ctr" eaLnBrk="1" hangingPunct="1"/>
                <a:endParaRPr lang="en-US" altLang="en-US">
                  <a:solidFill>
                    <a:srgbClr val="FFFFFF"/>
                  </a:solidFill>
                  <a:sym typeface="Calibri" charset="0"/>
                </a:endParaRPr>
              </a:p>
            </p:txBody>
          </p:sp>
          <p:grpSp>
            <p:nvGrpSpPr>
              <p:cNvPr id="102409" name="Shape 171"/>
              <p:cNvGrpSpPr>
                <a:grpSpLocks/>
              </p:cNvGrpSpPr>
              <p:nvPr/>
            </p:nvGrpSpPr>
            <p:grpSpPr bwMode="auto">
              <a:xfrm>
                <a:off x="51805" y="3581671"/>
                <a:ext cx="4378668" cy="3017657"/>
                <a:chOff x="4466467" y="364219"/>
                <a:chExt cx="4378668" cy="3017657"/>
              </a:xfrm>
            </p:grpSpPr>
            <p:grpSp>
              <p:nvGrpSpPr>
                <p:cNvPr id="102410" name="Shape 172"/>
                <p:cNvGrpSpPr>
                  <a:grpSpLocks/>
                </p:cNvGrpSpPr>
                <p:nvPr/>
              </p:nvGrpSpPr>
              <p:grpSpPr bwMode="auto">
                <a:xfrm>
                  <a:off x="4466467" y="364219"/>
                  <a:ext cx="4328220" cy="3017657"/>
                  <a:chOff x="4454801" y="3629630"/>
                  <a:chExt cx="3723200" cy="2595834"/>
                </a:xfrm>
              </p:grpSpPr>
              <p:sp>
                <p:nvSpPr>
                  <p:cNvPr id="102413" name="Shape 1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98842" y="3672242"/>
                    <a:ext cx="746400" cy="185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1425" tIns="45700" rIns="91425" bIns="45700"/>
                  <a:lstStyle/>
                  <a:p>
                    <a:pPr eaLnBrk="1" hangingPunct="1">
                      <a:buSzPct val="25000"/>
                    </a:pPr>
                    <a:r>
                      <a:rPr lang="en-US" altLang="en-US" sz="800" b="1" i="1">
                        <a:solidFill>
                          <a:srgbClr val="000000"/>
                        </a:solidFill>
                        <a:latin typeface="Helvetica Neue" charset="0"/>
                        <a:sym typeface="Helvetica Neue" charset="0"/>
                      </a:rPr>
                      <a:t>RCC samples</a:t>
                    </a:r>
                  </a:p>
                </p:txBody>
              </p:sp>
              <p:grpSp>
                <p:nvGrpSpPr>
                  <p:cNvPr id="102414" name="Shape 174"/>
                  <p:cNvGrpSpPr>
                    <a:grpSpLocks/>
                  </p:cNvGrpSpPr>
                  <p:nvPr/>
                </p:nvGrpSpPr>
                <p:grpSpPr bwMode="auto">
                  <a:xfrm>
                    <a:off x="4454801" y="3629630"/>
                    <a:ext cx="3723200" cy="2595834"/>
                    <a:chOff x="4885772" y="3629630"/>
                    <a:chExt cx="3723200" cy="2595834"/>
                  </a:xfrm>
                </p:grpSpPr>
                <p:grpSp>
                  <p:nvGrpSpPr>
                    <p:cNvPr id="102415" name="Shape 1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28815" y="3754914"/>
                      <a:ext cx="3080158" cy="2470550"/>
                      <a:chOff x="5698880" y="3754914"/>
                      <a:chExt cx="3080158" cy="2470550"/>
                    </a:xfrm>
                  </p:grpSpPr>
                  <p:pic>
                    <p:nvPicPr>
                      <p:cNvPr id="102430" name="Shape 176" descr="apobec_ccrcc5per_2.pdf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8572" r="26009"/>
                      <a:stretch>
                        <a:fillRect/>
                      </a:stretch>
                    </p:blipFill>
                    <p:spPr bwMode="auto">
                      <a:xfrm>
                        <a:off x="8151438" y="3754914"/>
                        <a:ext cx="627600" cy="246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grpSp>
                    <p:nvGrpSpPr>
                      <p:cNvPr id="102431" name="Shape 1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98880" y="3756464"/>
                        <a:ext cx="2739585" cy="2469000"/>
                        <a:chOff x="5698880" y="3756464"/>
                        <a:chExt cx="2739585" cy="2469000"/>
                      </a:xfrm>
                    </p:grpSpPr>
                    <p:grpSp>
                      <p:nvGrpSpPr>
                        <p:cNvPr id="102432" name="Shape 1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698880" y="3756464"/>
                          <a:ext cx="2739585" cy="2469000"/>
                          <a:chOff x="5698880" y="4040362"/>
                          <a:chExt cx="2739585" cy="2469000"/>
                        </a:xfrm>
                      </p:grpSpPr>
                      <p:pic>
                        <p:nvPicPr>
                          <p:cNvPr id="102437" name="Shape 179" descr="apobec_ccrcc5per_2.pdf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r="63470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76235" y="4040362"/>
                            <a:ext cx="901800" cy="2469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102438" name="Shape 18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698880" y="6170192"/>
                            <a:ext cx="693900" cy="19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91425" tIns="45700" rIns="91425" bIns="45700"/>
                          <a:lstStyle/>
                          <a:p>
                            <a:pPr eaLnBrk="1" hangingPunct="1">
                              <a:buSzPct val="25000"/>
                            </a:pPr>
                            <a:r>
                              <a:rPr lang="en-US" altLang="en-US" sz="900">
                                <a:solidFill>
                                  <a:srgbClr val="000000"/>
                                </a:solidFill>
                                <a:latin typeface="Helvetica Neue" charset="0"/>
                                <a:sym typeface="Helvetica Neue" charset="0"/>
                              </a:rPr>
                              <a:t>pRCC &amp; UC</a:t>
                            </a:r>
                          </a:p>
                        </p:txBody>
                      </p:sp>
                      <p:sp>
                        <p:nvSpPr>
                          <p:cNvPr id="102439" name="Shape 18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965365" y="6182385"/>
                            <a:ext cx="473100" cy="19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91425" tIns="45700" rIns="91425" bIns="45700"/>
                          <a:lstStyle/>
                          <a:p>
                            <a:pPr eaLnBrk="1" hangingPunct="1">
                              <a:buSzPct val="25000"/>
                            </a:pPr>
                            <a:r>
                              <a:rPr lang="en-US" altLang="en-US" sz="900">
                                <a:solidFill>
                                  <a:srgbClr val="000000"/>
                                </a:solidFill>
                                <a:latin typeface="Helvetica Neue" charset="0"/>
                                <a:sym typeface="Helvetica Neue" charset="0"/>
                              </a:rPr>
                              <a:t>ccRCC</a:t>
                            </a:r>
                          </a:p>
                        </p:txBody>
                      </p:sp>
                    </p:grpSp>
                    <p:sp>
                      <p:nvSpPr>
                        <p:cNvPr id="102433" name="Shape 1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930946" y="3830439"/>
                          <a:ext cx="183000" cy="69900"/>
                        </a:xfrm>
                        <a:prstGeom prst="rect">
                          <a:avLst/>
                        </a:prstGeom>
                        <a:solidFill>
                          <a:srgbClr val="FB300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91425" tIns="45700" rIns="91425" bIns="45700" anchor="ctr"/>
                        <a:lstStyle/>
                        <a:p>
                          <a:pPr algn="ctr" eaLnBrk="1" hangingPunct="1"/>
                          <a:endParaRPr lang="en-US" altLang="en-US" sz="900">
                            <a:solidFill>
                              <a:srgbClr val="FFFFFF"/>
                            </a:solidFill>
                            <a:latin typeface="Helvetica Neue" charset="0"/>
                            <a:sym typeface="Helvetica Neue" charset="0"/>
                          </a:endParaRPr>
                        </a:p>
                      </p:txBody>
                    </p:sp>
                    <p:sp>
                      <p:nvSpPr>
                        <p:cNvPr id="102434" name="Shape 18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110941" y="3830439"/>
                          <a:ext cx="183000" cy="69900"/>
                        </a:xfrm>
                        <a:prstGeom prst="rect">
                          <a:avLst/>
                        </a:prstGeom>
                        <a:solidFill>
                          <a:srgbClr val="FEA80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91425" tIns="45700" rIns="91425" bIns="45700" anchor="ctr"/>
                        <a:lstStyle/>
                        <a:p>
                          <a:pPr algn="ctr" eaLnBrk="1" hangingPunct="1"/>
                          <a:endParaRPr lang="en-US" altLang="en-US" sz="900">
                            <a:solidFill>
                              <a:srgbClr val="FFFFFF"/>
                            </a:solidFill>
                            <a:latin typeface="Helvetica Neue" charset="0"/>
                            <a:sym typeface="Helvetica Neue" charset="0"/>
                          </a:endParaRPr>
                        </a:p>
                      </p:txBody>
                    </p:sp>
                    <p:sp>
                      <p:nvSpPr>
                        <p:cNvPr id="102435" name="Shape 1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94121" y="3830439"/>
                          <a:ext cx="183000" cy="69900"/>
                        </a:xfrm>
                        <a:prstGeom prst="rect">
                          <a:avLst/>
                        </a:prstGeom>
                        <a:solidFill>
                          <a:srgbClr val="FFFE0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91425" tIns="45700" rIns="91425" bIns="45700" anchor="ctr"/>
                        <a:lstStyle/>
                        <a:p>
                          <a:pPr algn="ctr" eaLnBrk="1" hangingPunct="1"/>
                          <a:endParaRPr lang="en-US" altLang="en-US" sz="900">
                            <a:solidFill>
                              <a:srgbClr val="FFFFFF"/>
                            </a:solidFill>
                            <a:latin typeface="Helvetica Neue" charset="0"/>
                            <a:sym typeface="Helvetica Neue" charset="0"/>
                          </a:endParaRPr>
                        </a:p>
                      </p:txBody>
                    </p:sp>
                    <p:sp>
                      <p:nvSpPr>
                        <p:cNvPr id="102436" name="Shape 1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54126" y="3830439"/>
                          <a:ext cx="183000" cy="699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91425" tIns="45700" rIns="91425" bIns="45700" anchor="ctr"/>
                        <a:lstStyle/>
                        <a:p>
                          <a:pPr algn="ctr" eaLnBrk="1" hangingPunct="1"/>
                          <a:endParaRPr lang="en-US" altLang="en-US" sz="900">
                            <a:solidFill>
                              <a:srgbClr val="FFFFFF"/>
                            </a:solidFill>
                            <a:latin typeface="Helvetica Neue" charset="0"/>
                            <a:sym typeface="Helvetica Neue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2416" name="Shape 1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85772" y="3629630"/>
                      <a:ext cx="1387162" cy="317700"/>
                      <a:chOff x="4948742" y="3629630"/>
                      <a:chExt cx="1387162" cy="317700"/>
                    </a:xfrm>
                  </p:grpSpPr>
                  <p:sp>
                    <p:nvSpPr>
                      <p:cNvPr id="102426" name="Shape 18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48742" y="3629630"/>
                        <a:ext cx="716100" cy="3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algn="ctr" eaLnBrk="1" hangingPunct="1">
                          <a:buSzPct val="25000"/>
                        </a:pPr>
                        <a:r>
                          <a:rPr lang="en-US" altLang="en-US" sz="900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enrichment</a:t>
                        </a:r>
                      </a:p>
                      <a:p>
                        <a:pPr algn="ctr" eaLnBrk="1" hangingPunct="1">
                          <a:buSzPct val="25000"/>
                        </a:pPr>
                        <a:r>
                          <a:rPr lang="en-US" altLang="en-US" sz="900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-log(p-value)</a:t>
                        </a:r>
                      </a:p>
                    </p:txBody>
                  </p:sp>
                  <p:sp>
                    <p:nvSpPr>
                      <p:cNvPr id="102427" name="Shape 18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656223" y="3635060"/>
                        <a:ext cx="300300" cy="18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eaLnBrk="1" hangingPunct="1">
                          <a:buSzPct val="25000"/>
                        </a:pPr>
                        <a:r>
                          <a:rPr lang="en-US" altLang="en-US" sz="800" b="1" i="1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3.6</a:t>
                        </a:r>
                      </a:p>
                    </p:txBody>
                  </p:sp>
                  <p:sp>
                    <p:nvSpPr>
                      <p:cNvPr id="102428" name="Shape 18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845244" y="3636030"/>
                        <a:ext cx="300300" cy="18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eaLnBrk="1" hangingPunct="1">
                          <a:buSzPct val="25000"/>
                        </a:pPr>
                        <a:r>
                          <a:rPr lang="en-US" altLang="en-US" sz="800" b="1" i="1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7.2</a:t>
                        </a:r>
                      </a:p>
                    </p:txBody>
                  </p:sp>
                  <p:sp>
                    <p:nvSpPr>
                      <p:cNvPr id="102429" name="Shape 19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060205" y="3636030"/>
                        <a:ext cx="275700" cy="18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eaLnBrk="1" hangingPunct="1">
                          <a:buSzPct val="25000"/>
                        </a:pPr>
                        <a:r>
                          <a:rPr lang="en-US" altLang="en-US" sz="800" b="1" i="1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22</a:t>
                        </a:r>
                      </a:p>
                    </p:txBody>
                  </p:sp>
                </p:grpSp>
                <p:grpSp>
                  <p:nvGrpSpPr>
                    <p:cNvPr id="102417" name="Shape 1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651" y="3630094"/>
                      <a:ext cx="1458694" cy="301015"/>
                      <a:chOff x="6396651" y="3630094"/>
                      <a:chExt cx="1458694" cy="301015"/>
                    </a:xfrm>
                  </p:grpSpPr>
                  <p:sp>
                    <p:nvSpPr>
                      <p:cNvPr id="102422" name="Shape 19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396651" y="3732510"/>
                        <a:ext cx="804600" cy="1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algn="ctr" eaLnBrk="1" hangingPunct="1">
                          <a:buSzPct val="25000"/>
                        </a:pPr>
                        <a:r>
                          <a:rPr lang="en-US" altLang="en-US" sz="900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total mutations</a:t>
                        </a:r>
                      </a:p>
                    </p:txBody>
                  </p:sp>
                  <p:sp>
                    <p:nvSpPr>
                      <p:cNvPr id="102423" name="Shape 19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115600" y="3635058"/>
                        <a:ext cx="275700" cy="18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eaLnBrk="1" hangingPunct="1">
                          <a:buSzPct val="25000"/>
                        </a:pPr>
                        <a:r>
                          <a:rPr lang="en-US" altLang="en-US" sz="800" b="1" i="1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50</a:t>
                        </a:r>
                      </a:p>
                    </p:txBody>
                  </p:sp>
                  <p:sp>
                    <p:nvSpPr>
                      <p:cNvPr id="102424" name="Shape 19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530446" y="3630094"/>
                        <a:ext cx="324900" cy="18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eaLnBrk="1" hangingPunct="1">
                          <a:buSzPct val="25000"/>
                        </a:pPr>
                        <a:r>
                          <a:rPr lang="en-US" altLang="en-US" sz="800" b="1" i="1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150</a:t>
                        </a:r>
                      </a:p>
                    </p:txBody>
                  </p:sp>
                  <p:sp>
                    <p:nvSpPr>
                      <p:cNvPr id="102425" name="Shape 19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298638" y="3634203"/>
                        <a:ext cx="324900" cy="18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eaLnBrk="1" hangingPunct="1">
                          <a:buSzPct val="25000"/>
                        </a:pPr>
                        <a:r>
                          <a:rPr lang="en-US" altLang="en-US" sz="800" b="1" i="1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100</a:t>
                        </a:r>
                      </a:p>
                    </p:txBody>
                  </p:sp>
                </p:grpSp>
                <p:pic>
                  <p:nvPicPr>
                    <p:cNvPr id="102418" name="Shape 196" descr="apobec_leg.pdf"/>
                    <p:cNvPicPr preferRelativeResize="0"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3670" t="20850" r="57521" b="72977"/>
                    <a:stretch>
                      <a:fillRect/>
                    </a:stretch>
                  </p:blipFill>
                  <p:spPr bwMode="auto">
                    <a:xfrm>
                      <a:off x="7152760" y="3775651"/>
                      <a:ext cx="711300" cy="1524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02419" name="Shape 1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832321" y="3866862"/>
                      <a:ext cx="682800" cy="1854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45700" rIns="91425" bIns="45700"/>
                    <a:lstStyle/>
                    <a:p>
                      <a:pPr eaLnBrk="1" hangingPunct="1">
                        <a:buSzPct val="25000"/>
                      </a:pPr>
                      <a:r>
                        <a:rPr lang="en-US" altLang="en-US" sz="800" b="1" i="1">
                          <a:solidFill>
                            <a:srgbClr val="000000"/>
                          </a:solidFill>
                          <a:latin typeface="Helvetica Neue" charset="0"/>
                          <a:sym typeface="Helvetica Neue" charset="0"/>
                        </a:rPr>
                        <a:t>UC samples</a:t>
                      </a:r>
                    </a:p>
                  </p:txBody>
                </p:sp>
                <p:pic>
                  <p:nvPicPr>
                    <p:cNvPr id="102420" name="Shape 198" descr="apobec_ucc.pdf"/>
                    <p:cNvPicPr preferRelativeResize="0">
                      <a:picLocks noChangeAspect="1" noChangeArrowheads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9144" t="10571" r="17648" b="13370"/>
                    <a:stretch>
                      <a:fillRect/>
                    </a:stretch>
                  </p:blipFill>
                  <p:spPr bwMode="auto">
                    <a:xfrm>
                      <a:off x="5828428" y="4013998"/>
                      <a:ext cx="819900" cy="1877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2421" name="Shape 199" descr="apobec_ucc.pdf"/>
                    <p:cNvPicPr preferRelativeResize="0">
                      <a:picLocks noChangeAspect="1"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10571" r="55359" b="13370"/>
                    <a:stretch>
                      <a:fillRect/>
                    </a:stretch>
                  </p:blipFill>
                  <p:spPr bwMode="auto">
                    <a:xfrm>
                      <a:off x="4925087" y="4020751"/>
                      <a:ext cx="1102200" cy="1877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sp>
              <p:nvSpPr>
                <p:cNvPr id="102411" name="Shape 200"/>
                <p:cNvSpPr>
                  <a:spLocks noChangeArrowheads="1"/>
                </p:cNvSpPr>
                <p:nvPr/>
              </p:nvSpPr>
              <p:spPr bwMode="auto">
                <a:xfrm>
                  <a:off x="8723604" y="487900"/>
                  <a:ext cx="92100" cy="921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1425" tIns="45700" rIns="91425" bIns="45700" anchor="ctr"/>
                <a:lstStyle/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sym typeface="Calibri" charset="0"/>
                  </a:endParaRPr>
                </a:p>
              </p:txBody>
            </p:sp>
            <p:sp>
              <p:nvSpPr>
                <p:cNvPr id="102412" name="Shape 201"/>
                <p:cNvSpPr>
                  <a:spLocks noChangeArrowheads="1"/>
                </p:cNvSpPr>
                <p:nvPr/>
              </p:nvSpPr>
              <p:spPr bwMode="auto">
                <a:xfrm>
                  <a:off x="8708035" y="689808"/>
                  <a:ext cx="137100" cy="137100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1425" tIns="45700" rIns="91425" bIns="45700" anchor="ctr"/>
                <a:lstStyle/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sym typeface="Calibri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4424005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1981200" y="1063625"/>
            <a:ext cx="8229600" cy="857250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buClr>
                <a:srgbClr val="366092"/>
              </a:buClr>
              <a:buSzPct val="25000"/>
              <a:defRPr/>
            </a:pPr>
            <a:r>
              <a:rPr lang="en" sz="2880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Chromatin Remodeling Failure Changes Mutational Landscape</a:t>
            </a:r>
          </a:p>
        </p:txBody>
      </p:sp>
      <p:sp>
        <p:nvSpPr>
          <p:cNvPr id="104450" name="Shape 207"/>
          <p:cNvSpPr>
            <a:spLocks noGrp="1"/>
          </p:cNvSpPr>
          <p:nvPr>
            <p:ph type="body" idx="1"/>
          </p:nvPr>
        </p:nvSpPr>
        <p:spPr>
          <a:xfrm>
            <a:off x="1981201" y="2057401"/>
            <a:ext cx="8507413" cy="3394075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0"/>
              </a:spcBef>
              <a:buClr>
                <a:srgbClr val="366092"/>
              </a:buClr>
            </a:pPr>
            <a:r>
              <a:rPr lang="en-US" altLang="en-US" sz="16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Samples with CR defect accumulate more mutations in open chromatin/early replicated regions; Inter</a:t>
            </a:r>
            <a:r>
              <a:rPr lang="en-US" altLang="en-US" sz="1600">
                <a:ea typeface="ＭＳ Ｐゴシック" charset="-128"/>
              </a:rPr>
              <a:t>actions between mutational landscape and driver mutations.</a:t>
            </a:r>
          </a:p>
        </p:txBody>
      </p:sp>
      <p:sp>
        <p:nvSpPr>
          <p:cNvPr id="104451" name="Shape 20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5624514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r" eaLnBrk="1" hangingPunct="1">
              <a:buSzPct val="25000"/>
            </a:pPr>
            <a:fld id="{58BE8E64-0496-854A-A643-F6C656361D53}" type="slidenum">
              <a:rPr lang="en-US" altLang="en-US" sz="1200">
                <a:solidFill>
                  <a:srgbClr val="888888"/>
                </a:solidFill>
                <a:latin typeface="Helvetica Neue" charset="0"/>
                <a:sym typeface="Helvetica Neue" charset="0"/>
              </a:rPr>
              <a:pPr algn="r" eaLnBrk="1" hangingPunct="1">
                <a:buSzPct val="25000"/>
              </a:pPr>
              <a:t>35</a:t>
            </a:fld>
            <a:endParaRPr lang="en-US" altLang="en-US" sz="1200">
              <a:solidFill>
                <a:srgbClr val="888888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4452" name="Shape 209"/>
          <p:cNvSpPr txBox="1">
            <a:spLocks noChangeArrowheads="1"/>
          </p:cNvSpPr>
          <p:nvPr/>
        </p:nvSpPr>
        <p:spPr bwMode="auto">
          <a:xfrm>
            <a:off x="7896226" y="5373688"/>
            <a:ext cx="26257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en-US" sz="800">
                <a:solidFill>
                  <a:srgbClr val="366092"/>
                </a:solidFill>
                <a:latin typeface="Helvetica Neue" charset="0"/>
                <a:sym typeface="Helvetica Neue" charset="0"/>
              </a:rPr>
              <a:t>S. Li, B. Shuch and M. Gerstein PLOS Genetics 2017 </a:t>
            </a:r>
          </a:p>
        </p:txBody>
      </p:sp>
      <p:pic>
        <p:nvPicPr>
          <p:cNvPr id="104453" name="Shape 21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31"/>
          <a:stretch>
            <a:fillRect/>
          </a:stretch>
        </p:blipFill>
        <p:spPr bwMode="auto">
          <a:xfrm>
            <a:off x="2135189" y="2598739"/>
            <a:ext cx="4213225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4" name="Shape 211" descr="repliseq.pdf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2601913"/>
            <a:ext cx="3275013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84084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hape 217"/>
          <p:cNvSpPr>
            <a:spLocks noGrp="1"/>
          </p:cNvSpPr>
          <p:nvPr>
            <p:ph type="title"/>
          </p:nvPr>
        </p:nvSpPr>
        <p:spPr>
          <a:xfrm>
            <a:off x="1981200" y="1063625"/>
            <a:ext cx="8229600" cy="857250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algn="l">
              <a:buClr>
                <a:srgbClr val="366092"/>
              </a:buClr>
              <a:buSzPct val="25000"/>
            </a:pPr>
            <a:r>
              <a:rPr lang="en-US" altLang="en-US" sz="32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Construct Evolutionary Trees in pRCC</a:t>
            </a:r>
          </a:p>
        </p:txBody>
      </p:sp>
      <p:sp>
        <p:nvSpPr>
          <p:cNvPr id="106498" name="Shape 218"/>
          <p:cNvSpPr>
            <a:spLocks noGrp="1"/>
          </p:cNvSpPr>
          <p:nvPr>
            <p:ph type="body" idx="1"/>
          </p:nvPr>
        </p:nvSpPr>
        <p:spPr>
          <a:xfrm>
            <a:off x="1981200" y="2057401"/>
            <a:ext cx="8229600" cy="3394075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0"/>
              </a:spcBef>
              <a:buClr>
                <a:srgbClr val="366092"/>
              </a:buClr>
            </a:pPr>
            <a:r>
              <a:rPr lang="en-US" altLang="en-US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Infer mutation order and tree structure based on mutation abundance  </a:t>
            </a:r>
            <a:r>
              <a:rPr lang="en-US" altLang="en-US" sz="16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(PhyloWGS, Deshwar et al., 2015)</a:t>
            </a:r>
          </a:p>
        </p:txBody>
      </p:sp>
      <p:sp>
        <p:nvSpPr>
          <p:cNvPr id="106499" name="Shape 21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5624514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r" eaLnBrk="1" hangingPunct="1">
              <a:buSzPct val="25000"/>
            </a:pPr>
            <a:fld id="{76EB2F61-26BC-AB40-8F01-C8EF75233B7A}" type="slidenum">
              <a:rPr lang="en-US" altLang="en-US" sz="1200">
                <a:solidFill>
                  <a:srgbClr val="888888"/>
                </a:solidFill>
                <a:latin typeface="Helvetica Neue" charset="0"/>
                <a:sym typeface="Helvetica Neue" charset="0"/>
              </a:rPr>
              <a:pPr algn="r" eaLnBrk="1" hangingPunct="1">
                <a:buSzPct val="25000"/>
              </a:pPr>
              <a:t>36</a:t>
            </a:fld>
            <a:endParaRPr lang="en-US" altLang="en-US" sz="1200">
              <a:solidFill>
                <a:srgbClr val="888888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6500" name="Shape 220"/>
          <p:cNvSpPr txBox="1">
            <a:spLocks noChangeArrowheads="1"/>
          </p:cNvSpPr>
          <p:nvPr/>
        </p:nvSpPr>
        <p:spPr bwMode="auto">
          <a:xfrm>
            <a:off x="7896226" y="5373688"/>
            <a:ext cx="26257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en-US" sz="800">
                <a:solidFill>
                  <a:srgbClr val="366092"/>
                </a:solidFill>
                <a:latin typeface="Helvetica Neue" charset="0"/>
                <a:sym typeface="Helvetica Neue" charset="0"/>
              </a:rPr>
              <a:t>S. Li, B. Shuch and M. Gerstein PLOS Genetics 2017 </a:t>
            </a:r>
          </a:p>
        </p:txBody>
      </p:sp>
      <p:grpSp>
        <p:nvGrpSpPr>
          <p:cNvPr id="106501" name="Shape 221"/>
          <p:cNvGrpSpPr>
            <a:grpSpLocks/>
          </p:cNvGrpSpPr>
          <p:nvPr/>
        </p:nvGrpSpPr>
        <p:grpSpPr bwMode="auto">
          <a:xfrm>
            <a:off x="2927351" y="3357563"/>
            <a:ext cx="2060575" cy="1460500"/>
            <a:chOff x="2029540" y="937599"/>
            <a:chExt cx="2179569" cy="1545050"/>
          </a:xfrm>
        </p:grpSpPr>
        <p:grpSp>
          <p:nvGrpSpPr>
            <p:cNvPr id="106510" name="Shape 222"/>
            <p:cNvGrpSpPr>
              <a:grpSpLocks/>
            </p:cNvGrpSpPr>
            <p:nvPr/>
          </p:nvGrpSpPr>
          <p:grpSpPr bwMode="auto">
            <a:xfrm>
              <a:off x="2029540" y="937599"/>
              <a:ext cx="2172600" cy="1545050"/>
              <a:chOff x="2029540" y="937599"/>
              <a:chExt cx="2172600" cy="1545050"/>
            </a:xfrm>
          </p:grpSpPr>
          <p:pic>
            <p:nvPicPr>
              <p:cNvPr id="106512" name="Shape 223" descr="Presentation1.pdf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764" r="52972" b="19556"/>
              <a:stretch>
                <a:fillRect/>
              </a:stretch>
            </p:blipFill>
            <p:spPr bwMode="auto">
              <a:xfrm>
                <a:off x="2029540" y="1795950"/>
                <a:ext cx="2172600" cy="68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513" name="Shape 224"/>
              <p:cNvSpPr>
                <a:spLocks noChangeArrowheads="1"/>
              </p:cNvSpPr>
              <p:nvPr/>
            </p:nvSpPr>
            <p:spPr bwMode="auto">
              <a:xfrm>
                <a:off x="2960496" y="937599"/>
                <a:ext cx="1187700" cy="858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algn="ctr" eaLnBrk="1" hangingPunct="1"/>
                <a:endParaRPr lang="en-US" altLang="en-US">
                  <a:solidFill>
                    <a:srgbClr val="FFFFFF"/>
                  </a:solidFill>
                  <a:sym typeface="Calibri" charset="0"/>
                </a:endParaRPr>
              </a:p>
            </p:txBody>
          </p:sp>
        </p:grpSp>
        <p:sp>
          <p:nvSpPr>
            <p:cNvPr id="225" name="Shape 225"/>
            <p:cNvSpPr txBox="1"/>
            <p:nvPr/>
          </p:nvSpPr>
          <p:spPr>
            <a:xfrm>
              <a:off x="2385525" y="1228135"/>
              <a:ext cx="1823584" cy="6096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/>
            <a:lstStyle/>
            <a:p>
              <a:pPr>
                <a:buSzPct val="25000"/>
                <a:defRPr/>
              </a:pPr>
              <a:r>
                <a:rPr lang="en" sz="1050" i="1">
                  <a:solidFill>
                    <a:srgbClr val="CC1A1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DNMT3A</a:t>
              </a:r>
              <a:r>
                <a:rPr lang="en" sz="1050">
                  <a:solidFill>
                    <a:srgbClr val="CC1A1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: premature stop</a:t>
              </a:r>
            </a:p>
            <a:p>
              <a:pPr>
                <a:buSzPct val="25000"/>
                <a:defRPr/>
              </a:pPr>
              <a:r>
                <a:rPr lang="en" sz="1050" i="1">
                  <a:solidFill>
                    <a:srgbClr val="CC1A1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NEAT1</a:t>
              </a:r>
              <a:r>
                <a:rPr lang="en" sz="1050">
                  <a:solidFill>
                    <a:srgbClr val="CC1A1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: noncoding</a:t>
              </a:r>
            </a:p>
            <a:p>
              <a:pPr>
                <a:buSzPct val="25000"/>
                <a:defRPr/>
              </a:pPr>
              <a:r>
                <a:rPr lang="en" sz="1050" i="1">
                  <a:solidFill>
                    <a:srgbClr val="CC1A1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SMARCA4</a:t>
              </a:r>
              <a:r>
                <a:rPr lang="en" sz="1050">
                  <a:solidFill>
                    <a:srgbClr val="CC1A1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: missense</a:t>
              </a:r>
            </a:p>
          </p:txBody>
        </p:sp>
      </p:grpSp>
      <p:grpSp>
        <p:nvGrpSpPr>
          <p:cNvPr id="106502" name="Shape 226"/>
          <p:cNvGrpSpPr>
            <a:grpSpLocks/>
          </p:cNvGrpSpPr>
          <p:nvPr/>
        </p:nvGrpSpPr>
        <p:grpSpPr bwMode="auto">
          <a:xfrm>
            <a:off x="5519738" y="2997200"/>
            <a:ext cx="2735262" cy="2019300"/>
            <a:chOff x="126061" y="3379637"/>
            <a:chExt cx="3041977" cy="2246731"/>
          </a:xfrm>
        </p:grpSpPr>
        <p:grpSp>
          <p:nvGrpSpPr>
            <p:cNvPr id="106503" name="Shape 227"/>
            <p:cNvGrpSpPr>
              <a:grpSpLocks/>
            </p:cNvGrpSpPr>
            <p:nvPr/>
          </p:nvGrpSpPr>
          <p:grpSpPr bwMode="auto">
            <a:xfrm>
              <a:off x="126061" y="3424292"/>
              <a:ext cx="3041977" cy="2202076"/>
              <a:chOff x="4758087" y="729750"/>
              <a:chExt cx="3218001" cy="2329500"/>
            </a:xfrm>
          </p:grpSpPr>
          <p:pic>
            <p:nvPicPr>
              <p:cNvPr id="106505" name="Shape 228" descr="Presentation1.pdf"/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52" t="9213"/>
              <a:stretch>
                <a:fillRect/>
              </a:stretch>
            </p:blipFill>
            <p:spPr bwMode="auto">
              <a:xfrm>
                <a:off x="4855951" y="729750"/>
                <a:ext cx="2543100" cy="232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506" name="Shape 229"/>
              <p:cNvSpPr>
                <a:spLocks noChangeArrowheads="1"/>
              </p:cNvSpPr>
              <p:nvPr/>
            </p:nvSpPr>
            <p:spPr bwMode="auto">
              <a:xfrm>
                <a:off x="4855951" y="1123412"/>
                <a:ext cx="976500" cy="8582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algn="ctr" eaLnBrk="1" hangingPunct="1"/>
                <a:endParaRPr lang="en-US" altLang="en-US">
                  <a:solidFill>
                    <a:srgbClr val="FFFFFF"/>
                  </a:solidFill>
                  <a:sym typeface="Calibri" charset="0"/>
                </a:endParaRPr>
              </a:p>
            </p:txBody>
          </p:sp>
          <p:sp>
            <p:nvSpPr>
              <p:cNvPr id="106507" name="Shape 230"/>
              <p:cNvSpPr>
                <a:spLocks noChangeArrowheads="1"/>
              </p:cNvSpPr>
              <p:nvPr/>
            </p:nvSpPr>
            <p:spPr bwMode="auto">
              <a:xfrm>
                <a:off x="6619318" y="1265204"/>
                <a:ext cx="976500" cy="519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algn="ctr" eaLnBrk="1" hangingPunct="1"/>
                <a:endParaRPr lang="en-US" altLang="en-US">
                  <a:solidFill>
                    <a:srgbClr val="FFFFFF"/>
                  </a:solidFill>
                  <a:sym typeface="Calibri" charset="0"/>
                </a:endParaRPr>
              </a:p>
            </p:txBody>
          </p:sp>
          <p:sp>
            <p:nvSpPr>
              <p:cNvPr id="231" name="Shape 231"/>
              <p:cNvSpPr txBox="1"/>
              <p:nvPr/>
            </p:nvSpPr>
            <p:spPr>
              <a:xfrm>
                <a:off x="6375492" y="1173928"/>
                <a:ext cx="1600596" cy="489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/>
              <a:lstStyle/>
              <a:p>
                <a:pPr>
                  <a:buSzPct val="25000"/>
                  <a:defRPr/>
                </a:pPr>
                <a:r>
                  <a:rPr lang="en" sz="1050" i="1">
                    <a:solidFill>
                      <a:srgbClr val="FC9E4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MET</a:t>
                </a:r>
                <a:r>
                  <a:rPr lang="en" sz="1050">
                    <a:solidFill>
                      <a:srgbClr val="FC9E4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: noncoding</a:t>
                </a:r>
              </a:p>
              <a:p>
                <a:pPr>
                  <a:buSzPct val="25000"/>
                  <a:defRPr/>
                </a:pPr>
                <a:r>
                  <a:rPr lang="en" sz="1050" i="1">
                    <a:solidFill>
                      <a:srgbClr val="FC9E4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ERRFI1</a:t>
                </a:r>
                <a:r>
                  <a:rPr lang="en" sz="1050">
                    <a:solidFill>
                      <a:srgbClr val="FC9E4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: noncoding</a:t>
                </a:r>
              </a:p>
            </p:txBody>
          </p:sp>
          <p:sp>
            <p:nvSpPr>
              <p:cNvPr id="232" name="Shape 232"/>
              <p:cNvSpPr txBox="1"/>
              <p:nvPr/>
            </p:nvSpPr>
            <p:spPr>
              <a:xfrm>
                <a:off x="4758087" y="1422439"/>
                <a:ext cx="1520286" cy="2989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/>
              <a:lstStyle/>
              <a:p>
                <a:pPr>
                  <a:buSzPct val="25000"/>
                  <a:defRPr/>
                </a:pPr>
                <a:r>
                  <a:rPr lang="en" sz="1050" i="1">
                    <a:solidFill>
                      <a:srgbClr val="CC1A1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KDM6A</a:t>
                </a:r>
                <a:r>
                  <a:rPr lang="en" sz="1050">
                    <a:solidFill>
                      <a:srgbClr val="CC1A1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: missense</a:t>
                </a:r>
              </a:p>
            </p:txBody>
          </p:sp>
        </p:grpSp>
        <p:sp>
          <p:nvSpPr>
            <p:cNvPr id="106504" name="Shape 233"/>
            <p:cNvSpPr>
              <a:spLocks noChangeArrowheads="1"/>
            </p:cNvSpPr>
            <p:nvPr/>
          </p:nvSpPr>
          <p:spPr bwMode="auto">
            <a:xfrm>
              <a:off x="1705725" y="3379637"/>
              <a:ext cx="923100" cy="6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>
                <a:solidFill>
                  <a:srgbClr val="FFFFFF"/>
                </a:solidFill>
                <a:sym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10478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hape 23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5624514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r" eaLnBrk="1" hangingPunct="1">
              <a:buSzPct val="25000"/>
            </a:pPr>
            <a:fld id="{80E01C03-1BC0-7748-A661-64DC3C64102F}" type="slidenum">
              <a:rPr lang="en-US" altLang="en-US" sz="1200">
                <a:solidFill>
                  <a:srgbClr val="888888"/>
                </a:solidFill>
                <a:latin typeface="Helvetica Neue" charset="0"/>
                <a:sym typeface="Helvetica Neue" charset="0"/>
              </a:rPr>
              <a:pPr algn="r" eaLnBrk="1" hangingPunct="1">
                <a:buSzPct val="25000"/>
              </a:pPr>
              <a:t>37</a:t>
            </a:fld>
            <a:endParaRPr lang="en-US" altLang="en-US" sz="1200">
              <a:solidFill>
                <a:srgbClr val="888888"/>
              </a:solidFill>
              <a:latin typeface="Helvetica Neue" charset="0"/>
              <a:sym typeface="Helvetica Neue" charset="0"/>
            </a:endParaRPr>
          </a:p>
        </p:txBody>
      </p:sp>
      <p:grpSp>
        <p:nvGrpSpPr>
          <p:cNvPr id="108546" name="Shape 240"/>
          <p:cNvGrpSpPr>
            <a:grpSpLocks/>
          </p:cNvGrpSpPr>
          <p:nvPr/>
        </p:nvGrpSpPr>
        <p:grpSpPr bwMode="auto">
          <a:xfrm>
            <a:off x="2063750" y="992189"/>
            <a:ext cx="6235700" cy="4770437"/>
            <a:chOff x="8149" y="46384"/>
            <a:chExt cx="9297972" cy="7113955"/>
          </a:xfrm>
        </p:grpSpPr>
        <p:pic>
          <p:nvPicPr>
            <p:cNvPr id="108548" name="Shape 241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29" b="3809"/>
            <a:stretch>
              <a:fillRect/>
            </a:stretch>
          </p:blipFill>
          <p:spPr bwMode="auto">
            <a:xfrm>
              <a:off x="8148" y="46383"/>
              <a:ext cx="9144000" cy="664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549" name="Shape 242"/>
            <p:cNvSpPr txBox="1">
              <a:spLocks noChangeArrowheads="1"/>
            </p:cNvSpPr>
            <p:nvPr/>
          </p:nvSpPr>
          <p:spPr bwMode="auto">
            <a:xfrm>
              <a:off x="8095360" y="6791039"/>
              <a:ext cx="184800" cy="36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eaLnBrk="1" hangingPunct="1"/>
              <a:endParaRPr lang="en-US" altLang="en-US">
                <a:solidFill>
                  <a:srgbClr val="000000"/>
                </a:solidFill>
                <a:sym typeface="Calibri" charset="0"/>
              </a:endParaRPr>
            </a:p>
          </p:txBody>
        </p:sp>
        <p:sp>
          <p:nvSpPr>
            <p:cNvPr id="108550" name="Shape 243"/>
            <p:cNvSpPr txBox="1">
              <a:spLocks noChangeArrowheads="1"/>
            </p:cNvSpPr>
            <p:nvPr/>
          </p:nvSpPr>
          <p:spPr bwMode="auto">
            <a:xfrm>
              <a:off x="7874596" y="6038228"/>
              <a:ext cx="728100" cy="42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eaLnBrk="1" hangingPunct="1">
                <a:buSzPct val="25000"/>
              </a:pPr>
              <a:r>
                <a:rPr lang="en-US" altLang="en-US" sz="600">
                  <a:solidFill>
                    <a:srgbClr val="000000"/>
                  </a:solidFill>
                  <a:latin typeface="Helvetica Neue" charset="0"/>
                  <a:sym typeface="Helvetica Neue" charset="0"/>
                </a:rPr>
                <a:t>Mutation</a:t>
              </a:r>
            </a:p>
            <a:p>
              <a:pPr eaLnBrk="1" hangingPunct="1">
                <a:buSzPct val="25000"/>
              </a:pPr>
              <a:r>
                <a:rPr lang="en-US" altLang="en-US" sz="600">
                  <a:solidFill>
                    <a:srgbClr val="000000"/>
                  </a:solidFill>
                  <a:latin typeface="Helvetica Neue" charset="0"/>
                  <a:sym typeface="Helvetica Neue" charset="0"/>
                </a:rPr>
                <a:t>distance</a:t>
              </a:r>
            </a:p>
          </p:txBody>
        </p:sp>
        <p:grpSp>
          <p:nvGrpSpPr>
            <p:cNvPr id="108551" name="Shape 244"/>
            <p:cNvGrpSpPr>
              <a:grpSpLocks/>
            </p:cNvGrpSpPr>
            <p:nvPr/>
          </p:nvGrpSpPr>
          <p:grpSpPr bwMode="auto">
            <a:xfrm>
              <a:off x="7874596" y="6316288"/>
              <a:ext cx="770268" cy="548422"/>
              <a:chOff x="287329" y="5564446"/>
              <a:chExt cx="770268" cy="548422"/>
            </a:xfrm>
          </p:grpSpPr>
          <p:sp>
            <p:nvSpPr>
              <p:cNvPr id="108553" name="Shape 245"/>
              <p:cNvSpPr txBox="1">
                <a:spLocks noChangeArrowheads="1"/>
              </p:cNvSpPr>
              <p:nvPr/>
            </p:nvSpPr>
            <p:spPr bwMode="auto">
              <a:xfrm>
                <a:off x="287329" y="5832669"/>
                <a:ext cx="753900" cy="28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pPr eaLnBrk="1" hangingPunct="1">
                  <a:buSzPct val="25000"/>
                </a:pPr>
                <a:r>
                  <a:rPr lang="en-US" altLang="en-US" sz="600">
                    <a:solidFill>
                      <a:srgbClr val="000000"/>
                    </a:solidFill>
                    <a:latin typeface="Helvetica Neue" charset="0"/>
                    <a:sym typeface="Helvetica Neue" charset="0"/>
                  </a:rPr>
                  <a:t>Germline</a:t>
                </a:r>
              </a:p>
            </p:txBody>
          </p:sp>
          <p:sp>
            <p:nvSpPr>
              <p:cNvPr id="108554" name="Shape 246"/>
              <p:cNvSpPr txBox="1">
                <a:spLocks noChangeArrowheads="1"/>
              </p:cNvSpPr>
              <p:nvPr/>
            </p:nvSpPr>
            <p:spPr bwMode="auto">
              <a:xfrm>
                <a:off x="615097" y="5564446"/>
                <a:ext cx="442500" cy="28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pPr eaLnBrk="1" hangingPunct="1">
                  <a:buSzPct val="25000"/>
                </a:pPr>
                <a:r>
                  <a:rPr lang="en-US" altLang="en-US" sz="600">
                    <a:solidFill>
                      <a:srgbClr val="000000"/>
                    </a:solidFill>
                    <a:latin typeface="Helvetica Neue" charset="0"/>
                    <a:sym typeface="Helvetica Neue" charset="0"/>
                  </a:rPr>
                  <a:t>0.5</a:t>
                </a:r>
              </a:p>
            </p:txBody>
          </p:sp>
        </p:grpSp>
        <p:sp>
          <p:nvSpPr>
            <p:cNvPr id="108552" name="Shape 247"/>
            <p:cNvSpPr txBox="1">
              <a:spLocks noChangeArrowheads="1"/>
            </p:cNvSpPr>
            <p:nvPr/>
          </p:nvSpPr>
          <p:spPr bwMode="auto">
            <a:xfrm>
              <a:off x="8415721" y="6042158"/>
              <a:ext cx="890400" cy="42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 eaLnBrk="1" hangingPunct="1">
                <a:buSzPct val="25000"/>
              </a:pPr>
              <a:r>
                <a:rPr lang="en-US" altLang="en-US" sz="600">
                  <a:solidFill>
                    <a:srgbClr val="000000"/>
                  </a:solidFill>
                  <a:latin typeface="Helvetica Neue" charset="0"/>
                  <a:sym typeface="Helvetica Neue" charset="0"/>
                </a:rPr>
                <a:t>Populations</a:t>
              </a:r>
            </a:p>
            <a:p>
              <a:pPr algn="ctr" eaLnBrk="1" hangingPunct="1">
                <a:buSzPct val="25000"/>
              </a:pPr>
              <a:r>
                <a:rPr lang="en-US" altLang="en-US" sz="600">
                  <a:solidFill>
                    <a:srgbClr val="000000"/>
                  </a:solidFill>
                  <a:latin typeface="Helvetica Neue" charset="0"/>
                  <a:sym typeface="Helvetica Neue" charset="0"/>
                </a:rPr>
                <a:t>(%)</a:t>
              </a:r>
            </a:p>
          </p:txBody>
        </p:sp>
      </p:grpSp>
      <p:sp>
        <p:nvSpPr>
          <p:cNvPr id="108547" name="Shape 248"/>
          <p:cNvSpPr txBox="1">
            <a:spLocks noChangeArrowheads="1"/>
          </p:cNvSpPr>
          <p:nvPr/>
        </p:nvSpPr>
        <p:spPr bwMode="auto">
          <a:xfrm>
            <a:off x="8112126" y="5373688"/>
            <a:ext cx="26257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en-US" sz="800">
                <a:solidFill>
                  <a:srgbClr val="366092"/>
                </a:solidFill>
                <a:latin typeface="Helvetica Neue" charset="0"/>
                <a:sym typeface="Helvetica Neue" charset="0"/>
              </a:rPr>
              <a:t>S. Li, B. Shuch and M. Gerstein PLOS Genetics 2017 </a:t>
            </a:r>
          </a:p>
        </p:txBody>
      </p:sp>
    </p:spTree>
    <p:extLst>
      <p:ext uri="{BB962C8B-B14F-4D97-AF65-F5344CB8AC3E}">
        <p14:creationId xmlns:p14="http://schemas.microsoft.com/office/powerpoint/2010/main" val="9817706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hape 25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5624514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r" eaLnBrk="1" hangingPunct="1">
              <a:buSzPct val="25000"/>
            </a:pPr>
            <a:fld id="{A883192F-2372-2D4A-AEC6-DEA5431C30B5}" type="slidenum">
              <a:rPr lang="en-US" altLang="en-US" sz="1200">
                <a:solidFill>
                  <a:srgbClr val="888888"/>
                </a:solidFill>
                <a:latin typeface="Helvetica Neue" charset="0"/>
                <a:sym typeface="Helvetica Neue" charset="0"/>
              </a:rPr>
              <a:pPr algn="r" eaLnBrk="1" hangingPunct="1">
                <a:buSzPct val="25000"/>
              </a:pPr>
              <a:t>38</a:t>
            </a:fld>
            <a:endParaRPr lang="en-US" altLang="en-US" sz="1200">
              <a:solidFill>
                <a:srgbClr val="888888"/>
              </a:solidFill>
              <a:latin typeface="Helvetica Neue" charset="0"/>
              <a:sym typeface="Helvetica Neue" charset="0"/>
            </a:endParaRPr>
          </a:p>
        </p:txBody>
      </p:sp>
      <p:grpSp>
        <p:nvGrpSpPr>
          <p:cNvPr id="110594" name="Shape 255"/>
          <p:cNvGrpSpPr>
            <a:grpSpLocks/>
          </p:cNvGrpSpPr>
          <p:nvPr/>
        </p:nvGrpSpPr>
        <p:grpSpPr bwMode="auto">
          <a:xfrm>
            <a:off x="2063750" y="981075"/>
            <a:ext cx="6235700" cy="4781550"/>
            <a:chOff x="8149" y="29137"/>
            <a:chExt cx="9297972" cy="7131202"/>
          </a:xfrm>
        </p:grpSpPr>
        <p:pic>
          <p:nvPicPr>
            <p:cNvPr id="110609" name="Shape 256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29" b="3809"/>
            <a:stretch>
              <a:fillRect/>
            </a:stretch>
          </p:blipFill>
          <p:spPr bwMode="auto">
            <a:xfrm>
              <a:off x="8148" y="46383"/>
              <a:ext cx="9144000" cy="664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10" name="Shape 257"/>
            <p:cNvSpPr>
              <a:spLocks noChangeArrowheads="1"/>
            </p:cNvSpPr>
            <p:nvPr/>
          </p:nvSpPr>
          <p:spPr bwMode="auto">
            <a:xfrm>
              <a:off x="115525" y="29136"/>
              <a:ext cx="1097400" cy="1097400"/>
            </a:xfrm>
            <a:prstGeom prst="rect">
              <a:avLst/>
            </a:prstGeom>
            <a:noFill/>
            <a:ln w="38100">
              <a:solidFill>
                <a:srgbClr val="D01C8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>
                <a:solidFill>
                  <a:srgbClr val="FFFFFF"/>
                </a:solidFill>
                <a:sym typeface="Calibri" charset="0"/>
              </a:endParaRPr>
            </a:p>
          </p:txBody>
        </p:sp>
        <p:sp>
          <p:nvSpPr>
            <p:cNvPr id="110611" name="Shape 258"/>
            <p:cNvSpPr>
              <a:spLocks noChangeArrowheads="1"/>
            </p:cNvSpPr>
            <p:nvPr/>
          </p:nvSpPr>
          <p:spPr bwMode="auto">
            <a:xfrm>
              <a:off x="8025314" y="4612526"/>
              <a:ext cx="1097400" cy="1118700"/>
            </a:xfrm>
            <a:prstGeom prst="rect">
              <a:avLst/>
            </a:prstGeom>
            <a:noFill/>
            <a:ln w="38100">
              <a:solidFill>
                <a:srgbClr val="D01C8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>
                <a:solidFill>
                  <a:srgbClr val="FFFFFF"/>
                </a:solidFill>
                <a:sym typeface="Calibri" charset="0"/>
              </a:endParaRPr>
            </a:p>
          </p:txBody>
        </p:sp>
        <p:sp>
          <p:nvSpPr>
            <p:cNvPr id="110612" name="Shape 259"/>
            <p:cNvSpPr>
              <a:spLocks noChangeArrowheads="1"/>
            </p:cNvSpPr>
            <p:nvPr/>
          </p:nvSpPr>
          <p:spPr bwMode="auto">
            <a:xfrm>
              <a:off x="1657124" y="1154612"/>
              <a:ext cx="1097400" cy="1097399"/>
            </a:xfrm>
            <a:prstGeom prst="rect">
              <a:avLst/>
            </a:prstGeom>
            <a:noFill/>
            <a:ln w="38100">
              <a:solidFill>
                <a:srgbClr val="D01C8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>
                <a:solidFill>
                  <a:srgbClr val="FFFFFF"/>
                </a:solidFill>
                <a:sym typeface="Calibri" charset="0"/>
              </a:endParaRPr>
            </a:p>
          </p:txBody>
        </p:sp>
        <p:sp>
          <p:nvSpPr>
            <p:cNvPr id="110613" name="Shape 260"/>
            <p:cNvSpPr>
              <a:spLocks noChangeArrowheads="1"/>
            </p:cNvSpPr>
            <p:nvPr/>
          </p:nvSpPr>
          <p:spPr bwMode="auto">
            <a:xfrm>
              <a:off x="4843566" y="2312376"/>
              <a:ext cx="1097400" cy="1097399"/>
            </a:xfrm>
            <a:prstGeom prst="rect">
              <a:avLst/>
            </a:prstGeom>
            <a:noFill/>
            <a:ln w="38100">
              <a:solidFill>
                <a:srgbClr val="D01C8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>
                <a:solidFill>
                  <a:srgbClr val="FFFFFF"/>
                </a:solidFill>
                <a:sym typeface="Calibri" charset="0"/>
              </a:endParaRPr>
            </a:p>
          </p:txBody>
        </p:sp>
        <p:sp>
          <p:nvSpPr>
            <p:cNvPr id="110614" name="Shape 261"/>
            <p:cNvSpPr>
              <a:spLocks noChangeArrowheads="1"/>
            </p:cNvSpPr>
            <p:nvPr/>
          </p:nvSpPr>
          <p:spPr bwMode="auto">
            <a:xfrm>
              <a:off x="8025314" y="3419133"/>
              <a:ext cx="1097400" cy="1097400"/>
            </a:xfrm>
            <a:prstGeom prst="rect">
              <a:avLst/>
            </a:prstGeom>
            <a:noFill/>
            <a:ln w="38100">
              <a:solidFill>
                <a:srgbClr val="D01C8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>
                <a:solidFill>
                  <a:srgbClr val="FFFFFF"/>
                </a:solidFill>
                <a:sym typeface="Calibri" charset="0"/>
              </a:endParaRPr>
            </a:p>
          </p:txBody>
        </p:sp>
        <p:sp>
          <p:nvSpPr>
            <p:cNvPr id="110615" name="Shape 262"/>
            <p:cNvSpPr>
              <a:spLocks noChangeArrowheads="1"/>
            </p:cNvSpPr>
            <p:nvPr/>
          </p:nvSpPr>
          <p:spPr bwMode="auto">
            <a:xfrm>
              <a:off x="8025314" y="2271301"/>
              <a:ext cx="1097400" cy="1097399"/>
            </a:xfrm>
            <a:prstGeom prst="rect">
              <a:avLst/>
            </a:prstGeom>
            <a:noFill/>
            <a:ln w="38100">
              <a:solidFill>
                <a:srgbClr val="B8E1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>
                <a:solidFill>
                  <a:srgbClr val="D6E3BC"/>
                </a:solidFill>
                <a:sym typeface="Calibri" charset="0"/>
              </a:endParaRPr>
            </a:p>
          </p:txBody>
        </p:sp>
        <p:sp>
          <p:nvSpPr>
            <p:cNvPr id="110616" name="Shape 263"/>
            <p:cNvSpPr>
              <a:spLocks noChangeArrowheads="1"/>
            </p:cNvSpPr>
            <p:nvPr/>
          </p:nvSpPr>
          <p:spPr bwMode="auto">
            <a:xfrm>
              <a:off x="3336807" y="29136"/>
              <a:ext cx="1097400" cy="1097400"/>
            </a:xfrm>
            <a:prstGeom prst="rect">
              <a:avLst/>
            </a:prstGeom>
            <a:noFill/>
            <a:ln w="38100">
              <a:solidFill>
                <a:srgbClr val="B8E1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>
                <a:solidFill>
                  <a:srgbClr val="D6E3BC"/>
                </a:solidFill>
                <a:sym typeface="Calibri" charset="0"/>
              </a:endParaRPr>
            </a:p>
          </p:txBody>
        </p:sp>
        <p:sp>
          <p:nvSpPr>
            <p:cNvPr id="110617" name="Shape 264"/>
            <p:cNvSpPr>
              <a:spLocks noChangeArrowheads="1"/>
            </p:cNvSpPr>
            <p:nvPr/>
          </p:nvSpPr>
          <p:spPr bwMode="auto">
            <a:xfrm>
              <a:off x="4842387" y="1169376"/>
              <a:ext cx="1097400" cy="1097400"/>
            </a:xfrm>
            <a:prstGeom prst="rect">
              <a:avLst/>
            </a:prstGeom>
            <a:noFill/>
            <a:ln w="38100">
              <a:solidFill>
                <a:srgbClr val="B8E1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>
                <a:solidFill>
                  <a:srgbClr val="D6E3BC"/>
                </a:solidFill>
                <a:sym typeface="Calibri" charset="0"/>
              </a:endParaRPr>
            </a:p>
          </p:txBody>
        </p:sp>
        <p:sp>
          <p:nvSpPr>
            <p:cNvPr id="110618" name="Shape 265"/>
            <p:cNvSpPr>
              <a:spLocks noChangeArrowheads="1"/>
            </p:cNvSpPr>
            <p:nvPr/>
          </p:nvSpPr>
          <p:spPr bwMode="auto">
            <a:xfrm>
              <a:off x="6577278" y="2271301"/>
              <a:ext cx="1097400" cy="1097399"/>
            </a:xfrm>
            <a:prstGeom prst="rect">
              <a:avLst/>
            </a:prstGeom>
            <a:noFill/>
            <a:ln w="38100">
              <a:solidFill>
                <a:srgbClr val="B8E1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>
                <a:solidFill>
                  <a:srgbClr val="D6E3BC"/>
                </a:solidFill>
                <a:sym typeface="Calibri" charset="0"/>
              </a:endParaRPr>
            </a:p>
          </p:txBody>
        </p:sp>
        <p:sp>
          <p:nvSpPr>
            <p:cNvPr id="110619" name="Shape 266"/>
            <p:cNvSpPr>
              <a:spLocks noChangeArrowheads="1"/>
            </p:cNvSpPr>
            <p:nvPr/>
          </p:nvSpPr>
          <p:spPr bwMode="auto">
            <a:xfrm>
              <a:off x="3362669" y="2342750"/>
              <a:ext cx="1097400" cy="1097400"/>
            </a:xfrm>
            <a:prstGeom prst="rect">
              <a:avLst/>
            </a:prstGeom>
            <a:noFill/>
            <a:ln w="38100">
              <a:solidFill>
                <a:srgbClr val="B8E1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>
                <a:solidFill>
                  <a:srgbClr val="D6E3BC"/>
                </a:solidFill>
                <a:sym typeface="Calibri" charset="0"/>
              </a:endParaRPr>
            </a:p>
          </p:txBody>
        </p:sp>
        <p:sp>
          <p:nvSpPr>
            <p:cNvPr id="110620" name="Shape 267"/>
            <p:cNvSpPr>
              <a:spLocks noChangeArrowheads="1"/>
            </p:cNvSpPr>
            <p:nvPr/>
          </p:nvSpPr>
          <p:spPr bwMode="auto">
            <a:xfrm>
              <a:off x="3362669" y="1194104"/>
              <a:ext cx="1097400" cy="1097400"/>
            </a:xfrm>
            <a:prstGeom prst="rect">
              <a:avLst/>
            </a:prstGeom>
            <a:noFill/>
            <a:ln w="38100">
              <a:solidFill>
                <a:srgbClr val="B8E1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>
                <a:solidFill>
                  <a:srgbClr val="D6E3BC"/>
                </a:solidFill>
                <a:sym typeface="Calibri" charset="0"/>
              </a:endParaRPr>
            </a:p>
          </p:txBody>
        </p:sp>
        <p:sp>
          <p:nvSpPr>
            <p:cNvPr id="110621" name="Shape 268"/>
            <p:cNvSpPr>
              <a:spLocks noChangeArrowheads="1"/>
            </p:cNvSpPr>
            <p:nvPr/>
          </p:nvSpPr>
          <p:spPr bwMode="auto">
            <a:xfrm>
              <a:off x="6584290" y="3422557"/>
              <a:ext cx="1097400" cy="1097400"/>
            </a:xfrm>
            <a:prstGeom prst="rect">
              <a:avLst/>
            </a:prstGeom>
            <a:noFill/>
            <a:ln w="38100">
              <a:solidFill>
                <a:srgbClr val="B8E1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>
                <a:solidFill>
                  <a:srgbClr val="D6E3BC"/>
                </a:solidFill>
                <a:sym typeface="Calibri" charset="0"/>
              </a:endParaRPr>
            </a:p>
          </p:txBody>
        </p:sp>
        <p:sp>
          <p:nvSpPr>
            <p:cNvPr id="110622" name="Shape 269"/>
            <p:cNvSpPr>
              <a:spLocks noChangeArrowheads="1"/>
            </p:cNvSpPr>
            <p:nvPr/>
          </p:nvSpPr>
          <p:spPr bwMode="auto">
            <a:xfrm>
              <a:off x="6587742" y="4612526"/>
              <a:ext cx="1097400" cy="1097400"/>
            </a:xfrm>
            <a:prstGeom prst="rect">
              <a:avLst/>
            </a:prstGeom>
            <a:noFill/>
            <a:ln w="38100">
              <a:solidFill>
                <a:srgbClr val="B8E1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>
                <a:solidFill>
                  <a:srgbClr val="D6E3BC"/>
                </a:solidFill>
                <a:sym typeface="Calibri" charset="0"/>
              </a:endParaRPr>
            </a:p>
          </p:txBody>
        </p:sp>
        <p:sp>
          <p:nvSpPr>
            <p:cNvPr id="110623" name="Shape 270"/>
            <p:cNvSpPr>
              <a:spLocks noChangeArrowheads="1"/>
            </p:cNvSpPr>
            <p:nvPr/>
          </p:nvSpPr>
          <p:spPr bwMode="auto">
            <a:xfrm>
              <a:off x="6587742" y="5773617"/>
              <a:ext cx="1097400" cy="945600"/>
            </a:xfrm>
            <a:prstGeom prst="rect">
              <a:avLst/>
            </a:prstGeom>
            <a:noFill/>
            <a:ln w="38100">
              <a:solidFill>
                <a:srgbClr val="B8E1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>
                <a:solidFill>
                  <a:srgbClr val="D6E3BC"/>
                </a:solidFill>
                <a:sym typeface="Calibri" charset="0"/>
              </a:endParaRPr>
            </a:p>
          </p:txBody>
        </p:sp>
        <p:sp>
          <p:nvSpPr>
            <p:cNvPr id="110624" name="Shape 271"/>
            <p:cNvSpPr>
              <a:spLocks noChangeArrowheads="1"/>
            </p:cNvSpPr>
            <p:nvPr/>
          </p:nvSpPr>
          <p:spPr bwMode="auto">
            <a:xfrm>
              <a:off x="1660978" y="3440030"/>
              <a:ext cx="1097400" cy="1066800"/>
            </a:xfrm>
            <a:prstGeom prst="rect">
              <a:avLst/>
            </a:prstGeom>
            <a:noFill/>
            <a:ln w="38100">
              <a:solidFill>
                <a:srgbClr val="B8E1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>
                <a:solidFill>
                  <a:srgbClr val="D6E3BC"/>
                </a:solidFill>
                <a:sym typeface="Calibri" charset="0"/>
              </a:endParaRPr>
            </a:p>
          </p:txBody>
        </p:sp>
        <p:sp>
          <p:nvSpPr>
            <p:cNvPr id="110625" name="Shape 272"/>
            <p:cNvSpPr>
              <a:spLocks noChangeArrowheads="1"/>
            </p:cNvSpPr>
            <p:nvPr/>
          </p:nvSpPr>
          <p:spPr bwMode="auto">
            <a:xfrm>
              <a:off x="115525" y="4646308"/>
              <a:ext cx="1097400" cy="1097400"/>
            </a:xfrm>
            <a:prstGeom prst="rect">
              <a:avLst/>
            </a:prstGeom>
            <a:noFill/>
            <a:ln w="38100">
              <a:solidFill>
                <a:srgbClr val="B8E1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>
                <a:solidFill>
                  <a:srgbClr val="D6E3BC"/>
                </a:solidFill>
                <a:sym typeface="Calibri" charset="0"/>
              </a:endParaRPr>
            </a:p>
          </p:txBody>
        </p:sp>
        <p:sp>
          <p:nvSpPr>
            <p:cNvPr id="110626" name="Shape 273"/>
            <p:cNvSpPr>
              <a:spLocks noChangeArrowheads="1"/>
            </p:cNvSpPr>
            <p:nvPr/>
          </p:nvSpPr>
          <p:spPr bwMode="auto">
            <a:xfrm>
              <a:off x="1650564" y="4634050"/>
              <a:ext cx="1097400" cy="1097400"/>
            </a:xfrm>
            <a:prstGeom prst="rect">
              <a:avLst/>
            </a:prstGeom>
            <a:noFill/>
            <a:ln w="38100">
              <a:solidFill>
                <a:srgbClr val="B8E1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>
                <a:solidFill>
                  <a:srgbClr val="D6E3BC"/>
                </a:solidFill>
                <a:sym typeface="Calibri" charset="0"/>
              </a:endParaRPr>
            </a:p>
          </p:txBody>
        </p:sp>
        <p:sp>
          <p:nvSpPr>
            <p:cNvPr id="110627" name="Shape 274"/>
            <p:cNvSpPr>
              <a:spLocks noChangeArrowheads="1"/>
            </p:cNvSpPr>
            <p:nvPr/>
          </p:nvSpPr>
          <p:spPr bwMode="auto">
            <a:xfrm>
              <a:off x="3362669" y="3482398"/>
              <a:ext cx="1152000" cy="1097400"/>
            </a:xfrm>
            <a:prstGeom prst="rect">
              <a:avLst/>
            </a:prstGeom>
            <a:noFill/>
            <a:ln w="38100">
              <a:solidFill>
                <a:srgbClr val="F1B6D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>
                <a:solidFill>
                  <a:srgbClr val="D6E3BC"/>
                </a:solidFill>
                <a:sym typeface="Calibri" charset="0"/>
              </a:endParaRPr>
            </a:p>
          </p:txBody>
        </p:sp>
        <p:sp>
          <p:nvSpPr>
            <p:cNvPr id="110628" name="Shape 275"/>
            <p:cNvSpPr>
              <a:spLocks noChangeArrowheads="1"/>
            </p:cNvSpPr>
            <p:nvPr/>
          </p:nvSpPr>
          <p:spPr bwMode="auto">
            <a:xfrm>
              <a:off x="1650564" y="2291384"/>
              <a:ext cx="1097400" cy="1097400"/>
            </a:xfrm>
            <a:prstGeom prst="rect">
              <a:avLst/>
            </a:prstGeom>
            <a:noFill/>
            <a:ln w="38100">
              <a:solidFill>
                <a:srgbClr val="F1B6D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>
                <a:solidFill>
                  <a:srgbClr val="D6E3BC"/>
                </a:solidFill>
                <a:sym typeface="Calibri" charset="0"/>
              </a:endParaRPr>
            </a:p>
          </p:txBody>
        </p:sp>
        <p:sp>
          <p:nvSpPr>
            <p:cNvPr id="110629" name="Shape 276"/>
            <p:cNvSpPr>
              <a:spLocks noChangeArrowheads="1"/>
            </p:cNvSpPr>
            <p:nvPr/>
          </p:nvSpPr>
          <p:spPr bwMode="auto">
            <a:xfrm>
              <a:off x="115525" y="2284034"/>
              <a:ext cx="1097400" cy="1097400"/>
            </a:xfrm>
            <a:prstGeom prst="rect">
              <a:avLst/>
            </a:prstGeom>
            <a:noFill/>
            <a:ln w="38100">
              <a:solidFill>
                <a:srgbClr val="F1B6D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>
                <a:solidFill>
                  <a:srgbClr val="D6E3BC"/>
                </a:solidFill>
                <a:sym typeface="Calibri" charset="0"/>
              </a:endParaRPr>
            </a:p>
          </p:txBody>
        </p:sp>
        <p:sp>
          <p:nvSpPr>
            <p:cNvPr id="110630" name="Shape 277"/>
            <p:cNvSpPr>
              <a:spLocks noChangeArrowheads="1"/>
            </p:cNvSpPr>
            <p:nvPr/>
          </p:nvSpPr>
          <p:spPr bwMode="auto">
            <a:xfrm>
              <a:off x="115525" y="3357796"/>
              <a:ext cx="1097400" cy="1097400"/>
            </a:xfrm>
            <a:prstGeom prst="rect">
              <a:avLst/>
            </a:prstGeom>
            <a:noFill/>
            <a:ln w="38100">
              <a:solidFill>
                <a:srgbClr val="F1B6D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>
                <a:solidFill>
                  <a:srgbClr val="D6E3BC"/>
                </a:solidFill>
                <a:sym typeface="Calibri" charset="0"/>
              </a:endParaRPr>
            </a:p>
          </p:txBody>
        </p:sp>
        <p:sp>
          <p:nvSpPr>
            <p:cNvPr id="110631" name="Shape 278"/>
            <p:cNvSpPr>
              <a:spLocks noChangeArrowheads="1"/>
            </p:cNvSpPr>
            <p:nvPr/>
          </p:nvSpPr>
          <p:spPr bwMode="auto">
            <a:xfrm>
              <a:off x="115525" y="5827446"/>
              <a:ext cx="1124700" cy="950700"/>
            </a:xfrm>
            <a:prstGeom prst="rect">
              <a:avLst/>
            </a:prstGeom>
            <a:noFill/>
            <a:ln w="38100">
              <a:solidFill>
                <a:srgbClr val="F1B6D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>
                <a:solidFill>
                  <a:srgbClr val="D6E3BC"/>
                </a:solidFill>
                <a:sym typeface="Calibri" charset="0"/>
              </a:endParaRPr>
            </a:p>
          </p:txBody>
        </p:sp>
        <p:sp>
          <p:nvSpPr>
            <p:cNvPr id="110632" name="Shape 279"/>
            <p:cNvSpPr txBox="1">
              <a:spLocks noChangeArrowheads="1"/>
            </p:cNvSpPr>
            <p:nvPr/>
          </p:nvSpPr>
          <p:spPr bwMode="auto">
            <a:xfrm>
              <a:off x="8095360" y="6791039"/>
              <a:ext cx="184800" cy="36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eaLnBrk="1" hangingPunct="1"/>
              <a:endParaRPr lang="en-US" altLang="en-US">
                <a:solidFill>
                  <a:srgbClr val="000000"/>
                </a:solidFill>
                <a:sym typeface="Calibri" charset="0"/>
              </a:endParaRPr>
            </a:p>
          </p:txBody>
        </p:sp>
        <p:sp>
          <p:nvSpPr>
            <p:cNvPr id="110633" name="Shape 280"/>
            <p:cNvSpPr txBox="1">
              <a:spLocks noChangeArrowheads="1"/>
            </p:cNvSpPr>
            <p:nvPr/>
          </p:nvSpPr>
          <p:spPr bwMode="auto">
            <a:xfrm>
              <a:off x="7874596" y="6038228"/>
              <a:ext cx="728100" cy="42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eaLnBrk="1" hangingPunct="1">
                <a:buSzPct val="25000"/>
              </a:pPr>
              <a:r>
                <a:rPr lang="en-US" altLang="en-US" sz="600">
                  <a:solidFill>
                    <a:srgbClr val="000000"/>
                  </a:solidFill>
                  <a:latin typeface="Helvetica Neue" charset="0"/>
                  <a:sym typeface="Helvetica Neue" charset="0"/>
                </a:rPr>
                <a:t>Mutation</a:t>
              </a:r>
            </a:p>
            <a:p>
              <a:pPr eaLnBrk="1" hangingPunct="1">
                <a:buSzPct val="25000"/>
              </a:pPr>
              <a:r>
                <a:rPr lang="en-US" altLang="en-US" sz="600">
                  <a:solidFill>
                    <a:srgbClr val="000000"/>
                  </a:solidFill>
                  <a:latin typeface="Helvetica Neue" charset="0"/>
                  <a:sym typeface="Helvetica Neue" charset="0"/>
                </a:rPr>
                <a:t>distance</a:t>
              </a:r>
            </a:p>
          </p:txBody>
        </p:sp>
        <p:grpSp>
          <p:nvGrpSpPr>
            <p:cNvPr id="110634" name="Shape 281"/>
            <p:cNvGrpSpPr>
              <a:grpSpLocks/>
            </p:cNvGrpSpPr>
            <p:nvPr/>
          </p:nvGrpSpPr>
          <p:grpSpPr bwMode="auto">
            <a:xfrm>
              <a:off x="7874596" y="6316288"/>
              <a:ext cx="770268" cy="548422"/>
              <a:chOff x="287329" y="5564446"/>
              <a:chExt cx="770268" cy="548422"/>
            </a:xfrm>
          </p:grpSpPr>
          <p:sp>
            <p:nvSpPr>
              <p:cNvPr id="110636" name="Shape 282"/>
              <p:cNvSpPr txBox="1">
                <a:spLocks noChangeArrowheads="1"/>
              </p:cNvSpPr>
              <p:nvPr/>
            </p:nvSpPr>
            <p:spPr bwMode="auto">
              <a:xfrm>
                <a:off x="287329" y="5832669"/>
                <a:ext cx="753900" cy="28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pPr eaLnBrk="1" hangingPunct="1">
                  <a:buSzPct val="25000"/>
                </a:pPr>
                <a:r>
                  <a:rPr lang="en-US" altLang="en-US" sz="600">
                    <a:solidFill>
                      <a:srgbClr val="000000"/>
                    </a:solidFill>
                    <a:latin typeface="Helvetica Neue" charset="0"/>
                    <a:sym typeface="Helvetica Neue" charset="0"/>
                  </a:rPr>
                  <a:t>Germline</a:t>
                </a:r>
              </a:p>
            </p:txBody>
          </p:sp>
          <p:sp>
            <p:nvSpPr>
              <p:cNvPr id="110637" name="Shape 283"/>
              <p:cNvSpPr txBox="1">
                <a:spLocks noChangeArrowheads="1"/>
              </p:cNvSpPr>
              <p:nvPr/>
            </p:nvSpPr>
            <p:spPr bwMode="auto">
              <a:xfrm>
                <a:off x="615097" y="5564446"/>
                <a:ext cx="442500" cy="28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pPr eaLnBrk="1" hangingPunct="1">
                  <a:buSzPct val="25000"/>
                </a:pPr>
                <a:r>
                  <a:rPr lang="en-US" altLang="en-US" sz="600">
                    <a:solidFill>
                      <a:srgbClr val="000000"/>
                    </a:solidFill>
                    <a:latin typeface="Helvetica Neue" charset="0"/>
                    <a:sym typeface="Helvetica Neue" charset="0"/>
                  </a:rPr>
                  <a:t>0.5</a:t>
                </a:r>
              </a:p>
            </p:txBody>
          </p:sp>
        </p:grpSp>
        <p:sp>
          <p:nvSpPr>
            <p:cNvPr id="110635" name="Shape 284"/>
            <p:cNvSpPr txBox="1">
              <a:spLocks noChangeArrowheads="1"/>
            </p:cNvSpPr>
            <p:nvPr/>
          </p:nvSpPr>
          <p:spPr bwMode="auto">
            <a:xfrm>
              <a:off x="8415721" y="6042158"/>
              <a:ext cx="890400" cy="42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 eaLnBrk="1" hangingPunct="1">
                <a:buSzPct val="25000"/>
              </a:pPr>
              <a:r>
                <a:rPr lang="en-US" altLang="en-US" sz="600">
                  <a:solidFill>
                    <a:srgbClr val="000000"/>
                  </a:solidFill>
                  <a:latin typeface="Helvetica Neue" charset="0"/>
                  <a:sym typeface="Helvetica Neue" charset="0"/>
                </a:rPr>
                <a:t>Populations</a:t>
              </a:r>
            </a:p>
            <a:p>
              <a:pPr algn="ctr" eaLnBrk="1" hangingPunct="1">
                <a:buSzPct val="25000"/>
              </a:pPr>
              <a:r>
                <a:rPr lang="en-US" altLang="en-US" sz="600">
                  <a:solidFill>
                    <a:srgbClr val="000000"/>
                  </a:solidFill>
                  <a:latin typeface="Helvetica Neue" charset="0"/>
                  <a:sym typeface="Helvetica Neue" charset="0"/>
                </a:rPr>
                <a:t>(%)</a:t>
              </a:r>
            </a:p>
          </p:txBody>
        </p:sp>
      </p:grpSp>
      <p:sp>
        <p:nvSpPr>
          <p:cNvPr id="110595" name="Shape 285"/>
          <p:cNvSpPr txBox="1">
            <a:spLocks noChangeArrowheads="1"/>
          </p:cNvSpPr>
          <p:nvPr/>
        </p:nvSpPr>
        <p:spPr bwMode="auto">
          <a:xfrm>
            <a:off x="8112126" y="5373688"/>
            <a:ext cx="26257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en-US" sz="800">
                <a:solidFill>
                  <a:srgbClr val="366092"/>
                </a:solidFill>
                <a:latin typeface="Helvetica Neue" charset="0"/>
                <a:sym typeface="Helvetica Neue" charset="0"/>
              </a:rPr>
              <a:t>S. Li, B. Shuch and M. Gerstein PLOS Genetics 2017 </a:t>
            </a:r>
          </a:p>
        </p:txBody>
      </p:sp>
      <p:sp>
        <p:nvSpPr>
          <p:cNvPr id="110596" name="Shape 286"/>
          <p:cNvSpPr>
            <a:spLocks noChangeArrowheads="1"/>
          </p:cNvSpPr>
          <p:nvPr/>
        </p:nvSpPr>
        <p:spPr bwMode="auto">
          <a:xfrm>
            <a:off x="6456363" y="1700213"/>
            <a:ext cx="735012" cy="736600"/>
          </a:xfrm>
          <a:prstGeom prst="rect">
            <a:avLst/>
          </a:prstGeom>
          <a:noFill/>
          <a:ln w="38100">
            <a:solidFill>
              <a:srgbClr val="3B94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/>
          <a:p>
            <a:pPr algn="ctr" eaLnBrk="1" hangingPunct="1"/>
            <a:endParaRPr lang="en-US" altLang="en-US">
              <a:solidFill>
                <a:srgbClr val="D6E3BC"/>
              </a:solidFill>
              <a:sym typeface="Calibri" charset="0"/>
            </a:endParaRPr>
          </a:p>
        </p:txBody>
      </p:sp>
      <p:sp>
        <p:nvSpPr>
          <p:cNvPr id="110597" name="Shape 287"/>
          <p:cNvSpPr>
            <a:spLocks noChangeArrowheads="1"/>
          </p:cNvSpPr>
          <p:nvPr/>
        </p:nvSpPr>
        <p:spPr bwMode="auto">
          <a:xfrm>
            <a:off x="3143250" y="4797426"/>
            <a:ext cx="736600" cy="735013"/>
          </a:xfrm>
          <a:prstGeom prst="rect">
            <a:avLst/>
          </a:prstGeom>
          <a:noFill/>
          <a:ln w="38100">
            <a:solidFill>
              <a:srgbClr val="3B94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/>
          <a:p>
            <a:pPr algn="ctr" eaLnBrk="1" hangingPunct="1"/>
            <a:endParaRPr lang="en-US" altLang="en-US">
              <a:solidFill>
                <a:srgbClr val="D6E3BC"/>
              </a:solidFill>
              <a:sym typeface="Calibri" charset="0"/>
            </a:endParaRPr>
          </a:p>
        </p:txBody>
      </p:sp>
      <p:sp>
        <p:nvSpPr>
          <p:cNvPr id="110598" name="Shape 288"/>
          <p:cNvSpPr>
            <a:spLocks noChangeArrowheads="1"/>
          </p:cNvSpPr>
          <p:nvPr/>
        </p:nvSpPr>
        <p:spPr bwMode="auto">
          <a:xfrm>
            <a:off x="3143250" y="981076"/>
            <a:ext cx="736600" cy="735013"/>
          </a:xfrm>
          <a:prstGeom prst="rect">
            <a:avLst/>
          </a:prstGeom>
          <a:noFill/>
          <a:ln w="38100">
            <a:solidFill>
              <a:srgbClr val="3B94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/>
          <a:p>
            <a:pPr algn="ctr" eaLnBrk="1" hangingPunct="1"/>
            <a:endParaRPr lang="en-US" altLang="en-US">
              <a:solidFill>
                <a:srgbClr val="D6E3BC"/>
              </a:solidFill>
              <a:sym typeface="Calibri" charset="0"/>
            </a:endParaRPr>
          </a:p>
        </p:txBody>
      </p:sp>
      <p:sp>
        <p:nvSpPr>
          <p:cNvPr id="110599" name="Shape 289"/>
          <p:cNvSpPr>
            <a:spLocks noChangeArrowheads="1"/>
          </p:cNvSpPr>
          <p:nvPr/>
        </p:nvSpPr>
        <p:spPr bwMode="auto">
          <a:xfrm>
            <a:off x="5303838" y="981076"/>
            <a:ext cx="736600" cy="735013"/>
          </a:xfrm>
          <a:prstGeom prst="rect">
            <a:avLst/>
          </a:prstGeom>
          <a:noFill/>
          <a:ln w="38100">
            <a:solidFill>
              <a:srgbClr val="3B94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/>
          <a:p>
            <a:pPr algn="ctr" eaLnBrk="1" hangingPunct="1"/>
            <a:endParaRPr lang="en-US" altLang="en-US">
              <a:solidFill>
                <a:srgbClr val="D6E3BC"/>
              </a:solidFill>
              <a:sym typeface="Calibri" charset="0"/>
            </a:endParaRPr>
          </a:p>
        </p:txBody>
      </p:sp>
      <p:sp>
        <p:nvSpPr>
          <p:cNvPr id="110600" name="Shape 290"/>
          <p:cNvSpPr>
            <a:spLocks noChangeArrowheads="1"/>
          </p:cNvSpPr>
          <p:nvPr/>
        </p:nvSpPr>
        <p:spPr bwMode="auto">
          <a:xfrm>
            <a:off x="6456363" y="981076"/>
            <a:ext cx="735012" cy="735013"/>
          </a:xfrm>
          <a:prstGeom prst="rect">
            <a:avLst/>
          </a:prstGeom>
          <a:noFill/>
          <a:ln w="38100">
            <a:solidFill>
              <a:srgbClr val="3B94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/>
          <a:p>
            <a:pPr algn="ctr" eaLnBrk="1" hangingPunct="1"/>
            <a:endParaRPr lang="en-US" altLang="en-US">
              <a:solidFill>
                <a:srgbClr val="D6E3BC"/>
              </a:solidFill>
              <a:sym typeface="Calibri" charset="0"/>
            </a:endParaRPr>
          </a:p>
        </p:txBody>
      </p:sp>
      <p:sp>
        <p:nvSpPr>
          <p:cNvPr id="110601" name="Shape 291"/>
          <p:cNvSpPr>
            <a:spLocks noChangeArrowheads="1"/>
          </p:cNvSpPr>
          <p:nvPr/>
        </p:nvSpPr>
        <p:spPr bwMode="auto">
          <a:xfrm>
            <a:off x="7464426" y="981076"/>
            <a:ext cx="735013" cy="735013"/>
          </a:xfrm>
          <a:prstGeom prst="rect">
            <a:avLst/>
          </a:prstGeom>
          <a:noFill/>
          <a:ln w="38100">
            <a:solidFill>
              <a:srgbClr val="3B94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/>
          <a:p>
            <a:pPr algn="ctr" eaLnBrk="1" hangingPunct="1"/>
            <a:endParaRPr lang="en-US" altLang="en-US">
              <a:solidFill>
                <a:srgbClr val="D6E3BC"/>
              </a:solidFill>
              <a:sym typeface="Calibri" charset="0"/>
            </a:endParaRPr>
          </a:p>
        </p:txBody>
      </p:sp>
      <p:sp>
        <p:nvSpPr>
          <p:cNvPr id="110602" name="Shape 292"/>
          <p:cNvSpPr>
            <a:spLocks noChangeArrowheads="1"/>
          </p:cNvSpPr>
          <p:nvPr/>
        </p:nvSpPr>
        <p:spPr bwMode="auto">
          <a:xfrm>
            <a:off x="7464426" y="1700213"/>
            <a:ext cx="735013" cy="736600"/>
          </a:xfrm>
          <a:prstGeom prst="rect">
            <a:avLst/>
          </a:prstGeom>
          <a:noFill/>
          <a:ln w="38100">
            <a:solidFill>
              <a:srgbClr val="3B94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/>
          <a:p>
            <a:pPr algn="ctr" eaLnBrk="1" hangingPunct="1"/>
            <a:endParaRPr lang="en-US" altLang="en-US">
              <a:solidFill>
                <a:srgbClr val="D6E3BC"/>
              </a:solidFill>
              <a:sym typeface="Calibri" charset="0"/>
            </a:endParaRPr>
          </a:p>
        </p:txBody>
      </p:sp>
      <p:sp>
        <p:nvSpPr>
          <p:cNvPr id="110603" name="Shape 293"/>
          <p:cNvSpPr>
            <a:spLocks noChangeArrowheads="1"/>
          </p:cNvSpPr>
          <p:nvPr/>
        </p:nvSpPr>
        <p:spPr bwMode="auto">
          <a:xfrm>
            <a:off x="5303838" y="3284538"/>
            <a:ext cx="736600" cy="736600"/>
          </a:xfrm>
          <a:prstGeom prst="rect">
            <a:avLst/>
          </a:prstGeom>
          <a:noFill/>
          <a:ln w="38100">
            <a:solidFill>
              <a:srgbClr val="3B94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/>
          <a:p>
            <a:pPr algn="ctr" eaLnBrk="1" hangingPunct="1"/>
            <a:endParaRPr lang="en-US" altLang="en-US">
              <a:solidFill>
                <a:srgbClr val="D6E3BC"/>
              </a:solidFill>
              <a:sym typeface="Calibri" charset="0"/>
            </a:endParaRPr>
          </a:p>
        </p:txBody>
      </p:sp>
      <p:sp>
        <p:nvSpPr>
          <p:cNvPr id="110604" name="Shape 294"/>
          <p:cNvSpPr>
            <a:spLocks noChangeArrowheads="1"/>
          </p:cNvSpPr>
          <p:nvPr/>
        </p:nvSpPr>
        <p:spPr bwMode="auto">
          <a:xfrm>
            <a:off x="4295775" y="4076700"/>
            <a:ext cx="736600" cy="736600"/>
          </a:xfrm>
          <a:prstGeom prst="rect">
            <a:avLst/>
          </a:prstGeom>
          <a:noFill/>
          <a:ln w="38100">
            <a:solidFill>
              <a:srgbClr val="3B94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/>
          <a:p>
            <a:pPr algn="ctr" eaLnBrk="1" hangingPunct="1"/>
            <a:endParaRPr lang="en-US" altLang="en-US">
              <a:solidFill>
                <a:srgbClr val="D6E3BC"/>
              </a:solidFill>
              <a:sym typeface="Calibri" charset="0"/>
            </a:endParaRPr>
          </a:p>
        </p:txBody>
      </p:sp>
      <p:sp>
        <p:nvSpPr>
          <p:cNvPr id="110605" name="Shape 295"/>
          <p:cNvSpPr>
            <a:spLocks noChangeArrowheads="1"/>
          </p:cNvSpPr>
          <p:nvPr/>
        </p:nvSpPr>
        <p:spPr bwMode="auto">
          <a:xfrm>
            <a:off x="4295775" y="4797426"/>
            <a:ext cx="736600" cy="735013"/>
          </a:xfrm>
          <a:prstGeom prst="rect">
            <a:avLst/>
          </a:prstGeom>
          <a:noFill/>
          <a:ln w="38100">
            <a:solidFill>
              <a:srgbClr val="3B94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/>
          <a:p>
            <a:pPr algn="ctr" eaLnBrk="1" hangingPunct="1"/>
            <a:endParaRPr lang="en-US" altLang="en-US">
              <a:solidFill>
                <a:srgbClr val="D6E3BC"/>
              </a:solidFill>
              <a:sym typeface="Calibri" charset="0"/>
            </a:endParaRPr>
          </a:p>
        </p:txBody>
      </p:sp>
      <p:sp>
        <p:nvSpPr>
          <p:cNvPr id="110606" name="Shape 296"/>
          <p:cNvSpPr>
            <a:spLocks noChangeArrowheads="1"/>
          </p:cNvSpPr>
          <p:nvPr/>
        </p:nvSpPr>
        <p:spPr bwMode="auto">
          <a:xfrm>
            <a:off x="5303838" y="4076700"/>
            <a:ext cx="736600" cy="736600"/>
          </a:xfrm>
          <a:prstGeom prst="rect">
            <a:avLst/>
          </a:prstGeom>
          <a:noFill/>
          <a:ln w="38100">
            <a:solidFill>
              <a:srgbClr val="3B94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/>
          <a:p>
            <a:pPr algn="ctr" eaLnBrk="1" hangingPunct="1"/>
            <a:endParaRPr lang="en-US" altLang="en-US">
              <a:solidFill>
                <a:srgbClr val="D6E3BC"/>
              </a:solidFill>
              <a:sym typeface="Calibri" charset="0"/>
            </a:endParaRPr>
          </a:p>
        </p:txBody>
      </p:sp>
      <p:sp>
        <p:nvSpPr>
          <p:cNvPr id="110607" name="Shape 297"/>
          <p:cNvSpPr>
            <a:spLocks noChangeArrowheads="1"/>
          </p:cNvSpPr>
          <p:nvPr/>
        </p:nvSpPr>
        <p:spPr bwMode="auto">
          <a:xfrm>
            <a:off x="5303838" y="4797426"/>
            <a:ext cx="736600" cy="735013"/>
          </a:xfrm>
          <a:prstGeom prst="rect">
            <a:avLst/>
          </a:prstGeom>
          <a:noFill/>
          <a:ln w="38100">
            <a:solidFill>
              <a:srgbClr val="3B94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/>
          <a:p>
            <a:pPr algn="ctr" eaLnBrk="1" hangingPunct="1"/>
            <a:endParaRPr lang="en-US" altLang="en-US">
              <a:solidFill>
                <a:srgbClr val="D6E3BC"/>
              </a:solidFill>
              <a:sym typeface="Calibri" charset="0"/>
            </a:endParaRPr>
          </a:p>
        </p:txBody>
      </p:sp>
      <p:sp>
        <p:nvSpPr>
          <p:cNvPr id="110608" name="Shape 298"/>
          <p:cNvSpPr>
            <a:spLocks noChangeArrowheads="1"/>
          </p:cNvSpPr>
          <p:nvPr/>
        </p:nvSpPr>
        <p:spPr bwMode="auto">
          <a:xfrm>
            <a:off x="2119313" y="1700213"/>
            <a:ext cx="736600" cy="736600"/>
          </a:xfrm>
          <a:prstGeom prst="rect">
            <a:avLst/>
          </a:prstGeom>
          <a:noFill/>
          <a:ln w="38100">
            <a:solidFill>
              <a:srgbClr val="3B94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/>
          <a:p>
            <a:pPr algn="ctr" eaLnBrk="1" hangingPunct="1"/>
            <a:endParaRPr lang="en-US" altLang="en-US">
              <a:solidFill>
                <a:srgbClr val="D6E3BC"/>
              </a:solidFill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6596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981200" y="1063625"/>
            <a:ext cx="8229600" cy="857250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buClr>
                <a:srgbClr val="366092"/>
              </a:buClr>
              <a:buSzPct val="25000"/>
              <a:defRPr/>
            </a:pPr>
            <a:r>
              <a:rPr lang="en" sz="2880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Tree Topology Correlates with Molecular Subtypes</a:t>
            </a:r>
          </a:p>
        </p:txBody>
      </p:sp>
      <p:sp>
        <p:nvSpPr>
          <p:cNvPr id="112642" name="Shape 30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5624514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r" eaLnBrk="1" hangingPunct="1">
              <a:buSzPct val="25000"/>
            </a:pPr>
            <a:fld id="{91734EE4-89C2-474C-BCBB-582DEA4E378C}" type="slidenum">
              <a:rPr lang="en-US" altLang="en-US" sz="1200">
                <a:solidFill>
                  <a:srgbClr val="888888"/>
                </a:solidFill>
                <a:latin typeface="Helvetica Neue" charset="0"/>
                <a:sym typeface="Helvetica Neue" charset="0"/>
              </a:rPr>
              <a:pPr algn="r" eaLnBrk="1" hangingPunct="1">
                <a:buSzPct val="25000"/>
              </a:pPr>
              <a:t>39</a:t>
            </a:fld>
            <a:endParaRPr lang="en-US" altLang="en-US" sz="1200">
              <a:solidFill>
                <a:srgbClr val="888888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12643" name="Shape 306"/>
          <p:cNvSpPr txBox="1">
            <a:spLocks noChangeArrowheads="1"/>
          </p:cNvSpPr>
          <p:nvPr/>
        </p:nvSpPr>
        <p:spPr bwMode="auto">
          <a:xfrm>
            <a:off x="7896226" y="5373688"/>
            <a:ext cx="26257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en-US" sz="800">
                <a:solidFill>
                  <a:srgbClr val="366092"/>
                </a:solidFill>
                <a:latin typeface="Helvetica Neue" charset="0"/>
                <a:sym typeface="Helvetica Neue" charset="0"/>
              </a:rPr>
              <a:t>S. Li, B. Shuch and M. Gerstein PLOS Genetics 2017 </a:t>
            </a:r>
          </a:p>
        </p:txBody>
      </p:sp>
      <p:pic>
        <p:nvPicPr>
          <p:cNvPr id="112644" name="Shape 307" descr="temp.pdf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t="11975" r="7571" b="20172"/>
          <a:stretch>
            <a:fillRect/>
          </a:stretch>
        </p:blipFill>
        <p:spPr bwMode="auto">
          <a:xfrm>
            <a:off x="3790950" y="1916114"/>
            <a:ext cx="5715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9342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C:\Users\JM\Desktop\Untitled-4.png"/>
          <p:cNvPicPr>
            <a:picLocks noChangeAspect="1" noChangeArrowheads="1"/>
          </p:cNvPicPr>
          <p:nvPr/>
        </p:nvPicPr>
        <p:blipFill>
          <a:blip r:embed="rId2">
            <a:lum brigh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1"/>
          <a:stretch>
            <a:fillRect/>
          </a:stretch>
        </p:blipFill>
        <p:spPr bwMode="auto">
          <a:xfrm>
            <a:off x="1752600" y="152400"/>
            <a:ext cx="8610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>
            <a:fillRect/>
          </a:stretch>
        </p:blipFill>
        <p:spPr bwMode="auto">
          <a:xfrm>
            <a:off x="1828800" y="2209800"/>
            <a:ext cx="40005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16"/>
          <p:cNvGrpSpPr>
            <a:grpSpLocks/>
          </p:cNvGrpSpPr>
          <p:nvPr/>
        </p:nvGrpSpPr>
        <p:grpSpPr bwMode="auto">
          <a:xfrm>
            <a:off x="7086601" y="228601"/>
            <a:ext cx="390525" cy="722313"/>
            <a:chOff x="5562600" y="267946"/>
            <a:chExt cx="390462" cy="722654"/>
          </a:xfrm>
        </p:grpSpPr>
        <p:pic>
          <p:nvPicPr>
            <p:cNvPr id="18472" name="Picture 6" descr="C:\Users\JM\Desktop\karyograms670.jp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8" t="17073" r="51045" b="2438"/>
            <a:stretch>
              <a:fillRect/>
            </a:stretch>
          </p:blipFill>
          <p:spPr bwMode="auto">
            <a:xfrm>
              <a:off x="5562600" y="267946"/>
              <a:ext cx="389904" cy="3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3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96" t="10062" r="1343" b="4573"/>
            <a:stretch>
              <a:fillRect/>
            </a:stretch>
          </p:blipFill>
          <p:spPr bwMode="auto">
            <a:xfrm>
              <a:off x="5562600" y="648946"/>
              <a:ext cx="390462" cy="34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6" name="Group 15"/>
          <p:cNvGrpSpPr>
            <a:grpSpLocks/>
          </p:cNvGrpSpPr>
          <p:nvPr/>
        </p:nvGrpSpPr>
        <p:grpSpPr bwMode="auto">
          <a:xfrm>
            <a:off x="2057401" y="228601"/>
            <a:ext cx="390525" cy="722313"/>
            <a:chOff x="533400" y="228600"/>
            <a:chExt cx="390462" cy="722654"/>
          </a:xfrm>
        </p:grpSpPr>
        <p:pic>
          <p:nvPicPr>
            <p:cNvPr id="18470" name="Picture 6" descr="C:\Users\JM\Desktop\karyograms670.jp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8" t="17073" r="51045" b="2438"/>
            <a:stretch>
              <a:fillRect/>
            </a:stretch>
          </p:blipFill>
          <p:spPr bwMode="auto">
            <a:xfrm>
              <a:off x="533400" y="228600"/>
              <a:ext cx="389904" cy="3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1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96" t="10062" r="1343" b="4573"/>
            <a:stretch>
              <a:fillRect/>
            </a:stretch>
          </p:blipFill>
          <p:spPr bwMode="auto">
            <a:xfrm>
              <a:off x="533400" y="609600"/>
              <a:ext cx="390462" cy="34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7" name="Group 19"/>
          <p:cNvGrpSpPr>
            <a:grpSpLocks/>
          </p:cNvGrpSpPr>
          <p:nvPr/>
        </p:nvGrpSpPr>
        <p:grpSpPr bwMode="auto">
          <a:xfrm>
            <a:off x="9448801" y="228601"/>
            <a:ext cx="390525" cy="722313"/>
            <a:chOff x="7924800" y="267946"/>
            <a:chExt cx="390462" cy="722654"/>
          </a:xfrm>
        </p:grpSpPr>
        <p:pic>
          <p:nvPicPr>
            <p:cNvPr id="18468" name="Picture 6" descr="C:\Users\JM\Desktop\karyograms670.jp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8" t="17073" r="51045" b="2438"/>
            <a:stretch>
              <a:fillRect/>
            </a:stretch>
          </p:blipFill>
          <p:spPr bwMode="auto">
            <a:xfrm>
              <a:off x="7924800" y="267946"/>
              <a:ext cx="389904" cy="3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9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96" t="10062" r="1343" b="4573"/>
            <a:stretch>
              <a:fillRect/>
            </a:stretch>
          </p:blipFill>
          <p:spPr bwMode="auto">
            <a:xfrm>
              <a:off x="7924800" y="648946"/>
              <a:ext cx="390462" cy="34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8" name="Group 20"/>
          <p:cNvGrpSpPr>
            <a:grpSpLocks/>
          </p:cNvGrpSpPr>
          <p:nvPr/>
        </p:nvGrpSpPr>
        <p:grpSpPr bwMode="auto">
          <a:xfrm>
            <a:off x="8686801" y="1828801"/>
            <a:ext cx="390525" cy="722313"/>
            <a:chOff x="7162800" y="1868146"/>
            <a:chExt cx="390462" cy="722654"/>
          </a:xfrm>
        </p:grpSpPr>
        <p:pic>
          <p:nvPicPr>
            <p:cNvPr id="18466" name="Picture 6" descr="C:\Users\JM\Desktop\karyograms670.jp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8" t="17073" r="51045" b="2438"/>
            <a:stretch>
              <a:fillRect/>
            </a:stretch>
          </p:blipFill>
          <p:spPr bwMode="auto">
            <a:xfrm>
              <a:off x="7162800" y="1868146"/>
              <a:ext cx="389904" cy="3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7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96" t="10062" r="1343" b="4573"/>
            <a:stretch>
              <a:fillRect/>
            </a:stretch>
          </p:blipFill>
          <p:spPr bwMode="auto">
            <a:xfrm>
              <a:off x="7162800" y="2249146"/>
              <a:ext cx="390462" cy="34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9" name="Group 25"/>
          <p:cNvGrpSpPr>
            <a:grpSpLocks/>
          </p:cNvGrpSpPr>
          <p:nvPr/>
        </p:nvGrpSpPr>
        <p:grpSpPr bwMode="auto">
          <a:xfrm>
            <a:off x="9525001" y="1828801"/>
            <a:ext cx="390525" cy="722313"/>
            <a:chOff x="8001000" y="1868146"/>
            <a:chExt cx="390462" cy="722654"/>
          </a:xfrm>
        </p:grpSpPr>
        <p:pic>
          <p:nvPicPr>
            <p:cNvPr id="18464" name="Picture 6" descr="C:\Users\JM\Desktop\karyograms670.jp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8" t="17073" r="51045" b="2438"/>
            <a:stretch>
              <a:fillRect/>
            </a:stretch>
          </p:blipFill>
          <p:spPr bwMode="auto">
            <a:xfrm>
              <a:off x="8001000" y="1868146"/>
              <a:ext cx="389904" cy="3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5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96" t="10062" r="1343" b="4573"/>
            <a:stretch>
              <a:fillRect/>
            </a:stretch>
          </p:blipFill>
          <p:spPr bwMode="auto">
            <a:xfrm>
              <a:off x="8001000" y="2249146"/>
              <a:ext cx="390462" cy="34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0" name="Group 88"/>
          <p:cNvGrpSpPr>
            <a:grpSpLocks/>
          </p:cNvGrpSpPr>
          <p:nvPr/>
        </p:nvGrpSpPr>
        <p:grpSpPr bwMode="auto">
          <a:xfrm>
            <a:off x="5334006" y="2777674"/>
            <a:ext cx="2133600" cy="3771900"/>
            <a:chOff x="6096000" y="2895600"/>
            <a:chExt cx="2133600" cy="3771900"/>
          </a:xfrm>
        </p:grpSpPr>
        <p:pic>
          <p:nvPicPr>
            <p:cNvPr id="18462" name="Picture 6" descr="C:\Users\JM\Desktop\karyograms670.jp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8" t="17073" r="51045" b="2438"/>
            <a:stretch>
              <a:fillRect/>
            </a:stretch>
          </p:blipFill>
          <p:spPr bwMode="auto">
            <a:xfrm>
              <a:off x="6096000" y="2895600"/>
              <a:ext cx="2130552" cy="1865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3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96" t="10062" r="1343" b="4573"/>
            <a:stretch>
              <a:fillRect/>
            </a:stretch>
          </p:blipFill>
          <p:spPr bwMode="auto">
            <a:xfrm>
              <a:off x="6096000" y="4800600"/>
              <a:ext cx="2133600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1" name="Picture 6" descr="C:\Users\JM\Desktop\karyograms670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17073" r="51045" b="2438"/>
          <a:stretch>
            <a:fillRect/>
          </a:stretch>
        </p:blipFill>
        <p:spPr bwMode="auto">
          <a:xfrm>
            <a:off x="2733676" y="228601"/>
            <a:ext cx="3905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6" descr="C:\Users\JM\Desktop\karyograms670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17073" r="51045" b="2438"/>
          <a:stretch>
            <a:fillRect/>
          </a:stretch>
        </p:blipFill>
        <p:spPr bwMode="auto">
          <a:xfrm>
            <a:off x="3495676" y="228601"/>
            <a:ext cx="3905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6" descr="C:\Users\JM\Desktop\karyograms670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17073" r="51045" b="2438"/>
          <a:stretch>
            <a:fillRect/>
          </a:stretch>
        </p:blipFill>
        <p:spPr bwMode="auto">
          <a:xfrm>
            <a:off x="4181476" y="228601"/>
            <a:ext cx="3905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6" descr="C:\Users\JM\Desktop\karyograms670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17073" r="51045" b="2438"/>
          <a:stretch>
            <a:fillRect/>
          </a:stretch>
        </p:blipFill>
        <p:spPr bwMode="auto">
          <a:xfrm>
            <a:off x="4867276" y="228601"/>
            <a:ext cx="3905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6" descr="C:\Users\JM\Desktop\karyograms670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17073" r="51045" b="2438"/>
          <a:stretch>
            <a:fillRect/>
          </a:stretch>
        </p:blipFill>
        <p:spPr bwMode="auto">
          <a:xfrm>
            <a:off x="5553076" y="228601"/>
            <a:ext cx="3905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6" descr="C:\Users\JM\Desktop\karyograms670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17073" r="51045" b="2438"/>
          <a:stretch>
            <a:fillRect/>
          </a:stretch>
        </p:blipFill>
        <p:spPr bwMode="auto">
          <a:xfrm>
            <a:off x="6248401" y="228601"/>
            <a:ext cx="3905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6" descr="C:\Users\JM\Desktop\karyograms670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17073" r="51045" b="2438"/>
          <a:stretch>
            <a:fillRect/>
          </a:stretch>
        </p:blipFill>
        <p:spPr bwMode="auto">
          <a:xfrm>
            <a:off x="7772401" y="228601"/>
            <a:ext cx="3905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6" descr="C:\Users\JM\Desktop\karyograms670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17073" r="51045" b="2438"/>
          <a:stretch>
            <a:fillRect/>
          </a:stretch>
        </p:blipFill>
        <p:spPr bwMode="auto">
          <a:xfrm>
            <a:off x="8601076" y="228601"/>
            <a:ext cx="3905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6" descr="C:\Users\JM\Desktop\karyograms670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17073" r="51045" b="2438"/>
          <a:stretch>
            <a:fillRect/>
          </a:stretch>
        </p:blipFill>
        <p:spPr bwMode="auto">
          <a:xfrm>
            <a:off x="10210801" y="228601"/>
            <a:ext cx="3905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6" descr="C:\Users\JM\Desktop\karyograms670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17073" r="51045" b="2438"/>
          <a:stretch>
            <a:fillRect/>
          </a:stretch>
        </p:blipFill>
        <p:spPr bwMode="auto">
          <a:xfrm>
            <a:off x="10201276" y="1828801"/>
            <a:ext cx="3905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6" descr="C:\Users\JM\Desktop\karyograms670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17073" r="51045" b="2438"/>
          <a:stretch>
            <a:fillRect/>
          </a:stretch>
        </p:blipFill>
        <p:spPr bwMode="auto">
          <a:xfrm>
            <a:off x="7772401" y="1828801"/>
            <a:ext cx="3905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6" descr="C:\Users\JM\Desktop\karyograms670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17073" r="51045" b="2438"/>
          <a:stretch>
            <a:fillRect/>
          </a:stretch>
        </p:blipFill>
        <p:spPr bwMode="auto">
          <a:xfrm>
            <a:off x="7000876" y="1828801"/>
            <a:ext cx="3905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6" descr="C:\Users\JM\Desktop\karyograms670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17073" r="51045" b="2438"/>
          <a:stretch>
            <a:fillRect/>
          </a:stretch>
        </p:blipFill>
        <p:spPr bwMode="auto">
          <a:xfrm>
            <a:off x="6248401" y="1828801"/>
            <a:ext cx="3905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6" descr="C:\Users\JM\Desktop\karyograms670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17073" r="51045" b="2438"/>
          <a:stretch>
            <a:fillRect/>
          </a:stretch>
        </p:blipFill>
        <p:spPr bwMode="auto">
          <a:xfrm>
            <a:off x="5553076" y="1828801"/>
            <a:ext cx="3905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6" descr="C:\Users\JM\Desktop\karyograms670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17073" r="51045" b="2438"/>
          <a:stretch>
            <a:fillRect/>
          </a:stretch>
        </p:blipFill>
        <p:spPr bwMode="auto">
          <a:xfrm>
            <a:off x="3952876" y="1828801"/>
            <a:ext cx="3905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6" descr="C:\Users\JM\Desktop\karyograms670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17073" r="51045" b="2438"/>
          <a:stretch>
            <a:fillRect/>
          </a:stretch>
        </p:blipFill>
        <p:spPr bwMode="auto">
          <a:xfrm>
            <a:off x="3124201" y="1828801"/>
            <a:ext cx="3905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6" descr="C:\Users\JM\Desktop\karyograms670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17073" r="51045" b="2438"/>
          <a:stretch>
            <a:fillRect/>
          </a:stretch>
        </p:blipFill>
        <p:spPr bwMode="auto">
          <a:xfrm>
            <a:off x="2362201" y="1828801"/>
            <a:ext cx="3905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6" descr="C:\Users\JM\Desktop\karyograms670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17073" r="51045" b="2438"/>
          <a:stretch>
            <a:fillRect/>
          </a:stretch>
        </p:blipFill>
        <p:spPr bwMode="auto">
          <a:xfrm>
            <a:off x="1600201" y="2133601"/>
            <a:ext cx="3905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59" name="Group 20"/>
          <p:cNvGrpSpPr>
            <a:grpSpLocks/>
          </p:cNvGrpSpPr>
          <p:nvPr/>
        </p:nvGrpSpPr>
        <p:grpSpPr bwMode="auto">
          <a:xfrm>
            <a:off x="4791076" y="1828801"/>
            <a:ext cx="390525" cy="722313"/>
            <a:chOff x="7162800" y="1868146"/>
            <a:chExt cx="390462" cy="722654"/>
          </a:xfrm>
        </p:grpSpPr>
        <p:pic>
          <p:nvPicPr>
            <p:cNvPr id="18460" name="Picture 6" descr="C:\Users\JM\Desktop\karyograms670.jp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8" t="17073" r="51045" b="2438"/>
            <a:stretch>
              <a:fillRect/>
            </a:stretch>
          </p:blipFill>
          <p:spPr bwMode="auto">
            <a:xfrm>
              <a:off x="7162800" y="1868146"/>
              <a:ext cx="389904" cy="3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1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96" t="10062" r="1343" b="4573"/>
            <a:stretch>
              <a:fillRect/>
            </a:stretch>
          </p:blipFill>
          <p:spPr bwMode="auto">
            <a:xfrm>
              <a:off x="7162800" y="2249146"/>
              <a:ext cx="390462" cy="34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4135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hape 274"/>
          <p:cNvSpPr txBox="1">
            <a:spLocks noChangeArrowheads="1"/>
          </p:cNvSpPr>
          <p:nvPr/>
        </p:nvSpPr>
        <p:spPr bwMode="auto">
          <a:xfrm>
            <a:off x="2732089" y="473075"/>
            <a:ext cx="76850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/>
          <a:lstStyle/>
          <a:p>
            <a:pPr algn="ctr">
              <a:lnSpc>
                <a:spcPct val="90000"/>
              </a:lnSpc>
              <a:buClr>
                <a:srgbClr val="2F5496"/>
              </a:buClr>
              <a:buSzPct val="25000"/>
            </a:pPr>
            <a:r>
              <a:rPr lang="en-US" altLang="x-none" sz="2100" b="1">
                <a:solidFill>
                  <a:srgbClr val="2F5496"/>
                </a:solidFill>
                <a:latin typeface="Arial" charset="0"/>
                <a:sym typeface="Arial" charset="0"/>
              </a:rPr>
              <a:t>Subclonal architecture of nominal passengers in PCAWG</a:t>
            </a:r>
            <a:endParaRPr lang="en" altLang="x-none" sz="2100" b="1">
              <a:solidFill>
                <a:srgbClr val="2F5496"/>
              </a:solidFill>
              <a:latin typeface="Arial" charset="0"/>
              <a:sym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61672" y="1131207"/>
            <a:ext cx="5324927" cy="5443764"/>
            <a:chOff x="2403930" y="1261836"/>
            <a:chExt cx="4987470" cy="4921250"/>
          </a:xfrm>
        </p:grpSpPr>
        <p:grpSp>
          <p:nvGrpSpPr>
            <p:cNvPr id="3" name="Group 2"/>
            <p:cNvGrpSpPr/>
            <p:nvPr/>
          </p:nvGrpSpPr>
          <p:grpSpPr>
            <a:xfrm>
              <a:off x="2403930" y="1261836"/>
              <a:ext cx="4889499" cy="4789839"/>
              <a:chOff x="2403930" y="1261836"/>
              <a:chExt cx="4889499" cy="4789839"/>
            </a:xfrm>
          </p:grpSpPr>
          <p:pic>
            <p:nvPicPr>
              <p:cNvPr id="58369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1013" b="50014"/>
              <a:stretch/>
            </p:blipFill>
            <p:spPr bwMode="auto">
              <a:xfrm>
                <a:off x="2403930" y="1261836"/>
                <a:ext cx="4889499" cy="477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2536371" y="5682343"/>
                <a:ext cx="37011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01543" y="5736771"/>
              <a:ext cx="489857" cy="4463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13406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36700" y="1544638"/>
            <a:ext cx="4313238" cy="3263900"/>
          </a:xfrm>
        </p:spPr>
        <p:txBody>
          <a:bodyPr/>
          <a:lstStyle/>
          <a:p>
            <a:pPr>
              <a:defRPr/>
            </a:pPr>
            <a:r>
              <a:rPr lang="en-US" sz="1350" dirty="0">
                <a:ea typeface="Arial" charset="0"/>
                <a:cs typeface="Arial" charset="0"/>
              </a:rPr>
              <a:t>Model for the effect of an individual SNP on a phenotype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1500" dirty="0">
                <a:ea typeface="Arial" charset="0"/>
                <a:cs typeface="Arial" charset="0"/>
              </a:rPr>
              <a:t>Extension to model the combined effects of multiple SNPs</a:t>
            </a:r>
          </a:p>
        </p:txBody>
      </p:sp>
      <p:pic>
        <p:nvPicPr>
          <p:cNvPr id="5222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9" y="2265364"/>
            <a:ext cx="18700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9" y="4102100"/>
            <a:ext cx="27336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Box 7"/>
          <p:cNvSpPr txBox="1">
            <a:spLocks noChangeArrowheads="1"/>
          </p:cNvSpPr>
          <p:nvPr/>
        </p:nvSpPr>
        <p:spPr bwMode="auto">
          <a:xfrm>
            <a:off x="1862139" y="2720975"/>
            <a:ext cx="35909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x-none" sz="900">
                <a:latin typeface="Arial" charset="0"/>
              </a:rPr>
              <a:t>where: y=phenotype; x_ij is the ’genetic dosage’ of the i’th SNP in individual j, taking values {0,1}; a_i is the fixed effect size of SNP i, and e_j is the residual effect</a:t>
            </a:r>
          </a:p>
        </p:txBody>
      </p:sp>
      <p:sp>
        <p:nvSpPr>
          <p:cNvPr id="52229" name="TextBox 9"/>
          <p:cNvSpPr txBox="1">
            <a:spLocks noChangeArrowheads="1"/>
          </p:cNvSpPr>
          <p:nvPr/>
        </p:nvSpPr>
        <p:spPr bwMode="auto">
          <a:xfrm>
            <a:off x="1700213" y="5067300"/>
            <a:ext cx="5046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x-none" sz="900">
                <a:latin typeface="Arial" charset="0"/>
              </a:rPr>
              <a:t>where: z_ij is a ‘normalized genetic dosage’, i.e. the z-score of x_ij; u_i is the effect </a:t>
            </a:r>
          </a:p>
          <a:p>
            <a:r>
              <a:rPr lang="en-US" altLang="x-none" sz="900">
                <a:latin typeface="Arial" charset="0"/>
              </a:rPr>
              <a:t>size of SNP i treated as a random variable; g_j is the combined effect of all SNPs for individual j  </a:t>
            </a:r>
          </a:p>
        </p:txBody>
      </p:sp>
      <p:pic>
        <p:nvPicPr>
          <p:cNvPr id="5223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43" y="4721224"/>
            <a:ext cx="982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668044"/>
            <a:ext cx="153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2" b="59242"/>
          <a:stretch>
            <a:fillRect/>
          </a:stretch>
        </p:blipFill>
        <p:spPr bwMode="auto">
          <a:xfrm>
            <a:off x="5849939" y="1677988"/>
            <a:ext cx="5966896" cy="304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Shape 274"/>
          <p:cNvSpPr txBox="1">
            <a:spLocks noChangeArrowheads="1"/>
          </p:cNvSpPr>
          <p:nvPr/>
        </p:nvSpPr>
        <p:spPr bwMode="auto">
          <a:xfrm>
            <a:off x="2625726" y="549275"/>
            <a:ext cx="74136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/>
          <a:lstStyle/>
          <a:p>
            <a:pPr algn="ctr">
              <a:lnSpc>
                <a:spcPct val="90000"/>
              </a:lnSpc>
              <a:buClr>
                <a:srgbClr val="2F5496"/>
              </a:buClr>
              <a:buSzPct val="25000"/>
            </a:pPr>
            <a:r>
              <a:rPr lang="en-US" altLang="x-none" sz="2100" b="1">
                <a:solidFill>
                  <a:srgbClr val="2F5496"/>
                </a:solidFill>
                <a:latin typeface="Arial" charset="0"/>
                <a:sym typeface="Arial" charset="0"/>
              </a:rPr>
              <a:t>Additive effects model to quantify cumulative variance</a:t>
            </a:r>
            <a:endParaRPr lang="en" altLang="x-none" sz="2100" b="1">
              <a:solidFill>
                <a:srgbClr val="2F5496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27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63"/>
          <a:stretch>
            <a:fillRect/>
          </a:stretch>
        </p:blipFill>
        <p:spPr bwMode="auto">
          <a:xfrm>
            <a:off x="3357562" y="963614"/>
            <a:ext cx="6102124" cy="589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Shape 274"/>
          <p:cNvSpPr txBox="1">
            <a:spLocks noChangeArrowheads="1"/>
          </p:cNvSpPr>
          <p:nvPr/>
        </p:nvSpPr>
        <p:spPr bwMode="auto">
          <a:xfrm>
            <a:off x="2743200" y="517525"/>
            <a:ext cx="6858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/>
          <a:lstStyle/>
          <a:p>
            <a:pPr algn="ctr">
              <a:lnSpc>
                <a:spcPct val="90000"/>
              </a:lnSpc>
              <a:buClr>
                <a:srgbClr val="2F5496"/>
              </a:buClr>
              <a:buSzPct val="25000"/>
            </a:pPr>
            <a:r>
              <a:rPr lang="en-US" altLang="x-none" sz="2100" b="1">
                <a:solidFill>
                  <a:srgbClr val="2F5496"/>
                </a:solidFill>
                <a:latin typeface="Arial" charset="0"/>
                <a:sym typeface="Arial" charset="0"/>
              </a:rPr>
              <a:t>Extending canonical model of driver and passengers</a:t>
            </a:r>
            <a:endParaRPr lang="en" altLang="x-none" sz="2100" b="1">
              <a:solidFill>
                <a:srgbClr val="2F5496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9868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8326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sofiahj\Desktop\hs-2012-26-g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33338"/>
            <a:ext cx="9283701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068"/>
          <p:cNvSpPr>
            <a:spLocks noChangeArrowheads="1"/>
          </p:cNvSpPr>
          <p:nvPr/>
        </p:nvSpPr>
        <p:spPr bwMode="auto">
          <a:xfrm>
            <a:off x="1676400" y="152400"/>
            <a:ext cx="5480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808080"/>
                </a:solidFill>
              </a:rPr>
              <a:t>Sequence Universe</a:t>
            </a:r>
          </a:p>
        </p:txBody>
      </p:sp>
      <p:sp>
        <p:nvSpPr>
          <p:cNvPr id="19459" name="TextBox 2069"/>
          <p:cNvSpPr txBox="1">
            <a:spLocks noChangeArrowheads="1"/>
          </p:cNvSpPr>
          <p:nvPr/>
        </p:nvSpPr>
        <p:spPr bwMode="auto">
          <a:xfrm>
            <a:off x="1816101" y="1130301"/>
            <a:ext cx="347729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FFFFFF"/>
                </a:solidFill>
                <a:latin typeface="Calibri" charset="0"/>
              </a:rPr>
              <a:t>TCGA endpoint: ~2.5 Petabytes</a:t>
            </a:r>
          </a:p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FFFF"/>
                </a:solidFill>
                <a:latin typeface="Calibri" charset="0"/>
              </a:rPr>
              <a:t>    ~1.5 PB exome</a:t>
            </a:r>
          </a:p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FFFF"/>
                </a:solidFill>
                <a:latin typeface="Calibri" charset="0"/>
              </a:rPr>
              <a:t>    ~1 PB whole genome</a:t>
            </a:r>
          </a:p>
        </p:txBody>
      </p:sp>
      <p:sp>
        <p:nvSpPr>
          <p:cNvPr id="19460" name="TextBox 2074"/>
          <p:cNvSpPr txBox="1">
            <a:spLocks noChangeArrowheads="1"/>
          </p:cNvSpPr>
          <p:nvPr/>
        </p:nvSpPr>
        <p:spPr bwMode="auto">
          <a:xfrm>
            <a:off x="6234113" y="798513"/>
            <a:ext cx="1973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i="1">
                <a:solidFill>
                  <a:srgbClr val="FFFFFF"/>
                </a:solidFill>
                <a:latin typeface="Calibri" charset="0"/>
              </a:rPr>
              <a:t>SRA ~1 petabyte</a:t>
            </a:r>
          </a:p>
        </p:txBody>
      </p:sp>
      <p:sp>
        <p:nvSpPr>
          <p:cNvPr id="19461" name="TextBox 101"/>
          <p:cNvSpPr txBox="1">
            <a:spLocks noChangeArrowheads="1"/>
          </p:cNvSpPr>
          <p:nvPr/>
        </p:nvSpPr>
        <p:spPr bwMode="auto">
          <a:xfrm>
            <a:off x="8464550" y="5883275"/>
            <a:ext cx="1906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i="1">
                <a:solidFill>
                  <a:srgbClr val="FFFFFF"/>
                </a:solidFill>
                <a:latin typeface="Calibri" charset="0"/>
              </a:rPr>
              <a:t>Star formation</a:t>
            </a:r>
          </a:p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i="1">
                <a:solidFill>
                  <a:srgbClr val="FFFFFF"/>
                </a:solidFill>
                <a:latin typeface="Calibri" charset="0"/>
              </a:rPr>
              <a:t>100K Genomes England</a:t>
            </a:r>
          </a:p>
        </p:txBody>
      </p:sp>
      <p:sp>
        <p:nvSpPr>
          <p:cNvPr id="105" name="Up Arrow 104"/>
          <p:cNvSpPr/>
          <p:nvPr/>
        </p:nvSpPr>
        <p:spPr>
          <a:xfrm rot="20031542">
            <a:off x="8894763" y="5546725"/>
            <a:ext cx="182562" cy="273050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19463" name="Group 1033"/>
          <p:cNvGrpSpPr>
            <a:grpSpLocks/>
          </p:cNvGrpSpPr>
          <p:nvPr/>
        </p:nvGrpSpPr>
        <p:grpSpPr bwMode="auto">
          <a:xfrm>
            <a:off x="1868489" y="1790701"/>
            <a:ext cx="8281987" cy="4543425"/>
            <a:chOff x="259301" y="1878914"/>
            <a:chExt cx="8281995" cy="454471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955005" y="2285429"/>
              <a:ext cx="1587" cy="29853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Donut 1"/>
            <p:cNvSpPr/>
            <p:nvPr/>
          </p:nvSpPr>
          <p:spPr>
            <a:xfrm rot="20001731">
              <a:off x="1337214" y="2693533"/>
              <a:ext cx="7204082" cy="2413686"/>
            </a:xfrm>
            <a:prstGeom prst="donut">
              <a:avLst>
                <a:gd name="adj" fmla="val 603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>
                    <a:lumMod val="65000"/>
                  </a:srgbClr>
                </a:solidFill>
              </a:endParaRPr>
            </a:p>
          </p:txBody>
        </p:sp>
        <p:grpSp>
          <p:nvGrpSpPr>
            <p:cNvPr id="19469" name="Group 81"/>
            <p:cNvGrpSpPr>
              <a:grpSpLocks/>
            </p:cNvGrpSpPr>
            <p:nvPr/>
          </p:nvGrpSpPr>
          <p:grpSpPr bwMode="auto">
            <a:xfrm>
              <a:off x="2925387" y="1914182"/>
              <a:ext cx="3706140" cy="3778898"/>
              <a:chOff x="2849601" y="2129571"/>
              <a:chExt cx="3706140" cy="3778898"/>
            </a:xfrm>
          </p:grpSpPr>
          <p:pic>
            <p:nvPicPr>
              <p:cNvPr id="2051" name="Picture 3" descr="C:\Documents and Settings\sofiahj\Desktop\latest_256_0304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63" t="7671" r="3681" b="6826"/>
              <a:stretch/>
            </p:blipFill>
            <p:spPr bwMode="auto">
              <a:xfrm>
                <a:off x="2849601" y="2129571"/>
                <a:ext cx="3706140" cy="3778898"/>
              </a:xfrm>
              <a:prstGeom prst="ellipse">
                <a:avLst/>
              </a:prstGeom>
              <a:noFill/>
              <a:extLst>
                <a:ext uri="{909E8E84-426E-40dd-AFC4-6F175D3DCCD1}"/>
              </a:extLst>
            </p:spPr>
          </p:pic>
          <p:sp>
            <p:nvSpPr>
              <p:cNvPr id="3" name="Donut 2"/>
              <p:cNvSpPr/>
              <p:nvPr/>
            </p:nvSpPr>
            <p:spPr>
              <a:xfrm>
                <a:off x="3096580" y="2435713"/>
                <a:ext cx="3201991" cy="3279118"/>
              </a:xfrm>
              <a:prstGeom prst="donut">
                <a:avLst>
                  <a:gd name="adj" fmla="val 4276"/>
                </a:avLst>
              </a:prstGeom>
              <a:solidFill>
                <a:schemeClr val="accent6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3478754" y="5267602"/>
              <a:ext cx="731838" cy="732046"/>
            </a:xfrm>
            <a:prstGeom prst="ellipse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966369" y="2099640"/>
              <a:ext cx="136525" cy="1365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628231" y="2266374"/>
              <a:ext cx="46037" cy="4605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761581" y="2198093"/>
              <a:ext cx="90487" cy="92101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44" name="Straight Connector 43"/>
            <p:cNvCxnSpPr>
              <a:stCxn id="37" idx="7"/>
              <a:endCxn id="19" idx="3"/>
            </p:cNvCxnSpPr>
            <p:nvPr/>
          </p:nvCxnSpPr>
          <p:spPr>
            <a:xfrm flipV="1">
              <a:off x="6174332" y="4543496"/>
              <a:ext cx="161925" cy="120684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2962816" y="6109216"/>
              <a:ext cx="588964" cy="3064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5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000000">
                      <a:lumMod val="60000"/>
                      <a:lumOff val="40000"/>
                    </a:srgbClr>
                  </a:solidFill>
                  <a:latin typeface="Calibri" charset="0"/>
                  <a:ea typeface="ＭＳ Ｐゴシック" charset="-128"/>
                </a:rPr>
                <a:t>ADSP</a:t>
              </a:r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H="1">
              <a:off x="5274218" y="2198093"/>
              <a:ext cx="114300" cy="396988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3410491" y="4662593"/>
              <a:ext cx="236538" cy="22390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4205830" y="5394638"/>
              <a:ext cx="457200" cy="92101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479" name="Picture 7" descr="C:\Documents and Settings\sofiahj\Desktop\ENCODE_logo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201" y="3748270"/>
              <a:ext cx="621969" cy="37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80" name="Group 126"/>
            <p:cNvGrpSpPr>
              <a:grpSpLocks/>
            </p:cNvGrpSpPr>
            <p:nvPr/>
          </p:nvGrpSpPr>
          <p:grpSpPr bwMode="auto">
            <a:xfrm>
              <a:off x="259301" y="1878914"/>
              <a:ext cx="8078762" cy="4544716"/>
              <a:chOff x="259301" y="1878914"/>
              <a:chExt cx="8078762" cy="454471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6282282" y="4230670"/>
                <a:ext cx="366712" cy="365229"/>
              </a:xfrm>
              <a:prstGeom prst="ellipse">
                <a:avLst/>
              </a:prstGeom>
              <a:blipFill>
                <a:blip r:embed="rId6"/>
                <a:tile tx="0" ty="0" sx="100000" sy="100000" flip="none" algn="tl"/>
              </a:blip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482" name="TextBox 99"/>
              <p:cNvSpPr txBox="1">
                <a:spLocks noChangeArrowheads="1"/>
              </p:cNvSpPr>
              <p:nvPr/>
            </p:nvSpPr>
            <p:spPr bwMode="auto">
              <a:xfrm>
                <a:off x="6319031" y="4213618"/>
                <a:ext cx="34496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Lucida Grande" charset="0"/>
                  <a:buChar char="-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Lucida Grande" charset="0"/>
                  <a:buChar char="*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*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*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*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*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Calibri" charset="0"/>
                  </a:rPr>
                  <a:t>29 </a:t>
                </a:r>
              </a:p>
              <a:p>
                <a:pPr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  <a:latin typeface="Calibri" charset="0"/>
                  </a:rPr>
                  <a:t>TB</a:t>
                </a:r>
              </a:p>
            </p:txBody>
          </p:sp>
          <p:grpSp>
            <p:nvGrpSpPr>
              <p:cNvPr id="19483" name="Group 122"/>
              <p:cNvGrpSpPr>
                <a:grpSpLocks/>
              </p:cNvGrpSpPr>
              <p:nvPr/>
            </p:nvGrpSpPr>
            <p:grpSpPr bwMode="auto">
              <a:xfrm>
                <a:off x="259301" y="1878914"/>
                <a:ext cx="8078762" cy="4544716"/>
                <a:chOff x="259301" y="1878914"/>
                <a:chExt cx="8078762" cy="4544716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7425283" y="3439870"/>
                  <a:ext cx="273050" cy="273128"/>
                </a:xfrm>
                <a:prstGeom prst="ellipse">
                  <a:avLst/>
                </a:prstGeom>
                <a:blipFill>
                  <a:blip r:embed="rId7"/>
                  <a:tile tx="0" ty="0" sx="100000" sy="100000" flip="none" algn="tl"/>
                </a:blip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959389" y="3316010"/>
                  <a:ext cx="1828802" cy="18293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  <a:tileRect r="-100000" b="-10000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 b="1" dirty="0">
                      <a:solidFill>
                        <a:srgbClr val="FFFFFF"/>
                      </a:solidFill>
                      <a:cs typeface="Arial" pitchFamily="34" charset="0"/>
                    </a:rPr>
                    <a:t>222</a:t>
                  </a:r>
                </a:p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 b="1" dirty="0">
                      <a:solidFill>
                        <a:srgbClr val="FFFFFF"/>
                      </a:solidFill>
                      <a:cs typeface="Arial" pitchFamily="34" charset="0"/>
                    </a:rPr>
                    <a:t>TB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7077620" y="3747933"/>
                  <a:ext cx="274638" cy="274715"/>
                </a:xfrm>
                <a:prstGeom prst="ellipse">
                  <a:avLst/>
                </a:prstGeom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972215" y="5418457"/>
                  <a:ext cx="1006476" cy="1005173"/>
                </a:xfrm>
                <a:prstGeom prst="ellipse">
                  <a:avLst/>
                </a:prstGeom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 b="1" dirty="0">
                      <a:solidFill>
                        <a:srgbClr val="FFFFFF"/>
                      </a:solidFill>
                      <a:cs typeface="Arial" pitchFamily="34" charset="0"/>
                    </a:rPr>
                    <a:t>68 TB</a:t>
                  </a: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4688430" y="5073872"/>
                  <a:ext cx="549276" cy="549431"/>
                </a:xfrm>
                <a:prstGeom prst="ellipse">
                  <a:avLst/>
                </a:prstGeom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b="1" dirty="0">
                      <a:solidFill>
                        <a:srgbClr val="FFFFFF"/>
                      </a:solidFill>
                    </a:rPr>
                    <a:t>34 TB</a:t>
                  </a: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7758658" y="3050822"/>
                  <a:ext cx="274637" cy="273128"/>
                </a:xfrm>
                <a:prstGeom prst="ellipse">
                  <a:avLst/>
                </a:prstGeom>
                <a:blipFill>
                  <a:blip r:embed="rId8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6263232" y="2031357"/>
                  <a:ext cx="138112" cy="138152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6909345" y="1893206"/>
                  <a:ext cx="228600" cy="228665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8063459" y="2152042"/>
                  <a:ext cx="274637" cy="274716"/>
                </a:xfrm>
                <a:prstGeom prst="ellipse">
                  <a:avLst/>
                </a:prstGeom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7977734" y="2625251"/>
                  <a:ext cx="274637" cy="273128"/>
                </a:xfrm>
                <a:prstGeom prst="ellipse">
                  <a:avLst/>
                </a:prstGeom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6572794" y="1940845"/>
                  <a:ext cx="182563" cy="18261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5706018" y="4584783"/>
                  <a:ext cx="549276" cy="547844"/>
                </a:xfrm>
                <a:prstGeom prst="ellipse">
                  <a:avLst/>
                </a:prstGeom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b="1" dirty="0">
                      <a:solidFill>
                        <a:srgbClr val="0070C0"/>
                      </a:solidFill>
                    </a:rPr>
                    <a:t>32 TB</a:t>
                  </a: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7347495" y="1878914"/>
                  <a:ext cx="228600" cy="228665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7703095" y="1894794"/>
                  <a:ext cx="274638" cy="274716"/>
                </a:xfrm>
                <a:prstGeom prst="ellipse">
                  <a:avLst/>
                </a:prstGeom>
                <a:blipFill>
                  <a:blip r:embed="rId9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237706" y="5072284"/>
                  <a:ext cx="390525" cy="158795"/>
                </a:xfrm>
                <a:prstGeom prst="line">
                  <a:avLst/>
                </a:prstGeom>
                <a:ln w="317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499" name="Picture 3" descr="C:\Documents and Settings\sofiahj\Desktop\1000G.jpeg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6255" y="2670810"/>
                  <a:ext cx="2316393" cy="456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500" name="TextBox 2067"/>
                <p:cNvSpPr txBox="1">
                  <a:spLocks noChangeArrowheads="1"/>
                </p:cNvSpPr>
                <p:nvPr/>
              </p:nvSpPr>
              <p:spPr bwMode="auto">
                <a:xfrm>
                  <a:off x="3496574" y="1917543"/>
                  <a:ext cx="2514600" cy="32316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Lucida Grande" charset="0"/>
                    <a:buChar char="-"/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Lucida Grande" charset="0"/>
                    <a:buChar char="*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55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Lucida Grande" charset="0"/>
                    <a:buChar char="*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55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Lucida Grande" charset="0"/>
                    <a:buChar char="*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55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Lucida Grande" charset="0"/>
                    <a:buChar char="*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55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Lucida Grande" charset="0"/>
                    <a:buChar char="*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3600" b="1">
                      <a:solidFill>
                        <a:srgbClr val="FFFF00"/>
                      </a:solidFill>
                    </a:rPr>
                    <a:t>TCGA</a:t>
                  </a:r>
                  <a:r>
                    <a:rPr lang="en-US" altLang="en-US" sz="8000">
                      <a:solidFill>
                        <a:srgbClr val="FFFF00"/>
                      </a:solidFill>
                    </a:rPr>
                    <a:t> </a:t>
                  </a:r>
                  <a:r>
                    <a:rPr lang="en-US" altLang="en-US" sz="5400">
                      <a:solidFill>
                        <a:srgbClr val="FFFF00"/>
                      </a:solidFill>
                    </a:rPr>
                    <a:t>2.3</a:t>
                  </a:r>
                  <a:r>
                    <a:rPr lang="en-US" altLang="en-US" sz="6000" b="1">
                      <a:solidFill>
                        <a:srgbClr val="FFFF00"/>
                      </a:solidFill>
                    </a:rPr>
                    <a:t> </a:t>
                  </a:r>
                  <a:r>
                    <a:rPr lang="en-US" altLang="en-US" sz="3600" b="1">
                      <a:solidFill>
                        <a:srgbClr val="FFFF00"/>
                      </a:solidFill>
                    </a:rPr>
                    <a:t>Petabytes</a:t>
                  </a:r>
                </a:p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b="1">
                      <a:solidFill>
                        <a:srgbClr val="FFFF00"/>
                      </a:solidFill>
                    </a:rPr>
                    <a:t>in CGHub</a:t>
                  </a:r>
                </a:p>
              </p:txBody>
            </p:sp>
            <p:grpSp>
              <p:nvGrpSpPr>
                <p:cNvPr id="19501" name="Group 42"/>
                <p:cNvGrpSpPr>
                  <a:grpSpLocks/>
                </p:cNvGrpSpPr>
                <p:nvPr/>
              </p:nvGrpSpPr>
              <p:grpSpPr bwMode="auto">
                <a:xfrm>
                  <a:off x="6087374" y="5194143"/>
                  <a:ext cx="1447800" cy="307777"/>
                  <a:chOff x="5570638" y="4102341"/>
                  <a:chExt cx="1447800" cy="307777"/>
                </a:xfrm>
              </p:grpSpPr>
              <p:pic>
                <p:nvPicPr>
                  <p:cNvPr id="19513" name="Picture 4" descr="C:\Documents and Settings\sofiahj\Desktop\NHLBI_ESP.png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70638" y="4102341"/>
                    <a:ext cx="309678" cy="2641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514" name="Text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5438" y="4102341"/>
                    <a:ext cx="114300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Lucida Grande" charset="0"/>
                      <a:buChar char="-"/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Lucida Grande" charset="0"/>
                      <a:buChar char="*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defTabSz="4556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Lucida Grande" charset="0"/>
                      <a:buChar char="*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defTabSz="4556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Lucida Grande" charset="0"/>
                      <a:buChar char="*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defTabSz="4556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Lucida Grande" charset="0"/>
                      <a:buChar char="*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defTabSz="4556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Lucida Grande" charset="0"/>
                      <a:buChar char="*"/>
                      <a:defRPr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defTabSz="4556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r>
                      <a:rPr lang="en-US" altLang="en-US" sz="1400" b="1">
                        <a:solidFill>
                          <a:srgbClr val="FF0000"/>
                        </a:solidFill>
                        <a:latin typeface="Calibri" charset="0"/>
                      </a:rPr>
                      <a:t>NHLBI ESP</a:t>
                    </a:r>
                  </a:p>
                </p:txBody>
              </p:sp>
            </p:grpSp>
            <p:sp>
              <p:nvSpPr>
                <p:cNvPr id="51" name="Rectangle 50"/>
                <p:cNvSpPr/>
                <p:nvPr/>
              </p:nvSpPr>
              <p:spPr>
                <a:xfrm>
                  <a:off x="3615279" y="5335884"/>
                  <a:ext cx="457200" cy="5843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b="1" dirty="0">
                      <a:solidFill>
                        <a:srgbClr val="000000">
                          <a:lumMod val="75000"/>
                        </a:srgbClr>
                      </a:solidFill>
                      <a:ea typeface="ＭＳ Ｐゴシック" charset="-128"/>
                      <a:cs typeface="Arial" pitchFamily="34" charset="0"/>
                    </a:rPr>
                    <a:t>40</a:t>
                  </a:r>
                </a:p>
                <a:p>
                  <a:pPr algn="ctr"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b="1" dirty="0">
                      <a:solidFill>
                        <a:srgbClr val="000000">
                          <a:lumMod val="75000"/>
                        </a:srgbClr>
                      </a:solidFill>
                      <a:ea typeface="ＭＳ Ｐゴシック" charset="-128"/>
                      <a:cs typeface="Arial" pitchFamily="34" charset="0"/>
                    </a:rPr>
                    <a:t>TB</a:t>
                  </a: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3953417" y="6032994"/>
                  <a:ext cx="936626" cy="27630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dirty="0">
                      <a:solidFill>
                        <a:srgbClr val="2D2DB9">
                          <a:lumMod val="40000"/>
                          <a:lumOff val="60000"/>
                        </a:srgbClr>
                      </a:solidFill>
                      <a:latin typeface="Calibri" charset="0"/>
                      <a:ea typeface="ＭＳ Ｐゴシック" charset="-128"/>
                    </a:rPr>
                    <a:t>NHGRI LSSP</a:t>
                  </a:r>
                </a:p>
              </p:txBody>
            </p:sp>
            <p:pic>
              <p:nvPicPr>
                <p:cNvPr id="1029" name="Picture 5" descr="C:\Documents and Settings\sofiahj\Desktop\720px-US-NIH-NHGRI-Logo.svg.pn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301" y="5714235"/>
                  <a:ext cx="1611036" cy="539249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  <p:pic>
              <p:nvPicPr>
                <p:cNvPr id="19505" name="Picture 6" descr="C:\Documents and Settings\sofiahj\Desktop\HMP final 6_24 (150 x 101).jpg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96974" y="4584543"/>
                  <a:ext cx="471232" cy="317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" name="TextBox 91"/>
                <p:cNvSpPr txBox="1"/>
                <p:nvPr/>
              </p:nvSpPr>
              <p:spPr>
                <a:xfrm>
                  <a:off x="7169695" y="4073462"/>
                  <a:ext cx="698501" cy="52243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dirty="0">
                      <a:solidFill>
                        <a:srgbClr val="000000">
                          <a:lumMod val="20000"/>
                          <a:lumOff val="80000"/>
                        </a:srgbClr>
                      </a:solidFill>
                      <a:latin typeface="Calibri" charset="0"/>
                      <a:ea typeface="ＭＳ Ｐゴシック" charset="-128"/>
                    </a:rPr>
                    <a:t>ARRA</a:t>
                  </a:r>
                </a:p>
                <a:p>
                  <a:pPr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dirty="0">
                      <a:solidFill>
                        <a:srgbClr val="000000">
                          <a:lumMod val="20000"/>
                          <a:lumOff val="80000"/>
                        </a:srgbClr>
                      </a:solidFill>
                      <a:latin typeface="Calibri" charset="0"/>
                      <a:ea typeface="ＭＳ Ｐゴシック" charset="-128"/>
                    </a:rPr>
                    <a:t>Autism</a:t>
                  </a:r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278729" y="2914258"/>
                  <a:ext cx="228600" cy="228665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4353467" y="2147278"/>
                  <a:ext cx="36513" cy="304887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/>
                <p:cNvSpPr txBox="1"/>
                <p:nvPr/>
              </p:nvSpPr>
              <p:spPr>
                <a:xfrm rot="19327027">
                  <a:off x="3353341" y="2418817"/>
                  <a:ext cx="1041401" cy="40016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000" b="1" i="1" dirty="0" err="1">
                      <a:solidFill>
                        <a:srgbClr val="000000">
                          <a:lumMod val="75000"/>
                        </a:srgbClr>
                      </a:solidFill>
                      <a:latin typeface="Calibri" charset="0"/>
                      <a:ea typeface="ＭＳ Ｐゴシック" charset="-128"/>
                    </a:rPr>
                    <a:t>RNASeq</a:t>
                  </a:r>
                  <a:endParaRPr lang="en-US" sz="2000" b="1" i="1" dirty="0">
                    <a:solidFill>
                      <a:srgbClr val="000000">
                        <a:lumMod val="75000"/>
                      </a:srgbClr>
                    </a:solidFill>
                    <a:latin typeface="Calibri" charset="0"/>
                    <a:ea typeface="ＭＳ Ｐゴシック" charset="-128"/>
                  </a:endParaRP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 rot="216050">
                  <a:off x="4385217" y="2104403"/>
                  <a:ext cx="941389" cy="40016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000" b="1" i="1" dirty="0">
                      <a:solidFill>
                        <a:srgbClr val="000000">
                          <a:lumMod val="75000"/>
                        </a:srgbClr>
                      </a:solidFill>
                      <a:latin typeface="Calibri" charset="0"/>
                      <a:ea typeface="ＭＳ Ｐゴシック" charset="-128"/>
                    </a:rPr>
                    <a:t>Clinical</a:t>
                  </a: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 rot="3455921">
                  <a:off x="5400230" y="2891290"/>
                  <a:ext cx="1370402" cy="40005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000" b="1" i="1" dirty="0" err="1">
                      <a:solidFill>
                        <a:srgbClr val="000000">
                          <a:lumMod val="75000"/>
                        </a:srgbClr>
                      </a:solidFill>
                      <a:latin typeface="Calibri" charset="0"/>
                      <a:ea typeface="ＭＳ Ｐゴシック" charset="-128"/>
                    </a:rPr>
                    <a:t>Epigenome</a:t>
                  </a:r>
                  <a:endParaRPr lang="en-US" sz="2000" b="1" i="1" dirty="0">
                    <a:solidFill>
                      <a:srgbClr val="000000">
                        <a:lumMod val="75000"/>
                      </a:srgbClr>
                    </a:solidFill>
                    <a:latin typeface="Calibri" charset="0"/>
                    <a:ea typeface="ＭＳ Ｐゴシック" charset="-128"/>
                  </a:endParaRPr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 rot="16819356">
                  <a:off x="2796791" y="3312097"/>
                  <a:ext cx="922600" cy="40005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4556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000" b="1" i="1" dirty="0" err="1">
                      <a:solidFill>
                        <a:srgbClr val="000000">
                          <a:lumMod val="50000"/>
                        </a:srgbClr>
                      </a:solidFill>
                      <a:latin typeface="Calibri" charset="0"/>
                      <a:ea typeface="ＭＳ Ｐゴシック" charset="-128"/>
                    </a:rPr>
                    <a:t>miRNA</a:t>
                  </a:r>
                  <a:endParaRPr lang="en-US" sz="2000" b="1" i="1" dirty="0">
                    <a:solidFill>
                      <a:srgbClr val="000000">
                        <a:lumMod val="50000"/>
                      </a:srgbClr>
                    </a:solidFill>
                    <a:latin typeface="Calibri" charset="0"/>
                    <a:ea typeface="ＭＳ Ｐゴシック" charset="-128"/>
                  </a:endParaRPr>
                </a:p>
              </p:txBody>
            </p:sp>
          </p:grpSp>
        </p:grpSp>
      </p:grpSp>
      <p:sp>
        <p:nvSpPr>
          <p:cNvPr id="59" name="TextBox 58"/>
          <p:cNvSpPr txBox="1"/>
          <p:nvPr/>
        </p:nvSpPr>
        <p:spPr>
          <a:xfrm>
            <a:off x="6629400" y="5562601"/>
            <a:ext cx="5588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err="1">
                <a:solidFill>
                  <a:srgbClr val="2D2DB9">
                    <a:lumMod val="60000"/>
                    <a:lumOff val="40000"/>
                  </a:srgbClr>
                </a:solidFill>
                <a:latin typeface="Calibri" charset="0"/>
                <a:ea typeface="ＭＳ Ｐゴシック" charset="-128"/>
              </a:rPr>
              <a:t>GTeX</a:t>
            </a:r>
            <a:endParaRPr lang="en-US" sz="1400" b="1" dirty="0">
              <a:solidFill>
                <a:srgbClr val="2D2DB9">
                  <a:lumMod val="60000"/>
                  <a:lumOff val="40000"/>
                </a:srgbClr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19465" name="Picture 59" descr="C:\Documents and Settings\sofiahj\Desktop\logo_JESS3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1" y="6477000"/>
            <a:ext cx="45402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4"/>
          <p:cNvSpPr txBox="1"/>
          <p:nvPr/>
        </p:nvSpPr>
        <p:spPr>
          <a:xfrm>
            <a:off x="1528764" y="6400800"/>
            <a:ext cx="1595437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i="1" dirty="0">
                <a:solidFill>
                  <a:srgbClr val="FFFFFF"/>
                </a:solidFill>
              </a:rPr>
              <a:t>Heidi Sofia, 7-16-15</a:t>
            </a:r>
          </a:p>
        </p:txBody>
      </p:sp>
    </p:spTree>
    <p:extLst>
      <p:ext uri="{BB962C8B-B14F-4D97-AF65-F5344CB8AC3E}">
        <p14:creationId xmlns:p14="http://schemas.microsoft.com/office/powerpoint/2010/main" val="674027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66920" r="9862" b="17223"/>
          <a:stretch>
            <a:fillRect/>
          </a:stretch>
        </p:blipFill>
        <p:spPr bwMode="auto">
          <a:xfrm>
            <a:off x="2222500" y="4564064"/>
            <a:ext cx="75438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963797" y="4508887"/>
          <a:ext cx="2109234" cy="126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7878281" y="4482180"/>
          <a:ext cx="2109234" cy="126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1508" name="Picture 2" descr="C:\Users\JM\thesis\mark_work\allele_specificity\manuscript\figures\fig1-process\fig1 v10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5051" r="26044" b="84633"/>
          <a:stretch>
            <a:fillRect/>
          </a:stretch>
        </p:blipFill>
        <p:spPr bwMode="auto">
          <a:xfrm>
            <a:off x="5824538" y="1709738"/>
            <a:ext cx="30321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C:\Users\JM\thesis\mark_work\allele_specificity\manuscript\figures\fig1-process\fig1 v10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5051" r="26044" b="84633"/>
          <a:stretch>
            <a:fillRect/>
          </a:stretch>
        </p:blipFill>
        <p:spPr bwMode="auto">
          <a:xfrm>
            <a:off x="8736013" y="1636713"/>
            <a:ext cx="3413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0" name="Group 47"/>
          <p:cNvGrpSpPr>
            <a:grpSpLocks/>
          </p:cNvGrpSpPr>
          <p:nvPr/>
        </p:nvGrpSpPr>
        <p:grpSpPr bwMode="auto">
          <a:xfrm>
            <a:off x="8602663" y="1630364"/>
            <a:ext cx="615950" cy="682625"/>
            <a:chOff x="5569073" y="346372"/>
            <a:chExt cx="1045112" cy="1160641"/>
          </a:xfrm>
        </p:grpSpPr>
        <p:pic>
          <p:nvPicPr>
            <p:cNvPr id="21596" name="Picture 2" descr="C:\Users\JM\thesis\mark_work\allele_specificity\manuscript\figures\fig1-process\fig1 v10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42" t="5051" r="26044" b="84633"/>
            <a:stretch>
              <a:fillRect/>
            </a:stretch>
          </p:blipFill>
          <p:spPr bwMode="auto">
            <a:xfrm>
              <a:off x="5569073" y="364013"/>
              <a:ext cx="51435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7" name="Picture 2" descr="C:\Users\JM\thesis\mark_work\allele_specificity\manuscript\figures\fig1-process\fig1 v10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42" t="5051" r="26044" b="84633"/>
            <a:stretch>
              <a:fillRect/>
            </a:stretch>
          </p:blipFill>
          <p:spPr bwMode="auto">
            <a:xfrm>
              <a:off x="6099834" y="346372"/>
              <a:ext cx="514351" cy="1143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634039" y="4695826"/>
            <a:ext cx="80962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srgbClr val="000000"/>
                </a:solidFill>
                <a:latin typeface="Helvetica"/>
                <a:cs typeface="Helvetica"/>
              </a:rPr>
              <a:t>Common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69014" y="5676901"/>
            <a:ext cx="108267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srgbClr val="000000"/>
                </a:solidFill>
                <a:latin typeface="Helvetica"/>
                <a:cs typeface="Helvetica"/>
              </a:rPr>
              <a:t>Rare* (1-4%)</a:t>
            </a:r>
          </a:p>
        </p:txBody>
      </p:sp>
      <p:grpSp>
        <p:nvGrpSpPr>
          <p:cNvPr id="21513" name="Group 36"/>
          <p:cNvGrpSpPr>
            <a:grpSpLocks/>
          </p:cNvGrpSpPr>
          <p:nvPr/>
        </p:nvGrpSpPr>
        <p:grpSpPr bwMode="auto">
          <a:xfrm>
            <a:off x="5975350" y="5483226"/>
            <a:ext cx="152400" cy="365125"/>
            <a:chOff x="687950" y="4216237"/>
            <a:chExt cx="152400" cy="364094"/>
          </a:xfrm>
        </p:grpSpPr>
        <p:cxnSp>
          <p:nvCxnSpPr>
            <p:cNvPr id="21594" name="Straight Connector 32"/>
            <p:cNvCxnSpPr>
              <a:cxnSpLocks noChangeShapeType="1"/>
            </p:cNvCxnSpPr>
            <p:nvPr/>
          </p:nvCxnSpPr>
          <p:spPr bwMode="auto">
            <a:xfrm>
              <a:off x="687950" y="4216237"/>
              <a:ext cx="0" cy="2116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95" name="Straight Connector 33"/>
            <p:cNvCxnSpPr>
              <a:cxnSpLocks noChangeShapeType="1"/>
            </p:cNvCxnSpPr>
            <p:nvPr/>
          </p:nvCxnSpPr>
          <p:spPr bwMode="auto">
            <a:xfrm>
              <a:off x="687950" y="4427931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5170488" y="2806700"/>
          <a:ext cx="1700212" cy="1562137"/>
        </p:xfrm>
        <a:graphic>
          <a:graphicData uri="http://schemas.openxmlformats.org/drawingml/2006/table">
            <a:tbl>
              <a:tblPr/>
              <a:tblGrid>
                <a:gridCol w="609600"/>
                <a:gridCol w="1090612"/>
              </a:tblGrid>
              <a:tr h="369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SNP</a:t>
                      </a:r>
                    </a:p>
                  </a:txBody>
                  <a:tcPr marL="91489" marR="91489" marT="45633" marB="456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7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3.5 – 4.3M</a:t>
                      </a:r>
                    </a:p>
                  </a:txBody>
                  <a:tcPr marL="91489" marR="91489" marT="45633" marB="456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Indel</a:t>
                      </a:r>
                    </a:p>
                  </a:txBody>
                  <a:tcPr marL="91489" marR="91489" marT="45633" marB="456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7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550 – 625K</a:t>
                      </a:r>
                    </a:p>
                  </a:txBody>
                  <a:tcPr marL="91489" marR="91489" marT="45633" marB="456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9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SV</a:t>
                      </a:r>
                    </a:p>
                  </a:txBody>
                  <a:tcPr marL="91489" marR="91489" marT="45633" marB="456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7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2.1 – 2.5K (20Mb)</a:t>
                      </a:r>
                    </a:p>
                  </a:txBody>
                  <a:tcPr marL="91489" marR="91489" marT="45633" marB="456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Total</a:t>
                      </a:r>
                    </a:p>
                  </a:txBody>
                  <a:tcPr marL="91489" marR="91489" marT="45633" marB="456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7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4.1 – 5M</a:t>
                      </a:r>
                    </a:p>
                  </a:txBody>
                  <a:tcPr marL="91489" marR="91489" marT="45633" marB="456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8066088" y="2779714"/>
          <a:ext cx="1700212" cy="141763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0223"/>
                <a:gridCol w="1089989"/>
              </a:tblGrid>
              <a:tr h="3709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SNP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91489" marR="91489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84.7M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91489" marR="91489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Helvetica"/>
                          <a:cs typeface="Helvetica"/>
                        </a:rPr>
                        <a:t>Indel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91489" marR="91489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3.6M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91489" marR="91489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9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SV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91489" marR="91489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60K</a:t>
                      </a:r>
                    </a:p>
                  </a:txBody>
                  <a:tcPr marL="91489" marR="91489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9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Total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91489" marR="91489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88.3M</a:t>
                      </a:r>
                    </a:p>
                  </a:txBody>
                  <a:tcPr marL="91489" marR="91489" marT="45730" marB="457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548" name="Title 3"/>
          <p:cNvSpPr txBox="1">
            <a:spLocks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9" tIns="45685" rIns="91369" bIns="45685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90"/>
                </a:solidFill>
              </a:rPr>
              <a:t>Human Genetic Variation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38726" y="1317625"/>
            <a:ext cx="18510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A Typical Genome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178800" y="1114425"/>
            <a:ext cx="14795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Population of </a:t>
            </a:r>
          </a:p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2,504 peoples</a:t>
            </a:r>
          </a:p>
        </p:txBody>
      </p:sp>
      <p:cxnSp>
        <p:nvCxnSpPr>
          <p:cNvPr id="21551" name="Straight Arrow Connector 56"/>
          <p:cNvCxnSpPr>
            <a:cxnSpLocks noChangeShapeType="1"/>
          </p:cNvCxnSpPr>
          <p:nvPr/>
        </p:nvCxnSpPr>
        <p:spPr bwMode="auto">
          <a:xfrm>
            <a:off x="6286500" y="1993900"/>
            <a:ext cx="22098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52" name="TextBox 5"/>
          <p:cNvSpPr txBox="1">
            <a:spLocks noChangeArrowheads="1"/>
          </p:cNvSpPr>
          <p:nvPr/>
        </p:nvSpPr>
        <p:spPr bwMode="auto">
          <a:xfrm>
            <a:off x="6253164" y="6445250"/>
            <a:ext cx="39517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Helvetica" charset="0"/>
              </a:rPr>
              <a:t>The 1000 Genomes Project Consortium, Nature. 2015. 526:68-74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Helvetica" charset="0"/>
              </a:rPr>
              <a:t>Khurana E. et al. Nat. Rev. Genet. 2016. 17:93-108</a:t>
            </a:r>
          </a:p>
        </p:txBody>
      </p:sp>
      <p:sp>
        <p:nvSpPr>
          <p:cNvPr id="21553" name="Rectangle 61"/>
          <p:cNvSpPr>
            <a:spLocks noChangeArrowheads="1"/>
          </p:cNvSpPr>
          <p:nvPr/>
        </p:nvSpPr>
        <p:spPr bwMode="auto">
          <a:xfrm>
            <a:off x="4664076" y="2497139"/>
            <a:ext cx="2646363" cy="341312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1554" name="Rectangle 62"/>
          <p:cNvSpPr>
            <a:spLocks noChangeArrowheads="1"/>
          </p:cNvSpPr>
          <p:nvPr/>
        </p:nvSpPr>
        <p:spPr bwMode="auto">
          <a:xfrm>
            <a:off x="7526339" y="2473325"/>
            <a:ext cx="2624137" cy="3436938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594726" y="4589463"/>
            <a:ext cx="809625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srgbClr val="000000"/>
                </a:solidFill>
                <a:latin typeface="Helvetica"/>
                <a:cs typeface="Helvetica"/>
              </a:rPr>
              <a:t>Common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112250" y="5670551"/>
            <a:ext cx="10620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srgbClr val="000000"/>
                </a:solidFill>
                <a:latin typeface="Helvetica"/>
                <a:cs typeface="Helvetica"/>
              </a:rPr>
              <a:t>Rare (~75%)</a:t>
            </a:r>
          </a:p>
        </p:txBody>
      </p:sp>
      <p:grpSp>
        <p:nvGrpSpPr>
          <p:cNvPr id="21557" name="Group 65"/>
          <p:cNvGrpSpPr>
            <a:grpSpLocks/>
          </p:cNvGrpSpPr>
          <p:nvPr/>
        </p:nvGrpSpPr>
        <p:grpSpPr bwMode="auto">
          <a:xfrm>
            <a:off x="9036050" y="5424489"/>
            <a:ext cx="152400" cy="363537"/>
            <a:chOff x="687950" y="4216237"/>
            <a:chExt cx="152400" cy="364094"/>
          </a:xfrm>
        </p:grpSpPr>
        <p:cxnSp>
          <p:nvCxnSpPr>
            <p:cNvPr id="21592" name="Straight Connector 66"/>
            <p:cNvCxnSpPr>
              <a:cxnSpLocks noChangeShapeType="1"/>
            </p:cNvCxnSpPr>
            <p:nvPr/>
          </p:nvCxnSpPr>
          <p:spPr bwMode="auto">
            <a:xfrm>
              <a:off x="687950" y="4216237"/>
              <a:ext cx="0" cy="2116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93" name="Straight Connector 67"/>
            <p:cNvCxnSpPr>
              <a:cxnSpLocks noChangeShapeType="1"/>
            </p:cNvCxnSpPr>
            <p:nvPr/>
          </p:nvCxnSpPr>
          <p:spPr bwMode="auto">
            <a:xfrm>
              <a:off x="687950" y="4427931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1" name="TextBox 70"/>
          <p:cNvSpPr txBox="1"/>
          <p:nvPr/>
        </p:nvSpPr>
        <p:spPr>
          <a:xfrm>
            <a:off x="5211763" y="2506664"/>
            <a:ext cx="15287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Class of Variants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33964" y="4424364"/>
            <a:ext cx="19780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Prevalence of Variants</a:t>
            </a:r>
          </a:p>
        </p:txBody>
      </p:sp>
      <p:sp>
        <p:nvSpPr>
          <p:cNvPr id="21560" name="TextBox 5"/>
          <p:cNvSpPr txBox="1">
            <a:spLocks noChangeArrowheads="1"/>
          </p:cNvSpPr>
          <p:nvPr/>
        </p:nvSpPr>
        <p:spPr bwMode="auto">
          <a:xfrm>
            <a:off x="1612900" y="5942014"/>
            <a:ext cx="6738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Helvetica" charset="0"/>
              </a:rPr>
              <a:t>* Variants with allele frequency &lt; 0.5% are considered as rare variants in 1000 genomes project.</a:t>
            </a:r>
          </a:p>
        </p:txBody>
      </p:sp>
      <p:pic>
        <p:nvPicPr>
          <p:cNvPr id="21561" name="Picture 2" descr="C:\Users\JM\thesis\mark_work\allele_specificity\manuscript\figures\fig1-process\fig1 v10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5051" r="26044" b="84633"/>
          <a:stretch>
            <a:fillRect/>
          </a:stretch>
        </p:blipFill>
        <p:spPr bwMode="auto">
          <a:xfrm>
            <a:off x="2889251" y="1711325"/>
            <a:ext cx="30321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2087563" y="1346200"/>
            <a:ext cx="187801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A Cancer Genome</a:t>
            </a:r>
          </a:p>
        </p:txBody>
      </p:sp>
      <p:sp>
        <p:nvSpPr>
          <p:cNvPr id="21563" name="Rectangle 79"/>
          <p:cNvSpPr>
            <a:spLocks noChangeArrowheads="1"/>
          </p:cNvSpPr>
          <p:nvPr/>
        </p:nvSpPr>
        <p:spPr bwMode="auto">
          <a:xfrm>
            <a:off x="1728788" y="2506664"/>
            <a:ext cx="2646362" cy="341312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1771651" y="2813050"/>
          <a:ext cx="2551113" cy="1341437"/>
        </p:xfrm>
        <a:graphic>
          <a:graphicData uri="http://schemas.openxmlformats.org/drawingml/2006/table">
            <a:tbl>
              <a:tblPr/>
              <a:tblGrid>
                <a:gridCol w="828675"/>
                <a:gridCol w="741363"/>
                <a:gridCol w="981075"/>
              </a:tblGrid>
              <a:tr h="5182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L="91421" marR="91421" marT="45747" marB="457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Coding</a:t>
                      </a:r>
                    </a:p>
                  </a:txBody>
                  <a:tcPr marL="91421" marR="91421" marT="45747" marB="457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90B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Non-coding</a:t>
                      </a:r>
                    </a:p>
                  </a:txBody>
                  <a:tcPr marL="91421" marR="91421" marT="45747" marB="457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90B2"/>
                    </a:solidFill>
                  </a:tcPr>
                </a:tc>
              </a:tr>
              <a:tr h="5182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Germ-line</a:t>
                      </a:r>
                    </a:p>
                  </a:txBody>
                  <a:tcPr marL="91421" marR="91421" marT="45747" marB="457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7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22K</a:t>
                      </a:r>
                    </a:p>
                  </a:txBody>
                  <a:tcPr marL="91421" marR="91421" marT="45747" marB="457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7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4.1 – 5M</a:t>
                      </a:r>
                    </a:p>
                  </a:txBody>
                  <a:tcPr marL="91421" marR="91421" marT="45747" marB="457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73"/>
                    </a:solidFill>
                  </a:tcPr>
                </a:tc>
              </a:tr>
              <a:tr h="3048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Somatic</a:t>
                      </a:r>
                    </a:p>
                  </a:txBody>
                  <a:tcPr marL="91421" marR="91421" marT="45747" marB="457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~50</a:t>
                      </a:r>
                    </a:p>
                  </a:txBody>
                  <a:tcPr marL="91421" marR="91421" marT="45747" marB="457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Lucida Grande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5K</a:t>
                      </a:r>
                    </a:p>
                  </a:txBody>
                  <a:tcPr marL="91421" marR="91421" marT="45747" marB="457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2222501" y="2508251"/>
            <a:ext cx="16303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Origin of Variants</a:t>
            </a:r>
          </a:p>
        </p:txBody>
      </p:sp>
      <p:sp>
        <p:nvSpPr>
          <p:cNvPr id="21583" name="Oval 83"/>
          <p:cNvSpPr>
            <a:spLocks noChangeArrowheads="1"/>
          </p:cNvSpPr>
          <p:nvPr/>
        </p:nvSpPr>
        <p:spPr bwMode="auto">
          <a:xfrm>
            <a:off x="3009900" y="2024064"/>
            <a:ext cx="44450" cy="460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90" name="Trapezoid 89"/>
          <p:cNvSpPr/>
          <p:nvPr/>
        </p:nvSpPr>
        <p:spPr bwMode="auto">
          <a:xfrm rot="16200000">
            <a:off x="3964783" y="3159920"/>
            <a:ext cx="1563687" cy="847725"/>
          </a:xfrm>
          <a:prstGeom prst="trapezoid">
            <a:avLst>
              <a:gd name="adj" fmla="val 60600"/>
            </a:avLst>
          </a:prstGeom>
          <a:solidFill>
            <a:srgbClr val="FFFF00">
              <a:alpha val="2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</a:endParaRPr>
          </a:p>
        </p:txBody>
      </p:sp>
      <p:graphicFrame>
        <p:nvGraphicFramePr>
          <p:cNvPr id="91" name="Chart 90"/>
          <p:cNvGraphicFramePr>
            <a:graphicFrameLocks/>
          </p:cNvGraphicFramePr>
          <p:nvPr/>
        </p:nvGraphicFramePr>
        <p:xfrm>
          <a:off x="1943868" y="4462103"/>
          <a:ext cx="2190814" cy="131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1586" name="Group 93"/>
          <p:cNvGrpSpPr>
            <a:grpSpLocks/>
          </p:cNvGrpSpPr>
          <p:nvPr/>
        </p:nvGrpSpPr>
        <p:grpSpPr bwMode="auto">
          <a:xfrm>
            <a:off x="3027363" y="5513389"/>
            <a:ext cx="152400" cy="363537"/>
            <a:chOff x="687950" y="4216237"/>
            <a:chExt cx="152400" cy="364094"/>
          </a:xfrm>
        </p:grpSpPr>
        <p:cxnSp>
          <p:nvCxnSpPr>
            <p:cNvPr id="21590" name="Straight Connector 94"/>
            <p:cNvCxnSpPr>
              <a:cxnSpLocks noChangeShapeType="1"/>
            </p:cNvCxnSpPr>
            <p:nvPr/>
          </p:nvCxnSpPr>
          <p:spPr bwMode="auto">
            <a:xfrm>
              <a:off x="687950" y="4216237"/>
              <a:ext cx="0" cy="2116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91" name="Straight Connector 95"/>
            <p:cNvCxnSpPr>
              <a:cxnSpLocks noChangeShapeType="1"/>
            </p:cNvCxnSpPr>
            <p:nvPr/>
          </p:nvCxnSpPr>
          <p:spPr bwMode="auto">
            <a:xfrm>
              <a:off x="687950" y="4427931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7" name="TextBox 96"/>
          <p:cNvSpPr txBox="1"/>
          <p:nvPr/>
        </p:nvSpPr>
        <p:spPr>
          <a:xfrm>
            <a:off x="3138488" y="5707063"/>
            <a:ext cx="118110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srgbClr val="000000"/>
                </a:solidFill>
                <a:latin typeface="Helvetica"/>
                <a:cs typeface="Helvetica"/>
              </a:rPr>
              <a:t>Driver (~0.1%)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624138" y="4745039"/>
            <a:ext cx="9207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200" dirty="0">
                <a:solidFill>
                  <a:srgbClr val="000000"/>
                </a:solidFill>
                <a:latin typeface="Helvetica"/>
                <a:cs typeface="Helvetica"/>
              </a:rPr>
              <a:t>Passenger</a:t>
            </a:r>
          </a:p>
        </p:txBody>
      </p:sp>
      <p:cxnSp>
        <p:nvCxnSpPr>
          <p:cNvPr id="21589" name="Straight Arrow Connector 3"/>
          <p:cNvCxnSpPr>
            <a:cxnSpLocks noChangeShapeType="1"/>
          </p:cNvCxnSpPr>
          <p:nvPr/>
        </p:nvCxnSpPr>
        <p:spPr bwMode="auto">
          <a:xfrm flipH="1">
            <a:off x="3305176" y="2024063"/>
            <a:ext cx="2328863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44491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976438" y="261939"/>
            <a:ext cx="3141662" cy="2111375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charset="-128"/>
              </a:rPr>
              <a:t>Finding Key Variants</a:t>
            </a:r>
            <a:br>
              <a:rPr lang="en-US" altLang="en-US" sz="3200">
                <a:ea typeface="ＭＳ Ｐゴシック" charset="-128"/>
              </a:rPr>
            </a:br>
            <a:r>
              <a:rPr lang="en-US" altLang="en-US" sz="3200">
                <a:ea typeface="ＭＳ Ｐゴシック" charset="-128"/>
              </a:rPr>
              <a:t/>
            </a:r>
            <a:br>
              <a:rPr lang="en-US" altLang="en-US" sz="3200">
                <a:ea typeface="ＭＳ Ｐゴシック" charset="-128"/>
              </a:rPr>
            </a:br>
            <a:r>
              <a:rPr lang="en-US" altLang="en-US" sz="3200">
                <a:ea typeface="ＭＳ Ｐゴシック" charset="-128"/>
              </a:rPr>
              <a:t>Germline</a:t>
            </a: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524000" y="3276601"/>
            <a:ext cx="8802688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1363" indent="-285750" defTabSz="45720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8000"/>
                </a:solidFill>
              </a:rPr>
              <a:t>Common variants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1600">
                <a:solidFill>
                  <a:srgbClr val="000000"/>
                </a:solidFill>
              </a:rPr>
              <a:t>Can be associated with phenotype (ie disease) via a Genome-wide Association Study (GWAS), which tests whether the frequency of alleles differs between cases &amp; controls.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1600">
                <a:solidFill>
                  <a:srgbClr val="000000"/>
                </a:solidFill>
              </a:rPr>
              <a:t>Usually their functional effect is weaker.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1600">
                <a:solidFill>
                  <a:srgbClr val="000000"/>
                </a:solidFill>
              </a:rPr>
              <a:t>Many are non-coding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1600">
                <a:solidFill>
                  <a:srgbClr val="000000"/>
                </a:solidFill>
              </a:rPr>
              <a:t>Issue of LD in identifying the actual causal variant.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8000"/>
                </a:solidFill>
              </a:rPr>
              <a:t>Rare variants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1600">
                <a:solidFill>
                  <a:srgbClr val="000000"/>
                </a:solidFill>
              </a:rPr>
              <a:t>Associations are usually underpowered due to low frequencies.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1600">
                <a:solidFill>
                  <a:srgbClr val="000000"/>
                </a:solidFill>
              </a:rPr>
              <a:t>They often have larger functional impact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1600">
                <a:solidFill>
                  <a:srgbClr val="000000"/>
                </a:solidFill>
              </a:rPr>
              <a:t>Can be collapsed in the same element to gain statistical power (burden tests).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1600">
                <a:solidFill>
                  <a:srgbClr val="000000"/>
                </a:solidFill>
              </a:rPr>
              <a:t>In some cases, causal variants can be identified through tracing inheritance of Mendelian subtypes of diseases in large families.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2000250" y="6507163"/>
            <a:ext cx="83264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Helvetica" charset="0"/>
              </a:rPr>
              <a:t>McCarthy, M. et al. Nat. Rev. Genet. 2008. 9, 356-369, Zuk, O. et al. PNSA. 2014. Vol. 11, no. 4, MacArthur DG et al. Nature 2014. 508:469-476</a:t>
            </a:r>
          </a:p>
        </p:txBody>
      </p:sp>
      <p:pic>
        <p:nvPicPr>
          <p:cNvPr id="23556" name="Picture 7" descr="Featured-Image1-759x48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6" y="388938"/>
            <a:ext cx="4710113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62639" y="17463"/>
            <a:ext cx="37369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CAN YOU FIND THE PANDA?</a:t>
            </a:r>
          </a:p>
        </p:txBody>
      </p:sp>
    </p:spTree>
    <p:extLst>
      <p:ext uri="{BB962C8B-B14F-4D97-AF65-F5344CB8AC3E}">
        <p14:creationId xmlns:p14="http://schemas.microsoft.com/office/powerpoint/2010/main" val="238570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49" name="Straight Connector 21"/>
          <p:cNvCxnSpPr>
            <a:cxnSpLocks noChangeShapeType="1"/>
          </p:cNvCxnSpPr>
          <p:nvPr/>
        </p:nvCxnSpPr>
        <p:spPr bwMode="auto">
          <a:xfrm>
            <a:off x="7921625" y="1658939"/>
            <a:ext cx="0" cy="47259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2759076" y="1822450"/>
            <a:ext cx="6632575" cy="0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aphicFrame>
        <p:nvGraphicFramePr>
          <p:cNvPr id="27651" name="Object 169"/>
          <p:cNvGraphicFramePr>
            <a:graphicFrameLocks noChangeAspect="1"/>
          </p:cNvGraphicFramePr>
          <p:nvPr/>
        </p:nvGraphicFramePr>
        <p:xfrm>
          <a:off x="2463801" y="1746250"/>
          <a:ext cx="550863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Equation" r:id="rId3" imgW="355600" imgH="889000" progId="Equation.3">
                  <p:embed/>
                </p:oleObj>
              </mc:Choice>
              <mc:Fallback>
                <p:oleObj name="Equation" r:id="rId3" imgW="355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1" y="1746250"/>
                        <a:ext cx="550863" cy="181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2759076" y="2244725"/>
            <a:ext cx="6632575" cy="0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653" name="Straight Connector 9"/>
          <p:cNvCxnSpPr>
            <a:cxnSpLocks noChangeShapeType="1"/>
          </p:cNvCxnSpPr>
          <p:nvPr/>
        </p:nvCxnSpPr>
        <p:spPr bwMode="auto">
          <a:xfrm>
            <a:off x="2759076" y="4421188"/>
            <a:ext cx="6632575" cy="0"/>
          </a:xfrm>
          <a:prstGeom prst="line">
            <a:avLst/>
          </a:prstGeom>
          <a:noFill/>
          <a:ln w="38100">
            <a:solidFill>
              <a:srgbClr val="4835F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7654" name="Object 169"/>
          <p:cNvGraphicFramePr>
            <a:graphicFrameLocks noChangeAspect="1"/>
          </p:cNvGraphicFramePr>
          <p:nvPr/>
        </p:nvGraphicFramePr>
        <p:xfrm>
          <a:off x="2528889" y="4333876"/>
          <a:ext cx="549275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Equation" r:id="rId5" imgW="355600" imgH="889000" progId="Equation.3">
                  <p:embed/>
                </p:oleObj>
              </mc:Choice>
              <mc:Fallback>
                <p:oleObj name="Equation" r:id="rId5" imgW="355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9" y="4333876"/>
                        <a:ext cx="549275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 bwMode="auto">
          <a:xfrm rot="16200000">
            <a:off x="1811339" y="2465389"/>
            <a:ext cx="9667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Healthy</a:t>
            </a:r>
          </a:p>
        </p:txBody>
      </p:sp>
      <p:sp>
        <p:nvSpPr>
          <p:cNvPr id="17" name="TextBox 16"/>
          <p:cNvSpPr txBox="1"/>
          <p:nvPr/>
        </p:nvSpPr>
        <p:spPr bwMode="auto">
          <a:xfrm rot="16200000">
            <a:off x="1785145" y="5069683"/>
            <a:ext cx="11461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Diseased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2759075" y="3921125"/>
            <a:ext cx="6661150" cy="0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9" name="TextBox 18"/>
          <p:cNvSpPr txBox="1"/>
          <p:nvPr/>
        </p:nvSpPr>
        <p:spPr bwMode="auto">
          <a:xfrm>
            <a:off x="1800225" y="3582988"/>
            <a:ext cx="10175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Pooled</a:t>
            </a:r>
          </a:p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Variants</a:t>
            </a:r>
          </a:p>
        </p:txBody>
      </p:sp>
      <p:sp>
        <p:nvSpPr>
          <p:cNvPr id="27659" name="Oval 19"/>
          <p:cNvSpPr>
            <a:spLocks noChangeArrowheads="1"/>
          </p:cNvSpPr>
          <p:nvPr/>
        </p:nvSpPr>
        <p:spPr bwMode="auto">
          <a:xfrm>
            <a:off x="7867651" y="4351339"/>
            <a:ext cx="130175" cy="13017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2759076" y="3052763"/>
            <a:ext cx="6632575" cy="0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2759076" y="3475038"/>
            <a:ext cx="6632575" cy="0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2787651" y="2657475"/>
            <a:ext cx="6632575" cy="0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663" name="Straight Connector 38"/>
          <p:cNvCxnSpPr>
            <a:cxnSpLocks noChangeShapeType="1"/>
          </p:cNvCxnSpPr>
          <p:nvPr/>
        </p:nvCxnSpPr>
        <p:spPr bwMode="auto">
          <a:xfrm>
            <a:off x="2759076" y="5191125"/>
            <a:ext cx="6632575" cy="0"/>
          </a:xfrm>
          <a:prstGeom prst="line">
            <a:avLst/>
          </a:prstGeom>
          <a:noFill/>
          <a:ln w="38100">
            <a:solidFill>
              <a:srgbClr val="4835F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4" name="Straight Connector 39"/>
          <p:cNvCxnSpPr>
            <a:cxnSpLocks noChangeShapeType="1"/>
          </p:cNvCxnSpPr>
          <p:nvPr/>
        </p:nvCxnSpPr>
        <p:spPr bwMode="auto">
          <a:xfrm>
            <a:off x="2759076" y="4814888"/>
            <a:ext cx="6632575" cy="0"/>
          </a:xfrm>
          <a:prstGeom prst="line">
            <a:avLst/>
          </a:prstGeom>
          <a:noFill/>
          <a:ln w="38100">
            <a:solidFill>
              <a:srgbClr val="4835F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Straight Connector 40"/>
          <p:cNvCxnSpPr>
            <a:cxnSpLocks noChangeShapeType="1"/>
          </p:cNvCxnSpPr>
          <p:nvPr/>
        </p:nvCxnSpPr>
        <p:spPr bwMode="auto">
          <a:xfrm>
            <a:off x="2759076" y="5678488"/>
            <a:ext cx="6632575" cy="0"/>
          </a:xfrm>
          <a:prstGeom prst="line">
            <a:avLst/>
          </a:prstGeom>
          <a:noFill/>
          <a:ln w="38100">
            <a:solidFill>
              <a:srgbClr val="4835F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6" name="Straight Connector 41"/>
          <p:cNvCxnSpPr>
            <a:cxnSpLocks noChangeShapeType="1"/>
          </p:cNvCxnSpPr>
          <p:nvPr/>
        </p:nvCxnSpPr>
        <p:spPr bwMode="auto">
          <a:xfrm>
            <a:off x="2759076" y="6165850"/>
            <a:ext cx="6632575" cy="0"/>
          </a:xfrm>
          <a:prstGeom prst="line">
            <a:avLst/>
          </a:prstGeom>
          <a:noFill/>
          <a:ln w="38100">
            <a:solidFill>
              <a:srgbClr val="4835F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7" name="Oval 45"/>
          <p:cNvSpPr>
            <a:spLocks noChangeArrowheads="1"/>
          </p:cNvSpPr>
          <p:nvPr/>
        </p:nvSpPr>
        <p:spPr bwMode="auto">
          <a:xfrm>
            <a:off x="7861301" y="2174876"/>
            <a:ext cx="130175" cy="13017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68" name="Oval 46"/>
          <p:cNvSpPr>
            <a:spLocks noChangeArrowheads="1"/>
          </p:cNvSpPr>
          <p:nvPr/>
        </p:nvSpPr>
        <p:spPr bwMode="auto">
          <a:xfrm>
            <a:off x="7861301" y="4749801"/>
            <a:ext cx="130175" cy="13017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69" name="Oval 47"/>
          <p:cNvSpPr>
            <a:spLocks noChangeArrowheads="1"/>
          </p:cNvSpPr>
          <p:nvPr/>
        </p:nvSpPr>
        <p:spPr bwMode="auto">
          <a:xfrm>
            <a:off x="7854951" y="5608639"/>
            <a:ext cx="130175" cy="13017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70" name="Oval 48"/>
          <p:cNvSpPr>
            <a:spLocks noChangeArrowheads="1"/>
          </p:cNvSpPr>
          <p:nvPr/>
        </p:nvSpPr>
        <p:spPr bwMode="auto">
          <a:xfrm>
            <a:off x="7866064" y="6096001"/>
            <a:ext cx="130175" cy="13017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71" name="Oval 52"/>
          <p:cNvSpPr>
            <a:spLocks noChangeArrowheads="1"/>
          </p:cNvSpPr>
          <p:nvPr/>
        </p:nvSpPr>
        <p:spPr bwMode="auto">
          <a:xfrm>
            <a:off x="7858126" y="3849688"/>
            <a:ext cx="136525" cy="13811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72" name="Rounded Rectangle 53"/>
          <p:cNvSpPr>
            <a:spLocks noChangeArrowheads="1"/>
          </p:cNvSpPr>
          <p:nvPr/>
        </p:nvSpPr>
        <p:spPr bwMode="auto">
          <a:xfrm>
            <a:off x="7581900" y="1552576"/>
            <a:ext cx="687388" cy="4873625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27875" y="6456364"/>
            <a:ext cx="158273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GWAS Positive</a:t>
            </a:r>
          </a:p>
        </p:txBody>
      </p:sp>
      <p:cxnSp>
        <p:nvCxnSpPr>
          <p:cNvPr id="27674" name="Straight Connector 57"/>
          <p:cNvCxnSpPr>
            <a:cxnSpLocks noChangeShapeType="1"/>
          </p:cNvCxnSpPr>
          <p:nvPr/>
        </p:nvCxnSpPr>
        <p:spPr bwMode="auto">
          <a:xfrm>
            <a:off x="8761413" y="1652589"/>
            <a:ext cx="0" cy="47259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5" name="Oval 58"/>
          <p:cNvSpPr>
            <a:spLocks noChangeArrowheads="1"/>
          </p:cNvSpPr>
          <p:nvPr/>
        </p:nvSpPr>
        <p:spPr bwMode="auto">
          <a:xfrm>
            <a:off x="8702675" y="1762126"/>
            <a:ext cx="128588" cy="13017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76" name="Oval 59"/>
          <p:cNvSpPr>
            <a:spLocks noChangeArrowheads="1"/>
          </p:cNvSpPr>
          <p:nvPr/>
        </p:nvSpPr>
        <p:spPr bwMode="auto">
          <a:xfrm>
            <a:off x="8696325" y="2179639"/>
            <a:ext cx="128588" cy="13017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77" name="Oval 60"/>
          <p:cNvSpPr>
            <a:spLocks noChangeArrowheads="1"/>
          </p:cNvSpPr>
          <p:nvPr/>
        </p:nvSpPr>
        <p:spPr bwMode="auto">
          <a:xfrm>
            <a:off x="8696325" y="2990851"/>
            <a:ext cx="128588" cy="13017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78" name="Oval 61"/>
          <p:cNvSpPr>
            <a:spLocks noChangeArrowheads="1"/>
          </p:cNvSpPr>
          <p:nvPr/>
        </p:nvSpPr>
        <p:spPr bwMode="auto">
          <a:xfrm>
            <a:off x="8696325" y="3852864"/>
            <a:ext cx="128588" cy="13017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79" name="Oval 62"/>
          <p:cNvSpPr>
            <a:spLocks noChangeArrowheads="1"/>
          </p:cNvSpPr>
          <p:nvPr/>
        </p:nvSpPr>
        <p:spPr bwMode="auto">
          <a:xfrm>
            <a:off x="8696325" y="4756150"/>
            <a:ext cx="128588" cy="128588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80" name="Oval 63"/>
          <p:cNvSpPr>
            <a:spLocks noChangeArrowheads="1"/>
          </p:cNvSpPr>
          <p:nvPr/>
        </p:nvSpPr>
        <p:spPr bwMode="auto">
          <a:xfrm>
            <a:off x="8696325" y="5126039"/>
            <a:ext cx="128588" cy="13017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81" name="Oval 64"/>
          <p:cNvSpPr>
            <a:spLocks noChangeArrowheads="1"/>
          </p:cNvSpPr>
          <p:nvPr/>
        </p:nvSpPr>
        <p:spPr bwMode="auto">
          <a:xfrm>
            <a:off x="8696325" y="5619751"/>
            <a:ext cx="128588" cy="13017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cxnSp>
        <p:nvCxnSpPr>
          <p:cNvPr id="27682" name="Straight Connector 65"/>
          <p:cNvCxnSpPr>
            <a:cxnSpLocks noChangeShapeType="1"/>
          </p:cNvCxnSpPr>
          <p:nvPr/>
        </p:nvCxnSpPr>
        <p:spPr bwMode="auto">
          <a:xfrm>
            <a:off x="3398838" y="1652589"/>
            <a:ext cx="0" cy="47259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83" name="Oval 66"/>
          <p:cNvSpPr>
            <a:spLocks noChangeArrowheads="1"/>
          </p:cNvSpPr>
          <p:nvPr/>
        </p:nvSpPr>
        <p:spPr bwMode="auto">
          <a:xfrm>
            <a:off x="3340100" y="3403601"/>
            <a:ext cx="128588" cy="13017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84" name="Oval 67"/>
          <p:cNvSpPr>
            <a:spLocks noChangeArrowheads="1"/>
          </p:cNvSpPr>
          <p:nvPr/>
        </p:nvSpPr>
        <p:spPr bwMode="auto">
          <a:xfrm>
            <a:off x="3333750" y="4737101"/>
            <a:ext cx="128588" cy="13017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85" name="Oval 68"/>
          <p:cNvSpPr>
            <a:spLocks noChangeArrowheads="1"/>
          </p:cNvSpPr>
          <p:nvPr/>
        </p:nvSpPr>
        <p:spPr bwMode="auto">
          <a:xfrm>
            <a:off x="3333750" y="5126039"/>
            <a:ext cx="128588" cy="13017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86" name="Oval 69"/>
          <p:cNvSpPr>
            <a:spLocks noChangeArrowheads="1"/>
          </p:cNvSpPr>
          <p:nvPr/>
        </p:nvSpPr>
        <p:spPr bwMode="auto">
          <a:xfrm>
            <a:off x="4373564" y="4349751"/>
            <a:ext cx="130175" cy="1301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87" name="Oval 70"/>
          <p:cNvSpPr>
            <a:spLocks noChangeArrowheads="1"/>
          </p:cNvSpPr>
          <p:nvPr/>
        </p:nvSpPr>
        <p:spPr bwMode="auto">
          <a:xfrm>
            <a:off x="4733925" y="3778250"/>
            <a:ext cx="274638" cy="2730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88" name="Oval 72"/>
          <p:cNvSpPr>
            <a:spLocks noChangeArrowheads="1"/>
          </p:cNvSpPr>
          <p:nvPr/>
        </p:nvSpPr>
        <p:spPr bwMode="auto">
          <a:xfrm>
            <a:off x="4138614" y="3849689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89" name="Oval 73"/>
          <p:cNvSpPr>
            <a:spLocks noChangeArrowheads="1"/>
          </p:cNvSpPr>
          <p:nvPr/>
        </p:nvSpPr>
        <p:spPr bwMode="auto">
          <a:xfrm>
            <a:off x="4808539" y="5119689"/>
            <a:ext cx="130175" cy="1301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90" name="Oval 75"/>
          <p:cNvSpPr>
            <a:spLocks noChangeArrowheads="1"/>
          </p:cNvSpPr>
          <p:nvPr/>
        </p:nvSpPr>
        <p:spPr bwMode="auto">
          <a:xfrm>
            <a:off x="4371976" y="3854451"/>
            <a:ext cx="130175" cy="1301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91" name="Oval 76"/>
          <p:cNvSpPr>
            <a:spLocks noChangeArrowheads="1"/>
          </p:cNvSpPr>
          <p:nvPr/>
        </p:nvSpPr>
        <p:spPr bwMode="auto">
          <a:xfrm>
            <a:off x="5122863" y="3825876"/>
            <a:ext cx="201612" cy="200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92" name="Oval 77"/>
          <p:cNvSpPr>
            <a:spLocks noChangeArrowheads="1"/>
          </p:cNvSpPr>
          <p:nvPr/>
        </p:nvSpPr>
        <p:spPr bwMode="auto">
          <a:xfrm>
            <a:off x="5168901" y="4754564"/>
            <a:ext cx="130175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93" name="Oval 79"/>
          <p:cNvSpPr>
            <a:spLocks noChangeArrowheads="1"/>
          </p:cNvSpPr>
          <p:nvPr/>
        </p:nvSpPr>
        <p:spPr bwMode="auto">
          <a:xfrm>
            <a:off x="5514975" y="3867151"/>
            <a:ext cx="128588" cy="1301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94" name="Oval 80"/>
          <p:cNvSpPr>
            <a:spLocks noChangeArrowheads="1"/>
          </p:cNvSpPr>
          <p:nvPr/>
        </p:nvSpPr>
        <p:spPr bwMode="auto">
          <a:xfrm>
            <a:off x="5508625" y="2978151"/>
            <a:ext cx="128588" cy="1301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95" name="Oval 82"/>
          <p:cNvSpPr>
            <a:spLocks noChangeArrowheads="1"/>
          </p:cNvSpPr>
          <p:nvPr/>
        </p:nvSpPr>
        <p:spPr bwMode="auto">
          <a:xfrm>
            <a:off x="5959476" y="5600701"/>
            <a:ext cx="130175" cy="1301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96" name="Oval 83"/>
          <p:cNvSpPr>
            <a:spLocks noChangeArrowheads="1"/>
          </p:cNvSpPr>
          <p:nvPr/>
        </p:nvSpPr>
        <p:spPr bwMode="auto">
          <a:xfrm>
            <a:off x="5892800" y="3789363"/>
            <a:ext cx="273050" cy="2730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97" name="Oval 84"/>
          <p:cNvSpPr>
            <a:spLocks noChangeArrowheads="1"/>
          </p:cNvSpPr>
          <p:nvPr/>
        </p:nvSpPr>
        <p:spPr bwMode="auto">
          <a:xfrm>
            <a:off x="5972175" y="6105526"/>
            <a:ext cx="128588" cy="1301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98" name="Oval 86"/>
          <p:cNvSpPr>
            <a:spLocks noChangeArrowheads="1"/>
          </p:cNvSpPr>
          <p:nvPr/>
        </p:nvSpPr>
        <p:spPr bwMode="auto">
          <a:xfrm>
            <a:off x="4138614" y="5613401"/>
            <a:ext cx="128587" cy="1301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699" name="Rounded Rectangle 89"/>
          <p:cNvSpPr>
            <a:spLocks noChangeArrowheads="1"/>
          </p:cNvSpPr>
          <p:nvPr/>
        </p:nvSpPr>
        <p:spPr bwMode="auto">
          <a:xfrm>
            <a:off x="3905251" y="1597026"/>
            <a:ext cx="2416175" cy="4805363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516438" y="6450014"/>
            <a:ext cx="12763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Burden Test</a:t>
            </a:r>
          </a:p>
        </p:txBody>
      </p:sp>
      <p:sp>
        <p:nvSpPr>
          <p:cNvPr id="27701" name="Title 3"/>
          <p:cNvSpPr txBox="1">
            <a:spLocks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9" tIns="45685" rIns="91369" bIns="45685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90"/>
                </a:solidFill>
              </a:rPr>
              <a:t>Association of Variants with Diseases</a:t>
            </a:r>
          </a:p>
        </p:txBody>
      </p:sp>
      <p:sp>
        <p:nvSpPr>
          <p:cNvPr id="27702" name="Oval 92"/>
          <p:cNvSpPr>
            <a:spLocks noChangeArrowheads="1"/>
          </p:cNvSpPr>
          <p:nvPr/>
        </p:nvSpPr>
        <p:spPr bwMode="auto">
          <a:xfrm>
            <a:off x="3333750" y="2586039"/>
            <a:ext cx="128588" cy="128587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703" name="Oval 93"/>
          <p:cNvSpPr>
            <a:spLocks noChangeArrowheads="1"/>
          </p:cNvSpPr>
          <p:nvPr/>
        </p:nvSpPr>
        <p:spPr bwMode="auto">
          <a:xfrm>
            <a:off x="9536114" y="2190751"/>
            <a:ext cx="130175" cy="13017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648825" y="1971675"/>
            <a:ext cx="10175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Common</a:t>
            </a:r>
          </a:p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Variants</a:t>
            </a:r>
          </a:p>
        </p:txBody>
      </p:sp>
      <p:sp>
        <p:nvSpPr>
          <p:cNvPr id="27705" name="Oval 97"/>
          <p:cNvSpPr>
            <a:spLocks noChangeArrowheads="1"/>
          </p:cNvSpPr>
          <p:nvPr/>
        </p:nvSpPr>
        <p:spPr bwMode="auto">
          <a:xfrm>
            <a:off x="9536114" y="2979739"/>
            <a:ext cx="130175" cy="1301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666289" y="2636838"/>
            <a:ext cx="928687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Rare or </a:t>
            </a:r>
          </a:p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Somatic</a:t>
            </a:r>
          </a:p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Variants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683750" y="3648076"/>
            <a:ext cx="9715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High</a:t>
            </a:r>
          </a:p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Function</a:t>
            </a:r>
          </a:p>
          <a:p>
            <a:pPr defTabSz="457200">
              <a:defRPr/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Impact</a:t>
            </a:r>
          </a:p>
        </p:txBody>
      </p:sp>
      <p:sp>
        <p:nvSpPr>
          <p:cNvPr id="27708" name="Oval 102"/>
          <p:cNvSpPr>
            <a:spLocks noChangeArrowheads="1"/>
          </p:cNvSpPr>
          <p:nvPr/>
        </p:nvSpPr>
        <p:spPr bwMode="auto">
          <a:xfrm>
            <a:off x="3333750" y="3856039"/>
            <a:ext cx="128588" cy="128587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cxnSp>
        <p:nvCxnSpPr>
          <p:cNvPr id="27709" name="Straight Connector 107"/>
          <p:cNvCxnSpPr>
            <a:cxnSpLocks noChangeShapeType="1"/>
          </p:cNvCxnSpPr>
          <p:nvPr/>
        </p:nvCxnSpPr>
        <p:spPr bwMode="auto">
          <a:xfrm>
            <a:off x="4203700" y="1663700"/>
            <a:ext cx="0" cy="47259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10" name="Straight Connector 108"/>
          <p:cNvCxnSpPr>
            <a:cxnSpLocks noChangeShapeType="1"/>
          </p:cNvCxnSpPr>
          <p:nvPr/>
        </p:nvCxnSpPr>
        <p:spPr bwMode="auto">
          <a:xfrm>
            <a:off x="4427538" y="1652589"/>
            <a:ext cx="0" cy="47259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11" name="Straight Connector 109"/>
          <p:cNvCxnSpPr>
            <a:cxnSpLocks noChangeShapeType="1"/>
          </p:cNvCxnSpPr>
          <p:nvPr/>
        </p:nvCxnSpPr>
        <p:spPr bwMode="auto">
          <a:xfrm>
            <a:off x="4872038" y="1652589"/>
            <a:ext cx="0" cy="47259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12" name="Straight Connector 110"/>
          <p:cNvCxnSpPr>
            <a:cxnSpLocks noChangeShapeType="1"/>
          </p:cNvCxnSpPr>
          <p:nvPr/>
        </p:nvCxnSpPr>
        <p:spPr bwMode="auto">
          <a:xfrm>
            <a:off x="5224463" y="1651000"/>
            <a:ext cx="0" cy="47259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13" name="Straight Connector 111"/>
          <p:cNvCxnSpPr>
            <a:cxnSpLocks noChangeShapeType="1"/>
          </p:cNvCxnSpPr>
          <p:nvPr/>
        </p:nvCxnSpPr>
        <p:spPr bwMode="auto">
          <a:xfrm>
            <a:off x="5572125" y="1662114"/>
            <a:ext cx="0" cy="47259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14" name="Straight Connector 112"/>
          <p:cNvCxnSpPr>
            <a:cxnSpLocks noChangeShapeType="1"/>
          </p:cNvCxnSpPr>
          <p:nvPr/>
        </p:nvCxnSpPr>
        <p:spPr bwMode="auto">
          <a:xfrm>
            <a:off x="6030913" y="1658939"/>
            <a:ext cx="0" cy="47259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15" name="Oval 113"/>
          <p:cNvSpPr>
            <a:spLocks noChangeArrowheads="1"/>
          </p:cNvSpPr>
          <p:nvPr/>
        </p:nvSpPr>
        <p:spPr bwMode="auto">
          <a:xfrm>
            <a:off x="7077076" y="3856039"/>
            <a:ext cx="130175" cy="1285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716" name="Oval 114"/>
          <p:cNvSpPr>
            <a:spLocks noChangeArrowheads="1"/>
          </p:cNvSpPr>
          <p:nvPr/>
        </p:nvSpPr>
        <p:spPr bwMode="auto">
          <a:xfrm>
            <a:off x="7089775" y="4343400"/>
            <a:ext cx="128588" cy="12858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cxnSp>
        <p:nvCxnSpPr>
          <p:cNvPr id="27717" name="Straight Connector 115"/>
          <p:cNvCxnSpPr>
            <a:cxnSpLocks noChangeShapeType="1"/>
          </p:cNvCxnSpPr>
          <p:nvPr/>
        </p:nvCxnSpPr>
        <p:spPr bwMode="auto">
          <a:xfrm>
            <a:off x="7153275" y="1652589"/>
            <a:ext cx="0" cy="47259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18" name="Straight Connector 116"/>
          <p:cNvCxnSpPr>
            <a:cxnSpLocks noChangeShapeType="1"/>
          </p:cNvCxnSpPr>
          <p:nvPr/>
        </p:nvCxnSpPr>
        <p:spPr bwMode="auto">
          <a:xfrm>
            <a:off x="9034463" y="1651000"/>
            <a:ext cx="0" cy="47259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19" name="Oval 117"/>
          <p:cNvSpPr>
            <a:spLocks noChangeArrowheads="1"/>
          </p:cNvSpPr>
          <p:nvPr/>
        </p:nvSpPr>
        <p:spPr bwMode="auto">
          <a:xfrm>
            <a:off x="8964614" y="2586039"/>
            <a:ext cx="130175" cy="1285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720" name="Oval 118"/>
          <p:cNvSpPr>
            <a:spLocks noChangeArrowheads="1"/>
          </p:cNvSpPr>
          <p:nvPr/>
        </p:nvSpPr>
        <p:spPr bwMode="auto">
          <a:xfrm>
            <a:off x="8977314" y="3849689"/>
            <a:ext cx="128587" cy="1285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9513889" y="4022725"/>
            <a:ext cx="128587" cy="128588"/>
          </a:xfrm>
          <a:prstGeom prst="ellips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9475788" y="3984626"/>
            <a:ext cx="201612" cy="201613"/>
          </a:xfrm>
          <a:prstGeom prst="ellips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7723" name="Oval 88"/>
          <p:cNvSpPr>
            <a:spLocks noChangeArrowheads="1"/>
          </p:cNvSpPr>
          <p:nvPr/>
        </p:nvSpPr>
        <p:spPr bwMode="auto">
          <a:xfrm>
            <a:off x="8658226" y="3814763"/>
            <a:ext cx="201613" cy="20161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724" name="Oval 94"/>
          <p:cNvSpPr>
            <a:spLocks noChangeArrowheads="1"/>
          </p:cNvSpPr>
          <p:nvPr/>
        </p:nvSpPr>
        <p:spPr bwMode="auto">
          <a:xfrm>
            <a:off x="5927726" y="3824288"/>
            <a:ext cx="201613" cy="2016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725" name="Oval 95"/>
          <p:cNvSpPr>
            <a:spLocks noChangeArrowheads="1"/>
          </p:cNvSpPr>
          <p:nvPr/>
        </p:nvSpPr>
        <p:spPr bwMode="auto">
          <a:xfrm>
            <a:off x="5962651" y="3860801"/>
            <a:ext cx="138113" cy="1365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726" name="Oval 101"/>
          <p:cNvSpPr>
            <a:spLocks noChangeArrowheads="1"/>
          </p:cNvSpPr>
          <p:nvPr/>
        </p:nvSpPr>
        <p:spPr bwMode="auto">
          <a:xfrm>
            <a:off x="5153026" y="3859214"/>
            <a:ext cx="138113" cy="1365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727" name="Oval 103"/>
          <p:cNvSpPr>
            <a:spLocks noChangeArrowheads="1"/>
          </p:cNvSpPr>
          <p:nvPr/>
        </p:nvSpPr>
        <p:spPr bwMode="auto">
          <a:xfrm>
            <a:off x="4770439" y="3813176"/>
            <a:ext cx="200025" cy="2016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27728" name="Oval 104"/>
          <p:cNvSpPr>
            <a:spLocks noChangeArrowheads="1"/>
          </p:cNvSpPr>
          <p:nvPr/>
        </p:nvSpPr>
        <p:spPr bwMode="auto">
          <a:xfrm>
            <a:off x="4805364" y="3848101"/>
            <a:ext cx="136525" cy="1381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62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976438" y="261939"/>
            <a:ext cx="3141662" cy="2111375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charset="-128"/>
              </a:rPr>
              <a:t>Finding Key Variants</a:t>
            </a:r>
            <a:br>
              <a:rPr lang="en-US" altLang="en-US" sz="3200">
                <a:ea typeface="ＭＳ Ｐゴシック" charset="-128"/>
              </a:rPr>
            </a:br>
            <a:r>
              <a:rPr lang="en-US" altLang="en-US" sz="3200">
                <a:ea typeface="ＭＳ Ｐゴシック" charset="-128"/>
              </a:rPr>
              <a:t/>
            </a:r>
            <a:br>
              <a:rPr lang="en-US" altLang="en-US" sz="3200">
                <a:ea typeface="ＭＳ Ｐゴシック" charset="-128"/>
              </a:rPr>
            </a:br>
            <a:r>
              <a:rPr lang="en-US" altLang="en-US" sz="3200">
                <a:ea typeface="ＭＳ Ｐゴシック" charset="-128"/>
              </a:rPr>
              <a:t>Somatic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3203575"/>
            <a:ext cx="8843963" cy="3316288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kern="1200" dirty="0">
                <a:solidFill>
                  <a:srgbClr val="008000"/>
                </a:solidFill>
                <a:ea typeface="+mn-ea"/>
                <a:cs typeface="+mn-cs"/>
              </a:rPr>
              <a:t>Overall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>
                <a:ea typeface="+mn-ea"/>
              </a:rPr>
              <a:t>Often these can be conceptualized as</a:t>
            </a:r>
            <a:r>
              <a:rPr lang="en-US" sz="1800" u="sng" dirty="0">
                <a:ea typeface="+mn-ea"/>
              </a:rPr>
              <a:t> very rare variants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>
                <a:ea typeface="+mn-ea"/>
              </a:rPr>
              <a:t>A challenge to identify somatic mutations contributing to cancer is to find driver mutations &amp; distinguish them from passengers.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kern="1200" dirty="0" smtClean="0">
                <a:solidFill>
                  <a:srgbClr val="008000"/>
                </a:solidFill>
                <a:ea typeface="+mn-ea"/>
                <a:cs typeface="+mn-cs"/>
              </a:rPr>
              <a:t>Drivers</a:t>
            </a:r>
            <a:endParaRPr lang="en-US" b="1" kern="1200" dirty="0">
              <a:solidFill>
                <a:srgbClr val="008000"/>
              </a:solidFill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>
                <a:ea typeface="+mn-ea"/>
              </a:rPr>
              <a:t>Driver mutation is a mutation that directly or indirectly confers a selective growth advantage to the cell in which it occurs.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/>
              <a:t>A typical tumor contains 2-8 drivers; the remaining mutations are passengers.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kern="1200" dirty="0" smtClean="0">
                <a:solidFill>
                  <a:srgbClr val="008000"/>
                </a:solidFill>
                <a:ea typeface="+mn-ea"/>
                <a:cs typeface="+mn-cs"/>
              </a:rPr>
              <a:t>Passengers</a:t>
            </a:r>
            <a:endParaRPr lang="en-US" b="1" kern="1200" dirty="0">
              <a:solidFill>
                <a:srgbClr val="008000"/>
              </a:solidFill>
              <a:ea typeface="+mn-ea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>
                <a:ea typeface="+mn-ea"/>
              </a:rPr>
              <a:t>Conceptually, a passenger mutation has no direct or indirect effect on the selective growth advantage of the cell in which it occurred.</a:t>
            </a:r>
          </a:p>
        </p:txBody>
      </p:sp>
      <p:pic>
        <p:nvPicPr>
          <p:cNvPr id="25603" name="Picture 10" descr="Featured-Image1-759x48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6" y="388938"/>
            <a:ext cx="4710113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Oval 11"/>
          <p:cNvSpPr>
            <a:spLocks noChangeArrowheads="1"/>
          </p:cNvSpPr>
          <p:nvPr/>
        </p:nvSpPr>
        <p:spPr bwMode="auto">
          <a:xfrm>
            <a:off x="8945564" y="2911475"/>
            <a:ext cx="657225" cy="5476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2639" y="17463"/>
            <a:ext cx="37369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CAN YOU FIND THE PANDA?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6997700" y="6575426"/>
            <a:ext cx="3328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Helvetica" charset="0"/>
              </a:rPr>
              <a:t>Vogelstein B. Science 2013. 339(6127):1546-1558</a:t>
            </a:r>
          </a:p>
        </p:txBody>
      </p:sp>
    </p:spTree>
    <p:extLst>
      <p:ext uri="{BB962C8B-B14F-4D97-AF65-F5344CB8AC3E}">
        <p14:creationId xmlns:p14="http://schemas.microsoft.com/office/powerpoint/2010/main" val="1766550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KAvcgJNPXXAPT5d788d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-template-i0jhhsb-20160605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1787</Words>
  <Application>Microsoft Macintosh PowerPoint</Application>
  <PresentationFormat>Widescreen</PresentationFormat>
  <Paragraphs>343</Paragraphs>
  <Slides>43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8" baseType="lpstr">
      <vt:lpstr>Calibri Light</vt:lpstr>
      <vt:lpstr>Cambria Math</vt:lpstr>
      <vt:lpstr>ＭＳ Ｐゴシック</vt:lpstr>
      <vt:lpstr>宋体</vt:lpstr>
      <vt:lpstr>Arial</vt:lpstr>
      <vt:lpstr>Arno Pro</vt:lpstr>
      <vt:lpstr>Calibri</vt:lpstr>
      <vt:lpstr>Courier New</vt:lpstr>
      <vt:lpstr>Helvetica</vt:lpstr>
      <vt:lpstr>Helvetica Neue</vt:lpstr>
      <vt:lpstr>Lucida Grande</vt:lpstr>
      <vt:lpstr>Wingdings</vt:lpstr>
      <vt:lpstr>Office Theme</vt:lpstr>
      <vt:lpstr>Basic-template-i0jhhsb-20160605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Key Variants  Germline</vt:lpstr>
      <vt:lpstr>PowerPoint Presentation</vt:lpstr>
      <vt:lpstr>Finding Key Variants  Somatic</vt:lpstr>
      <vt:lpstr>(Finding the key mutations in ~3M Germline variants &amp;  ~5K Somatic Variants in a Tumor Sample)</vt:lpstr>
      <vt:lpstr>PowerPoint Presentation</vt:lpstr>
      <vt:lpstr>How to identify drivers – mutation recurrence (LARVA) and functional impact (Funseq)</vt:lpstr>
      <vt:lpstr>PowerPoint Presentation</vt:lpstr>
      <vt:lpstr>PowerPoint Presentation</vt:lpstr>
      <vt:lpstr>PowerPoint Presentation</vt:lpstr>
      <vt:lpstr>PowerPoint Presentation</vt:lpstr>
      <vt:lpstr>Cancer Somatic Mutation Modeling</vt:lpstr>
      <vt:lpstr>Identification of non-coding candidate drivers amongst somatic variants: Scheme</vt:lpstr>
      <vt:lpstr>PCAWG rich resource to look at variations in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Mutational Processes </vt:lpstr>
      <vt:lpstr>PowerPoint Presentation</vt:lpstr>
      <vt:lpstr>Mutational Context and Signatures</vt:lpstr>
      <vt:lpstr>PowerPoint Presentation</vt:lpstr>
      <vt:lpstr>CpGs Drive Inter-patient Variation</vt:lpstr>
      <vt:lpstr>Discover ApoBEC Signature</vt:lpstr>
      <vt:lpstr>Chromatin Remodeling Failure Changes Mutational Landscape</vt:lpstr>
      <vt:lpstr>Construct Evolutionary Trees in pRCC</vt:lpstr>
      <vt:lpstr>PowerPoint Presentation</vt:lpstr>
      <vt:lpstr>PowerPoint Presentation</vt:lpstr>
      <vt:lpstr>Tree Topology Correlates with Molecular Subtypes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Kumar, Sushant</dc:creator>
  <cp:lastModifiedBy>Kumar, Sushant</cp:lastModifiedBy>
  <cp:revision>14</cp:revision>
  <dcterms:created xsi:type="dcterms:W3CDTF">2017-09-29T19:30:03Z</dcterms:created>
  <dcterms:modified xsi:type="dcterms:W3CDTF">2017-10-01T12:40:26Z</dcterms:modified>
</cp:coreProperties>
</file>