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60" r:id="rId5"/>
    <p:sldId id="261" r:id="rId6"/>
    <p:sldId id="264" r:id="rId7"/>
    <p:sldId id="275" r:id="rId8"/>
    <p:sldId id="268" r:id="rId9"/>
    <p:sldId id="269" r:id="rId10"/>
    <p:sldId id="270" r:id="rId11"/>
    <p:sldId id="271" r:id="rId12"/>
    <p:sldId id="273" r:id="rId13"/>
    <p:sldId id="276" r:id="rId14"/>
    <p:sldId id="277" r:id="rId15"/>
    <p:sldId id="280" r:id="rId16"/>
    <p:sldId id="281" r:id="rId17"/>
    <p:sldId id="282" r:id="rId18"/>
    <p:sldId id="283" r:id="rId19"/>
    <p:sldId id="305" r:id="rId20"/>
    <p:sldId id="306" r:id="rId21"/>
    <p:sldId id="289" r:id="rId22"/>
    <p:sldId id="290" r:id="rId23"/>
    <p:sldId id="303" r:id="rId24"/>
    <p:sldId id="288" r:id="rId25"/>
    <p:sldId id="308" r:id="rId26"/>
    <p:sldId id="291" r:id="rId27"/>
    <p:sldId id="292" r:id="rId28"/>
    <p:sldId id="293" r:id="rId29"/>
    <p:sldId id="307" r:id="rId30"/>
    <p:sldId id="302" r:id="rId31"/>
    <p:sldId id="294" r:id="rId32"/>
    <p:sldId id="309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8"/>
    <p:restoredTop sz="94643"/>
  </p:normalViewPr>
  <p:slideViewPr>
    <p:cSldViewPr snapToGrid="0" snapToObjects="1">
      <p:cViewPr>
        <p:scale>
          <a:sx n="100" d="100"/>
          <a:sy n="100" d="100"/>
        </p:scale>
        <p:origin x="1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3729E"/>
              </a:solidFill>
              <a:ln>
                <a:solidFill>
                  <a:schemeClr val="tx1"/>
                </a:solidFill>
              </a:ln>
              <a:effectLst/>
            </c:spPr>
          </c:dPt>
          <c:val>
            <c:numRef>
              <c:f>Sheet1!$B$9:$B$10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325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effectLst/>
          </c:spPr>
          <c:dPt>
            <c:idx val="0"/>
            <c:bubble3D val="0"/>
            <c:spPr>
              <a:solidFill>
                <a:srgbClr val="33729E"/>
              </a:solidFill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effectLst/>
            </c:spPr>
          </c:dPt>
          <c:val>
            <c:numRef>
              <c:f>Sheet1!$B$9:$B$10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33729E"/>
              </a:solidFill>
            </c:spPr>
          </c:dPt>
          <c:val>
            <c:numRef>
              <c:f>Sheet1!$B$9:$B$10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87EC-E899-F846-8A8B-42C8D1DFE005}" type="datetimeFigureOut">
              <a:rPr lang="en-US" smtClean="0"/>
              <a:t>10/1/17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DF9D-8B29-E040-861F-F480ECC5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TCGA is the largest single project in the visible sequence universe to date.</a:t>
            </a: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TCGA is depicted at the center of the solar system because it integrates DNA, RNA-Seq, miRNA, epigenomic, and clinical data.</a:t>
            </a: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Currently there is over a Petabyte of TCGA data deposited in the CGHub cancer genomics repository (https://cghub.ucsc.edu/summary_stats.html).</a:t>
            </a:r>
          </a:p>
          <a:p>
            <a:pPr>
              <a:lnSpc>
                <a:spcPct val="80000"/>
              </a:lnSpc>
            </a:pPr>
            <a:endParaRPr lang="en-US" altLang="en-US" sz="100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This scale dwarfs its closest competitors which are shown as planets in orbit:</a:t>
            </a:r>
          </a:p>
          <a:p>
            <a:pPr>
              <a:lnSpc>
                <a:spcPct val="80000"/>
              </a:lnSpc>
            </a:pPr>
            <a:endParaRPr lang="en-US" altLang="en-US" sz="1000">
              <a:ea typeface="ＭＳ Ｐゴシック" charset="-128"/>
            </a:endParaRP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1000G	222 TB	http://www.ncbi.nlm.nih.gov/bioproject/28889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ADSP	68 TB	http://www.ncbi.nlm.nih.gov/bioproject/202226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NHGRI LSSP	40 TB	http://www.ncbi.nlm.nih.gov/bioproject?term=NHGRI%20Large%20Scale%20Sequencing%20Program%5BTitle%5D</a:t>
            </a:r>
          </a:p>
          <a:p>
            <a:pPr marL="628650" lvl="1" indent="-171450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GTeX	34 TB	http://www.ncbi.nlm.nih.gov/bioproject/75899</a:t>
            </a:r>
          </a:p>
          <a:p>
            <a:pPr marL="628650" lvl="1" indent="-171450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NHLBI ESP	32 TB	http://www.ncbi.nlm.nih.gov/bioproject/165957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HMP	29 TB	http://www.ncbi.nlm.nih.gov/bioproject/43021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ARRA Autism	24 TB	http://www.ncbi.nlm.nih.gov/bioproject/74861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ENCODE	9 TB	http://www.ncbi.nlm.nih.gov/bioproject/63441</a:t>
            </a:r>
          </a:p>
          <a:p>
            <a:pPr>
              <a:lnSpc>
                <a:spcPct val="80000"/>
              </a:lnSpc>
            </a:pPr>
            <a:endParaRPr lang="en-US" altLang="en-US" sz="100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Projects just starting now, like 100K Genomes England, may eventually overtake TCGA.</a:t>
            </a: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 </a:t>
            </a:r>
          </a:p>
          <a:p>
            <a:pPr>
              <a:lnSpc>
                <a:spcPct val="80000"/>
              </a:lnSpc>
            </a:pPr>
            <a:endParaRPr lang="en-US" altLang="en-US" sz="1000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6E0189B-E8EE-D14A-B1EF-C2480C59B5D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hape 12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99330" name="Shape 12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4912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13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8" name="Shape 13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  <p:sp>
        <p:nvSpPr>
          <p:cNvPr id="101379" name="Shape 140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SzPct val="25000"/>
            </a:pPr>
            <a:fld id="{2FFB0BA3-04C5-8A4F-898C-84FCAA5740DB}" type="slidenum">
              <a:rPr lang="en-US" altLang="en-US">
                <a:solidFill>
                  <a:srgbClr val="000000"/>
                </a:solidFill>
                <a:sym typeface="Calibri" charset="0"/>
              </a:rPr>
              <a:pPr>
                <a:buSzPct val="25000"/>
              </a:pPr>
              <a:t>25</a:t>
            </a:fld>
            <a:endParaRPr lang="en-US" altLang="en-US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20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16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3426" name="Shape 16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94333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hape 20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5474" name="Shape 20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8779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12EC201-8F3D-EE45-A53B-FFF71308AAD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7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407EB5C-57DA-3040-90E9-B30A7366C5B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2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4CDA3E4-5CCD-364D-9DD7-39C04E9AC67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1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AD415BB-E86C-884F-9103-26DB4150DF6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5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51FB002-D704-7041-8F16-A1A453D2BD5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3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7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62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hape 11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8" name="Shape 11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  <p:sp>
        <p:nvSpPr>
          <p:cNvPr id="96259" name="Shape 1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SzPct val="25000"/>
            </a:pPr>
            <a:fld id="{FEB42C2A-4C85-2C49-A47E-7F33ABE943AD}" type="slidenum">
              <a:rPr lang="en-US" altLang="en-US">
                <a:solidFill>
                  <a:srgbClr val="000000"/>
                </a:solidFill>
                <a:sym typeface="Calibri" charset="0"/>
              </a:rPr>
              <a:pPr>
                <a:buSzPct val="25000"/>
              </a:pPr>
              <a:t>20</a:t>
            </a:fld>
            <a:endParaRPr lang="en-US" altLang="en-US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4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3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65BB7E92-A677-3844-96F8-7067ED494377}" type="datetime1">
              <a:rPr lang="en-US" altLang="en-US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10/1/17</a:t>
            </a:fld>
            <a:endParaRPr lang="en-US" altLang="en-US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39BF1891-B0F9-CF46-971A-FB857CDEA28A}" type="slidenum">
              <a:rPr lang="en-US" altLang="en-US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2"/>
            <a:ext cx="103632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5201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Blu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918" y="-144463"/>
            <a:ext cx="13313835" cy="40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391477" y="4149081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0"/>
              </a:spcBef>
              <a:buClr>
                <a:srgbClr val="366092"/>
              </a:buClr>
              <a:buFont typeface="Helvetica Neue"/>
              <a:buNone/>
              <a:defRPr sz="4400" b="0" i="0" u="none" strike="noStrike" cap="non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391477" y="5733256"/>
            <a:ext cx="10363200" cy="9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480"/>
              </a:spcBef>
              <a:buClr>
                <a:srgbClr val="7F7F7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4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8" Type="http://schemas.openxmlformats.org/officeDocument/2006/relationships/tags" Target="../tags/tag1.xml"/><Relationship Id="rId9" Type="http://schemas.openxmlformats.org/officeDocument/2006/relationships/tags" Target="../tags/tag2.xml"/><Relationship Id="rId10" Type="http://schemas.openxmlformats.org/officeDocument/2006/relationships/tags" Target="../tags/tag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914400" y="1981201"/>
            <a:ext cx="103632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10271920" y="5209911"/>
            <a:ext cx="3078162" cy="3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52A11-03F9-BA4B-98B4-B56C6F1C7FBB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2400" b="1" smtClean="0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 smtClean="0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en-US" sz="3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2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19.png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.bin"/><Relationship Id="rId9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Paper E talk @ASHG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65876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55861F-B455-0D4C-B8A3-26CFF1BEC4D4}" type="slidenum">
              <a:rPr lang="en-US" alt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8130" name="Group 166"/>
          <p:cNvGrpSpPr>
            <a:grpSpLocks/>
          </p:cNvGrpSpPr>
          <p:nvPr/>
        </p:nvGrpSpPr>
        <p:grpSpPr bwMode="auto">
          <a:xfrm>
            <a:off x="1920876" y="698500"/>
            <a:ext cx="8270875" cy="1587500"/>
            <a:chOff x="388785" y="680758"/>
            <a:chExt cx="8271027" cy="1586865"/>
          </a:xfrm>
        </p:grpSpPr>
        <p:grpSp>
          <p:nvGrpSpPr>
            <p:cNvPr id="48275" name="Group 167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8279" name="Group 171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3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91" name="Picture 18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80" name="Group 172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1" name="Straight Connector 180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89" name="Picture 18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81" name="Group 173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9" name="Straight Connector 17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7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87" name="Picture 17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82" name="Group 174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7" name="Straight Connector 17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2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85" name="Picture 17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8283" name="Picture 17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276" name="Group 168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8277" name="Object 169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14" name="Equation" r:id="rId6" imgW="355600" imgH="889000" progId="Equation.3">
                      <p:embed/>
                    </p:oleObj>
                  </mc:Choice>
                  <mc:Fallback>
                    <p:oleObj name="Equation" r:id="rId6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278" name="TextBox 170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1</a:t>
                </a:r>
              </a:p>
            </p:txBody>
          </p:sp>
        </p:grpSp>
      </p:grpSp>
      <p:grpSp>
        <p:nvGrpSpPr>
          <p:cNvPr id="48131" name="Group 184"/>
          <p:cNvGrpSpPr>
            <a:grpSpLocks/>
          </p:cNvGrpSpPr>
          <p:nvPr/>
        </p:nvGrpSpPr>
        <p:grpSpPr bwMode="auto">
          <a:xfrm>
            <a:off x="1920876" y="2579688"/>
            <a:ext cx="8270875" cy="1587500"/>
            <a:chOff x="388785" y="680758"/>
            <a:chExt cx="8271027" cy="1586865"/>
          </a:xfrm>
        </p:grpSpPr>
        <p:grpSp>
          <p:nvGrpSpPr>
            <p:cNvPr id="48258" name="Group 185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8262" name="Group 189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01" name="Straight Connector 200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74" name="Picture 20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63" name="Group 190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9" name="Straight Connector 19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72" name="Picture 19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64" name="Group 191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7" name="Straight Connector 19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6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70" name="Picture 19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65" name="Group 192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5" name="Straight Connector 194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68" name="Picture 19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8266" name="Picture 19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259" name="Group 186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8260" name="Object 187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15" name="Equation" r:id="rId8" imgW="355600" imgH="889000" progId="Equation.3">
                      <p:embed/>
                    </p:oleObj>
                  </mc:Choice>
                  <mc:Fallback>
                    <p:oleObj name="Equation" r:id="rId8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261" name="TextBox 188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2</a:t>
                </a:r>
              </a:p>
            </p:txBody>
          </p:sp>
        </p:grpSp>
      </p:grpSp>
      <p:grpSp>
        <p:nvGrpSpPr>
          <p:cNvPr id="48132" name="Group 202"/>
          <p:cNvGrpSpPr>
            <a:grpSpLocks/>
          </p:cNvGrpSpPr>
          <p:nvPr/>
        </p:nvGrpSpPr>
        <p:grpSpPr bwMode="auto">
          <a:xfrm>
            <a:off x="1920876" y="4522788"/>
            <a:ext cx="8270875" cy="1587500"/>
            <a:chOff x="388785" y="680758"/>
            <a:chExt cx="8271027" cy="1586865"/>
          </a:xfrm>
        </p:grpSpPr>
        <p:grpSp>
          <p:nvGrpSpPr>
            <p:cNvPr id="48241" name="Group 203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8245" name="Group 207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9" name="Straight Connector 21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57" name="Picture 2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46" name="Group 208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7" name="Straight Connector 21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55" name="Picture 2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47" name="Group 209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5" name="Straight Connector 214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6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53" name="Picture 21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48" name="Group 210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3" name="Straight Connector 212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51" name="Picture 2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8249" name="Picture 2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242" name="Group 204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8243" name="Object 205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16" name="Equation" r:id="rId9" imgW="355600" imgH="889000" progId="Equation.3">
                      <p:embed/>
                    </p:oleObj>
                  </mc:Choice>
                  <mc:Fallback>
                    <p:oleObj name="Equation" r:id="rId9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244" name="TextBox 206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</a:t>
                </a:r>
                <a:r>
                  <a:rPr lang="en-US" altLang="zh-CN" sz="1400">
                    <a:solidFill>
                      <a:srgbClr val="000000"/>
                    </a:solidFill>
                    <a:latin typeface="Calibri" charset="0"/>
                    <a:ea typeface="宋体" charset="-122"/>
                  </a:rPr>
                  <a:t>3</a:t>
                </a:r>
                <a:endParaRPr lang="en-US" altLang="en-US" sz="1400">
                  <a:solidFill>
                    <a:srgbClr val="000000"/>
                  </a:solidFill>
                  <a:latin typeface="Calibri" charset="0"/>
                  <a:ea typeface="宋体" charset="-122"/>
                </a:endParaRPr>
              </a:p>
            </p:txBody>
          </p:sp>
        </p:grpSp>
      </p:grpSp>
      <p:grpSp>
        <p:nvGrpSpPr>
          <p:cNvPr id="48133" name="Group 220"/>
          <p:cNvGrpSpPr>
            <a:grpSpLocks/>
          </p:cNvGrpSpPr>
          <p:nvPr/>
        </p:nvGrpSpPr>
        <p:grpSpPr bwMode="auto">
          <a:xfrm>
            <a:off x="2855913" y="755650"/>
            <a:ext cx="7067550" cy="268288"/>
            <a:chOff x="1331150" y="736934"/>
            <a:chExt cx="7068264" cy="269470"/>
          </a:xfrm>
        </p:grpSpPr>
        <p:cxnSp>
          <p:nvCxnSpPr>
            <p:cNvPr id="222" name="Straight Connector 221"/>
            <p:cNvCxnSpPr>
              <a:cxnSpLocks noChangeShapeType="1"/>
            </p:cNvCxnSpPr>
            <p:nvPr/>
          </p:nvCxnSpPr>
          <p:spPr bwMode="auto">
            <a:xfrm>
              <a:off x="1331150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Straight Connector 222"/>
            <p:cNvCxnSpPr>
              <a:cxnSpLocks noChangeShapeType="1"/>
            </p:cNvCxnSpPr>
            <p:nvPr/>
          </p:nvCxnSpPr>
          <p:spPr bwMode="auto">
            <a:xfrm>
              <a:off x="247744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Straight Connector 223"/>
            <p:cNvCxnSpPr>
              <a:cxnSpLocks noChangeShapeType="1"/>
            </p:cNvCxnSpPr>
            <p:nvPr/>
          </p:nvCxnSpPr>
          <p:spPr bwMode="auto">
            <a:xfrm>
              <a:off x="546224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Straight Connector 224"/>
            <p:cNvCxnSpPr>
              <a:cxnSpLocks noChangeShapeType="1"/>
            </p:cNvCxnSpPr>
            <p:nvPr/>
          </p:nvCxnSpPr>
          <p:spPr bwMode="auto">
            <a:xfrm>
              <a:off x="3242693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Straight Connector 225"/>
            <p:cNvCxnSpPr>
              <a:cxnSpLocks noChangeShapeType="1"/>
            </p:cNvCxnSpPr>
            <p:nvPr/>
          </p:nvCxnSpPr>
          <p:spPr bwMode="auto">
            <a:xfrm>
              <a:off x="485258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Straight Connector 226"/>
            <p:cNvCxnSpPr>
              <a:cxnSpLocks noChangeShapeType="1"/>
            </p:cNvCxnSpPr>
            <p:nvPr/>
          </p:nvCxnSpPr>
          <p:spPr bwMode="auto">
            <a:xfrm>
              <a:off x="8399414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Straight Connector 227"/>
            <p:cNvCxnSpPr>
              <a:cxnSpLocks noChangeShapeType="1"/>
            </p:cNvCxnSpPr>
            <p:nvPr/>
          </p:nvCxnSpPr>
          <p:spPr bwMode="auto">
            <a:xfrm>
              <a:off x="738966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Straight Connector 228"/>
            <p:cNvCxnSpPr>
              <a:cxnSpLocks noChangeShapeType="1"/>
            </p:cNvCxnSpPr>
            <p:nvPr/>
          </p:nvCxnSpPr>
          <p:spPr bwMode="auto">
            <a:xfrm>
              <a:off x="721978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Straight Connector 229"/>
            <p:cNvCxnSpPr>
              <a:cxnSpLocks noChangeShapeType="1"/>
            </p:cNvCxnSpPr>
            <p:nvPr/>
          </p:nvCxnSpPr>
          <p:spPr bwMode="auto">
            <a:xfrm>
              <a:off x="644024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Straight Connector 230"/>
            <p:cNvCxnSpPr>
              <a:cxnSpLocks noChangeShapeType="1"/>
            </p:cNvCxnSpPr>
            <p:nvPr/>
          </p:nvCxnSpPr>
          <p:spPr bwMode="auto">
            <a:xfrm>
              <a:off x="5967118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Straight Connector 231"/>
            <p:cNvCxnSpPr>
              <a:cxnSpLocks noChangeShapeType="1"/>
            </p:cNvCxnSpPr>
            <p:nvPr/>
          </p:nvCxnSpPr>
          <p:spPr bwMode="auto">
            <a:xfrm>
              <a:off x="5155823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Straight Connector 232"/>
            <p:cNvCxnSpPr>
              <a:cxnSpLocks noChangeShapeType="1"/>
            </p:cNvCxnSpPr>
            <p:nvPr/>
          </p:nvCxnSpPr>
          <p:spPr bwMode="auto">
            <a:xfrm>
              <a:off x="6545027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Straight Connector 233"/>
            <p:cNvCxnSpPr>
              <a:cxnSpLocks noChangeShapeType="1"/>
            </p:cNvCxnSpPr>
            <p:nvPr/>
          </p:nvCxnSpPr>
          <p:spPr bwMode="auto">
            <a:xfrm>
              <a:off x="7811980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5" name="Straight Connector 234"/>
          <p:cNvCxnSpPr>
            <a:cxnSpLocks noChangeShapeType="1"/>
          </p:cNvCxnSpPr>
          <p:nvPr/>
        </p:nvCxnSpPr>
        <p:spPr bwMode="auto">
          <a:xfrm>
            <a:off x="297656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" name="Straight Connector 235"/>
          <p:cNvCxnSpPr>
            <a:cxnSpLocks noChangeShapeType="1"/>
          </p:cNvCxnSpPr>
          <p:nvPr/>
        </p:nvCxnSpPr>
        <p:spPr bwMode="auto">
          <a:xfrm>
            <a:off x="3709988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" name="Straight Connector 236"/>
          <p:cNvCxnSpPr>
            <a:cxnSpLocks noChangeShapeType="1"/>
          </p:cNvCxnSpPr>
          <p:nvPr/>
        </p:nvCxnSpPr>
        <p:spPr bwMode="auto">
          <a:xfrm>
            <a:off x="7105650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Straight Connector 237"/>
          <p:cNvCxnSpPr>
            <a:cxnSpLocks noChangeShapeType="1"/>
          </p:cNvCxnSpPr>
          <p:nvPr/>
        </p:nvCxnSpPr>
        <p:spPr bwMode="auto">
          <a:xfrm>
            <a:off x="488791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Straight Connector 238"/>
          <p:cNvCxnSpPr>
            <a:cxnSpLocks noChangeShapeType="1"/>
          </p:cNvCxnSpPr>
          <p:nvPr/>
        </p:nvCxnSpPr>
        <p:spPr bwMode="auto">
          <a:xfrm>
            <a:off x="6497638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0" name="Straight Connector 239"/>
          <p:cNvCxnSpPr>
            <a:cxnSpLocks noChangeShapeType="1"/>
          </p:cNvCxnSpPr>
          <p:nvPr/>
        </p:nvCxnSpPr>
        <p:spPr bwMode="auto">
          <a:xfrm>
            <a:off x="9753600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Straight Connector 240"/>
          <p:cNvCxnSpPr>
            <a:cxnSpLocks noChangeShapeType="1"/>
          </p:cNvCxnSpPr>
          <p:nvPr/>
        </p:nvCxnSpPr>
        <p:spPr bwMode="auto">
          <a:xfrm>
            <a:off x="8086725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2" name="Straight Connector 241"/>
          <p:cNvCxnSpPr>
            <a:cxnSpLocks noChangeShapeType="1"/>
          </p:cNvCxnSpPr>
          <p:nvPr/>
        </p:nvCxnSpPr>
        <p:spPr bwMode="auto">
          <a:xfrm>
            <a:off x="7610475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Straight Connector 242"/>
          <p:cNvCxnSpPr>
            <a:cxnSpLocks noChangeShapeType="1"/>
          </p:cNvCxnSpPr>
          <p:nvPr/>
        </p:nvCxnSpPr>
        <p:spPr bwMode="auto">
          <a:xfrm>
            <a:off x="6927850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Straight Connector 243"/>
          <p:cNvCxnSpPr>
            <a:cxnSpLocks noChangeShapeType="1"/>
          </p:cNvCxnSpPr>
          <p:nvPr/>
        </p:nvCxnSpPr>
        <p:spPr bwMode="auto">
          <a:xfrm>
            <a:off x="818991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" name="Straight Connector 244"/>
          <p:cNvCxnSpPr>
            <a:cxnSpLocks noChangeShapeType="1"/>
          </p:cNvCxnSpPr>
          <p:nvPr/>
        </p:nvCxnSpPr>
        <p:spPr bwMode="auto">
          <a:xfrm>
            <a:off x="852011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" name="Straight Connector 245"/>
          <p:cNvCxnSpPr>
            <a:cxnSpLocks noChangeShapeType="1"/>
          </p:cNvCxnSpPr>
          <p:nvPr/>
        </p:nvCxnSpPr>
        <p:spPr bwMode="auto">
          <a:xfrm>
            <a:off x="921861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>
            <a:off x="2865438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Connector 247"/>
          <p:cNvCxnSpPr>
            <a:cxnSpLocks noChangeShapeType="1"/>
          </p:cNvCxnSpPr>
          <p:nvPr/>
        </p:nvCxnSpPr>
        <p:spPr bwMode="auto">
          <a:xfrm>
            <a:off x="4678363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Connector 248"/>
          <p:cNvCxnSpPr>
            <a:cxnSpLocks noChangeShapeType="1"/>
          </p:cNvCxnSpPr>
          <p:nvPr/>
        </p:nvCxnSpPr>
        <p:spPr bwMode="auto">
          <a:xfrm>
            <a:off x="6994525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Straight Connector 249"/>
          <p:cNvCxnSpPr>
            <a:cxnSpLocks noChangeShapeType="1"/>
          </p:cNvCxnSpPr>
          <p:nvPr/>
        </p:nvCxnSpPr>
        <p:spPr bwMode="auto">
          <a:xfrm>
            <a:off x="4776788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Straight Connector 250"/>
          <p:cNvCxnSpPr>
            <a:cxnSpLocks noChangeShapeType="1"/>
          </p:cNvCxnSpPr>
          <p:nvPr/>
        </p:nvCxnSpPr>
        <p:spPr bwMode="auto">
          <a:xfrm>
            <a:off x="6211888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" name="Straight Connector 251"/>
          <p:cNvCxnSpPr>
            <a:cxnSpLocks noChangeShapeType="1"/>
          </p:cNvCxnSpPr>
          <p:nvPr/>
        </p:nvCxnSpPr>
        <p:spPr bwMode="auto">
          <a:xfrm>
            <a:off x="9642475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Straight Connector 252"/>
          <p:cNvCxnSpPr>
            <a:cxnSpLocks noChangeShapeType="1"/>
          </p:cNvCxnSpPr>
          <p:nvPr/>
        </p:nvCxnSpPr>
        <p:spPr bwMode="auto">
          <a:xfrm>
            <a:off x="8753475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Straight Connector 253"/>
          <p:cNvCxnSpPr>
            <a:cxnSpLocks noChangeShapeType="1"/>
          </p:cNvCxnSpPr>
          <p:nvPr/>
        </p:nvCxnSpPr>
        <p:spPr bwMode="auto">
          <a:xfrm>
            <a:off x="7499350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5" name="Straight Connector 254"/>
          <p:cNvCxnSpPr>
            <a:cxnSpLocks noChangeShapeType="1"/>
          </p:cNvCxnSpPr>
          <p:nvPr/>
        </p:nvCxnSpPr>
        <p:spPr bwMode="auto">
          <a:xfrm>
            <a:off x="8078788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" name="Straight Connector 255"/>
          <p:cNvCxnSpPr>
            <a:cxnSpLocks noChangeShapeType="1"/>
          </p:cNvCxnSpPr>
          <p:nvPr/>
        </p:nvCxnSpPr>
        <p:spPr bwMode="auto">
          <a:xfrm>
            <a:off x="8220075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7" name="Straight Connector 256"/>
          <p:cNvCxnSpPr>
            <a:cxnSpLocks noChangeShapeType="1"/>
          </p:cNvCxnSpPr>
          <p:nvPr/>
        </p:nvCxnSpPr>
        <p:spPr bwMode="auto">
          <a:xfrm>
            <a:off x="34051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8" name="Straight Connector 257"/>
          <p:cNvCxnSpPr>
            <a:cxnSpLocks noChangeShapeType="1"/>
          </p:cNvCxnSpPr>
          <p:nvPr/>
        </p:nvCxnSpPr>
        <p:spPr bwMode="auto">
          <a:xfrm>
            <a:off x="7121525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9" name="Straight Connector 258"/>
          <p:cNvCxnSpPr>
            <a:cxnSpLocks noChangeShapeType="1"/>
          </p:cNvCxnSpPr>
          <p:nvPr/>
        </p:nvCxnSpPr>
        <p:spPr bwMode="auto">
          <a:xfrm>
            <a:off x="49037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0" name="Straight Connector 259"/>
          <p:cNvCxnSpPr>
            <a:cxnSpLocks noChangeShapeType="1"/>
          </p:cNvCxnSpPr>
          <p:nvPr/>
        </p:nvCxnSpPr>
        <p:spPr bwMode="auto">
          <a:xfrm>
            <a:off x="6513513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Straight Connector 260"/>
          <p:cNvCxnSpPr>
            <a:cxnSpLocks noChangeShapeType="1"/>
          </p:cNvCxnSpPr>
          <p:nvPr/>
        </p:nvCxnSpPr>
        <p:spPr bwMode="auto">
          <a:xfrm>
            <a:off x="99837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" name="Straight Connector 261"/>
          <p:cNvCxnSpPr>
            <a:cxnSpLocks noChangeShapeType="1"/>
          </p:cNvCxnSpPr>
          <p:nvPr/>
        </p:nvCxnSpPr>
        <p:spPr bwMode="auto">
          <a:xfrm>
            <a:off x="8880475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3" name="Straight Connector 262"/>
          <p:cNvCxnSpPr>
            <a:cxnSpLocks noChangeShapeType="1"/>
          </p:cNvCxnSpPr>
          <p:nvPr/>
        </p:nvCxnSpPr>
        <p:spPr bwMode="auto">
          <a:xfrm>
            <a:off x="8101013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4" name="Straight Connector 263"/>
          <p:cNvCxnSpPr>
            <a:cxnSpLocks noChangeShapeType="1"/>
          </p:cNvCxnSpPr>
          <p:nvPr/>
        </p:nvCxnSpPr>
        <p:spPr bwMode="auto">
          <a:xfrm>
            <a:off x="7991475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" name="Straight Connector 264"/>
          <p:cNvCxnSpPr>
            <a:cxnSpLocks noChangeShapeType="1"/>
          </p:cNvCxnSpPr>
          <p:nvPr/>
        </p:nvCxnSpPr>
        <p:spPr bwMode="auto">
          <a:xfrm>
            <a:off x="82057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" name="Straight Connector 265"/>
          <p:cNvCxnSpPr>
            <a:cxnSpLocks noChangeShapeType="1"/>
          </p:cNvCxnSpPr>
          <p:nvPr/>
        </p:nvCxnSpPr>
        <p:spPr bwMode="auto">
          <a:xfrm>
            <a:off x="92344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" name="Straight Connector 266"/>
          <p:cNvCxnSpPr>
            <a:cxnSpLocks noChangeShapeType="1"/>
          </p:cNvCxnSpPr>
          <p:nvPr/>
        </p:nvCxnSpPr>
        <p:spPr bwMode="auto">
          <a:xfrm>
            <a:off x="4249738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8" name="Straight Connector 267"/>
          <p:cNvCxnSpPr>
            <a:cxnSpLocks noChangeShapeType="1"/>
          </p:cNvCxnSpPr>
          <p:nvPr/>
        </p:nvCxnSpPr>
        <p:spPr bwMode="auto">
          <a:xfrm>
            <a:off x="6380163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9" name="Straight Connector 268"/>
          <p:cNvCxnSpPr>
            <a:cxnSpLocks noChangeShapeType="1"/>
          </p:cNvCxnSpPr>
          <p:nvPr/>
        </p:nvCxnSpPr>
        <p:spPr bwMode="auto">
          <a:xfrm>
            <a:off x="9636125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0" name="Straight Connector 269"/>
          <p:cNvCxnSpPr>
            <a:cxnSpLocks noChangeShapeType="1"/>
          </p:cNvCxnSpPr>
          <p:nvPr/>
        </p:nvCxnSpPr>
        <p:spPr bwMode="auto">
          <a:xfrm>
            <a:off x="8747125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1" name="Straight Connector 270"/>
          <p:cNvCxnSpPr>
            <a:cxnSpLocks noChangeShapeType="1"/>
          </p:cNvCxnSpPr>
          <p:nvPr/>
        </p:nvCxnSpPr>
        <p:spPr bwMode="auto">
          <a:xfrm>
            <a:off x="7967663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2" name="Straight Connector 271"/>
          <p:cNvCxnSpPr>
            <a:cxnSpLocks noChangeShapeType="1"/>
          </p:cNvCxnSpPr>
          <p:nvPr/>
        </p:nvCxnSpPr>
        <p:spPr bwMode="auto">
          <a:xfrm>
            <a:off x="8072438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" name="Straight Connector 272"/>
          <p:cNvCxnSpPr>
            <a:cxnSpLocks noChangeShapeType="1"/>
          </p:cNvCxnSpPr>
          <p:nvPr/>
        </p:nvCxnSpPr>
        <p:spPr bwMode="auto">
          <a:xfrm>
            <a:off x="3113088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4" name="Straight Connector 273"/>
          <p:cNvCxnSpPr>
            <a:cxnSpLocks noChangeShapeType="1"/>
          </p:cNvCxnSpPr>
          <p:nvPr/>
        </p:nvCxnSpPr>
        <p:spPr bwMode="auto">
          <a:xfrm>
            <a:off x="6221413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5" name="Straight Connector 274"/>
          <p:cNvCxnSpPr>
            <a:cxnSpLocks noChangeShapeType="1"/>
          </p:cNvCxnSpPr>
          <p:nvPr/>
        </p:nvCxnSpPr>
        <p:spPr bwMode="auto">
          <a:xfrm>
            <a:off x="9826625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" name="Straight Connector 275"/>
          <p:cNvCxnSpPr>
            <a:cxnSpLocks noChangeShapeType="1"/>
          </p:cNvCxnSpPr>
          <p:nvPr/>
        </p:nvCxnSpPr>
        <p:spPr bwMode="auto">
          <a:xfrm>
            <a:off x="8588375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" name="Straight Connector 276"/>
          <p:cNvCxnSpPr>
            <a:cxnSpLocks noChangeShapeType="1"/>
          </p:cNvCxnSpPr>
          <p:nvPr/>
        </p:nvCxnSpPr>
        <p:spPr bwMode="auto">
          <a:xfrm>
            <a:off x="7913688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Straight Connector 277"/>
          <p:cNvCxnSpPr>
            <a:cxnSpLocks noChangeShapeType="1"/>
          </p:cNvCxnSpPr>
          <p:nvPr/>
        </p:nvCxnSpPr>
        <p:spPr bwMode="auto">
          <a:xfrm>
            <a:off x="4897438" y="32988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9" name="Straight Connector 278"/>
          <p:cNvCxnSpPr>
            <a:cxnSpLocks noChangeShapeType="1"/>
          </p:cNvCxnSpPr>
          <p:nvPr/>
        </p:nvCxnSpPr>
        <p:spPr bwMode="auto">
          <a:xfrm>
            <a:off x="9921875" y="32988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Connector 279"/>
          <p:cNvCxnSpPr>
            <a:cxnSpLocks noChangeShapeType="1"/>
          </p:cNvCxnSpPr>
          <p:nvPr/>
        </p:nvCxnSpPr>
        <p:spPr bwMode="auto">
          <a:xfrm>
            <a:off x="9032875" y="32988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1" name="Straight Connector 280"/>
          <p:cNvCxnSpPr>
            <a:cxnSpLocks noChangeShapeType="1"/>
          </p:cNvCxnSpPr>
          <p:nvPr/>
        </p:nvCxnSpPr>
        <p:spPr bwMode="auto">
          <a:xfrm>
            <a:off x="8064500" y="32988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2" name="Straight Connector 281"/>
          <p:cNvCxnSpPr>
            <a:cxnSpLocks noChangeShapeType="1"/>
          </p:cNvCxnSpPr>
          <p:nvPr/>
        </p:nvCxnSpPr>
        <p:spPr bwMode="auto">
          <a:xfrm>
            <a:off x="3430588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" name="Straight Connector 282"/>
          <p:cNvCxnSpPr>
            <a:cxnSpLocks noChangeShapeType="1"/>
          </p:cNvCxnSpPr>
          <p:nvPr/>
        </p:nvCxnSpPr>
        <p:spPr bwMode="auto">
          <a:xfrm>
            <a:off x="6538913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4" name="Straight Connector 283"/>
          <p:cNvCxnSpPr>
            <a:cxnSpLocks noChangeShapeType="1"/>
          </p:cNvCxnSpPr>
          <p:nvPr/>
        </p:nvCxnSpPr>
        <p:spPr bwMode="auto">
          <a:xfrm>
            <a:off x="9794875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" name="Straight Connector 284"/>
          <p:cNvCxnSpPr>
            <a:cxnSpLocks noChangeShapeType="1"/>
          </p:cNvCxnSpPr>
          <p:nvPr/>
        </p:nvCxnSpPr>
        <p:spPr bwMode="auto">
          <a:xfrm>
            <a:off x="8905875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" name="Straight Connector 285"/>
          <p:cNvCxnSpPr>
            <a:cxnSpLocks noChangeShapeType="1"/>
          </p:cNvCxnSpPr>
          <p:nvPr/>
        </p:nvCxnSpPr>
        <p:spPr bwMode="auto">
          <a:xfrm>
            <a:off x="8062913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" name="Straight Connector 286"/>
          <p:cNvCxnSpPr>
            <a:cxnSpLocks noChangeShapeType="1"/>
          </p:cNvCxnSpPr>
          <p:nvPr/>
        </p:nvCxnSpPr>
        <p:spPr bwMode="auto">
          <a:xfrm>
            <a:off x="10069513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" name="Straight Connector 287"/>
          <p:cNvCxnSpPr>
            <a:cxnSpLocks noChangeShapeType="1"/>
          </p:cNvCxnSpPr>
          <p:nvPr/>
        </p:nvCxnSpPr>
        <p:spPr bwMode="auto">
          <a:xfrm>
            <a:off x="3151188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" name="Straight Connector 288"/>
          <p:cNvCxnSpPr>
            <a:cxnSpLocks noChangeShapeType="1"/>
          </p:cNvCxnSpPr>
          <p:nvPr/>
        </p:nvCxnSpPr>
        <p:spPr bwMode="auto">
          <a:xfrm>
            <a:off x="4189413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" name="Straight Connector 289"/>
          <p:cNvCxnSpPr>
            <a:cxnSpLocks noChangeShapeType="1"/>
          </p:cNvCxnSpPr>
          <p:nvPr/>
        </p:nvCxnSpPr>
        <p:spPr bwMode="auto">
          <a:xfrm>
            <a:off x="6672263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1" name="Straight Connector 290"/>
          <p:cNvCxnSpPr>
            <a:cxnSpLocks noChangeShapeType="1"/>
          </p:cNvCxnSpPr>
          <p:nvPr/>
        </p:nvCxnSpPr>
        <p:spPr bwMode="auto">
          <a:xfrm>
            <a:off x="8259763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" name="Straight Connector 291"/>
          <p:cNvCxnSpPr>
            <a:cxnSpLocks noChangeShapeType="1"/>
          </p:cNvCxnSpPr>
          <p:nvPr/>
        </p:nvCxnSpPr>
        <p:spPr bwMode="auto">
          <a:xfrm>
            <a:off x="7785100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3" name="Straight Connector 292"/>
          <p:cNvCxnSpPr>
            <a:cxnSpLocks noChangeShapeType="1"/>
          </p:cNvCxnSpPr>
          <p:nvPr/>
        </p:nvCxnSpPr>
        <p:spPr bwMode="auto">
          <a:xfrm>
            <a:off x="8780463" y="4937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" name="Straight Connector 293"/>
          <p:cNvCxnSpPr>
            <a:cxnSpLocks noChangeShapeType="1"/>
          </p:cNvCxnSpPr>
          <p:nvPr/>
        </p:nvCxnSpPr>
        <p:spPr bwMode="auto">
          <a:xfrm>
            <a:off x="6888163" y="492918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5" name="Straight Connector 294"/>
          <p:cNvCxnSpPr>
            <a:cxnSpLocks noChangeShapeType="1"/>
          </p:cNvCxnSpPr>
          <p:nvPr/>
        </p:nvCxnSpPr>
        <p:spPr bwMode="auto">
          <a:xfrm>
            <a:off x="8048625" y="492918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" name="Straight Connector 295"/>
          <p:cNvCxnSpPr>
            <a:cxnSpLocks noChangeShapeType="1"/>
          </p:cNvCxnSpPr>
          <p:nvPr/>
        </p:nvCxnSpPr>
        <p:spPr bwMode="auto">
          <a:xfrm>
            <a:off x="4841875" y="5265739"/>
            <a:ext cx="0" cy="268287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" name="Straight Connector 296"/>
          <p:cNvCxnSpPr>
            <a:cxnSpLocks noChangeShapeType="1"/>
          </p:cNvCxnSpPr>
          <p:nvPr/>
        </p:nvCxnSpPr>
        <p:spPr bwMode="auto">
          <a:xfrm>
            <a:off x="6824663" y="5294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8" name="Straight Connector 297"/>
          <p:cNvCxnSpPr>
            <a:cxnSpLocks noChangeShapeType="1"/>
          </p:cNvCxnSpPr>
          <p:nvPr/>
        </p:nvCxnSpPr>
        <p:spPr bwMode="auto">
          <a:xfrm>
            <a:off x="8080375" y="5294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9" name="Straight Connector 298"/>
          <p:cNvCxnSpPr>
            <a:cxnSpLocks noChangeShapeType="1"/>
          </p:cNvCxnSpPr>
          <p:nvPr/>
        </p:nvCxnSpPr>
        <p:spPr bwMode="auto">
          <a:xfrm>
            <a:off x="9545638" y="5294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0" name="Straight Connector 299"/>
          <p:cNvCxnSpPr>
            <a:cxnSpLocks noChangeShapeType="1"/>
          </p:cNvCxnSpPr>
          <p:nvPr/>
        </p:nvCxnSpPr>
        <p:spPr bwMode="auto">
          <a:xfrm>
            <a:off x="3001963" y="5802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1" name="Straight Connector 300"/>
          <p:cNvCxnSpPr>
            <a:cxnSpLocks noChangeShapeType="1"/>
          </p:cNvCxnSpPr>
          <p:nvPr/>
        </p:nvCxnSpPr>
        <p:spPr bwMode="auto">
          <a:xfrm>
            <a:off x="6523038" y="5802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2" name="Straight Connector 301"/>
          <p:cNvCxnSpPr>
            <a:cxnSpLocks noChangeShapeType="1"/>
          </p:cNvCxnSpPr>
          <p:nvPr/>
        </p:nvCxnSpPr>
        <p:spPr bwMode="auto">
          <a:xfrm>
            <a:off x="8110538" y="5802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3" name="Straight Connector 302"/>
          <p:cNvCxnSpPr>
            <a:cxnSpLocks noChangeShapeType="1"/>
          </p:cNvCxnSpPr>
          <p:nvPr/>
        </p:nvCxnSpPr>
        <p:spPr bwMode="auto">
          <a:xfrm>
            <a:off x="7413625" y="5802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" name="Straight Arrow Connector 303"/>
          <p:cNvCxnSpPr>
            <a:cxnSpLocks noChangeShapeType="1"/>
          </p:cNvCxnSpPr>
          <p:nvPr/>
        </p:nvCxnSpPr>
        <p:spPr bwMode="auto">
          <a:xfrm flipV="1">
            <a:off x="2625726" y="6257926"/>
            <a:ext cx="3025775" cy="15875"/>
          </a:xfrm>
          <a:prstGeom prst="straightConnector1">
            <a:avLst/>
          </a:prstGeom>
          <a:noFill/>
          <a:ln w="25400">
            <a:solidFill>
              <a:srgbClr val="7F7F7F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" name="Straight Arrow Connector 304"/>
          <p:cNvCxnSpPr>
            <a:cxnSpLocks noChangeShapeType="1"/>
          </p:cNvCxnSpPr>
          <p:nvPr/>
        </p:nvCxnSpPr>
        <p:spPr bwMode="auto">
          <a:xfrm>
            <a:off x="5651500" y="6267450"/>
            <a:ext cx="4540250" cy="6350"/>
          </a:xfrm>
          <a:prstGeom prst="straightConnector1">
            <a:avLst/>
          </a:prstGeom>
          <a:noFill/>
          <a:ln w="25400">
            <a:solidFill>
              <a:srgbClr val="7F7F7F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" name="Straight Connector 305"/>
          <p:cNvCxnSpPr>
            <a:cxnSpLocks noChangeShapeType="1"/>
          </p:cNvCxnSpPr>
          <p:nvPr/>
        </p:nvCxnSpPr>
        <p:spPr bwMode="auto">
          <a:xfrm>
            <a:off x="5597525" y="554038"/>
            <a:ext cx="63500" cy="6043612"/>
          </a:xfrm>
          <a:prstGeom prst="line">
            <a:avLst/>
          </a:prstGeom>
          <a:noFill/>
          <a:ln w="254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206" name="TextBox 306"/>
          <p:cNvSpPr txBox="1">
            <a:spLocks noChangeArrowheads="1"/>
          </p:cNvSpPr>
          <p:nvPr/>
        </p:nvSpPr>
        <p:spPr bwMode="auto">
          <a:xfrm>
            <a:off x="2909888" y="6359525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3735"/>
                </a:solidFill>
              </a:rPr>
              <a:t>Early replicated regions</a:t>
            </a:r>
          </a:p>
        </p:txBody>
      </p:sp>
      <p:sp>
        <p:nvSpPr>
          <p:cNvPr id="48207" name="TextBox 307"/>
          <p:cNvSpPr txBox="1">
            <a:spLocks noChangeArrowheads="1"/>
          </p:cNvSpPr>
          <p:nvPr/>
        </p:nvSpPr>
        <p:spPr bwMode="auto">
          <a:xfrm>
            <a:off x="6654801" y="6359525"/>
            <a:ext cx="251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3735"/>
                </a:solidFill>
              </a:rPr>
              <a:t>Late replicated regions</a:t>
            </a:r>
          </a:p>
        </p:txBody>
      </p:sp>
      <p:grpSp>
        <p:nvGrpSpPr>
          <p:cNvPr id="48208" name="Group 308"/>
          <p:cNvGrpSpPr>
            <a:grpSpLocks/>
          </p:cNvGrpSpPr>
          <p:nvPr/>
        </p:nvGrpSpPr>
        <p:grpSpPr bwMode="auto">
          <a:xfrm>
            <a:off x="7785101" y="355601"/>
            <a:ext cx="627063" cy="5776913"/>
            <a:chOff x="6261890" y="336589"/>
            <a:chExt cx="626731" cy="5778017"/>
          </a:xfrm>
        </p:grpSpPr>
        <p:sp>
          <p:nvSpPr>
            <p:cNvPr id="310" name="Rectangle 309"/>
            <p:cNvSpPr>
              <a:spLocks noChangeArrowheads="1"/>
            </p:cNvSpPr>
            <p:nvPr/>
          </p:nvSpPr>
          <p:spPr bwMode="auto">
            <a:xfrm>
              <a:off x="6261890" y="336589"/>
              <a:ext cx="623558" cy="1984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1" name="Straight Connector 310"/>
            <p:cNvCxnSpPr>
              <a:cxnSpLocks noChangeShapeType="1"/>
            </p:cNvCxnSpPr>
            <p:nvPr/>
          </p:nvCxnSpPr>
          <p:spPr bwMode="auto">
            <a:xfrm>
              <a:off x="6261890" y="512836"/>
              <a:ext cx="0" cy="56017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2" name="Straight Connector 311"/>
            <p:cNvCxnSpPr>
              <a:cxnSpLocks noChangeShapeType="1"/>
            </p:cNvCxnSpPr>
            <p:nvPr/>
          </p:nvCxnSpPr>
          <p:spPr bwMode="auto">
            <a:xfrm>
              <a:off x="6888621" y="511247"/>
              <a:ext cx="0" cy="56033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209" name="Group 312"/>
          <p:cNvGrpSpPr>
            <a:grpSpLocks/>
          </p:cNvGrpSpPr>
          <p:nvPr/>
        </p:nvGrpSpPr>
        <p:grpSpPr bwMode="auto">
          <a:xfrm>
            <a:off x="8959851" y="352425"/>
            <a:ext cx="627063" cy="5778500"/>
            <a:chOff x="6261890" y="336589"/>
            <a:chExt cx="626731" cy="5778017"/>
          </a:xfrm>
        </p:grpSpPr>
        <p:sp>
          <p:nvSpPr>
            <p:cNvPr id="314" name="Rectangle 313"/>
            <p:cNvSpPr>
              <a:spLocks noChangeArrowheads="1"/>
            </p:cNvSpPr>
            <p:nvPr/>
          </p:nvSpPr>
          <p:spPr bwMode="auto">
            <a:xfrm>
              <a:off x="6261890" y="336589"/>
              <a:ext cx="623558" cy="1984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5" name="Straight Connector 314"/>
            <p:cNvCxnSpPr>
              <a:cxnSpLocks noChangeShapeType="1"/>
            </p:cNvCxnSpPr>
            <p:nvPr/>
          </p:nvCxnSpPr>
          <p:spPr bwMode="auto">
            <a:xfrm>
              <a:off x="6261890" y="512787"/>
              <a:ext cx="0" cy="5601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6" name="Straight Connector 315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210" name="Group 316"/>
          <p:cNvGrpSpPr>
            <a:grpSpLocks/>
          </p:cNvGrpSpPr>
          <p:nvPr/>
        </p:nvGrpSpPr>
        <p:grpSpPr bwMode="auto">
          <a:xfrm>
            <a:off x="4529139" y="349250"/>
            <a:ext cx="625475" cy="5778500"/>
            <a:chOff x="6261890" y="336589"/>
            <a:chExt cx="626731" cy="5778017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6261890" y="336589"/>
              <a:ext cx="623550" cy="1984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9" name="Straight Connector 318"/>
            <p:cNvCxnSpPr>
              <a:cxnSpLocks noChangeShapeType="1"/>
            </p:cNvCxnSpPr>
            <p:nvPr/>
          </p:nvCxnSpPr>
          <p:spPr bwMode="auto">
            <a:xfrm>
              <a:off x="6261890" y="512787"/>
              <a:ext cx="0" cy="5601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0" name="Straight Connector 319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211" name="Group 320"/>
          <p:cNvGrpSpPr>
            <a:grpSpLocks/>
          </p:cNvGrpSpPr>
          <p:nvPr/>
        </p:nvGrpSpPr>
        <p:grpSpPr bwMode="auto">
          <a:xfrm>
            <a:off x="3287714" y="363538"/>
            <a:ext cx="625475" cy="5776912"/>
            <a:chOff x="6261890" y="336589"/>
            <a:chExt cx="626731" cy="5778017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6261890" y="336589"/>
              <a:ext cx="623550" cy="198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>
              <a:off x="6261890" y="512835"/>
              <a:ext cx="0" cy="5601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" name="Straight Connector 323"/>
            <p:cNvCxnSpPr>
              <a:cxnSpLocks noChangeShapeType="1"/>
            </p:cNvCxnSpPr>
            <p:nvPr/>
          </p:nvCxnSpPr>
          <p:spPr bwMode="auto">
            <a:xfrm>
              <a:off x="6888621" y="511247"/>
              <a:ext cx="0" cy="56033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5" name="Rectangle 324"/>
          <p:cNvSpPr>
            <a:spLocks noChangeArrowheads="1"/>
          </p:cNvSpPr>
          <p:nvPr/>
        </p:nvSpPr>
        <p:spPr bwMode="auto">
          <a:xfrm>
            <a:off x="4529138" y="342900"/>
            <a:ext cx="622300" cy="5767388"/>
          </a:xfrm>
          <a:prstGeom prst="rect">
            <a:avLst/>
          </a:prstGeom>
          <a:solidFill>
            <a:srgbClr val="55CD17">
              <a:alpha val="3019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26" name="Rectangle 325"/>
          <p:cNvSpPr>
            <a:spLocks noChangeArrowheads="1"/>
          </p:cNvSpPr>
          <p:nvPr/>
        </p:nvSpPr>
        <p:spPr bwMode="auto">
          <a:xfrm>
            <a:off x="7791450" y="350838"/>
            <a:ext cx="623888" cy="5765800"/>
          </a:xfrm>
          <a:prstGeom prst="rect">
            <a:avLst/>
          </a:prstGeom>
          <a:solidFill>
            <a:srgbClr val="FAC090">
              <a:alpha val="3019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8214" name="TextBox 326"/>
          <p:cNvSpPr txBox="1">
            <a:spLocks noChangeArrowheads="1"/>
          </p:cNvSpPr>
          <p:nvPr/>
        </p:nvSpPr>
        <p:spPr bwMode="auto">
          <a:xfrm>
            <a:off x="1600201" y="90489"/>
            <a:ext cx="176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Noncoding annotations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0566400" y="6718301"/>
            <a:ext cx="364013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    Does not format to std. theme </a:t>
            </a:r>
          </a:p>
        </p:txBody>
      </p:sp>
    </p:spTree>
    <p:extLst>
      <p:ext uri="{BB962C8B-B14F-4D97-AF65-F5344CB8AC3E}">
        <p14:creationId xmlns:p14="http://schemas.microsoft.com/office/powerpoint/2010/main" val="177998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608138" y="38100"/>
            <a:ext cx="8940800" cy="1143000"/>
          </a:xfrm>
        </p:spPr>
        <p:txBody>
          <a:bodyPr rtlCol="0">
            <a:normAutofit/>
          </a:bodyPr>
          <a:lstStyle/>
          <a:p>
            <a:pPr defTabSz="456846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</a:t>
            </a:r>
            <a:r>
              <a:rPr lang="en-US" dirty="0" smtClean="0">
                <a:ea typeface="+mj-ea"/>
              </a:rPr>
              <a:t>dentification of non-coding candidate drivers amongst somatic variants: Scheme</a:t>
            </a:r>
            <a:endParaRPr lang="en-US" dirty="0">
              <a:ea typeface="+mj-ea"/>
            </a:endParaRPr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D2969-75C8-AF46-B4AD-CF0FCDFB6BB4}" type="slidenum">
              <a:rPr lang="en-US" altLang="en-US" sz="1800">
                <a:solidFill>
                  <a:srgbClr val="000000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37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157288"/>
            <a:ext cx="7297738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9988" y="6421439"/>
            <a:ext cx="2070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[Khurana et al., </a:t>
            </a:r>
            <a:r>
              <a:rPr lang="en-US" altLang="en-US" sz="1100" i="1">
                <a:solidFill>
                  <a:srgbClr val="000000"/>
                </a:solidFill>
              </a:rPr>
              <a:t>Science</a:t>
            </a:r>
            <a:r>
              <a:rPr lang="en-US" altLang="en-US" sz="1100">
                <a:solidFill>
                  <a:srgbClr val="000000"/>
                </a:solidFill>
              </a:rPr>
              <a:t> (‘13)]</a:t>
            </a:r>
            <a:endParaRPr lang="en-US" altLang="en-US" sz="11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44355"/>
      </p:ext>
    </p:extLst>
  </p:cSld>
  <p:clrMapOvr>
    <a:masterClrMapping/>
  </p:clrMapOvr>
  <p:transition spd="slow" advTm="1893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275114"/>
            <a:ext cx="10363200" cy="1143000"/>
          </a:xfrm>
        </p:spPr>
        <p:txBody>
          <a:bodyPr/>
          <a:lstStyle/>
          <a:p>
            <a:r>
              <a:rPr lang="en-US" dirty="0" smtClean="0"/>
              <a:t>PCAWG rich resource to look at variations in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420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49885" y="5265965"/>
            <a:ext cx="4452257" cy="1592035"/>
            <a:chOff x="2166257" y="740229"/>
            <a:chExt cx="4452257" cy="15920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2216"/>
            <a:stretch/>
          </p:blipFill>
          <p:spPr>
            <a:xfrm>
              <a:off x="2166257" y="846364"/>
              <a:ext cx="4321629" cy="14859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61314" y="740229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7314" y="105682"/>
            <a:ext cx="11223171" cy="812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kern="0" smtClean="0">
                <a:ea typeface="+mj-ea"/>
              </a:rPr>
              <a:t>PCAWG : most </a:t>
            </a:r>
            <a:r>
              <a:rPr lang="en-US" kern="0" dirty="0" smtClean="0">
                <a:ea typeface="+mj-ea"/>
              </a:rPr>
              <a:t>comprehensive resource for cancer whole </a:t>
            </a:r>
            <a:r>
              <a:rPr lang="en-US" kern="0" smtClean="0">
                <a:ea typeface="+mj-ea"/>
              </a:rPr>
              <a:t>genome analysis</a:t>
            </a:r>
            <a:endParaRPr lang="en-US" kern="0" dirty="0"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869" y="1143000"/>
            <a:ext cx="9720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 of PCAWG: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 understand role of non-coding regions of cancer genomes in cancer progression.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Looking beyond single nucleotide variants in cancer genome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dirty="0" smtClean="0"/>
              <a:t>Large structural variations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dirty="0" smtClean="0"/>
              <a:t>Somatic copy number aberrations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dirty="0" smtClean="0"/>
              <a:t>Extending know mutational signature repertoire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dirty="0" smtClean="0"/>
              <a:t>Mapping cancer evolution history by analyzing clonal architecture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Jointly analyzing ~2800 whole genome tumor/normal pairs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&gt; 580 researchers	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16 thematic working groups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&gt; 130 research project</a:t>
            </a:r>
          </a:p>
          <a:p>
            <a:pPr marL="1200150" lvl="2" indent="-285750">
              <a:buFont typeface="Wingdings" charset="2"/>
              <a:buChar char="Ø"/>
            </a:pPr>
            <a:endParaRPr lang="en-US" dirty="0" smtClean="0"/>
          </a:p>
          <a:p>
            <a:pPr marL="1200150" lvl="2" indent="-285750">
              <a:buFont typeface="Wingdings" charset="2"/>
              <a:buChar char="Ø"/>
            </a:pPr>
            <a:endParaRPr lang="en-US" dirty="0"/>
          </a:p>
          <a:p>
            <a:pPr marL="1200150" lvl="2" indent="-285750">
              <a:buFont typeface="Wingdings" charset="2"/>
              <a:buChar char="Ø"/>
            </a:pPr>
            <a:endParaRPr lang="en-US" dirty="0" smtClean="0"/>
          </a:p>
          <a:p>
            <a:pPr marL="1200150" lvl="2" indent="-285750">
              <a:buFont typeface="Wingdings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1122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 descr="patient_counts_by_cohort_bargrap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2133"/>
            <a:ext cx="12192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/>
        </p:nvSpPr>
        <p:spPr>
          <a:xfrm>
            <a:off x="736633" y="5663467"/>
            <a:ext cx="9061600" cy="105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2400"/>
              <a:t>Red line indicates 15 patients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1421267" y="938333"/>
            <a:ext cx="7948000" cy="92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2400"/>
              <a:t>2583 representative samples</a:t>
            </a:r>
          </a:p>
          <a:p>
            <a:r>
              <a:rPr lang="en" sz="2400"/>
              <a:t>29 cohorts with 2528 cases (&gt;97.5% of all cases)</a:t>
            </a:r>
          </a:p>
          <a:p>
            <a:endParaRPr sz="1267">
              <a:solidFill>
                <a:srgbClr val="222222"/>
              </a:solidFill>
              <a:highlight>
                <a:srgbClr val="FFFFFF"/>
              </a:highlight>
            </a:endParaRPr>
          </a:p>
          <a:p>
            <a:r>
              <a:rPr lang="en" sz="2400"/>
              <a:t> 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510567" y="234567"/>
            <a:ext cx="9810800" cy="92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chemeClr val="accent2"/>
                </a:solidFill>
              </a:rPr>
              <a:t>Cohorts: 29 individual tumor types + 3 lineages + 1 pan-cancer  = 33 cohorts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9448800" y="6195667"/>
            <a:ext cx="2142399" cy="60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-US" sz="1200" dirty="0" smtClean="0"/>
              <a:t>Rhienbay et. </a:t>
            </a:r>
            <a:r>
              <a:rPr lang="en-US" sz="1200" dirty="0"/>
              <a:t>a</a:t>
            </a:r>
            <a:r>
              <a:rPr lang="en-US" sz="1200" dirty="0" smtClean="0"/>
              <a:t>l.</a:t>
            </a: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909582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Shape 716" descr="snv_tot_frequenc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45" y="1036329"/>
            <a:ext cx="6890532" cy="55495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7314" y="105682"/>
            <a:ext cx="11223171" cy="812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kern="0" dirty="0" smtClean="0">
                <a:ea typeface="+mj-ea"/>
              </a:rPr>
              <a:t>PCAWG : Mutation frequency distribution across cohorts</a:t>
            </a:r>
            <a:endParaRPr lang="en-US" kern="0" dirty="0">
              <a:ea typeface="+mj-e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49887" y="1429203"/>
            <a:ext cx="4942114" cy="3316288"/>
          </a:xfrm>
          <a:prstGeom prst="rect">
            <a:avLst/>
          </a:prstGeom>
        </p:spPr>
        <p:txBody>
          <a:bodyPr rtlCol="0">
            <a:noAutofit/>
          </a:bodyPr>
          <a:lstStyle>
            <a:lvl1pPr marL="2238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5667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08050" indent="-222250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82245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3011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6992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683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3744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kern="0" dirty="0" smtClean="0">
                <a:ea typeface="+mn-ea"/>
              </a:rPr>
              <a:t>Only handful of driver mutations ( &lt;= 4) but thousands of passengers.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800" kern="0" dirty="0">
              <a:ea typeface="+mn-ea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8000"/>
                </a:solidFill>
              </a:rPr>
              <a:t>What are these passengers doing in a typical cancer genome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800" kern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655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274"/>
          <p:cNvSpPr txBox="1">
            <a:spLocks noChangeArrowheads="1"/>
          </p:cNvSpPr>
          <p:nvPr/>
        </p:nvSpPr>
        <p:spPr bwMode="auto">
          <a:xfrm>
            <a:off x="2667000" y="569615"/>
            <a:ext cx="6858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 dirty="0" smtClean="0">
                <a:solidFill>
                  <a:srgbClr val="2F5496"/>
                </a:solidFill>
                <a:latin typeface="Arial" charset="0"/>
                <a:sym typeface="Arial" charset="0"/>
              </a:rPr>
              <a:t>Passengers burdening of TF </a:t>
            </a:r>
            <a:r>
              <a:rPr lang="en-US" altLang="x-none" sz="2100" b="1" dirty="0">
                <a:solidFill>
                  <a:srgbClr val="2F5496"/>
                </a:solidFill>
                <a:latin typeface="Arial" charset="0"/>
                <a:sym typeface="Arial" charset="0"/>
              </a:rPr>
              <a:t>binding </a:t>
            </a:r>
            <a:r>
              <a:rPr lang="en-US" altLang="x-none" sz="2100" b="1" dirty="0" smtClean="0">
                <a:solidFill>
                  <a:srgbClr val="2F5496"/>
                </a:solidFill>
                <a:latin typeface="Arial" charset="0"/>
                <a:sym typeface="Arial" charset="0"/>
              </a:rPr>
              <a:t>landscape</a:t>
            </a:r>
            <a:endParaRPr lang="en" altLang="x-none" sz="2100" b="1" dirty="0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15187" r="43919" b="58315"/>
          <a:stretch/>
        </p:blipFill>
        <p:spPr bwMode="auto">
          <a:xfrm>
            <a:off x="203878" y="1727083"/>
            <a:ext cx="34544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6415" y="1661202"/>
            <a:ext cx="3471863" cy="1381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97301" y="3570289"/>
            <a:ext cx="3471863" cy="1328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≈</a:t>
            </a:r>
            <a:r>
              <a:rPr lang="en-US" sz="1800" dirty="0" err="1"/>
              <a:t>ç</a:t>
            </a:r>
            <a:endParaRPr lang="en-US" sz="18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45409" r="45363" b="29393"/>
          <a:stretch/>
        </p:blipFill>
        <p:spPr bwMode="auto">
          <a:xfrm>
            <a:off x="214764" y="3640329"/>
            <a:ext cx="3345540" cy="118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36571" y="1459020"/>
            <a:ext cx="7596452" cy="4457951"/>
            <a:chOff x="4136571" y="1459020"/>
            <a:chExt cx="7596452" cy="4457951"/>
          </a:xfrm>
        </p:grpSpPr>
        <p:pic>
          <p:nvPicPr>
            <p:cNvPr id="56321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9" b="48924"/>
            <a:stretch/>
          </p:blipFill>
          <p:spPr bwMode="auto">
            <a:xfrm>
              <a:off x="4136571" y="1459020"/>
              <a:ext cx="7596452" cy="416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365877" y="5547639"/>
              <a:ext cx="18941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6220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57198" b="58489"/>
          <a:stretch/>
        </p:blipFill>
        <p:spPr>
          <a:xfrm>
            <a:off x="344774" y="2001739"/>
            <a:ext cx="5396460" cy="366814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344774" y="274638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Functional impact distribution of PCAWG non-coding mutations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51095" y="2001739"/>
            <a:ext cx="5651293" cy="3316288"/>
          </a:xfrm>
          <a:prstGeom prst="rect">
            <a:avLst/>
          </a:prstGeom>
        </p:spPr>
        <p:txBody>
          <a:bodyPr rtlCol="0">
            <a:noAutofit/>
          </a:bodyPr>
          <a:lstStyle>
            <a:lvl1pPr marL="2238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5667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08050" indent="-222250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82245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3011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6992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683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3744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ea typeface="+mn-ea"/>
                <a:cs typeface="+mn-cs"/>
              </a:rPr>
              <a:t>Multimodal f</a:t>
            </a:r>
            <a:r>
              <a:rPr lang="en-US" b="1" kern="1200" dirty="0" smtClean="0">
                <a:solidFill>
                  <a:srgbClr val="008000"/>
                </a:solidFill>
                <a:ea typeface="+mn-ea"/>
                <a:cs typeface="+mn-cs"/>
              </a:rPr>
              <a:t>unctional impact score distribution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1200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marL="56515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High impact score region presumably enriched with potential driver mutations.</a:t>
            </a:r>
          </a:p>
          <a:p>
            <a:pPr marL="56515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/>
          </a:p>
          <a:p>
            <a:pPr marL="56515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Low impact region corresponds to true passengers.</a:t>
            </a:r>
            <a:endParaRPr lang="en-US" sz="1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1200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1200" dirty="0" smtClean="0">
              <a:solidFill>
                <a:srgbClr val="008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6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44774" y="274638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Fraction of high impact nominal passengers in PCAWG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63712" y="1417638"/>
            <a:ext cx="7757114" cy="3843909"/>
            <a:chOff x="1873770" y="1417638"/>
            <a:chExt cx="7757114" cy="3843909"/>
          </a:xfrm>
        </p:grpSpPr>
        <p:pic>
          <p:nvPicPr>
            <p:cNvPr id="5529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436" r="36075"/>
            <a:stretch>
              <a:fillRect/>
            </a:stretch>
          </p:blipFill>
          <p:spPr bwMode="auto">
            <a:xfrm>
              <a:off x="1873770" y="1641974"/>
              <a:ext cx="7757114" cy="361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73770" y="1417638"/>
              <a:ext cx="344774" cy="4261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9174" y="5696263"/>
            <a:ext cx="1004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many PCAWG cohorts, we </a:t>
            </a:r>
            <a:r>
              <a:rPr lang="en-US" sz="2400" smtClean="0"/>
              <a:t>observe that fraction </a:t>
            </a:r>
            <a:r>
              <a:rPr lang="en-US" sz="2400" dirty="0" smtClean="0"/>
              <a:t>of impactful passengers decreases with increase in total mutation burden.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192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275114"/>
            <a:ext cx="10363200" cy="1143000"/>
          </a:xfrm>
        </p:spPr>
        <p:txBody>
          <a:bodyPr/>
          <a:lstStyle/>
          <a:p>
            <a:r>
              <a:rPr lang="en-US" dirty="0" smtClean="0"/>
              <a:t>Differential burdening and intermediate peak can be attributed to mutational processes or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486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90"/>
          <p:cNvGrpSpPr>
            <a:grpSpLocks/>
          </p:cNvGrpSpPr>
          <p:nvPr/>
        </p:nvGrpSpPr>
        <p:grpSpPr bwMode="auto">
          <a:xfrm>
            <a:off x="5867401" y="3962400"/>
            <a:ext cx="841375" cy="2503488"/>
            <a:chOff x="4343400" y="3962400"/>
            <a:chExt cx="841248" cy="2502932"/>
          </a:xfrm>
        </p:grpSpPr>
        <p:pic>
          <p:nvPicPr>
            <p:cNvPr id="16402" name="Picture 4" descr="C:\Users\JM\Desktop\Untitled-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183" b="-33333"/>
            <a:stretch>
              <a:fillRect/>
            </a:stretch>
          </p:blipFill>
          <p:spPr bwMode="auto">
            <a:xfrm>
              <a:off x="4343400" y="5486400"/>
              <a:ext cx="8382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03" name="Picture 7" descr="C:\Users\JM\Desktop\Untitled-3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46" t="-14285" r="-8304" b="-57143"/>
            <a:stretch>
              <a:fillRect/>
            </a:stretch>
          </p:blipFill>
          <p:spPr bwMode="auto">
            <a:xfrm>
              <a:off x="4343400" y="3962400"/>
              <a:ext cx="841248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4" name="TextBox 33"/>
            <p:cNvSpPr txBox="1">
              <a:spLocks noChangeArrowheads="1"/>
            </p:cNvSpPr>
            <p:nvPr/>
          </p:nvSpPr>
          <p:spPr bwMode="auto">
            <a:xfrm>
              <a:off x="4343400" y="6095526"/>
              <a:ext cx="838073" cy="36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no Pro" charset="0"/>
                </a:rPr>
                <a:t>tumor</a:t>
              </a:r>
            </a:p>
          </p:txBody>
        </p:sp>
        <p:sp>
          <p:nvSpPr>
            <p:cNvPr id="16405" name="TextBox 80"/>
            <p:cNvSpPr txBox="1">
              <a:spLocks noChangeArrowheads="1"/>
            </p:cNvSpPr>
            <p:nvPr/>
          </p:nvSpPr>
          <p:spPr bwMode="auto">
            <a:xfrm>
              <a:off x="4343400" y="4571865"/>
              <a:ext cx="838073" cy="33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no Pro" charset="0"/>
                </a:rPr>
                <a:t>normal</a:t>
              </a:r>
            </a:p>
          </p:txBody>
        </p:sp>
      </p:grpSp>
      <p:pic>
        <p:nvPicPr>
          <p:cNvPr id="16386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1828800" y="2209800"/>
            <a:ext cx="4000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85"/>
          <p:cNvGrpSpPr>
            <a:grpSpLocks/>
          </p:cNvGrpSpPr>
          <p:nvPr/>
        </p:nvGrpSpPr>
        <p:grpSpPr bwMode="auto">
          <a:xfrm>
            <a:off x="6324600" y="2895600"/>
            <a:ext cx="1295400" cy="3733800"/>
            <a:chOff x="4800600" y="2895600"/>
            <a:chExt cx="1295400" cy="3733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800600" y="4800600"/>
              <a:ext cx="1295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800600" y="5638800"/>
              <a:ext cx="12954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876800" y="2895600"/>
              <a:ext cx="1219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876800" y="4191000"/>
              <a:ext cx="12192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8" name="Group 91"/>
          <p:cNvGrpSpPr>
            <a:grpSpLocks/>
          </p:cNvGrpSpPr>
          <p:nvPr/>
        </p:nvGrpSpPr>
        <p:grpSpPr bwMode="auto">
          <a:xfrm>
            <a:off x="4038600" y="3962400"/>
            <a:ext cx="1828800" cy="2743200"/>
            <a:chOff x="2514600" y="3962400"/>
            <a:chExt cx="1828800" cy="2743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14600" y="5486400"/>
              <a:ext cx="182880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14600" y="6400800"/>
              <a:ext cx="1828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14600" y="3962400"/>
              <a:ext cx="18288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514600" y="4876800"/>
              <a:ext cx="182880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9" name="Group 84"/>
          <p:cNvGrpSpPr>
            <a:grpSpLocks/>
          </p:cNvGrpSpPr>
          <p:nvPr/>
        </p:nvGrpSpPr>
        <p:grpSpPr bwMode="auto">
          <a:xfrm>
            <a:off x="7620000" y="2895600"/>
            <a:ext cx="2133600" cy="3771900"/>
            <a:chOff x="6096000" y="2895600"/>
            <a:chExt cx="2133600" cy="3771900"/>
          </a:xfrm>
        </p:grpSpPr>
        <p:pic>
          <p:nvPicPr>
            <p:cNvPr id="16392" name="Picture 6" descr="C:\Users\JM\Desktop\karyograms670.jpg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1828800" y="1493839"/>
            <a:ext cx="8597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fontAlgn="base"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latin typeface="Calibri" charset="0"/>
              </a:rPr>
              <a:t>Personal genomes soon will become a commonplace part of medical research &amp; eventually treatment (esp. for cancer). They will provide a primary connection for biological science to the general public.</a:t>
            </a:r>
            <a:endParaRPr lang="en-US" alt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981200" y="274638"/>
            <a:ext cx="8229600" cy="10207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Personal Genomics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as a Gateway into Biology</a:t>
            </a:r>
          </a:p>
        </p:txBody>
      </p:sp>
    </p:spTree>
    <p:extLst>
      <p:ext uri="{BB962C8B-B14F-4D97-AF65-F5344CB8AC3E}">
        <p14:creationId xmlns:p14="http://schemas.microsoft.com/office/powerpoint/2010/main" val="89760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119"/>
          <p:cNvSpPr>
            <a:spLocks noGrp="1"/>
          </p:cNvSpPr>
          <p:nvPr>
            <p:ph type="body" idx="1"/>
          </p:nvPr>
        </p:nvSpPr>
        <p:spPr>
          <a:xfrm>
            <a:off x="1981200" y="2057401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Multiple processes shape the genome</a:t>
            </a:r>
          </a:p>
          <a:p>
            <a:pPr marL="742950" lvl="1" indent="-285750">
              <a:spcBef>
                <a:spcPts val="400"/>
              </a:spcBef>
              <a:buClr>
                <a:srgbClr val="366092"/>
              </a:buClr>
              <a:buFont typeface="Arial" charset="0"/>
              <a:buChar char="–"/>
            </a:pPr>
            <a:r>
              <a:rPr lang="en-US" altLang="en-US" sz="20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Tumor sequencing shows a life-long accumulation of mutations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</a:pPr>
            <a:r>
              <a:rPr lang="en-US" altLang="en-US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Mutational processes carry signatures</a:t>
            </a:r>
          </a:p>
          <a:p>
            <a:pPr marL="742950" lvl="1" indent="-285750">
              <a:spcBef>
                <a:spcPts val="400"/>
              </a:spcBef>
              <a:buClr>
                <a:srgbClr val="366092"/>
              </a:buClr>
              <a:buFont typeface="Arial" charset="0"/>
              <a:buChar char="–"/>
            </a:pPr>
            <a:r>
              <a:rPr lang="en-US" altLang="en-US" sz="20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e.g. UV light cause pyrimidine dimer </a:t>
            </a:r>
          </a:p>
        </p:txBody>
      </p:sp>
      <p:sp>
        <p:nvSpPr>
          <p:cNvPr id="95235" name="Shape 1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397B733B-4A2A-2D43-8814-0BD7979F9E9D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20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95236" name="Shape 121" descr="nrg3729-f1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255964"/>
            <a:ext cx="30400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Shape 122"/>
          <p:cNvSpPr>
            <a:spLocks noChangeArrowheads="1"/>
          </p:cNvSpPr>
          <p:nvPr/>
        </p:nvSpPr>
        <p:spPr bwMode="auto">
          <a:xfrm>
            <a:off x="7248525" y="5373688"/>
            <a:ext cx="30432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Helleday, Eshtad &amp; Nik-Zainal, Nature Reviews Genetics, 2014  </a:t>
            </a:r>
          </a:p>
        </p:txBody>
      </p:sp>
      <p:pic>
        <p:nvPicPr>
          <p:cNvPr id="95238" name="Shape 12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644900"/>
            <a:ext cx="33988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Shape 124"/>
          <p:cNvSpPr>
            <a:spLocks noChangeArrowheads="1"/>
          </p:cNvSpPr>
          <p:nvPr/>
        </p:nvSpPr>
        <p:spPr bwMode="auto">
          <a:xfrm>
            <a:off x="4872038" y="5373688"/>
            <a:ext cx="1625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Clancy, Nature Education, 2008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44774" y="274638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Mutational Processes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92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129"/>
          <p:cNvSpPr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366092"/>
              </a:buClr>
              <a:buSzPct val="25000"/>
            </a:pPr>
            <a:r>
              <a:rPr lang="en-US" altLang="en-US" sz="32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Mutational Context and Signatures</a:t>
            </a:r>
          </a:p>
        </p:txBody>
      </p:sp>
      <p:sp>
        <p:nvSpPr>
          <p:cNvPr id="98306" name="Shape 130"/>
          <p:cNvSpPr>
            <a:spLocks noGrp="1"/>
          </p:cNvSpPr>
          <p:nvPr>
            <p:ph type="body" idx="1"/>
          </p:nvPr>
        </p:nvSpPr>
        <p:spPr>
          <a:xfrm>
            <a:off x="1981200" y="2057401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We can decompose the mutations based on the context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</a:pPr>
            <a:r>
              <a:rPr lang="en-US" altLang="en-US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Mutation spectrum is further broken down to mutation signatures, which represent mutational processes</a:t>
            </a:r>
          </a:p>
          <a:p>
            <a:pPr marL="742950" lvl="1" indent="-285750">
              <a:spcBef>
                <a:spcPts val="400"/>
              </a:spcBef>
              <a:buClr>
                <a:srgbClr val="366092"/>
              </a:buClr>
              <a:buFont typeface="Arial" charset="0"/>
              <a:buChar char="–"/>
            </a:pPr>
            <a:r>
              <a:rPr lang="en-US" altLang="en-US" sz="20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NMF/clustering on large cancer cohorts</a:t>
            </a:r>
          </a:p>
          <a:p>
            <a:pPr marL="742950" lvl="1" indent="-285750">
              <a:spcBef>
                <a:spcPts val="400"/>
              </a:spcBef>
              <a:buClr>
                <a:srgbClr val="366092"/>
              </a:buClr>
              <a:buFont typeface="Arial" charset="0"/>
              <a:buChar char="–"/>
            </a:pPr>
            <a:r>
              <a:rPr lang="en-US" altLang="en-US" sz="20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Linked some signatures with biological processes/mutagens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  <a:buNone/>
            </a:pPr>
            <a:endParaRPr lang="en-US" altLang="en-US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  <a:p>
            <a:pPr marL="342900" indent="-342900">
              <a:spcBef>
                <a:spcPts val="475"/>
              </a:spcBef>
              <a:buClr>
                <a:srgbClr val="366092"/>
              </a:buClr>
              <a:buNone/>
            </a:pPr>
            <a:endParaRPr lang="en-US" altLang="en-US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</p:txBody>
      </p:sp>
      <p:sp>
        <p:nvSpPr>
          <p:cNvPr id="98307" name="Shape 13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6CC2CA3F-04F4-234F-8EF0-AF49C692451A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21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grpSp>
        <p:nvGrpSpPr>
          <p:cNvPr id="98308" name="Shape 132"/>
          <p:cNvGrpSpPr>
            <a:grpSpLocks/>
          </p:cNvGrpSpPr>
          <p:nvPr/>
        </p:nvGrpSpPr>
        <p:grpSpPr bwMode="auto">
          <a:xfrm>
            <a:off x="1981201" y="4086225"/>
            <a:ext cx="3971925" cy="1543050"/>
            <a:chOff x="457200" y="2963166"/>
            <a:chExt cx="3971400" cy="1542165"/>
          </a:xfrm>
        </p:grpSpPr>
        <p:pic>
          <p:nvPicPr>
            <p:cNvPr id="98311" name="Shape 13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79"/>
            <a:stretch>
              <a:fillRect/>
            </a:stretch>
          </p:blipFill>
          <p:spPr bwMode="auto">
            <a:xfrm>
              <a:off x="457200" y="2963166"/>
              <a:ext cx="3971400" cy="123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Shape 134"/>
            <p:cNvSpPr>
              <a:spLocks noChangeArrowheads="1"/>
            </p:cNvSpPr>
            <p:nvPr/>
          </p:nvSpPr>
          <p:spPr bwMode="auto">
            <a:xfrm>
              <a:off x="1177279" y="4197532"/>
              <a:ext cx="2609100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eaLnBrk="1" hangingPunct="1">
                <a:buSzPct val="25000"/>
              </a:pPr>
              <a:r>
                <a:rPr lang="en-US" altLang="en-US" sz="1400" b="1">
                  <a:solidFill>
                    <a:srgbClr val="366092"/>
                  </a:solidFill>
                  <a:latin typeface="Helvetica Neue" charset="0"/>
                  <a:sym typeface="Helvetica Neue" charset="0"/>
                </a:rPr>
                <a:t>Mutation spectrum </a:t>
              </a:r>
              <a:r>
                <a:rPr lang="en-US" altLang="en-US" sz="1400" i="1">
                  <a:solidFill>
                    <a:srgbClr val="366092"/>
                  </a:solidFill>
                  <a:latin typeface="Helvetica Neue" charset="0"/>
                  <a:sym typeface="Helvetica Neue" charset="0"/>
                </a:rPr>
                <a:t>observed</a:t>
              </a:r>
            </a:p>
          </p:txBody>
        </p:sp>
      </p:grpSp>
      <p:sp>
        <p:nvSpPr>
          <p:cNvPr id="98309" name="Shape 135"/>
          <p:cNvSpPr>
            <a:spLocks noChangeArrowheads="1"/>
          </p:cNvSpPr>
          <p:nvPr/>
        </p:nvSpPr>
        <p:spPr bwMode="auto">
          <a:xfrm>
            <a:off x="7112001" y="5280026"/>
            <a:ext cx="2479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1400" b="1">
                <a:solidFill>
                  <a:srgbClr val="366092"/>
                </a:solidFill>
                <a:latin typeface="Helvetica Neue" charset="0"/>
                <a:sym typeface="Helvetica Neue" charset="0"/>
              </a:rPr>
              <a:t>Mutation signature </a:t>
            </a:r>
            <a:r>
              <a:rPr lang="en-US" altLang="en-US" sz="1400" i="1">
                <a:solidFill>
                  <a:srgbClr val="366092"/>
                </a:solidFill>
                <a:latin typeface="Helvetica Neue" charset="0"/>
                <a:sym typeface="Helvetica Neue" charset="0"/>
              </a:rPr>
              <a:t>inferred</a:t>
            </a:r>
          </a:p>
        </p:txBody>
      </p:sp>
      <p:pic>
        <p:nvPicPr>
          <p:cNvPr id="98310" name="Shape 136" descr="Signature_patterns.pn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056064"/>
            <a:ext cx="35512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1241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9" t="32201" b="38013"/>
          <a:stretch/>
        </p:blipFill>
        <p:spPr bwMode="auto">
          <a:xfrm>
            <a:off x="2950029" y="1778640"/>
            <a:ext cx="6607628" cy="382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Shape 274"/>
          <p:cNvSpPr txBox="1">
            <a:spLocks noChangeArrowheads="1"/>
          </p:cNvSpPr>
          <p:nvPr/>
        </p:nvSpPr>
        <p:spPr bwMode="auto">
          <a:xfrm>
            <a:off x="2232025" y="398464"/>
            <a:ext cx="8051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 dirty="0">
                <a:solidFill>
                  <a:srgbClr val="2F5496"/>
                </a:solidFill>
                <a:latin typeface="Arial" charset="0"/>
                <a:sym typeface="Arial" charset="0"/>
              </a:rPr>
              <a:t>De-convoluting mutational signature and functional impact of nominal passengers in PCAWG</a:t>
            </a:r>
            <a:endParaRPr lang="en" altLang="x-none" sz="2100" b="1" dirty="0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348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9" b="-1"/>
          <a:stretch/>
        </p:blipFill>
        <p:spPr bwMode="auto">
          <a:xfrm>
            <a:off x="621513" y="1720321"/>
            <a:ext cx="10893800" cy="401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1193801" y="177826"/>
            <a:ext cx="998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De-convoluting functional impact and mutational signature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236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275114"/>
            <a:ext cx="10363200" cy="1143000"/>
          </a:xfrm>
        </p:spPr>
        <p:txBody>
          <a:bodyPr/>
          <a:lstStyle/>
          <a:p>
            <a:r>
              <a:rPr lang="en-US" dirty="0" smtClean="0"/>
              <a:t>Let’s look at mutational process in </a:t>
            </a:r>
            <a:r>
              <a:rPr lang="en-US" dirty="0" err="1" smtClean="0"/>
              <a:t>pRCC</a:t>
            </a:r>
            <a:r>
              <a:rPr lang="en-US" dirty="0" smtClean="0"/>
              <a:t> closely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029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Shape 14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3"/>
          <a:stretch>
            <a:fillRect/>
          </a:stretch>
        </p:blipFill>
        <p:spPr bwMode="auto">
          <a:xfrm>
            <a:off x="6096000" y="2451101"/>
            <a:ext cx="44719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Shape 143"/>
          <p:cNvSpPr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366092"/>
              </a:buClr>
              <a:buSzPct val="25000"/>
            </a:pPr>
            <a:r>
              <a:rPr lang="en-US" altLang="en-US" sz="32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CpGs Drive Inter-patient Variation</a:t>
            </a:r>
          </a:p>
        </p:txBody>
      </p:sp>
      <p:sp>
        <p:nvSpPr>
          <p:cNvPr id="100355" name="Shape 144"/>
          <p:cNvSpPr>
            <a:spLocks noGrp="1"/>
          </p:cNvSpPr>
          <p:nvPr>
            <p:ph type="body" idx="1"/>
          </p:nvPr>
        </p:nvSpPr>
        <p:spPr>
          <a:xfrm>
            <a:off x="1981200" y="2057401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The Loading on PC1 is mostly [C&gt;T]G</a:t>
            </a:r>
          </a:p>
          <a:p>
            <a:pPr marL="342900" indent="-342900">
              <a:spcBef>
                <a:spcPts val="325"/>
              </a:spcBef>
              <a:buClr>
                <a:srgbClr val="366092"/>
              </a:buClr>
            </a:pP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Confirmed by higher C&gt;T% in CpGs  in the hypermethylated group (cluster1) </a:t>
            </a:r>
          </a:p>
          <a:p>
            <a:pPr marL="342900" indent="-342900">
              <a:spcBef>
                <a:spcPts val="325"/>
              </a:spcBef>
              <a:buClr>
                <a:srgbClr val="366092"/>
              </a:buClr>
              <a:buNone/>
            </a:pPr>
            <a:endParaRPr lang="en-US" altLang="en-US" sz="1600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</p:txBody>
      </p:sp>
      <p:sp>
        <p:nvSpPr>
          <p:cNvPr id="100356" name="Shape 14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A50F023A-BC64-7F4A-9083-6E80AF82B8F1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25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0357" name="Shape 146"/>
          <p:cNvSpPr txBox="1">
            <a:spLocks noChangeArrowheads="1"/>
          </p:cNvSpPr>
          <p:nvPr/>
        </p:nvSpPr>
        <p:spPr bwMode="auto">
          <a:xfrm>
            <a:off x="78962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grpSp>
        <p:nvGrpSpPr>
          <p:cNvPr id="100358" name="Shape 147"/>
          <p:cNvGrpSpPr>
            <a:grpSpLocks/>
          </p:cNvGrpSpPr>
          <p:nvPr/>
        </p:nvGrpSpPr>
        <p:grpSpPr bwMode="auto">
          <a:xfrm>
            <a:off x="1674814" y="3929063"/>
            <a:ext cx="4708525" cy="1979612"/>
            <a:chOff x="-51753" y="2059089"/>
            <a:chExt cx="4709100" cy="1979854"/>
          </a:xfrm>
        </p:grpSpPr>
        <p:pic>
          <p:nvPicPr>
            <p:cNvPr id="100360" name="Shape 148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22"/>
            <a:stretch>
              <a:fillRect/>
            </a:stretch>
          </p:blipFill>
          <p:spPr bwMode="auto">
            <a:xfrm>
              <a:off x="-51753" y="2423143"/>
              <a:ext cx="4709100" cy="161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361" name="Shape 149"/>
            <p:cNvGrpSpPr>
              <a:grpSpLocks/>
            </p:cNvGrpSpPr>
            <p:nvPr/>
          </p:nvGrpSpPr>
          <p:grpSpPr bwMode="auto">
            <a:xfrm>
              <a:off x="1344412" y="2059089"/>
              <a:ext cx="1876962" cy="766250"/>
              <a:chOff x="1344412" y="2799859"/>
              <a:chExt cx="1876962" cy="766250"/>
            </a:xfrm>
          </p:grpSpPr>
          <p:cxnSp>
            <p:nvCxnSpPr>
              <p:cNvPr id="100362" name="Shape 150"/>
              <p:cNvCxnSpPr>
                <a:cxnSpLocks noChangeShapeType="1"/>
              </p:cNvCxnSpPr>
              <p:nvPr/>
            </p:nvCxnSpPr>
            <p:spPr bwMode="auto">
              <a:xfrm>
                <a:off x="1771127" y="3001768"/>
                <a:ext cx="129000" cy="1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363" name="Shape 151"/>
              <p:cNvSpPr txBox="1">
                <a:spLocks noChangeArrowheads="1"/>
              </p:cNvSpPr>
              <p:nvPr/>
            </p:nvSpPr>
            <p:spPr bwMode="auto">
              <a:xfrm>
                <a:off x="1344412" y="2807730"/>
                <a:ext cx="5865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8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A[C&gt;T]G</a:t>
                </a:r>
              </a:p>
            </p:txBody>
          </p:sp>
          <p:sp>
            <p:nvSpPr>
              <p:cNvPr id="100364" name="Shape 152"/>
              <p:cNvSpPr txBox="1">
                <a:spLocks noChangeArrowheads="1"/>
              </p:cNvSpPr>
              <p:nvPr/>
            </p:nvSpPr>
            <p:spPr bwMode="auto">
              <a:xfrm>
                <a:off x="1830307" y="2948469"/>
                <a:ext cx="5949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8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C[C&gt;T]G</a:t>
                </a:r>
              </a:p>
            </p:txBody>
          </p:sp>
          <p:sp>
            <p:nvSpPr>
              <p:cNvPr id="100365" name="Shape 153"/>
              <p:cNvSpPr txBox="1">
                <a:spLocks noChangeArrowheads="1"/>
              </p:cNvSpPr>
              <p:nvPr/>
            </p:nvSpPr>
            <p:spPr bwMode="auto">
              <a:xfrm>
                <a:off x="2351966" y="2799859"/>
                <a:ext cx="5979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8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G[C&gt;T]G</a:t>
                </a:r>
              </a:p>
            </p:txBody>
          </p:sp>
          <p:sp>
            <p:nvSpPr>
              <p:cNvPr id="100366" name="Shape 154"/>
              <p:cNvSpPr txBox="1">
                <a:spLocks noChangeArrowheads="1"/>
              </p:cNvSpPr>
              <p:nvPr/>
            </p:nvSpPr>
            <p:spPr bwMode="auto">
              <a:xfrm>
                <a:off x="2639075" y="3058883"/>
                <a:ext cx="5823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8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T[C&gt;T]G</a:t>
                </a:r>
              </a:p>
            </p:txBody>
          </p:sp>
          <p:cxnSp>
            <p:nvCxnSpPr>
              <p:cNvPr id="100367" name="Shape 155"/>
              <p:cNvCxnSpPr>
                <a:cxnSpLocks noChangeShapeType="1"/>
              </p:cNvCxnSpPr>
              <p:nvPr/>
            </p:nvCxnSpPr>
            <p:spPr bwMode="auto">
              <a:xfrm>
                <a:off x="2088890" y="3201266"/>
                <a:ext cx="0" cy="31529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368" name="Shape 156"/>
              <p:cNvCxnSpPr>
                <a:cxnSpLocks noChangeShapeType="1"/>
              </p:cNvCxnSpPr>
              <p:nvPr/>
            </p:nvCxnSpPr>
            <p:spPr bwMode="auto">
              <a:xfrm flipH="1">
                <a:off x="2256875" y="3003546"/>
                <a:ext cx="382200" cy="366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369" name="Shape 157"/>
              <p:cNvCxnSpPr>
                <a:cxnSpLocks noChangeShapeType="1"/>
              </p:cNvCxnSpPr>
              <p:nvPr/>
            </p:nvCxnSpPr>
            <p:spPr bwMode="auto">
              <a:xfrm flipH="1">
                <a:off x="2425282" y="3250810"/>
                <a:ext cx="504900" cy="315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00359" name="Shape 15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64705"/>
          <a:stretch>
            <a:fillRect/>
          </a:stretch>
        </p:blipFill>
        <p:spPr bwMode="auto">
          <a:xfrm>
            <a:off x="1674814" y="2781300"/>
            <a:ext cx="47085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63242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164"/>
          <p:cNvSpPr>
            <a:spLocks noGrp="1"/>
          </p:cNvSpPr>
          <p:nvPr>
            <p:ph type="body" idx="1"/>
          </p:nvPr>
        </p:nvSpPr>
        <p:spPr>
          <a:xfrm>
            <a:off x="1611023" y="1669755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rgbClr val="366092"/>
              </a:buClr>
            </a:pP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ApoBEC signature is observed 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in </a:t>
            </a:r>
            <a:r>
              <a:rPr lang="en-US" altLang="en-US" sz="1800" dirty="0" err="1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chRCC</a:t>
            </a: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 but never in </a:t>
            </a:r>
            <a:r>
              <a:rPr lang="en-US" altLang="en-US" sz="1800" dirty="0" err="1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ccRCC</a:t>
            </a: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  <a:buNone/>
            </a:pPr>
            <a:endParaRPr lang="en-US" altLang="en-US" sz="1800" dirty="0">
              <a:solidFill>
                <a:srgbClr val="366092"/>
              </a:solidFill>
              <a:latin typeface="Arial" charset="0"/>
              <a:ea typeface="Arial" charset="0"/>
              <a:cs typeface="Arial" charset="0"/>
              <a:sym typeface="Helvetica Neue" charset="0"/>
            </a:endParaRP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</a:pP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We found a </a:t>
            </a:r>
            <a:r>
              <a:rPr lang="en-US" altLang="en-US" sz="1800" dirty="0" err="1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pRCC</a:t>
            </a: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 has ApoBEC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signature</a:t>
            </a: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  <a:buNone/>
            </a:pPr>
            <a:endParaRPr lang="en-US" altLang="en-US" sz="1800" dirty="0">
              <a:solidFill>
                <a:srgbClr val="366092"/>
              </a:solidFill>
              <a:latin typeface="Arial" charset="0"/>
              <a:ea typeface="Arial" charset="0"/>
              <a:cs typeface="Arial" charset="0"/>
              <a:sym typeface="Helvetica Neue" charset="0"/>
            </a:endParaRP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</a:pP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Three samples that are urothelial 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cancer (UC) but mislabeled 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and processed through the 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pipeline (internal positive controls)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  <a:buNone/>
            </a:pPr>
            <a:endParaRPr lang="en-US" altLang="en-US" dirty="0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</p:txBody>
      </p:sp>
      <p:sp>
        <p:nvSpPr>
          <p:cNvPr id="102403" name="Shape 16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7B9AF27F-5096-AD46-9128-A092F707D6F0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26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04" name="Shape 166"/>
          <p:cNvSpPr txBox="1">
            <a:spLocks noChangeArrowheads="1"/>
          </p:cNvSpPr>
          <p:nvPr/>
        </p:nvSpPr>
        <p:spPr bwMode="auto">
          <a:xfrm>
            <a:off x="78962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grpSp>
        <p:nvGrpSpPr>
          <p:cNvPr id="102405" name="Shape 167"/>
          <p:cNvGrpSpPr>
            <a:grpSpLocks/>
          </p:cNvGrpSpPr>
          <p:nvPr/>
        </p:nvGrpSpPr>
        <p:grpSpPr bwMode="auto">
          <a:xfrm>
            <a:off x="5881688" y="1645511"/>
            <a:ext cx="5237162" cy="3567112"/>
            <a:chOff x="51805" y="3581671"/>
            <a:chExt cx="4580124" cy="3017657"/>
          </a:xfrm>
        </p:grpSpPr>
        <p:pic>
          <p:nvPicPr>
            <p:cNvPr id="102406" name="Shape 168" descr="apobec_ccrcc5per_2.pdf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94" r="10899"/>
            <a:stretch>
              <a:fillRect/>
            </a:stretch>
          </p:blipFill>
          <p:spPr bwMode="auto">
            <a:xfrm>
              <a:off x="4161230" y="3729119"/>
              <a:ext cx="470700" cy="28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07" name="Shape 169"/>
            <p:cNvGrpSpPr>
              <a:grpSpLocks/>
            </p:cNvGrpSpPr>
            <p:nvPr/>
          </p:nvGrpSpPr>
          <p:grpSpPr bwMode="auto">
            <a:xfrm>
              <a:off x="51805" y="3581671"/>
              <a:ext cx="4378668" cy="3017657"/>
              <a:chOff x="51805" y="3581671"/>
              <a:chExt cx="4378668" cy="3017657"/>
            </a:xfrm>
          </p:grpSpPr>
          <p:sp>
            <p:nvSpPr>
              <p:cNvPr id="102408" name="Shape 170"/>
              <p:cNvSpPr>
                <a:spLocks noChangeArrowheads="1"/>
              </p:cNvSpPr>
              <p:nvPr/>
            </p:nvSpPr>
            <p:spPr bwMode="auto">
              <a:xfrm>
                <a:off x="4316483" y="3928587"/>
                <a:ext cx="92100" cy="92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 anchor="ctr"/>
              <a:lstStyle/>
              <a:p>
                <a:pPr algn="ctr" eaLnBrk="1" hangingPunct="1"/>
                <a:endParaRPr lang="en-US" altLang="en-US">
                  <a:solidFill>
                    <a:srgbClr val="FFFFFF"/>
                  </a:solidFill>
                  <a:sym typeface="Calibri" charset="0"/>
                </a:endParaRPr>
              </a:p>
            </p:txBody>
          </p:sp>
          <p:grpSp>
            <p:nvGrpSpPr>
              <p:cNvPr id="102409" name="Shape 171"/>
              <p:cNvGrpSpPr>
                <a:grpSpLocks/>
              </p:cNvGrpSpPr>
              <p:nvPr/>
            </p:nvGrpSpPr>
            <p:grpSpPr bwMode="auto">
              <a:xfrm>
                <a:off x="51805" y="3581671"/>
                <a:ext cx="4378668" cy="3017657"/>
                <a:chOff x="4466467" y="364219"/>
                <a:chExt cx="4378668" cy="3017657"/>
              </a:xfrm>
            </p:grpSpPr>
            <p:grpSp>
              <p:nvGrpSpPr>
                <p:cNvPr id="102410" name="Shape 172"/>
                <p:cNvGrpSpPr>
                  <a:grpSpLocks/>
                </p:cNvGrpSpPr>
                <p:nvPr/>
              </p:nvGrpSpPr>
              <p:grpSpPr bwMode="auto">
                <a:xfrm>
                  <a:off x="4466467" y="364219"/>
                  <a:ext cx="4328220" cy="3017657"/>
                  <a:chOff x="4454801" y="3629630"/>
                  <a:chExt cx="3723200" cy="2595834"/>
                </a:xfrm>
              </p:grpSpPr>
              <p:sp>
                <p:nvSpPr>
                  <p:cNvPr id="102413" name="Shape 1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8842" y="3672242"/>
                    <a:ext cx="746400" cy="185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1425" tIns="45700" rIns="91425" bIns="45700"/>
                  <a:lstStyle/>
                  <a:p>
                    <a:pPr eaLnBrk="1" hangingPunct="1">
                      <a:buSzPct val="25000"/>
                    </a:pPr>
                    <a:r>
                      <a:rPr lang="en-US" altLang="en-US" sz="800" b="1" i="1">
                        <a:solidFill>
                          <a:srgbClr val="000000"/>
                        </a:solidFill>
                        <a:latin typeface="Helvetica Neue" charset="0"/>
                        <a:sym typeface="Helvetica Neue" charset="0"/>
                      </a:rPr>
                      <a:t>RCC samples</a:t>
                    </a:r>
                  </a:p>
                </p:txBody>
              </p:sp>
              <p:grpSp>
                <p:nvGrpSpPr>
                  <p:cNvPr id="102414" name="Shape 174"/>
                  <p:cNvGrpSpPr>
                    <a:grpSpLocks/>
                  </p:cNvGrpSpPr>
                  <p:nvPr/>
                </p:nvGrpSpPr>
                <p:grpSpPr bwMode="auto">
                  <a:xfrm>
                    <a:off x="4454801" y="3629630"/>
                    <a:ext cx="3723200" cy="2595834"/>
                    <a:chOff x="4885772" y="3629630"/>
                    <a:chExt cx="3723200" cy="2595834"/>
                  </a:xfrm>
                </p:grpSpPr>
                <p:grpSp>
                  <p:nvGrpSpPr>
                    <p:cNvPr id="102415" name="Shape 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28815" y="3754914"/>
                      <a:ext cx="3080158" cy="2470550"/>
                      <a:chOff x="5698880" y="3754914"/>
                      <a:chExt cx="3080158" cy="2470550"/>
                    </a:xfrm>
                  </p:grpSpPr>
                  <p:pic>
                    <p:nvPicPr>
                      <p:cNvPr id="102430" name="Shape 176" descr="apobec_ccrcc5per_2.pdf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572" r="26009"/>
                      <a:stretch>
                        <a:fillRect/>
                      </a:stretch>
                    </p:blipFill>
                    <p:spPr bwMode="auto">
                      <a:xfrm>
                        <a:off x="8151438" y="3754914"/>
                        <a:ext cx="627600" cy="24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102431" name="Shape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98880" y="3756464"/>
                        <a:ext cx="2739585" cy="2469000"/>
                        <a:chOff x="5698880" y="3756464"/>
                        <a:chExt cx="2739585" cy="2469000"/>
                      </a:xfrm>
                    </p:grpSpPr>
                    <p:grpSp>
                      <p:nvGrpSpPr>
                        <p:cNvPr id="102432" name="Shape 1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698880" y="3756464"/>
                          <a:ext cx="2739585" cy="2469000"/>
                          <a:chOff x="5698880" y="4040362"/>
                          <a:chExt cx="2739585" cy="2469000"/>
                        </a:xfrm>
                      </p:grpSpPr>
                      <p:pic>
                        <p:nvPicPr>
                          <p:cNvPr id="102437" name="Shape 179" descr="apobec_ccrcc5per_2.pdf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6347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76235" y="4040362"/>
                            <a:ext cx="901800" cy="2469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102438" name="Shape 18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98880" y="6170192"/>
                            <a:ext cx="693900" cy="19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1425" tIns="45700" rIns="91425" bIns="45700"/>
                          <a:lstStyle/>
                          <a:p>
                            <a:pPr eaLnBrk="1" hangingPunct="1">
                              <a:buSzPct val="25000"/>
                            </a:pPr>
                            <a:r>
                              <a:rPr lang="en-US" altLang="en-US" sz="900">
                                <a:solidFill>
                                  <a:srgbClr val="000000"/>
                                </a:solidFill>
                                <a:latin typeface="Helvetica Neue" charset="0"/>
                                <a:sym typeface="Helvetica Neue" charset="0"/>
                              </a:rPr>
                              <a:t>pRCC &amp; UC</a:t>
                            </a:r>
                          </a:p>
                        </p:txBody>
                      </p:sp>
                      <p:sp>
                        <p:nvSpPr>
                          <p:cNvPr id="102439" name="Shape 18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965365" y="6182385"/>
                            <a:ext cx="473100" cy="19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1425" tIns="45700" rIns="91425" bIns="45700"/>
                          <a:lstStyle/>
                          <a:p>
                            <a:pPr eaLnBrk="1" hangingPunct="1">
                              <a:buSzPct val="25000"/>
                            </a:pPr>
                            <a:r>
                              <a:rPr lang="en-US" altLang="en-US" sz="900">
                                <a:solidFill>
                                  <a:srgbClr val="000000"/>
                                </a:solidFill>
                                <a:latin typeface="Helvetica Neue" charset="0"/>
                                <a:sym typeface="Helvetica Neue" charset="0"/>
                              </a:rPr>
                              <a:t>ccRCC</a:t>
                            </a:r>
                          </a:p>
                        </p:txBody>
                      </p:sp>
                    </p:grpSp>
                    <p:sp>
                      <p:nvSpPr>
                        <p:cNvPr id="102433" name="Shape 1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30946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rgbClr val="FB300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  <p:sp>
                      <p:nvSpPr>
                        <p:cNvPr id="102434" name="Shape 1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10941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rgbClr val="FEA8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  <p:sp>
                      <p:nvSpPr>
                        <p:cNvPr id="102435" name="Shape 1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4121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rgbClr val="FFFE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  <p:sp>
                      <p:nvSpPr>
                        <p:cNvPr id="102436" name="Shape 1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54126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2416" name="Shape 1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772" y="3629630"/>
                      <a:ext cx="1387162" cy="317700"/>
                      <a:chOff x="4948742" y="3629630"/>
                      <a:chExt cx="1387162" cy="317700"/>
                    </a:xfrm>
                  </p:grpSpPr>
                  <p:sp>
                    <p:nvSpPr>
                      <p:cNvPr id="102426" name="Shape 18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48742" y="3629630"/>
                        <a:ext cx="716100" cy="3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algn="ctr" eaLnBrk="1" hangingPunct="1">
                          <a:buSzPct val="25000"/>
                        </a:pPr>
                        <a:r>
                          <a:rPr lang="en-US" altLang="en-US" sz="900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enrichment</a:t>
                        </a:r>
                      </a:p>
                      <a:p>
                        <a:pPr algn="ctr" eaLnBrk="1" hangingPunct="1">
                          <a:buSzPct val="25000"/>
                        </a:pPr>
                        <a:r>
                          <a:rPr lang="en-US" altLang="en-US" sz="900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-log(p-value)</a:t>
                        </a:r>
                      </a:p>
                    </p:txBody>
                  </p:sp>
                  <p:sp>
                    <p:nvSpPr>
                      <p:cNvPr id="102427" name="Shape 18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56223" y="3635060"/>
                        <a:ext cx="3003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3.6</a:t>
                        </a:r>
                      </a:p>
                    </p:txBody>
                  </p:sp>
                  <p:sp>
                    <p:nvSpPr>
                      <p:cNvPr id="102428" name="Shape 18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45244" y="3636030"/>
                        <a:ext cx="3003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7.2</a:t>
                        </a:r>
                      </a:p>
                    </p:txBody>
                  </p:sp>
                  <p:sp>
                    <p:nvSpPr>
                      <p:cNvPr id="102429" name="Shape 19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60205" y="3636030"/>
                        <a:ext cx="2757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22</a:t>
                        </a:r>
                      </a:p>
                    </p:txBody>
                  </p:sp>
                </p:grpSp>
                <p:grpSp>
                  <p:nvGrpSpPr>
                    <p:cNvPr id="102417" name="Shape 1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651" y="3630094"/>
                      <a:ext cx="1458694" cy="301015"/>
                      <a:chOff x="6396651" y="3630094"/>
                      <a:chExt cx="1458694" cy="301015"/>
                    </a:xfrm>
                  </p:grpSpPr>
                  <p:sp>
                    <p:nvSpPr>
                      <p:cNvPr id="102422" name="Shape 19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96651" y="3732510"/>
                        <a:ext cx="804600" cy="1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algn="ctr" eaLnBrk="1" hangingPunct="1">
                          <a:buSzPct val="25000"/>
                        </a:pPr>
                        <a:r>
                          <a:rPr lang="en-US" altLang="en-US" sz="900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total mutations</a:t>
                        </a:r>
                      </a:p>
                    </p:txBody>
                  </p:sp>
                  <p:sp>
                    <p:nvSpPr>
                      <p:cNvPr id="102423" name="Shape 19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115600" y="3635058"/>
                        <a:ext cx="2757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50</a:t>
                        </a:r>
                      </a:p>
                    </p:txBody>
                  </p:sp>
                  <p:sp>
                    <p:nvSpPr>
                      <p:cNvPr id="102424" name="Shape 19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30446" y="3630094"/>
                        <a:ext cx="3249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150</a:t>
                        </a:r>
                      </a:p>
                    </p:txBody>
                  </p:sp>
                  <p:sp>
                    <p:nvSpPr>
                      <p:cNvPr id="102425" name="Shape 1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298638" y="3634203"/>
                        <a:ext cx="3249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100</a:t>
                        </a:r>
                      </a:p>
                    </p:txBody>
                  </p:sp>
                </p:grpSp>
                <p:pic>
                  <p:nvPicPr>
                    <p:cNvPr id="102418" name="Shape 196" descr="apobec_leg.pdf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670" t="20850" r="57521" b="72977"/>
                    <a:stretch>
                      <a:fillRect/>
                    </a:stretch>
                  </p:blipFill>
                  <p:spPr bwMode="auto">
                    <a:xfrm>
                      <a:off x="7152760" y="3775651"/>
                      <a:ext cx="711300" cy="152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2419" name="Shape 1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32321" y="3866862"/>
                      <a:ext cx="682800" cy="185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45700" rIns="91425" bIns="45700"/>
                    <a:lstStyle/>
                    <a:p>
                      <a:pPr eaLnBrk="1" hangingPunct="1">
                        <a:buSzPct val="25000"/>
                      </a:pPr>
                      <a:r>
                        <a:rPr lang="en-US" altLang="en-US" sz="800" b="1" i="1">
                          <a:solidFill>
                            <a:srgbClr val="000000"/>
                          </a:solidFill>
                          <a:latin typeface="Helvetica Neue" charset="0"/>
                          <a:sym typeface="Helvetica Neue" charset="0"/>
                        </a:rPr>
                        <a:t>UC samples</a:t>
                      </a:r>
                    </a:p>
                  </p:txBody>
                </p:sp>
                <p:pic>
                  <p:nvPicPr>
                    <p:cNvPr id="102420" name="Shape 198" descr="apobec_ucc.pdf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9144" t="10571" r="17648" b="13370"/>
                    <a:stretch>
                      <a:fillRect/>
                    </a:stretch>
                  </p:blipFill>
                  <p:spPr bwMode="auto">
                    <a:xfrm>
                      <a:off x="5828428" y="4013998"/>
                      <a:ext cx="819900" cy="1877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2421" name="Shape 199" descr="apobec_ucc.pdf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0571" r="55359" b="13370"/>
                    <a:stretch>
                      <a:fillRect/>
                    </a:stretch>
                  </p:blipFill>
                  <p:spPr bwMode="auto">
                    <a:xfrm>
                      <a:off x="4925087" y="4020751"/>
                      <a:ext cx="1102200" cy="1877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102411" name="Shape 200"/>
                <p:cNvSpPr>
                  <a:spLocks noChangeArrowheads="1"/>
                </p:cNvSpPr>
                <p:nvPr/>
              </p:nvSpPr>
              <p:spPr bwMode="auto">
                <a:xfrm>
                  <a:off x="8723604" y="487900"/>
                  <a:ext cx="92100" cy="921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425" tIns="45700" rIns="91425" bIns="45700" anchor="ctr"/>
                <a:lstStyle/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sym typeface="Calibri" charset="0"/>
                  </a:endParaRPr>
                </a:p>
              </p:txBody>
            </p:sp>
            <p:sp>
              <p:nvSpPr>
                <p:cNvPr id="102412" name="Shape 201"/>
                <p:cNvSpPr>
                  <a:spLocks noChangeArrowheads="1"/>
                </p:cNvSpPr>
                <p:nvPr/>
              </p:nvSpPr>
              <p:spPr bwMode="auto">
                <a:xfrm>
                  <a:off x="8708035" y="689808"/>
                  <a:ext cx="137100" cy="137100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425" tIns="45700" rIns="91425" bIns="45700" anchor="ctr"/>
                <a:lstStyle/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sym typeface="Calibri" charset="0"/>
                  </a:endParaRPr>
                </a:p>
              </p:txBody>
            </p:sp>
          </p:grpSp>
        </p:grpSp>
      </p:grpSp>
      <p:sp>
        <p:nvSpPr>
          <p:cNvPr id="41" name="Title 3"/>
          <p:cNvSpPr txBox="1">
            <a:spLocks/>
          </p:cNvSpPr>
          <p:nvPr/>
        </p:nvSpPr>
        <p:spPr bwMode="auto">
          <a:xfrm>
            <a:off x="1351612" y="139726"/>
            <a:ext cx="103407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Discover ApoBEC Signature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400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207"/>
          <p:cNvSpPr>
            <a:spLocks noGrp="1"/>
          </p:cNvSpPr>
          <p:nvPr>
            <p:ph type="body" idx="1"/>
          </p:nvPr>
        </p:nvSpPr>
        <p:spPr>
          <a:xfrm>
            <a:off x="1854201" y="1616483"/>
            <a:ext cx="8507413" cy="916783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  <a:sym typeface="Helvetica Neue" charset="0"/>
              </a:rPr>
              <a:t>Samples with CR defect accumulate more mutations in open chromatin/early replicated regions; Inter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actions between mutational landscape and driver mutations.</a:t>
            </a:r>
          </a:p>
        </p:txBody>
      </p:sp>
      <p:sp>
        <p:nvSpPr>
          <p:cNvPr id="104452" name="Shape 209"/>
          <p:cNvSpPr txBox="1">
            <a:spLocks noChangeArrowheads="1"/>
          </p:cNvSpPr>
          <p:nvPr/>
        </p:nvSpPr>
        <p:spPr bwMode="auto">
          <a:xfrm>
            <a:off x="8074026" y="6451600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pic>
        <p:nvPicPr>
          <p:cNvPr id="104453" name="Shape 21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1"/>
          <a:stretch>
            <a:fillRect/>
          </a:stretch>
        </p:blipFill>
        <p:spPr bwMode="auto">
          <a:xfrm>
            <a:off x="1047485" y="2598739"/>
            <a:ext cx="5300930" cy="385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Shape 211" descr="repliseq.pdf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96" y="2867024"/>
            <a:ext cx="3584577" cy="35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1351612" y="139726"/>
            <a:ext cx="103407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Chromatin remodeling failure changes mutational landscape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4084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498" y="2275114"/>
            <a:ext cx="10698159" cy="1143000"/>
          </a:xfrm>
        </p:spPr>
        <p:txBody>
          <a:bodyPr/>
          <a:lstStyle/>
          <a:p>
            <a:r>
              <a:rPr lang="en-US" dirty="0" smtClean="0"/>
              <a:t>Now let’s look at potential role of selection among </a:t>
            </a:r>
            <a:r>
              <a:rPr lang="en-US" smtClean="0"/>
              <a:t>nominal passengers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554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9518" r="8247" b="13832"/>
          <a:stretch>
            <a:fillRect/>
          </a:stretch>
        </p:blipFill>
        <p:spPr bwMode="auto">
          <a:xfrm>
            <a:off x="1877862" y="1495752"/>
            <a:ext cx="8436276" cy="42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092044" y="5855834"/>
            <a:ext cx="265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900" i="1" dirty="0"/>
              <a:t>S. Kumar &amp; M. Gerstein, Nature (2017)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351612" y="139726"/>
            <a:ext cx="103407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Power is a big issue to </a:t>
            </a:r>
            <a:r>
              <a:rPr lang="en-US" altLang="en-US" sz="3600" smtClean="0">
                <a:solidFill>
                  <a:srgbClr val="000090"/>
                </a:solidFill>
              </a:rPr>
              <a:t>identify rare/weak drivers 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9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sofiahj\Desktop\hs-2012-26-g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33338"/>
            <a:ext cx="9283701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068"/>
          <p:cNvSpPr>
            <a:spLocks noChangeArrowheads="1"/>
          </p:cNvSpPr>
          <p:nvPr/>
        </p:nvSpPr>
        <p:spPr bwMode="auto">
          <a:xfrm>
            <a:off x="1676400" y="152400"/>
            <a:ext cx="548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808080"/>
                </a:solidFill>
              </a:rPr>
              <a:t>Sequence Universe</a:t>
            </a:r>
          </a:p>
        </p:txBody>
      </p:sp>
      <p:sp>
        <p:nvSpPr>
          <p:cNvPr id="19459" name="TextBox 2069"/>
          <p:cNvSpPr txBox="1">
            <a:spLocks noChangeArrowheads="1"/>
          </p:cNvSpPr>
          <p:nvPr/>
        </p:nvSpPr>
        <p:spPr bwMode="auto">
          <a:xfrm>
            <a:off x="1816101" y="1130301"/>
            <a:ext cx="347729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FFFF"/>
                </a:solidFill>
                <a:latin typeface="Calibri" charset="0"/>
              </a:rPr>
              <a:t>TCGA endpoint: ~2.5 Petabytes</a:t>
            </a:r>
          </a:p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  <a:latin typeface="Calibri" charset="0"/>
              </a:rPr>
              <a:t>    ~1.5 PB exome</a:t>
            </a:r>
          </a:p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  <a:latin typeface="Calibri" charset="0"/>
              </a:rPr>
              <a:t>    ~1 PB whole genome</a:t>
            </a:r>
          </a:p>
        </p:txBody>
      </p:sp>
      <p:sp>
        <p:nvSpPr>
          <p:cNvPr id="19460" name="TextBox 2074"/>
          <p:cNvSpPr txBox="1">
            <a:spLocks noChangeArrowheads="1"/>
          </p:cNvSpPr>
          <p:nvPr/>
        </p:nvSpPr>
        <p:spPr bwMode="auto">
          <a:xfrm>
            <a:off x="6234113" y="798513"/>
            <a:ext cx="1973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FFFFFF"/>
                </a:solidFill>
                <a:latin typeface="Calibri" charset="0"/>
              </a:rPr>
              <a:t>SRA ~1 petabyte</a:t>
            </a:r>
          </a:p>
        </p:txBody>
      </p:sp>
      <p:sp>
        <p:nvSpPr>
          <p:cNvPr id="19461" name="TextBox 101"/>
          <p:cNvSpPr txBox="1">
            <a:spLocks noChangeArrowheads="1"/>
          </p:cNvSpPr>
          <p:nvPr/>
        </p:nvSpPr>
        <p:spPr bwMode="auto">
          <a:xfrm>
            <a:off x="8464550" y="5883275"/>
            <a:ext cx="1906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>
                <a:solidFill>
                  <a:srgbClr val="FFFFFF"/>
                </a:solidFill>
                <a:latin typeface="Calibri" charset="0"/>
              </a:rPr>
              <a:t>Star formation</a:t>
            </a:r>
          </a:p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>
                <a:solidFill>
                  <a:srgbClr val="FFFFFF"/>
                </a:solidFill>
                <a:latin typeface="Calibri" charset="0"/>
              </a:rPr>
              <a:t>100K Genomes England</a:t>
            </a:r>
          </a:p>
        </p:txBody>
      </p:sp>
      <p:sp>
        <p:nvSpPr>
          <p:cNvPr id="105" name="Up Arrow 104"/>
          <p:cNvSpPr/>
          <p:nvPr/>
        </p:nvSpPr>
        <p:spPr>
          <a:xfrm rot="20031542">
            <a:off x="8894763" y="5546725"/>
            <a:ext cx="182562" cy="27305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463" name="Group 1033"/>
          <p:cNvGrpSpPr>
            <a:grpSpLocks/>
          </p:cNvGrpSpPr>
          <p:nvPr/>
        </p:nvGrpSpPr>
        <p:grpSpPr bwMode="auto">
          <a:xfrm>
            <a:off x="1868489" y="1790701"/>
            <a:ext cx="8281987" cy="4543425"/>
            <a:chOff x="259301" y="1878914"/>
            <a:chExt cx="8281995" cy="45447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55005" y="2285429"/>
              <a:ext cx="1587" cy="2985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Donut 1"/>
            <p:cNvSpPr/>
            <p:nvPr/>
          </p:nvSpPr>
          <p:spPr>
            <a:xfrm rot="20001731">
              <a:off x="1337214" y="2693533"/>
              <a:ext cx="7204082" cy="2413686"/>
            </a:xfrm>
            <a:prstGeom prst="donut">
              <a:avLst>
                <a:gd name="adj" fmla="val 60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>
                    <a:lumMod val="65000"/>
                  </a:srgbClr>
                </a:solidFill>
              </a:endParaRPr>
            </a:p>
          </p:txBody>
        </p:sp>
        <p:grpSp>
          <p:nvGrpSpPr>
            <p:cNvPr id="19469" name="Group 81"/>
            <p:cNvGrpSpPr>
              <a:grpSpLocks/>
            </p:cNvGrpSpPr>
            <p:nvPr/>
          </p:nvGrpSpPr>
          <p:grpSpPr bwMode="auto">
            <a:xfrm>
              <a:off x="2925387" y="1914182"/>
              <a:ext cx="3706140" cy="3778898"/>
              <a:chOff x="2849601" y="2129571"/>
              <a:chExt cx="3706140" cy="3778898"/>
            </a:xfrm>
          </p:grpSpPr>
          <p:pic>
            <p:nvPicPr>
              <p:cNvPr id="2051" name="Picture 3" descr="C:\Documents and Settings\sofiahj\Desktop\latest_256_0304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3" t="7671" r="3681" b="6826"/>
              <a:stretch/>
            </p:blipFill>
            <p:spPr bwMode="auto">
              <a:xfrm>
                <a:off x="2849601" y="2129571"/>
                <a:ext cx="3706140" cy="3778898"/>
              </a:xfrm>
              <a:prstGeom prst="ellipse">
                <a:avLst/>
              </a:prstGeom>
              <a:noFill/>
              <a:extLst>
                <a:ext uri="{909E8E84-426E-40dd-AFC4-6F175D3DCCD1}"/>
              </a:extLst>
            </p:spPr>
          </p:pic>
          <p:sp>
            <p:nvSpPr>
              <p:cNvPr id="3" name="Donut 2"/>
              <p:cNvSpPr/>
              <p:nvPr/>
            </p:nvSpPr>
            <p:spPr>
              <a:xfrm>
                <a:off x="3096580" y="2435713"/>
                <a:ext cx="3201991" cy="3279118"/>
              </a:xfrm>
              <a:prstGeom prst="donut">
                <a:avLst>
                  <a:gd name="adj" fmla="val 4276"/>
                </a:avLst>
              </a:prstGeom>
              <a:solidFill>
                <a:schemeClr val="accent6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3478754" y="5267602"/>
              <a:ext cx="731838" cy="732046"/>
            </a:xfrm>
            <a:prstGeom prst="ellipse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966369" y="2099640"/>
              <a:ext cx="136525" cy="136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628231" y="2266374"/>
              <a:ext cx="46037" cy="46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761581" y="2198093"/>
              <a:ext cx="90487" cy="9210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4" name="Straight Connector 43"/>
            <p:cNvCxnSpPr>
              <a:stCxn id="37" idx="7"/>
              <a:endCxn id="19" idx="3"/>
            </p:cNvCxnSpPr>
            <p:nvPr/>
          </p:nvCxnSpPr>
          <p:spPr>
            <a:xfrm flipV="1">
              <a:off x="6174332" y="4543496"/>
              <a:ext cx="161925" cy="120684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962816" y="6109216"/>
              <a:ext cx="588964" cy="3064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>
                      <a:lumMod val="60000"/>
                      <a:lumOff val="40000"/>
                    </a:srgbClr>
                  </a:solidFill>
                  <a:latin typeface="Calibri" charset="0"/>
                  <a:ea typeface="ＭＳ Ｐゴシック" charset="-128"/>
                </a:rPr>
                <a:t>ADSP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>
              <a:off x="5274218" y="2198093"/>
              <a:ext cx="114300" cy="39698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3410491" y="4662593"/>
              <a:ext cx="236538" cy="2239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4205830" y="5394638"/>
              <a:ext cx="457200" cy="92101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79" name="Picture 7" descr="C:\Documents and Settings\sofiahj\Desktop\ENCODE_logo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201" y="3748270"/>
              <a:ext cx="621969" cy="37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0" name="Group 126"/>
            <p:cNvGrpSpPr>
              <a:grpSpLocks/>
            </p:cNvGrpSpPr>
            <p:nvPr/>
          </p:nvGrpSpPr>
          <p:grpSpPr bwMode="auto">
            <a:xfrm>
              <a:off x="259301" y="1878914"/>
              <a:ext cx="8078762" cy="4544716"/>
              <a:chOff x="259301" y="1878914"/>
              <a:chExt cx="8078762" cy="454471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282282" y="4230670"/>
                <a:ext cx="366712" cy="365229"/>
              </a:xfrm>
              <a:prstGeom prst="ellipse">
                <a:avLst/>
              </a:prstGeom>
              <a:blipFill>
                <a:blip r:embed="rId6"/>
                <a:tile tx="0" ty="0" sx="100000" sy="100000" flip="none" algn="tl"/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482" name="TextBox 99"/>
              <p:cNvSpPr txBox="1">
                <a:spLocks noChangeArrowheads="1"/>
              </p:cNvSpPr>
              <p:nvPr/>
            </p:nvSpPr>
            <p:spPr bwMode="auto">
              <a:xfrm>
                <a:off x="6319031" y="4213618"/>
                <a:ext cx="3449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Lucida Grande" charset="0"/>
                  <a:buChar char="-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Calibri" charset="0"/>
                  </a:rPr>
                  <a:t>29 </a:t>
                </a:r>
              </a:p>
              <a:p>
                <a:pPr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Calibri" charset="0"/>
                  </a:rPr>
                  <a:t>TB</a:t>
                </a:r>
              </a:p>
            </p:txBody>
          </p:sp>
          <p:grpSp>
            <p:nvGrpSpPr>
              <p:cNvPr id="19483" name="Group 122"/>
              <p:cNvGrpSpPr>
                <a:grpSpLocks/>
              </p:cNvGrpSpPr>
              <p:nvPr/>
            </p:nvGrpSpPr>
            <p:grpSpPr bwMode="auto">
              <a:xfrm>
                <a:off x="259301" y="1878914"/>
                <a:ext cx="8078762" cy="4544716"/>
                <a:chOff x="259301" y="1878914"/>
                <a:chExt cx="8078762" cy="4544716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7425283" y="3439870"/>
                  <a:ext cx="273050" cy="273128"/>
                </a:xfrm>
                <a:prstGeom prst="ellipse">
                  <a:avLst/>
                </a:prstGeom>
                <a:blipFill>
                  <a:blip r:embed="rId7"/>
                  <a:tile tx="0" ty="0" sx="100000" sy="100000" flip="none" algn="tl"/>
                </a:blip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959389" y="3316010"/>
                  <a:ext cx="1828802" cy="18293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 r="-100000" b="-10000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dirty="0">
                      <a:solidFill>
                        <a:srgbClr val="FFFFFF"/>
                      </a:solidFill>
                      <a:cs typeface="Arial" pitchFamily="34" charset="0"/>
                    </a:rPr>
                    <a:t>222</a:t>
                  </a:r>
                </a:p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dirty="0">
                      <a:solidFill>
                        <a:srgbClr val="FFFFFF"/>
                      </a:solidFill>
                      <a:cs typeface="Arial" pitchFamily="34" charset="0"/>
                    </a:rPr>
                    <a:t>TB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7077620" y="3747933"/>
                  <a:ext cx="274638" cy="274715"/>
                </a:xfrm>
                <a:prstGeom prst="ellipse">
                  <a:avLst/>
                </a:prstGeom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972215" y="5418457"/>
                  <a:ext cx="1006476" cy="1005173"/>
                </a:xfrm>
                <a:prstGeom prst="ellipse">
                  <a:avLst/>
                </a:prstGeom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dirty="0">
                      <a:solidFill>
                        <a:srgbClr val="FFFFFF"/>
                      </a:solidFill>
                      <a:cs typeface="Arial" pitchFamily="34" charset="0"/>
                    </a:rPr>
                    <a:t>68 TB</a:t>
                  </a: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688430" y="5073872"/>
                  <a:ext cx="549276" cy="549431"/>
                </a:xfrm>
                <a:prstGeom prst="ellipse">
                  <a:avLst/>
                </a:prstGeom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 dirty="0">
                      <a:solidFill>
                        <a:srgbClr val="FFFFFF"/>
                      </a:solidFill>
                    </a:rPr>
                    <a:t>34 TB</a:t>
                  </a: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758658" y="3050822"/>
                  <a:ext cx="274637" cy="273128"/>
                </a:xfrm>
                <a:prstGeom prst="ellipse">
                  <a:avLst/>
                </a:prstGeom>
                <a:blipFill>
                  <a:blip r:embed="rId8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263232" y="2031357"/>
                  <a:ext cx="138112" cy="13815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909345" y="1893206"/>
                  <a:ext cx="228600" cy="22866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8063459" y="2152042"/>
                  <a:ext cx="274637" cy="274716"/>
                </a:xfrm>
                <a:prstGeom prst="ellipse">
                  <a:avLst/>
                </a:prstGeom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977734" y="2625251"/>
                  <a:ext cx="274637" cy="273128"/>
                </a:xfrm>
                <a:prstGeom prst="ellipse">
                  <a:avLst/>
                </a:prstGeom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572794" y="1940845"/>
                  <a:ext cx="182563" cy="1826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706018" y="4584783"/>
                  <a:ext cx="549276" cy="547844"/>
                </a:xfrm>
                <a:prstGeom prst="ellipse">
                  <a:avLst/>
                </a:prstGeom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 dirty="0">
                      <a:solidFill>
                        <a:srgbClr val="0070C0"/>
                      </a:solidFill>
                    </a:rPr>
                    <a:t>32 TB</a:t>
                  </a: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347495" y="1878914"/>
                  <a:ext cx="228600" cy="22866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7703095" y="1894794"/>
                  <a:ext cx="274638" cy="274716"/>
                </a:xfrm>
                <a:prstGeom prst="ellipse">
                  <a:avLst/>
                </a:prstGeom>
                <a:blipFill>
                  <a:blip r:embed="rId9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237706" y="5072284"/>
                  <a:ext cx="390525" cy="158795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499" name="Picture 3" descr="C:\Documents and Settings\sofiahj\Desktop\1000G.jpe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255" y="2670810"/>
                  <a:ext cx="2316393" cy="45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500" name="TextBox 2067"/>
                <p:cNvSpPr txBox="1">
                  <a:spLocks noChangeArrowheads="1"/>
                </p:cNvSpPr>
                <p:nvPr/>
              </p:nvSpPr>
              <p:spPr bwMode="auto">
                <a:xfrm>
                  <a:off x="3496574" y="1917543"/>
                  <a:ext cx="2514600" cy="3231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Lucida Grande" charset="0"/>
                    <a:buChar char="-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5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5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5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5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>
                      <a:solidFill>
                        <a:srgbClr val="FFFF00"/>
                      </a:solidFill>
                    </a:rPr>
                    <a:t>TCGA</a:t>
                  </a:r>
                  <a:r>
                    <a:rPr lang="en-US" altLang="en-US" sz="8000">
                      <a:solidFill>
                        <a:srgbClr val="FFFF00"/>
                      </a:solidFill>
                    </a:rPr>
                    <a:t> </a:t>
                  </a:r>
                  <a:r>
                    <a:rPr lang="en-US" altLang="en-US" sz="5400">
                      <a:solidFill>
                        <a:srgbClr val="FFFF00"/>
                      </a:solidFill>
                    </a:rPr>
                    <a:t>2.3</a:t>
                  </a:r>
                  <a:r>
                    <a:rPr lang="en-US" altLang="en-US" sz="6000" b="1">
                      <a:solidFill>
                        <a:srgbClr val="FFFF00"/>
                      </a:solidFill>
                    </a:rPr>
                    <a:t> </a:t>
                  </a:r>
                  <a:r>
                    <a:rPr lang="en-US" altLang="en-US" sz="3600" b="1">
                      <a:solidFill>
                        <a:srgbClr val="FFFF00"/>
                      </a:solidFill>
                    </a:rPr>
                    <a:t>Petabytes</a:t>
                  </a:r>
                </a:p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b="1">
                      <a:solidFill>
                        <a:srgbClr val="FFFF00"/>
                      </a:solidFill>
                    </a:rPr>
                    <a:t>in CGHub</a:t>
                  </a:r>
                </a:p>
              </p:txBody>
            </p:sp>
            <p:grpSp>
              <p:nvGrpSpPr>
                <p:cNvPr id="19501" name="Group 42"/>
                <p:cNvGrpSpPr>
                  <a:grpSpLocks/>
                </p:cNvGrpSpPr>
                <p:nvPr/>
              </p:nvGrpSpPr>
              <p:grpSpPr bwMode="auto">
                <a:xfrm>
                  <a:off x="6087374" y="5194143"/>
                  <a:ext cx="1447800" cy="307777"/>
                  <a:chOff x="5570638" y="4102341"/>
                  <a:chExt cx="1447800" cy="307777"/>
                </a:xfrm>
              </p:grpSpPr>
              <p:pic>
                <p:nvPicPr>
                  <p:cNvPr id="19513" name="Picture 4" descr="C:\Documents and Settings\sofiahj\Desktop\NHLBI_ESP.png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70638" y="4102341"/>
                    <a:ext cx="309678" cy="264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514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5438" y="4102341"/>
                    <a:ext cx="114300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Lucida Grande" charset="0"/>
                      <a:buChar char="-"/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56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56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56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56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defTabSz="4556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r>
                      <a:rPr lang="en-US" altLang="en-US" sz="1400" b="1">
                        <a:solidFill>
                          <a:srgbClr val="FF0000"/>
                        </a:solidFill>
                        <a:latin typeface="Calibri" charset="0"/>
                      </a:rPr>
                      <a:t>NHLBI ESP</a:t>
                    </a:r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3615279" y="5335884"/>
                  <a:ext cx="457200" cy="5843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b="1" dirty="0">
                      <a:solidFill>
                        <a:srgbClr val="000000">
                          <a:lumMod val="75000"/>
                        </a:srgbClr>
                      </a:solidFill>
                      <a:ea typeface="ＭＳ Ｐゴシック" charset="-128"/>
                      <a:cs typeface="Arial" pitchFamily="34" charset="0"/>
                    </a:rPr>
                    <a:t>40</a:t>
                  </a:r>
                </a:p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b="1" dirty="0">
                      <a:solidFill>
                        <a:srgbClr val="000000">
                          <a:lumMod val="75000"/>
                        </a:srgbClr>
                      </a:solidFill>
                      <a:ea typeface="ＭＳ Ｐゴシック" charset="-128"/>
                      <a:cs typeface="Arial" pitchFamily="34" charset="0"/>
                    </a:rPr>
                    <a:t>TB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953417" y="6032994"/>
                  <a:ext cx="936626" cy="27630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dirty="0">
                      <a:solidFill>
                        <a:srgbClr val="2D2DB9">
                          <a:lumMod val="40000"/>
                          <a:lumOff val="60000"/>
                        </a:srgbClr>
                      </a:solidFill>
                      <a:latin typeface="Calibri" charset="0"/>
                      <a:ea typeface="ＭＳ Ｐゴシック" charset="-128"/>
                    </a:rPr>
                    <a:t>NHGRI LSSP</a:t>
                  </a:r>
                </a:p>
              </p:txBody>
            </p:sp>
            <p:pic>
              <p:nvPicPr>
                <p:cNvPr id="1029" name="Picture 5" descr="C:\Documents and Settings\sofiahj\Desktop\720px-US-NIH-NHGRI-Logo.svg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301" y="5714235"/>
                  <a:ext cx="1611036" cy="539249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19505" name="Picture 6" descr="C:\Documents and Settings\sofiahj\Desktop\HMP final 6_24 (150 x 101)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96974" y="4584543"/>
                  <a:ext cx="471232" cy="317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TextBox 91"/>
                <p:cNvSpPr txBox="1"/>
                <p:nvPr/>
              </p:nvSpPr>
              <p:spPr>
                <a:xfrm>
                  <a:off x="7169695" y="4073462"/>
                  <a:ext cx="698501" cy="52243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dirty="0">
                      <a:solidFill>
                        <a:srgbClr val="000000">
                          <a:lumMod val="20000"/>
                          <a:lumOff val="80000"/>
                        </a:srgbClr>
                      </a:solidFill>
                      <a:latin typeface="Calibri" charset="0"/>
                      <a:ea typeface="ＭＳ Ｐゴシック" charset="-128"/>
                    </a:rPr>
                    <a:t>ARRA</a:t>
                  </a:r>
                </a:p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dirty="0">
                      <a:solidFill>
                        <a:srgbClr val="000000">
                          <a:lumMod val="20000"/>
                          <a:lumOff val="80000"/>
                        </a:srgbClr>
                      </a:solidFill>
                      <a:latin typeface="Calibri" charset="0"/>
                      <a:ea typeface="ＭＳ Ｐゴシック" charset="-128"/>
                    </a:rPr>
                    <a:t>Autism</a:t>
                  </a: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278729" y="2914258"/>
                  <a:ext cx="228600" cy="228665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353467" y="2147278"/>
                  <a:ext cx="36513" cy="304887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 rot="19327027">
                  <a:off x="3353341" y="2418817"/>
                  <a:ext cx="1041401" cy="40016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 i="1" dirty="0" err="1">
                      <a:solidFill>
                        <a:srgbClr val="000000">
                          <a:lumMod val="75000"/>
                        </a:srgbClr>
                      </a:solidFill>
                      <a:latin typeface="Calibri" charset="0"/>
                      <a:ea typeface="ＭＳ Ｐゴシック" charset="-128"/>
                    </a:rPr>
                    <a:t>RNASeq</a:t>
                  </a:r>
                  <a:endParaRPr lang="en-US" sz="2000" b="1" i="1" dirty="0">
                    <a:solidFill>
                      <a:srgbClr val="000000">
                        <a:lumMod val="75000"/>
                      </a:srgbClr>
                    </a:solidFill>
                    <a:latin typeface="Calibri" charset="0"/>
                    <a:ea typeface="ＭＳ Ｐゴシック" charset="-128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 rot="216050">
                  <a:off x="4385217" y="2104403"/>
                  <a:ext cx="941389" cy="40016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 i="1" dirty="0">
                      <a:solidFill>
                        <a:srgbClr val="000000">
                          <a:lumMod val="75000"/>
                        </a:srgbClr>
                      </a:solidFill>
                      <a:latin typeface="Calibri" charset="0"/>
                      <a:ea typeface="ＭＳ Ｐゴシック" charset="-128"/>
                    </a:rPr>
                    <a:t>Clinical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 rot="3455921">
                  <a:off x="5400230" y="2891290"/>
                  <a:ext cx="1370402" cy="400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 i="1" dirty="0" err="1">
                      <a:solidFill>
                        <a:srgbClr val="000000">
                          <a:lumMod val="75000"/>
                        </a:srgbClr>
                      </a:solidFill>
                      <a:latin typeface="Calibri" charset="0"/>
                      <a:ea typeface="ＭＳ Ｐゴシック" charset="-128"/>
                    </a:rPr>
                    <a:t>Epigenome</a:t>
                  </a:r>
                  <a:endParaRPr lang="en-US" sz="2000" b="1" i="1" dirty="0">
                    <a:solidFill>
                      <a:srgbClr val="000000">
                        <a:lumMod val="75000"/>
                      </a:srgbClr>
                    </a:solidFill>
                    <a:latin typeface="Calibri" charset="0"/>
                    <a:ea typeface="ＭＳ Ｐゴシック" charset="-128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 rot="16819356">
                  <a:off x="2796791" y="3312097"/>
                  <a:ext cx="922600" cy="400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 i="1" dirty="0" err="1">
                      <a:solidFill>
                        <a:srgbClr val="000000">
                          <a:lumMod val="50000"/>
                        </a:srgbClr>
                      </a:solidFill>
                      <a:latin typeface="Calibri" charset="0"/>
                      <a:ea typeface="ＭＳ Ｐゴシック" charset="-128"/>
                    </a:rPr>
                    <a:t>miRNA</a:t>
                  </a:r>
                  <a:endParaRPr lang="en-US" sz="2000" b="1" i="1" dirty="0">
                    <a:solidFill>
                      <a:srgbClr val="000000">
                        <a:lumMod val="50000"/>
                      </a:srgbClr>
                    </a:solidFill>
                    <a:latin typeface="Calibri" charset="0"/>
                    <a:ea typeface="ＭＳ Ｐゴシック" charset="-128"/>
                  </a:endParaRPr>
                </a:p>
              </p:txBody>
            </p:sp>
          </p:grpSp>
        </p:grpSp>
      </p:grpSp>
      <p:sp>
        <p:nvSpPr>
          <p:cNvPr id="59" name="TextBox 58"/>
          <p:cNvSpPr txBox="1"/>
          <p:nvPr/>
        </p:nvSpPr>
        <p:spPr>
          <a:xfrm>
            <a:off x="6629400" y="5562601"/>
            <a:ext cx="5588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>
                <a:solidFill>
                  <a:srgbClr val="2D2DB9">
                    <a:lumMod val="60000"/>
                    <a:lumOff val="40000"/>
                  </a:srgbClr>
                </a:solidFill>
                <a:latin typeface="Calibri" charset="0"/>
                <a:ea typeface="ＭＳ Ｐゴシック" charset="-128"/>
              </a:rPr>
              <a:t>GTeX</a:t>
            </a:r>
            <a:endParaRPr lang="en-US" sz="1400" b="1" dirty="0">
              <a:solidFill>
                <a:srgbClr val="2D2DB9">
                  <a:lumMod val="60000"/>
                  <a:lumOff val="40000"/>
                </a:srgbClr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19465" name="Picture 59" descr="C:\Documents and Settings\sofiahj\Desktop\logo_JESS3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1" y="6477000"/>
            <a:ext cx="45402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4"/>
          <p:cNvSpPr txBox="1"/>
          <p:nvPr/>
        </p:nvSpPr>
        <p:spPr>
          <a:xfrm>
            <a:off x="1528764" y="6400800"/>
            <a:ext cx="1595437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solidFill>
                  <a:srgbClr val="FFFFFF"/>
                </a:solidFill>
              </a:rPr>
              <a:t>Heidi Sofia, 7-16-15</a:t>
            </a:r>
          </a:p>
        </p:txBody>
      </p:sp>
    </p:spTree>
    <p:extLst>
      <p:ext uri="{BB962C8B-B14F-4D97-AF65-F5344CB8AC3E}">
        <p14:creationId xmlns:p14="http://schemas.microsoft.com/office/powerpoint/2010/main" val="67402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0982" y="1793876"/>
            <a:ext cx="4313238" cy="32639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ea typeface="Arial" charset="0"/>
                <a:cs typeface="Arial" charset="0"/>
              </a:rPr>
              <a:t>Model for the effect of an individual SNP on a phenotype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>
                <a:ea typeface="Arial" charset="0"/>
                <a:cs typeface="Arial" charset="0"/>
              </a:rPr>
              <a:t>Extension to model the combined effects of multiple SNPs</a:t>
            </a:r>
          </a:p>
        </p:txBody>
      </p:sp>
      <p:pic>
        <p:nvPicPr>
          <p:cNvPr id="522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2395539"/>
            <a:ext cx="1870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4721224"/>
            <a:ext cx="27336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1862139" y="2849563"/>
            <a:ext cx="359092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x-none" sz="1050" dirty="0">
                <a:latin typeface="Arial" charset="0"/>
              </a:rPr>
              <a:t>where: y=phenotype; </a:t>
            </a:r>
            <a:r>
              <a:rPr lang="en-US" altLang="x-none" sz="1050" dirty="0" err="1">
                <a:latin typeface="Arial" charset="0"/>
              </a:rPr>
              <a:t>x_ij</a:t>
            </a:r>
            <a:r>
              <a:rPr lang="en-US" altLang="x-none" sz="1050" dirty="0">
                <a:latin typeface="Arial" charset="0"/>
              </a:rPr>
              <a:t> is the ’genetic dosage’ of the </a:t>
            </a:r>
            <a:r>
              <a:rPr lang="en-US" altLang="x-none" sz="1050" dirty="0" err="1">
                <a:latin typeface="Arial" charset="0"/>
              </a:rPr>
              <a:t>i’th</a:t>
            </a:r>
            <a:r>
              <a:rPr lang="en-US" altLang="x-none" sz="1050" dirty="0">
                <a:latin typeface="Arial" charset="0"/>
              </a:rPr>
              <a:t> SNP in individual j, taking values {0,1}; </a:t>
            </a:r>
            <a:r>
              <a:rPr lang="en-US" altLang="x-none" sz="1050" dirty="0" err="1">
                <a:latin typeface="Arial" charset="0"/>
              </a:rPr>
              <a:t>a_i</a:t>
            </a:r>
            <a:r>
              <a:rPr lang="en-US" altLang="x-none" sz="1050" dirty="0">
                <a:latin typeface="Arial" charset="0"/>
              </a:rPr>
              <a:t> is the fixed effect size of SNP </a:t>
            </a:r>
            <a:r>
              <a:rPr lang="en-US" altLang="x-none" sz="1050" dirty="0" err="1">
                <a:latin typeface="Arial" charset="0"/>
              </a:rPr>
              <a:t>i</a:t>
            </a:r>
            <a:r>
              <a:rPr lang="en-US" altLang="x-none" sz="1050" dirty="0">
                <a:latin typeface="Arial" charset="0"/>
              </a:rPr>
              <a:t>, and </a:t>
            </a:r>
            <a:r>
              <a:rPr lang="en-US" altLang="x-none" sz="1050" dirty="0" err="1">
                <a:latin typeface="Arial" charset="0"/>
              </a:rPr>
              <a:t>e_j</a:t>
            </a:r>
            <a:r>
              <a:rPr lang="en-US" altLang="x-none" sz="1050" dirty="0">
                <a:latin typeface="Arial" charset="0"/>
              </a:rPr>
              <a:t> is the residual effect</a:t>
            </a:r>
          </a:p>
        </p:txBody>
      </p:sp>
      <p:sp>
        <p:nvSpPr>
          <p:cNvPr id="52229" name="TextBox 9"/>
          <p:cNvSpPr txBox="1">
            <a:spLocks noChangeArrowheads="1"/>
          </p:cNvSpPr>
          <p:nvPr/>
        </p:nvSpPr>
        <p:spPr bwMode="auto">
          <a:xfrm>
            <a:off x="1557680" y="5768968"/>
            <a:ext cx="553878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x-none" sz="1050" dirty="0" smtClean="0">
                <a:latin typeface="Arial" charset="0"/>
              </a:rPr>
              <a:t>where: </a:t>
            </a:r>
            <a:r>
              <a:rPr lang="en-US" altLang="x-none" sz="1050" dirty="0" err="1" smtClean="0">
                <a:latin typeface="Arial" charset="0"/>
              </a:rPr>
              <a:t>z_ij</a:t>
            </a:r>
            <a:r>
              <a:rPr lang="en-US" altLang="x-none" sz="1050" dirty="0" smtClean="0">
                <a:latin typeface="Arial" charset="0"/>
              </a:rPr>
              <a:t> is a ‘normalized genetic dosage’, i.e. the z-score of </a:t>
            </a:r>
            <a:r>
              <a:rPr lang="en-US" altLang="x-none" sz="1050" dirty="0" err="1" smtClean="0">
                <a:latin typeface="Arial" charset="0"/>
              </a:rPr>
              <a:t>x_ij</a:t>
            </a:r>
            <a:r>
              <a:rPr lang="en-US" altLang="x-none" sz="1050" dirty="0" smtClean="0">
                <a:latin typeface="Arial" charset="0"/>
              </a:rPr>
              <a:t>; </a:t>
            </a:r>
            <a:r>
              <a:rPr lang="en-US" altLang="x-none" sz="1050" dirty="0" err="1" smtClean="0">
                <a:latin typeface="Arial" charset="0"/>
              </a:rPr>
              <a:t>u_i</a:t>
            </a:r>
            <a:r>
              <a:rPr lang="en-US" altLang="x-none" sz="1050" dirty="0" smtClean="0">
                <a:latin typeface="Arial" charset="0"/>
              </a:rPr>
              <a:t> is the effect </a:t>
            </a:r>
          </a:p>
          <a:p>
            <a:r>
              <a:rPr lang="en-US" altLang="x-none" sz="1050" dirty="0" smtClean="0">
                <a:latin typeface="Arial" charset="0"/>
              </a:rPr>
              <a:t>size of SNP </a:t>
            </a:r>
            <a:r>
              <a:rPr lang="en-US" altLang="x-none" sz="1050" dirty="0" err="1" smtClean="0">
                <a:latin typeface="Arial" charset="0"/>
              </a:rPr>
              <a:t>i</a:t>
            </a:r>
            <a:r>
              <a:rPr lang="en-US" altLang="x-none" sz="1050" dirty="0" smtClean="0">
                <a:latin typeface="Arial" charset="0"/>
              </a:rPr>
              <a:t> treated as a random variable; </a:t>
            </a:r>
            <a:r>
              <a:rPr lang="en-US" altLang="x-none" sz="1050" dirty="0" err="1" smtClean="0">
                <a:latin typeface="Arial" charset="0"/>
              </a:rPr>
              <a:t>g_j</a:t>
            </a:r>
            <a:r>
              <a:rPr lang="en-US" altLang="x-none" sz="1050" dirty="0" smtClean="0">
                <a:latin typeface="Arial" charset="0"/>
              </a:rPr>
              <a:t> is the combined effect of all SNPs for individual j  </a:t>
            </a:r>
            <a:endParaRPr lang="en-US" altLang="x-none" sz="1050" dirty="0">
              <a:latin typeface="Arial" charset="0"/>
            </a:endParaRPr>
          </a:p>
        </p:txBody>
      </p:sp>
      <p:pic>
        <p:nvPicPr>
          <p:cNvPr id="5223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43" y="5340348"/>
            <a:ext cx="982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287168"/>
            <a:ext cx="153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344774" y="171453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Additive effects model to quantify cumulative effect of passengers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00700" y="1793876"/>
            <a:ext cx="6196914" cy="3340501"/>
            <a:chOff x="5600700" y="1793876"/>
            <a:chExt cx="6196914" cy="3340501"/>
          </a:xfrm>
        </p:grpSpPr>
        <p:pic>
          <p:nvPicPr>
            <p:cNvPr id="5223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92" b="59242"/>
            <a:stretch>
              <a:fillRect/>
            </a:stretch>
          </p:blipFill>
          <p:spPr bwMode="auto">
            <a:xfrm>
              <a:off x="5702300" y="2025645"/>
              <a:ext cx="6095314" cy="310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600700" y="1793876"/>
              <a:ext cx="368300" cy="4794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2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48280" b="26299"/>
          <a:stretch>
            <a:fillRect/>
          </a:stretch>
        </p:blipFill>
        <p:spPr bwMode="auto">
          <a:xfrm>
            <a:off x="3384210" y="1314453"/>
            <a:ext cx="6237968" cy="46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344774" y="171453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Additive variance for multiple cancer cohorts in PCAWG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63"/>
          <a:stretch>
            <a:fillRect/>
          </a:stretch>
        </p:blipFill>
        <p:spPr bwMode="auto">
          <a:xfrm>
            <a:off x="3357562" y="963614"/>
            <a:ext cx="6102124" cy="589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344774" y="171453"/>
            <a:ext cx="11662347" cy="67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Extending canonical model of driver and passengers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986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66920" r="9862" b="17223"/>
          <a:stretch>
            <a:fillRect/>
          </a:stretch>
        </p:blipFill>
        <p:spPr bwMode="auto">
          <a:xfrm>
            <a:off x="2222500" y="4564064"/>
            <a:ext cx="75438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963797" y="4508887"/>
          <a:ext cx="2109234" cy="126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878281" y="4482180"/>
          <a:ext cx="2109234" cy="126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508" name="Picture 2" descr="C:\Users\JM\thesis\mark_work\allele_specificity\manuscript\figures\fig1-process\fig1 v1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5051" r="26044" b="84633"/>
          <a:stretch>
            <a:fillRect/>
          </a:stretch>
        </p:blipFill>
        <p:spPr bwMode="auto">
          <a:xfrm>
            <a:off x="5824538" y="1709738"/>
            <a:ext cx="30321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JM\thesis\mark_work\allele_specificity\manuscript\figures\fig1-process\fig1 v1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5051" r="26044" b="84633"/>
          <a:stretch>
            <a:fillRect/>
          </a:stretch>
        </p:blipFill>
        <p:spPr bwMode="auto">
          <a:xfrm>
            <a:off x="8736013" y="1636713"/>
            <a:ext cx="3413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47"/>
          <p:cNvGrpSpPr>
            <a:grpSpLocks/>
          </p:cNvGrpSpPr>
          <p:nvPr/>
        </p:nvGrpSpPr>
        <p:grpSpPr bwMode="auto">
          <a:xfrm>
            <a:off x="8602663" y="1630364"/>
            <a:ext cx="615950" cy="682625"/>
            <a:chOff x="5569073" y="346372"/>
            <a:chExt cx="1045112" cy="1160641"/>
          </a:xfrm>
        </p:grpSpPr>
        <p:pic>
          <p:nvPicPr>
            <p:cNvPr id="21596" name="Picture 2" descr="C:\Users\JM\thesis\mark_work\allele_specificity\manuscript\figures\fig1-process\fig1 v10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42" t="5051" r="26044" b="84633"/>
            <a:stretch>
              <a:fillRect/>
            </a:stretch>
          </p:blipFill>
          <p:spPr bwMode="auto">
            <a:xfrm>
              <a:off x="5569073" y="364013"/>
              <a:ext cx="5143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2" descr="C:\Users\JM\thesis\mark_work\allele_specificity\manuscript\figures\fig1-process\fig1 v10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42" t="5051" r="26044" b="84633"/>
            <a:stretch>
              <a:fillRect/>
            </a:stretch>
          </p:blipFill>
          <p:spPr bwMode="auto">
            <a:xfrm>
              <a:off x="6099834" y="346372"/>
              <a:ext cx="514351" cy="114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634039" y="4695826"/>
            <a:ext cx="8096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Common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9014" y="5676901"/>
            <a:ext cx="10826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Rare* (1-4%)</a:t>
            </a:r>
          </a:p>
        </p:txBody>
      </p:sp>
      <p:grpSp>
        <p:nvGrpSpPr>
          <p:cNvPr id="21513" name="Group 36"/>
          <p:cNvGrpSpPr>
            <a:grpSpLocks/>
          </p:cNvGrpSpPr>
          <p:nvPr/>
        </p:nvGrpSpPr>
        <p:grpSpPr bwMode="auto">
          <a:xfrm>
            <a:off x="5975350" y="5483226"/>
            <a:ext cx="152400" cy="365125"/>
            <a:chOff x="687950" y="4216237"/>
            <a:chExt cx="152400" cy="364094"/>
          </a:xfrm>
        </p:grpSpPr>
        <p:cxnSp>
          <p:nvCxnSpPr>
            <p:cNvPr id="21594" name="Straight Connector 32"/>
            <p:cNvCxnSpPr>
              <a:cxnSpLocks noChangeShapeType="1"/>
            </p:cNvCxnSpPr>
            <p:nvPr/>
          </p:nvCxnSpPr>
          <p:spPr bwMode="auto">
            <a:xfrm>
              <a:off x="687950" y="4216237"/>
              <a:ext cx="0" cy="2116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5" name="Straight Connector 33"/>
            <p:cNvCxnSpPr>
              <a:cxnSpLocks noChangeShapeType="1"/>
            </p:cNvCxnSpPr>
            <p:nvPr/>
          </p:nvCxnSpPr>
          <p:spPr bwMode="auto">
            <a:xfrm>
              <a:off x="687950" y="4427931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170488" y="2806700"/>
          <a:ext cx="1700212" cy="1562137"/>
        </p:xfrm>
        <a:graphic>
          <a:graphicData uri="http://schemas.openxmlformats.org/drawingml/2006/table">
            <a:tbl>
              <a:tblPr/>
              <a:tblGrid>
                <a:gridCol w="609600"/>
                <a:gridCol w="1090612"/>
              </a:tblGrid>
              <a:tr h="36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SNP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3.5 – 4.3M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Indel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550 – 625K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SV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2.1 – 2.5K (20Mb)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4.1 – 5M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8066088" y="2779714"/>
          <a:ext cx="1700212" cy="141763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0223"/>
                <a:gridCol w="1089989"/>
              </a:tblGrid>
              <a:tr h="3709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SNP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84.7M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Helvetica"/>
                          <a:cs typeface="Helvetica"/>
                        </a:rPr>
                        <a:t>Indel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3.6M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SV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60K</a:t>
                      </a: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Total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88.3M</a:t>
                      </a: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548" name="Title 3"/>
          <p:cNvSpPr txBox="1"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90"/>
                </a:solidFill>
              </a:rPr>
              <a:t>Human Genetic Variation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38726" y="1317625"/>
            <a:ext cx="18510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A Typical Genome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78800" y="1114425"/>
            <a:ext cx="14795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Population of 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2,504 peoples</a:t>
            </a:r>
          </a:p>
        </p:txBody>
      </p:sp>
      <p:cxnSp>
        <p:nvCxnSpPr>
          <p:cNvPr id="21551" name="Straight Arrow Connector 56"/>
          <p:cNvCxnSpPr>
            <a:cxnSpLocks noChangeShapeType="1"/>
          </p:cNvCxnSpPr>
          <p:nvPr/>
        </p:nvCxnSpPr>
        <p:spPr bwMode="auto">
          <a:xfrm>
            <a:off x="6286500" y="1993900"/>
            <a:ext cx="2209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2" name="TextBox 5"/>
          <p:cNvSpPr txBox="1">
            <a:spLocks noChangeArrowheads="1"/>
          </p:cNvSpPr>
          <p:nvPr/>
        </p:nvSpPr>
        <p:spPr bwMode="auto">
          <a:xfrm>
            <a:off x="6253164" y="6445250"/>
            <a:ext cx="3951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charset="0"/>
              </a:rPr>
              <a:t>The 1000 Genomes Project Consortium, Nature. 2015. 526:68-74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charset="0"/>
              </a:rPr>
              <a:t>Khurana E. et al. Nat. Rev. Genet. 2016. 17:93-108</a:t>
            </a:r>
          </a:p>
        </p:txBody>
      </p:sp>
      <p:sp>
        <p:nvSpPr>
          <p:cNvPr id="21553" name="Rectangle 61"/>
          <p:cNvSpPr>
            <a:spLocks noChangeArrowheads="1"/>
          </p:cNvSpPr>
          <p:nvPr/>
        </p:nvSpPr>
        <p:spPr bwMode="auto">
          <a:xfrm>
            <a:off x="4664076" y="2497139"/>
            <a:ext cx="2646363" cy="34131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1554" name="Rectangle 62"/>
          <p:cNvSpPr>
            <a:spLocks noChangeArrowheads="1"/>
          </p:cNvSpPr>
          <p:nvPr/>
        </p:nvSpPr>
        <p:spPr bwMode="auto">
          <a:xfrm>
            <a:off x="7526339" y="2473325"/>
            <a:ext cx="2624137" cy="34369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94726" y="4589463"/>
            <a:ext cx="80962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Common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12250" y="5670551"/>
            <a:ext cx="10620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Rare (~75%)</a:t>
            </a:r>
          </a:p>
        </p:txBody>
      </p:sp>
      <p:grpSp>
        <p:nvGrpSpPr>
          <p:cNvPr id="21557" name="Group 65"/>
          <p:cNvGrpSpPr>
            <a:grpSpLocks/>
          </p:cNvGrpSpPr>
          <p:nvPr/>
        </p:nvGrpSpPr>
        <p:grpSpPr bwMode="auto">
          <a:xfrm>
            <a:off x="9036050" y="5424489"/>
            <a:ext cx="152400" cy="363537"/>
            <a:chOff x="687950" y="4216237"/>
            <a:chExt cx="152400" cy="364094"/>
          </a:xfrm>
        </p:grpSpPr>
        <p:cxnSp>
          <p:nvCxnSpPr>
            <p:cNvPr id="21592" name="Straight Connector 66"/>
            <p:cNvCxnSpPr>
              <a:cxnSpLocks noChangeShapeType="1"/>
            </p:cNvCxnSpPr>
            <p:nvPr/>
          </p:nvCxnSpPr>
          <p:spPr bwMode="auto">
            <a:xfrm>
              <a:off x="687950" y="4216237"/>
              <a:ext cx="0" cy="2116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3" name="Straight Connector 67"/>
            <p:cNvCxnSpPr>
              <a:cxnSpLocks noChangeShapeType="1"/>
            </p:cNvCxnSpPr>
            <p:nvPr/>
          </p:nvCxnSpPr>
          <p:spPr bwMode="auto">
            <a:xfrm>
              <a:off x="687950" y="4427931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" name="TextBox 70"/>
          <p:cNvSpPr txBox="1"/>
          <p:nvPr/>
        </p:nvSpPr>
        <p:spPr>
          <a:xfrm>
            <a:off x="5211763" y="2506664"/>
            <a:ext cx="15287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Class of Variants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33964" y="4424364"/>
            <a:ext cx="1978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Prevalence of Variants</a:t>
            </a:r>
          </a:p>
        </p:txBody>
      </p:sp>
      <p:sp>
        <p:nvSpPr>
          <p:cNvPr id="21560" name="TextBox 5"/>
          <p:cNvSpPr txBox="1">
            <a:spLocks noChangeArrowheads="1"/>
          </p:cNvSpPr>
          <p:nvPr/>
        </p:nvSpPr>
        <p:spPr bwMode="auto">
          <a:xfrm>
            <a:off x="1612900" y="5942014"/>
            <a:ext cx="673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Helvetica" charset="0"/>
              </a:rPr>
              <a:t>* Variants with allele frequency &lt; 0.5% are considered as rare variants in 1000 genomes project.</a:t>
            </a:r>
          </a:p>
        </p:txBody>
      </p:sp>
      <p:pic>
        <p:nvPicPr>
          <p:cNvPr id="21561" name="Picture 2" descr="C:\Users\JM\thesis\mark_work\allele_specificity\manuscript\figures\fig1-process\fig1 v1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5051" r="26044" b="84633"/>
          <a:stretch>
            <a:fillRect/>
          </a:stretch>
        </p:blipFill>
        <p:spPr bwMode="auto">
          <a:xfrm>
            <a:off x="2889251" y="1711325"/>
            <a:ext cx="3032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2087563" y="1346200"/>
            <a:ext cx="18780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A Cancer Genome</a:t>
            </a:r>
          </a:p>
        </p:txBody>
      </p:sp>
      <p:sp>
        <p:nvSpPr>
          <p:cNvPr id="21563" name="Rectangle 79"/>
          <p:cNvSpPr>
            <a:spLocks noChangeArrowheads="1"/>
          </p:cNvSpPr>
          <p:nvPr/>
        </p:nvSpPr>
        <p:spPr bwMode="auto">
          <a:xfrm>
            <a:off x="1728788" y="2506664"/>
            <a:ext cx="2646362" cy="34131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1771651" y="2813050"/>
          <a:ext cx="2551113" cy="1341437"/>
        </p:xfrm>
        <a:graphic>
          <a:graphicData uri="http://schemas.openxmlformats.org/drawingml/2006/table">
            <a:tbl>
              <a:tblPr/>
              <a:tblGrid>
                <a:gridCol w="828675"/>
                <a:gridCol w="741363"/>
                <a:gridCol w="981075"/>
              </a:tblGrid>
              <a:tr h="518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Coding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90B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Non-coding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90B2"/>
                    </a:solidFill>
                  </a:tcPr>
                </a:tc>
              </a:tr>
              <a:tr h="518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Germ-line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22K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4.1 – 5M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</a:tr>
              <a:tr h="3048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Somatic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~50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5K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2222501" y="2508251"/>
            <a:ext cx="16303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Origin of Variants</a:t>
            </a:r>
          </a:p>
        </p:txBody>
      </p:sp>
      <p:sp>
        <p:nvSpPr>
          <p:cNvPr id="21583" name="Oval 83"/>
          <p:cNvSpPr>
            <a:spLocks noChangeArrowheads="1"/>
          </p:cNvSpPr>
          <p:nvPr/>
        </p:nvSpPr>
        <p:spPr bwMode="auto">
          <a:xfrm>
            <a:off x="3009900" y="2024064"/>
            <a:ext cx="44450" cy="460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90" name="Trapezoid 89"/>
          <p:cNvSpPr/>
          <p:nvPr/>
        </p:nvSpPr>
        <p:spPr bwMode="auto">
          <a:xfrm rot="16200000">
            <a:off x="3964783" y="3159920"/>
            <a:ext cx="1563687" cy="847725"/>
          </a:xfrm>
          <a:prstGeom prst="trapezoid">
            <a:avLst>
              <a:gd name="adj" fmla="val 60600"/>
            </a:avLst>
          </a:prstGeom>
          <a:solidFill>
            <a:srgbClr val="FFFF00">
              <a:alpha val="2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</a:endParaRPr>
          </a:p>
        </p:txBody>
      </p:sp>
      <p:graphicFrame>
        <p:nvGraphicFramePr>
          <p:cNvPr id="91" name="Chart 90"/>
          <p:cNvGraphicFramePr>
            <a:graphicFrameLocks/>
          </p:cNvGraphicFramePr>
          <p:nvPr/>
        </p:nvGraphicFramePr>
        <p:xfrm>
          <a:off x="1943868" y="4462103"/>
          <a:ext cx="2190814" cy="13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1586" name="Group 93"/>
          <p:cNvGrpSpPr>
            <a:grpSpLocks/>
          </p:cNvGrpSpPr>
          <p:nvPr/>
        </p:nvGrpSpPr>
        <p:grpSpPr bwMode="auto">
          <a:xfrm>
            <a:off x="3027363" y="5513389"/>
            <a:ext cx="152400" cy="363537"/>
            <a:chOff x="687950" y="4216237"/>
            <a:chExt cx="152400" cy="364094"/>
          </a:xfrm>
        </p:grpSpPr>
        <p:cxnSp>
          <p:nvCxnSpPr>
            <p:cNvPr id="21590" name="Straight Connector 94"/>
            <p:cNvCxnSpPr>
              <a:cxnSpLocks noChangeShapeType="1"/>
            </p:cNvCxnSpPr>
            <p:nvPr/>
          </p:nvCxnSpPr>
          <p:spPr bwMode="auto">
            <a:xfrm>
              <a:off x="687950" y="4216237"/>
              <a:ext cx="0" cy="2116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1" name="Straight Connector 95"/>
            <p:cNvCxnSpPr>
              <a:cxnSpLocks noChangeShapeType="1"/>
            </p:cNvCxnSpPr>
            <p:nvPr/>
          </p:nvCxnSpPr>
          <p:spPr bwMode="auto">
            <a:xfrm>
              <a:off x="687950" y="4427931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7" name="TextBox 96"/>
          <p:cNvSpPr txBox="1"/>
          <p:nvPr/>
        </p:nvSpPr>
        <p:spPr>
          <a:xfrm>
            <a:off x="3138488" y="5707063"/>
            <a:ext cx="11811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Driver (~0.1%)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624138" y="4745039"/>
            <a:ext cx="9207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Passenger</a:t>
            </a:r>
          </a:p>
        </p:txBody>
      </p:sp>
      <p:cxnSp>
        <p:nvCxnSpPr>
          <p:cNvPr id="21589" name="Straight Arrow Connector 3"/>
          <p:cNvCxnSpPr>
            <a:cxnSpLocks noChangeShapeType="1"/>
          </p:cNvCxnSpPr>
          <p:nvPr/>
        </p:nvCxnSpPr>
        <p:spPr bwMode="auto">
          <a:xfrm flipH="1">
            <a:off x="3305176" y="2024063"/>
            <a:ext cx="232886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44491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976438" y="261939"/>
            <a:ext cx="3141662" cy="2111375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charset="-128"/>
              </a:rPr>
              <a:t>Finding Key Variants</a:t>
            </a:r>
            <a:br>
              <a:rPr lang="en-US" altLang="en-US" sz="3200">
                <a:ea typeface="ＭＳ Ｐゴシック" charset="-128"/>
              </a:rPr>
            </a:br>
            <a:r>
              <a:rPr lang="en-US" altLang="en-US" sz="3200">
                <a:ea typeface="ＭＳ Ｐゴシック" charset="-128"/>
              </a:rPr>
              <a:t/>
            </a:r>
            <a:br>
              <a:rPr lang="en-US" altLang="en-US" sz="3200">
                <a:ea typeface="ＭＳ Ｐゴシック" charset="-128"/>
              </a:rPr>
            </a:br>
            <a:r>
              <a:rPr lang="en-US" altLang="en-US" sz="3200">
                <a:ea typeface="ＭＳ Ｐゴシック" charset="-128"/>
              </a:rPr>
              <a:t>Somatic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3203575"/>
            <a:ext cx="8843963" cy="331628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>
                <a:solidFill>
                  <a:srgbClr val="008000"/>
                </a:solidFill>
                <a:ea typeface="+mn-ea"/>
                <a:cs typeface="+mn-cs"/>
              </a:rPr>
              <a:t>Overall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ea typeface="+mn-ea"/>
              </a:rPr>
              <a:t>Often these can be conceptualized as</a:t>
            </a:r>
            <a:r>
              <a:rPr lang="en-US" sz="1800" u="sng" dirty="0">
                <a:ea typeface="+mn-ea"/>
              </a:rPr>
              <a:t> very rare variants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ea typeface="+mn-ea"/>
              </a:rPr>
              <a:t>A challenge to identify somatic mutations contributing to cancer is to find driver mutations &amp; distinguish them from passengers.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8000"/>
                </a:solidFill>
                <a:ea typeface="+mn-ea"/>
                <a:cs typeface="+mn-cs"/>
              </a:rPr>
              <a:t>Drivers</a:t>
            </a:r>
            <a:endParaRPr lang="en-US" b="1" kern="1200" dirty="0">
              <a:solidFill>
                <a:srgbClr val="008000"/>
              </a:solidFill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ea typeface="+mn-ea"/>
              </a:rPr>
              <a:t>Driver mutation is a mutation that directly or indirectly confers a selective growth advantage to the cell in which it occurs.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A typical tumor contains 2-8 drivers; the remaining mutations are passengers.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8000"/>
                </a:solidFill>
                <a:ea typeface="+mn-ea"/>
                <a:cs typeface="+mn-cs"/>
              </a:rPr>
              <a:t>Passengers</a:t>
            </a:r>
            <a:endParaRPr lang="en-US" b="1" kern="1200" dirty="0">
              <a:solidFill>
                <a:srgbClr val="008000"/>
              </a:solidFill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ea typeface="+mn-ea"/>
              </a:rPr>
              <a:t>Conceptually, a passenger mutation has no direct or indirect effect on the selective growth advantage of the cell in which it occurred.</a:t>
            </a:r>
          </a:p>
        </p:txBody>
      </p:sp>
      <p:pic>
        <p:nvPicPr>
          <p:cNvPr id="25603" name="Picture 10" descr="Featured-Image1-759x4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88938"/>
            <a:ext cx="471011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11"/>
          <p:cNvSpPr>
            <a:spLocks noChangeArrowheads="1"/>
          </p:cNvSpPr>
          <p:nvPr/>
        </p:nvSpPr>
        <p:spPr bwMode="auto">
          <a:xfrm>
            <a:off x="8945564" y="2911475"/>
            <a:ext cx="657225" cy="5476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2639" y="17463"/>
            <a:ext cx="3736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CAN YOU FIND THE PANDA?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997700" y="6575426"/>
            <a:ext cx="3328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charset="0"/>
              </a:rPr>
              <a:t>Vogelstein B. Science 2013. 339(6127):1546-1558</a:t>
            </a:r>
          </a:p>
        </p:txBody>
      </p:sp>
    </p:spTree>
    <p:extLst>
      <p:ext uri="{BB962C8B-B14F-4D97-AF65-F5344CB8AC3E}">
        <p14:creationId xmlns:p14="http://schemas.microsoft.com/office/powerpoint/2010/main" val="1766550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275114"/>
            <a:ext cx="10363200" cy="1143000"/>
          </a:xfrm>
        </p:spPr>
        <p:txBody>
          <a:bodyPr/>
          <a:lstStyle/>
          <a:p>
            <a:r>
              <a:rPr lang="en-US" dirty="0" smtClean="0"/>
              <a:t>How to identify drivers </a:t>
            </a:r>
            <a:r>
              <a:rPr lang="mr-IN" dirty="0" smtClean="0"/>
              <a:t>–</a:t>
            </a:r>
            <a:r>
              <a:rPr lang="en-US" dirty="0" smtClean="0"/>
              <a:t> mutation recurrence (LARVA) and functional impact (</a:t>
            </a:r>
            <a:r>
              <a:rPr lang="en-US" dirty="0" err="1"/>
              <a:t>F</a:t>
            </a:r>
            <a:r>
              <a:rPr lang="en-US" dirty="0" err="1" smtClean="0"/>
              <a:t>unseq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103939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49F1D9-5839-7949-9772-3B6BE55DFB8E}" type="slidenum">
              <a:rPr lang="en-US" alt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20876" y="696914"/>
            <a:ext cx="8270875" cy="5411787"/>
            <a:chOff x="396417" y="680758"/>
            <a:chExt cx="8271045" cy="5410550"/>
          </a:xfrm>
        </p:grpSpPr>
        <p:grpSp>
          <p:nvGrpSpPr>
            <p:cNvPr id="41989" name="Group 166"/>
            <p:cNvGrpSpPr>
              <a:grpSpLocks/>
            </p:cNvGrpSpPr>
            <p:nvPr/>
          </p:nvGrpSpPr>
          <p:grpSpPr bwMode="auto">
            <a:xfrm>
              <a:off x="396418" y="680758"/>
              <a:ext cx="8271044" cy="1586865"/>
              <a:chOff x="388768" y="680758"/>
              <a:chExt cx="8271044" cy="1586865"/>
            </a:xfrm>
          </p:grpSpPr>
          <p:grpSp>
            <p:nvGrpSpPr>
              <p:cNvPr id="42109" name="Group 167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2113" name="Group 171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3" name="Straight Connector 1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519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25" name="Picture 18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114" name="Group 172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1" name="Straight Connector 1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282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23" name="Picture 18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115" name="Group 173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9" name="Straight Connector 1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456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21" name="Picture 17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116" name="Group 174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7" name="Straight Connector 1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444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19" name="Picture 17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117" name="Picture 17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110" name="Group 168"/>
              <p:cNvGrpSpPr>
                <a:grpSpLocks/>
              </p:cNvGrpSpPr>
              <p:nvPr/>
            </p:nvGrpSpPr>
            <p:grpSpPr bwMode="auto">
              <a:xfrm>
                <a:off x="388768" y="759524"/>
                <a:ext cx="800539" cy="1454902"/>
                <a:chOff x="459543" y="1775465"/>
                <a:chExt cx="1138141" cy="1954688"/>
              </a:xfrm>
            </p:grpSpPr>
            <p:graphicFrame>
              <p:nvGraphicFramePr>
                <p:cNvPr id="42111" name="Object 169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70" name="Equation" r:id="rId6" imgW="355600" imgH="889000" progId="Equation.3">
                        <p:embed/>
                      </p:oleObj>
                    </mc:Choice>
                    <mc:Fallback>
                      <p:oleObj name="Equation" r:id="rId6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2112" name="TextBox 17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18" y="2551139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1</a:t>
                  </a:r>
                </a:p>
              </p:txBody>
            </p:sp>
          </p:grpSp>
        </p:grpSp>
        <p:grpSp>
          <p:nvGrpSpPr>
            <p:cNvPr id="41990" name="Group 184"/>
            <p:cNvGrpSpPr>
              <a:grpSpLocks/>
            </p:cNvGrpSpPr>
            <p:nvPr/>
          </p:nvGrpSpPr>
          <p:grpSpPr bwMode="auto">
            <a:xfrm>
              <a:off x="396417" y="2562001"/>
              <a:ext cx="8271045" cy="1586865"/>
              <a:chOff x="388767" y="680758"/>
              <a:chExt cx="8271045" cy="1586865"/>
            </a:xfrm>
          </p:grpSpPr>
          <p:grpSp>
            <p:nvGrpSpPr>
              <p:cNvPr id="42092" name="Group 185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2096" name="Group 189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01" name="Straight Connector 2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14098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08" name="Picture 20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97" name="Group 190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9" name="Straight Connector 1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796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06" name="Picture 19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98" name="Group 191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7" name="Straight Connector 1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1971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04" name="Picture 19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99" name="Group 192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5" name="Straight Connector 1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959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02" name="Picture 19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100" name="Picture 19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093" name="Group 186"/>
              <p:cNvGrpSpPr>
                <a:grpSpLocks/>
              </p:cNvGrpSpPr>
              <p:nvPr/>
            </p:nvGrpSpPr>
            <p:grpSpPr bwMode="auto">
              <a:xfrm>
                <a:off x="388767" y="759524"/>
                <a:ext cx="800541" cy="1454902"/>
                <a:chOff x="459541" y="1775465"/>
                <a:chExt cx="1138143" cy="1954688"/>
              </a:xfrm>
            </p:grpSpPr>
            <p:graphicFrame>
              <p:nvGraphicFramePr>
                <p:cNvPr id="42094" name="Object 187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71" name="Equation" r:id="rId8" imgW="355600" imgH="889000" progId="Equation.3">
                        <p:embed/>
                      </p:oleObj>
                    </mc:Choice>
                    <mc:Fallback>
                      <p:oleObj name="Equation" r:id="rId8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2095" name="TextBox 18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20" y="2548355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2</a:t>
                  </a:r>
                </a:p>
              </p:txBody>
            </p:sp>
          </p:grpSp>
        </p:grpSp>
        <p:grpSp>
          <p:nvGrpSpPr>
            <p:cNvPr id="41991" name="Group 202"/>
            <p:cNvGrpSpPr>
              <a:grpSpLocks/>
            </p:cNvGrpSpPr>
            <p:nvPr/>
          </p:nvGrpSpPr>
          <p:grpSpPr bwMode="auto">
            <a:xfrm>
              <a:off x="396418" y="4504443"/>
              <a:ext cx="8271044" cy="1586865"/>
              <a:chOff x="388768" y="680758"/>
              <a:chExt cx="8271044" cy="1586865"/>
            </a:xfrm>
          </p:grpSpPr>
          <p:grpSp>
            <p:nvGrpSpPr>
              <p:cNvPr id="42075" name="Group 203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2079" name="Group 207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9" name="Straight Connector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247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091" name="Picture 21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80" name="Group 208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7" name="Straight Connector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010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089" name="Picture 21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81" name="Group 209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5" name="Straight Connector 2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185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087" name="Picture 21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82" name="Group 210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3" name="Straight Connector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173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085" name="Picture 21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083" name="Picture 21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076" name="Group 204"/>
              <p:cNvGrpSpPr>
                <a:grpSpLocks/>
              </p:cNvGrpSpPr>
              <p:nvPr/>
            </p:nvGrpSpPr>
            <p:grpSpPr bwMode="auto">
              <a:xfrm>
                <a:off x="388768" y="759524"/>
                <a:ext cx="800539" cy="1454902"/>
                <a:chOff x="459543" y="1775465"/>
                <a:chExt cx="1138141" cy="1954688"/>
              </a:xfrm>
            </p:grpSpPr>
            <p:graphicFrame>
              <p:nvGraphicFramePr>
                <p:cNvPr id="42077" name="Object 205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72" name="Equation" r:id="rId9" imgW="355600" imgH="889000" progId="Equation.3">
                        <p:embed/>
                      </p:oleObj>
                    </mc:Choice>
                    <mc:Fallback>
                      <p:oleObj name="Equation" r:id="rId9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2078" name="TextBox 20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18" y="2550774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</a:t>
                  </a:r>
                  <a:r>
                    <a:rPr lang="en-US" altLang="zh-CN" sz="1400">
                      <a:solidFill>
                        <a:srgbClr val="000000"/>
                      </a:solidFill>
                      <a:latin typeface="Calibri" charset="0"/>
                      <a:ea typeface="宋体" charset="-122"/>
                    </a:rPr>
                    <a:t>3</a:t>
                  </a:r>
                  <a:endParaRPr lang="en-US" altLang="en-US" sz="1400">
                    <a:solidFill>
                      <a:srgbClr val="000000"/>
                    </a:solidFill>
                    <a:latin typeface="Calibri" charset="0"/>
                    <a:ea typeface="宋体" charset="-122"/>
                  </a:endParaRPr>
                </a:p>
              </p:txBody>
            </p:sp>
          </p:grpSp>
        </p:grpSp>
        <p:grpSp>
          <p:nvGrpSpPr>
            <p:cNvPr id="41992" name="Group 220"/>
            <p:cNvGrpSpPr>
              <a:grpSpLocks/>
            </p:cNvGrpSpPr>
            <p:nvPr/>
          </p:nvGrpSpPr>
          <p:grpSpPr bwMode="auto">
            <a:xfrm>
              <a:off x="1331150" y="736934"/>
              <a:ext cx="7068264" cy="269470"/>
              <a:chOff x="1331150" y="736934"/>
              <a:chExt cx="7068264" cy="269470"/>
            </a:xfrm>
          </p:grpSpPr>
          <p:cxnSp>
            <p:nvCxnSpPr>
              <p:cNvPr id="222" name="Straight Connector 221"/>
              <p:cNvCxnSpPr>
                <a:cxnSpLocks noChangeShapeType="1"/>
              </p:cNvCxnSpPr>
              <p:nvPr/>
            </p:nvCxnSpPr>
            <p:spPr bwMode="auto">
              <a:xfrm>
                <a:off x="133147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3" name="Straight Connector 222"/>
              <p:cNvCxnSpPr>
                <a:cxnSpLocks noChangeShapeType="1"/>
              </p:cNvCxnSpPr>
              <p:nvPr/>
            </p:nvCxnSpPr>
            <p:spPr bwMode="auto">
              <a:xfrm>
                <a:off x="2477673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4" name="Straight Connector 223"/>
              <p:cNvCxnSpPr>
                <a:cxnSpLocks noChangeShapeType="1"/>
              </p:cNvCxnSpPr>
              <p:nvPr/>
            </p:nvCxnSpPr>
            <p:spPr bwMode="auto">
              <a:xfrm>
                <a:off x="546223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" name="Straight Connector 224"/>
              <p:cNvCxnSpPr>
                <a:cxnSpLocks noChangeShapeType="1"/>
              </p:cNvCxnSpPr>
              <p:nvPr/>
            </p:nvCxnSpPr>
            <p:spPr bwMode="auto">
              <a:xfrm>
                <a:off x="3242863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Straight Connector 225"/>
              <p:cNvCxnSpPr>
                <a:cxnSpLocks noChangeShapeType="1"/>
              </p:cNvCxnSpPr>
              <p:nvPr/>
            </p:nvCxnSpPr>
            <p:spPr bwMode="auto">
              <a:xfrm>
                <a:off x="4852621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Straight Connector 226"/>
              <p:cNvCxnSpPr>
                <a:cxnSpLocks noChangeShapeType="1"/>
              </p:cNvCxnSpPr>
              <p:nvPr/>
            </p:nvCxnSpPr>
            <p:spPr bwMode="auto">
              <a:xfrm>
                <a:off x="839916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Connector 227"/>
              <p:cNvCxnSpPr>
                <a:cxnSpLocks noChangeShapeType="1"/>
              </p:cNvCxnSpPr>
              <p:nvPr/>
            </p:nvCxnSpPr>
            <p:spPr bwMode="auto">
              <a:xfrm>
                <a:off x="7389498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Straight Connector 228"/>
              <p:cNvCxnSpPr>
                <a:cxnSpLocks noChangeShapeType="1"/>
              </p:cNvCxnSpPr>
              <p:nvPr/>
            </p:nvCxnSpPr>
            <p:spPr bwMode="auto">
              <a:xfrm>
                <a:off x="7219632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Connector 229"/>
              <p:cNvCxnSpPr>
                <a:cxnSpLocks noChangeShapeType="1"/>
              </p:cNvCxnSpPr>
              <p:nvPr/>
            </p:nvCxnSpPr>
            <p:spPr bwMode="auto">
              <a:xfrm>
                <a:off x="644015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" name="Straight Connector 230"/>
              <p:cNvCxnSpPr>
                <a:cxnSpLocks noChangeShapeType="1"/>
              </p:cNvCxnSpPr>
              <p:nvPr/>
            </p:nvCxnSpPr>
            <p:spPr bwMode="auto">
              <a:xfrm>
                <a:off x="596706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2" name="Straight Connector 231"/>
              <p:cNvCxnSpPr>
                <a:cxnSpLocks noChangeShapeType="1"/>
              </p:cNvCxnSpPr>
              <p:nvPr/>
            </p:nvCxnSpPr>
            <p:spPr bwMode="auto">
              <a:xfrm>
                <a:off x="515583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3" name="Straight Connector 232"/>
              <p:cNvCxnSpPr>
                <a:cxnSpLocks noChangeShapeType="1"/>
              </p:cNvCxnSpPr>
              <p:nvPr/>
            </p:nvCxnSpPr>
            <p:spPr bwMode="auto">
              <a:xfrm>
                <a:off x="6544931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" name="Straight Connector 233"/>
              <p:cNvCxnSpPr>
                <a:cxnSpLocks noChangeShapeType="1"/>
              </p:cNvCxnSpPr>
              <p:nvPr/>
            </p:nvCxnSpPr>
            <p:spPr bwMode="auto">
              <a:xfrm>
                <a:off x="7811782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35" name="Straight Connector 234"/>
            <p:cNvCxnSpPr>
              <a:cxnSpLocks noChangeShapeType="1"/>
            </p:cNvCxnSpPr>
            <p:nvPr/>
          </p:nvCxnSpPr>
          <p:spPr bwMode="auto">
            <a:xfrm>
              <a:off x="145212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Straight Connector 235"/>
            <p:cNvCxnSpPr>
              <a:cxnSpLocks noChangeShapeType="1"/>
            </p:cNvCxnSpPr>
            <p:nvPr/>
          </p:nvCxnSpPr>
          <p:spPr bwMode="auto">
            <a:xfrm>
              <a:off x="218556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Straight Connector 236"/>
            <p:cNvCxnSpPr>
              <a:cxnSpLocks noChangeShapeType="1"/>
            </p:cNvCxnSpPr>
            <p:nvPr/>
          </p:nvCxnSpPr>
          <p:spPr bwMode="auto">
            <a:xfrm>
              <a:off x="558288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Straight Connector 237"/>
            <p:cNvCxnSpPr>
              <a:cxnSpLocks noChangeShapeType="1"/>
            </p:cNvCxnSpPr>
            <p:nvPr/>
          </p:nvCxnSpPr>
          <p:spPr bwMode="auto">
            <a:xfrm>
              <a:off x="3363516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Straight Connector 238"/>
            <p:cNvCxnSpPr>
              <a:cxnSpLocks noChangeShapeType="1"/>
            </p:cNvCxnSpPr>
            <p:nvPr/>
          </p:nvCxnSpPr>
          <p:spPr bwMode="auto">
            <a:xfrm>
              <a:off x="4973274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Straight Connector 239"/>
            <p:cNvCxnSpPr>
              <a:cxnSpLocks noChangeShapeType="1"/>
            </p:cNvCxnSpPr>
            <p:nvPr/>
          </p:nvCxnSpPr>
          <p:spPr bwMode="auto">
            <a:xfrm>
              <a:off x="8229303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Straight Connector 240"/>
            <p:cNvCxnSpPr>
              <a:cxnSpLocks noChangeShapeType="1"/>
            </p:cNvCxnSpPr>
            <p:nvPr/>
          </p:nvCxnSpPr>
          <p:spPr bwMode="auto">
            <a:xfrm>
              <a:off x="6562394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Straight Connector 241"/>
            <p:cNvCxnSpPr>
              <a:cxnSpLocks noChangeShapeType="1"/>
            </p:cNvCxnSpPr>
            <p:nvPr/>
          </p:nvCxnSpPr>
          <p:spPr bwMode="auto">
            <a:xfrm>
              <a:off x="6087722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Straight Connector 242"/>
            <p:cNvCxnSpPr>
              <a:cxnSpLocks noChangeShapeType="1"/>
            </p:cNvCxnSpPr>
            <p:nvPr/>
          </p:nvCxnSpPr>
          <p:spPr bwMode="auto">
            <a:xfrm>
              <a:off x="5403495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" name="Straight Connector 243"/>
            <p:cNvCxnSpPr>
              <a:cxnSpLocks noChangeShapeType="1"/>
            </p:cNvCxnSpPr>
            <p:nvPr/>
          </p:nvCxnSpPr>
          <p:spPr bwMode="auto">
            <a:xfrm>
              <a:off x="6667171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Straight Connector 244"/>
            <p:cNvCxnSpPr>
              <a:cxnSpLocks noChangeShapeType="1"/>
            </p:cNvCxnSpPr>
            <p:nvPr/>
          </p:nvCxnSpPr>
          <p:spPr bwMode="auto">
            <a:xfrm>
              <a:off x="6995791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Straight Connector 245"/>
            <p:cNvCxnSpPr>
              <a:cxnSpLocks noChangeShapeType="1"/>
            </p:cNvCxnSpPr>
            <p:nvPr/>
          </p:nvCxnSpPr>
          <p:spPr bwMode="auto">
            <a:xfrm>
              <a:off x="7694305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7" name="Straight Connector 246"/>
            <p:cNvCxnSpPr>
              <a:cxnSpLocks noChangeShapeType="1"/>
            </p:cNvCxnSpPr>
            <p:nvPr/>
          </p:nvCxnSpPr>
          <p:spPr bwMode="auto">
            <a:xfrm>
              <a:off x="134099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" name="Straight Connector 247"/>
            <p:cNvCxnSpPr>
              <a:cxnSpLocks noChangeShapeType="1"/>
            </p:cNvCxnSpPr>
            <p:nvPr/>
          </p:nvCxnSpPr>
          <p:spPr bwMode="auto">
            <a:xfrm>
              <a:off x="3153962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9" name="Straight Connector 248"/>
            <p:cNvCxnSpPr>
              <a:cxnSpLocks noChangeShapeType="1"/>
            </p:cNvCxnSpPr>
            <p:nvPr/>
          </p:nvCxnSpPr>
          <p:spPr bwMode="auto">
            <a:xfrm>
              <a:off x="547175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0" name="Straight Connector 249"/>
            <p:cNvCxnSpPr>
              <a:cxnSpLocks noChangeShapeType="1"/>
            </p:cNvCxnSpPr>
            <p:nvPr/>
          </p:nvCxnSpPr>
          <p:spPr bwMode="auto">
            <a:xfrm>
              <a:off x="325238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1" name="Straight Connector 250"/>
            <p:cNvCxnSpPr>
              <a:cxnSpLocks noChangeShapeType="1"/>
            </p:cNvCxnSpPr>
            <p:nvPr/>
          </p:nvCxnSpPr>
          <p:spPr bwMode="auto">
            <a:xfrm>
              <a:off x="4687518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2" name="Straight Connector 251"/>
            <p:cNvCxnSpPr>
              <a:cxnSpLocks noChangeShapeType="1"/>
            </p:cNvCxnSpPr>
            <p:nvPr/>
          </p:nvCxnSpPr>
          <p:spPr bwMode="auto">
            <a:xfrm>
              <a:off x="8118176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Straight Connector 252"/>
            <p:cNvCxnSpPr>
              <a:cxnSpLocks noChangeShapeType="1"/>
            </p:cNvCxnSpPr>
            <p:nvPr/>
          </p:nvCxnSpPr>
          <p:spPr bwMode="auto">
            <a:xfrm>
              <a:off x="7229157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Straight Connector 253"/>
            <p:cNvCxnSpPr>
              <a:cxnSpLocks noChangeShapeType="1"/>
            </p:cNvCxnSpPr>
            <p:nvPr/>
          </p:nvCxnSpPr>
          <p:spPr bwMode="auto">
            <a:xfrm>
              <a:off x="5976595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Straight Connector 254"/>
            <p:cNvCxnSpPr>
              <a:cxnSpLocks noChangeShapeType="1"/>
            </p:cNvCxnSpPr>
            <p:nvPr/>
          </p:nvCxnSpPr>
          <p:spPr bwMode="auto">
            <a:xfrm>
              <a:off x="6556044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/>
            <p:cNvCxnSpPr>
              <a:cxnSpLocks noChangeShapeType="1"/>
            </p:cNvCxnSpPr>
            <p:nvPr/>
          </p:nvCxnSpPr>
          <p:spPr bwMode="auto">
            <a:xfrm>
              <a:off x="6695746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" name="Straight Connector 256"/>
            <p:cNvCxnSpPr>
              <a:cxnSpLocks noChangeShapeType="1"/>
            </p:cNvCxnSpPr>
            <p:nvPr/>
          </p:nvCxnSpPr>
          <p:spPr bwMode="auto">
            <a:xfrm>
              <a:off x="1880761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8" name="Straight Connector 257"/>
            <p:cNvCxnSpPr>
              <a:cxnSpLocks noChangeShapeType="1"/>
            </p:cNvCxnSpPr>
            <p:nvPr/>
          </p:nvCxnSpPr>
          <p:spPr bwMode="auto">
            <a:xfrm>
              <a:off x="5598762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9" name="Straight Connector 258"/>
            <p:cNvCxnSpPr>
              <a:cxnSpLocks noChangeShapeType="1"/>
            </p:cNvCxnSpPr>
            <p:nvPr/>
          </p:nvCxnSpPr>
          <p:spPr bwMode="auto">
            <a:xfrm>
              <a:off x="3379391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Straight Connector 259"/>
            <p:cNvCxnSpPr>
              <a:cxnSpLocks noChangeShapeType="1"/>
            </p:cNvCxnSpPr>
            <p:nvPr/>
          </p:nvCxnSpPr>
          <p:spPr bwMode="auto">
            <a:xfrm>
              <a:off x="4989149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1" name="Straight Connector 260"/>
            <p:cNvCxnSpPr>
              <a:cxnSpLocks noChangeShapeType="1"/>
            </p:cNvCxnSpPr>
            <p:nvPr/>
          </p:nvCxnSpPr>
          <p:spPr bwMode="auto">
            <a:xfrm>
              <a:off x="8459496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2" name="Straight Connector 261"/>
            <p:cNvCxnSpPr>
              <a:cxnSpLocks noChangeShapeType="1"/>
            </p:cNvCxnSpPr>
            <p:nvPr/>
          </p:nvCxnSpPr>
          <p:spPr bwMode="auto">
            <a:xfrm>
              <a:off x="735616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Straight Connector 262"/>
            <p:cNvCxnSpPr>
              <a:cxnSpLocks noChangeShapeType="1"/>
            </p:cNvCxnSpPr>
            <p:nvPr/>
          </p:nvCxnSpPr>
          <p:spPr bwMode="auto">
            <a:xfrm>
              <a:off x="6578269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Straight Connector 263"/>
            <p:cNvCxnSpPr>
              <a:cxnSpLocks noChangeShapeType="1"/>
            </p:cNvCxnSpPr>
            <p:nvPr/>
          </p:nvCxnSpPr>
          <p:spPr bwMode="auto">
            <a:xfrm>
              <a:off x="646873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Straight Connector 264"/>
            <p:cNvCxnSpPr>
              <a:cxnSpLocks noChangeShapeType="1"/>
            </p:cNvCxnSpPr>
            <p:nvPr/>
          </p:nvCxnSpPr>
          <p:spPr bwMode="auto">
            <a:xfrm>
              <a:off x="6683046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/>
            <p:cNvCxnSpPr>
              <a:cxnSpLocks noChangeShapeType="1"/>
            </p:cNvCxnSpPr>
            <p:nvPr/>
          </p:nvCxnSpPr>
          <p:spPr bwMode="auto">
            <a:xfrm>
              <a:off x="771018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Straight Connector 266"/>
            <p:cNvCxnSpPr>
              <a:cxnSpLocks noChangeShapeType="1"/>
            </p:cNvCxnSpPr>
            <p:nvPr/>
          </p:nvCxnSpPr>
          <p:spPr bwMode="auto">
            <a:xfrm>
              <a:off x="2726915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" name="Straight Connector 267"/>
            <p:cNvCxnSpPr>
              <a:cxnSpLocks noChangeShapeType="1"/>
            </p:cNvCxnSpPr>
            <p:nvPr/>
          </p:nvCxnSpPr>
          <p:spPr bwMode="auto">
            <a:xfrm>
              <a:off x="4855797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Straight Connector 268"/>
            <p:cNvCxnSpPr>
              <a:cxnSpLocks noChangeShapeType="1"/>
            </p:cNvCxnSpPr>
            <p:nvPr/>
          </p:nvCxnSpPr>
          <p:spPr bwMode="auto">
            <a:xfrm>
              <a:off x="8111826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Straight Connector 269"/>
            <p:cNvCxnSpPr>
              <a:cxnSpLocks noChangeShapeType="1"/>
            </p:cNvCxnSpPr>
            <p:nvPr/>
          </p:nvCxnSpPr>
          <p:spPr bwMode="auto">
            <a:xfrm>
              <a:off x="7222807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Straight Connector 270"/>
            <p:cNvCxnSpPr>
              <a:cxnSpLocks noChangeShapeType="1"/>
            </p:cNvCxnSpPr>
            <p:nvPr/>
          </p:nvCxnSpPr>
          <p:spPr bwMode="auto">
            <a:xfrm>
              <a:off x="6444916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Straight Connector 271"/>
            <p:cNvCxnSpPr>
              <a:cxnSpLocks noChangeShapeType="1"/>
            </p:cNvCxnSpPr>
            <p:nvPr/>
          </p:nvCxnSpPr>
          <p:spPr bwMode="auto">
            <a:xfrm>
              <a:off x="6549693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Straight Connector 272"/>
            <p:cNvCxnSpPr>
              <a:cxnSpLocks noChangeShapeType="1"/>
            </p:cNvCxnSpPr>
            <p:nvPr/>
          </p:nvCxnSpPr>
          <p:spPr bwMode="auto">
            <a:xfrm>
              <a:off x="1588655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Straight Connector 273"/>
            <p:cNvCxnSpPr>
              <a:cxnSpLocks noChangeShapeType="1"/>
            </p:cNvCxnSpPr>
            <p:nvPr/>
          </p:nvCxnSpPr>
          <p:spPr bwMode="auto">
            <a:xfrm>
              <a:off x="4697043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Straight Connector 274"/>
            <p:cNvCxnSpPr>
              <a:cxnSpLocks noChangeShapeType="1"/>
            </p:cNvCxnSpPr>
            <p:nvPr/>
          </p:nvCxnSpPr>
          <p:spPr bwMode="auto">
            <a:xfrm>
              <a:off x="8302329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/>
            <p:cNvCxnSpPr>
              <a:cxnSpLocks noChangeShapeType="1"/>
            </p:cNvCxnSpPr>
            <p:nvPr/>
          </p:nvCxnSpPr>
          <p:spPr bwMode="auto">
            <a:xfrm>
              <a:off x="7064054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Straight Connector 276"/>
            <p:cNvCxnSpPr>
              <a:cxnSpLocks noChangeShapeType="1"/>
            </p:cNvCxnSpPr>
            <p:nvPr/>
          </p:nvCxnSpPr>
          <p:spPr bwMode="auto">
            <a:xfrm>
              <a:off x="6390940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" name="Straight Connector 277"/>
            <p:cNvCxnSpPr>
              <a:cxnSpLocks noChangeShapeType="1"/>
            </p:cNvCxnSpPr>
            <p:nvPr/>
          </p:nvCxnSpPr>
          <p:spPr bwMode="auto">
            <a:xfrm>
              <a:off x="3373041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Straight Connector 278"/>
            <p:cNvCxnSpPr>
              <a:cxnSpLocks noChangeShapeType="1"/>
            </p:cNvCxnSpPr>
            <p:nvPr/>
          </p:nvCxnSpPr>
          <p:spPr bwMode="auto">
            <a:xfrm>
              <a:off x="8397581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Straight Connector 279"/>
            <p:cNvCxnSpPr>
              <a:cxnSpLocks noChangeShapeType="1"/>
            </p:cNvCxnSpPr>
            <p:nvPr/>
          </p:nvCxnSpPr>
          <p:spPr bwMode="auto">
            <a:xfrm>
              <a:off x="7508563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Straight Connector 280"/>
            <p:cNvCxnSpPr>
              <a:cxnSpLocks noChangeShapeType="1"/>
            </p:cNvCxnSpPr>
            <p:nvPr/>
          </p:nvCxnSpPr>
          <p:spPr bwMode="auto">
            <a:xfrm>
              <a:off x="6541756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Straight Connector 281"/>
            <p:cNvCxnSpPr>
              <a:cxnSpLocks noChangeShapeType="1"/>
            </p:cNvCxnSpPr>
            <p:nvPr/>
          </p:nvCxnSpPr>
          <p:spPr bwMode="auto">
            <a:xfrm>
              <a:off x="1906161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3" name="Straight Connector 282"/>
            <p:cNvCxnSpPr>
              <a:cxnSpLocks noChangeShapeType="1"/>
            </p:cNvCxnSpPr>
            <p:nvPr/>
          </p:nvCxnSpPr>
          <p:spPr bwMode="auto">
            <a:xfrm>
              <a:off x="5014550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4" name="Straight Connector 283"/>
            <p:cNvCxnSpPr>
              <a:cxnSpLocks noChangeShapeType="1"/>
            </p:cNvCxnSpPr>
            <p:nvPr/>
          </p:nvCxnSpPr>
          <p:spPr bwMode="auto">
            <a:xfrm>
              <a:off x="8270579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Straight Connector 284"/>
            <p:cNvCxnSpPr>
              <a:cxnSpLocks noChangeShapeType="1"/>
            </p:cNvCxnSpPr>
            <p:nvPr/>
          </p:nvCxnSpPr>
          <p:spPr bwMode="auto">
            <a:xfrm>
              <a:off x="7381561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/>
            <p:cNvCxnSpPr>
              <a:cxnSpLocks noChangeShapeType="1"/>
            </p:cNvCxnSpPr>
            <p:nvPr/>
          </p:nvCxnSpPr>
          <p:spPr bwMode="auto">
            <a:xfrm>
              <a:off x="6540168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" name="Straight Connector 286"/>
            <p:cNvCxnSpPr>
              <a:cxnSpLocks noChangeShapeType="1"/>
            </p:cNvCxnSpPr>
            <p:nvPr/>
          </p:nvCxnSpPr>
          <p:spPr bwMode="auto">
            <a:xfrm>
              <a:off x="8545222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" name="Straight Connector 287"/>
            <p:cNvCxnSpPr>
              <a:cxnSpLocks noChangeShapeType="1"/>
            </p:cNvCxnSpPr>
            <p:nvPr/>
          </p:nvCxnSpPr>
          <p:spPr bwMode="auto">
            <a:xfrm>
              <a:off x="1626755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" name="Straight Connector 288"/>
            <p:cNvCxnSpPr>
              <a:cxnSpLocks noChangeShapeType="1"/>
            </p:cNvCxnSpPr>
            <p:nvPr/>
          </p:nvCxnSpPr>
          <p:spPr bwMode="auto">
            <a:xfrm>
              <a:off x="2665002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" name="Straight Connector 289"/>
            <p:cNvCxnSpPr>
              <a:cxnSpLocks noChangeShapeType="1"/>
            </p:cNvCxnSpPr>
            <p:nvPr/>
          </p:nvCxnSpPr>
          <p:spPr bwMode="auto">
            <a:xfrm>
              <a:off x="5147903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" name="Straight Connector 290"/>
            <p:cNvCxnSpPr>
              <a:cxnSpLocks noChangeShapeType="1"/>
            </p:cNvCxnSpPr>
            <p:nvPr/>
          </p:nvCxnSpPr>
          <p:spPr bwMode="auto">
            <a:xfrm>
              <a:off x="6737022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" name="Straight Connector 291"/>
            <p:cNvCxnSpPr>
              <a:cxnSpLocks noChangeShapeType="1"/>
            </p:cNvCxnSpPr>
            <p:nvPr/>
          </p:nvCxnSpPr>
          <p:spPr bwMode="auto">
            <a:xfrm>
              <a:off x="6262351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3" name="Straight Connector 292"/>
            <p:cNvCxnSpPr>
              <a:cxnSpLocks noChangeShapeType="1"/>
            </p:cNvCxnSpPr>
            <p:nvPr/>
          </p:nvCxnSpPr>
          <p:spPr bwMode="auto">
            <a:xfrm>
              <a:off x="7257733" y="49184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" name="Straight Connector 293"/>
            <p:cNvCxnSpPr>
              <a:cxnSpLocks noChangeShapeType="1"/>
            </p:cNvCxnSpPr>
            <p:nvPr/>
          </p:nvCxnSpPr>
          <p:spPr bwMode="auto">
            <a:xfrm>
              <a:off x="5363807" y="4910478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5" name="Straight Connector 294"/>
            <p:cNvCxnSpPr>
              <a:cxnSpLocks noChangeShapeType="1"/>
            </p:cNvCxnSpPr>
            <p:nvPr/>
          </p:nvCxnSpPr>
          <p:spPr bwMode="auto">
            <a:xfrm>
              <a:off x="6525881" y="4910478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" name="Straight Connector 295"/>
            <p:cNvCxnSpPr>
              <a:cxnSpLocks noChangeShapeType="1"/>
            </p:cNvCxnSpPr>
            <p:nvPr/>
          </p:nvCxnSpPr>
          <p:spPr bwMode="auto">
            <a:xfrm>
              <a:off x="3317477" y="5246951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" name="Straight Connector 296"/>
            <p:cNvCxnSpPr>
              <a:cxnSpLocks noChangeShapeType="1"/>
            </p:cNvCxnSpPr>
            <p:nvPr/>
          </p:nvCxnSpPr>
          <p:spPr bwMode="auto">
            <a:xfrm>
              <a:off x="5300306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" name="Straight Connector 297"/>
            <p:cNvCxnSpPr>
              <a:cxnSpLocks noChangeShapeType="1"/>
            </p:cNvCxnSpPr>
            <p:nvPr/>
          </p:nvCxnSpPr>
          <p:spPr bwMode="auto">
            <a:xfrm>
              <a:off x="6557632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9" name="Straight Connector 298"/>
            <p:cNvCxnSpPr>
              <a:cxnSpLocks noChangeShapeType="1"/>
            </p:cNvCxnSpPr>
            <p:nvPr/>
          </p:nvCxnSpPr>
          <p:spPr bwMode="auto">
            <a:xfrm>
              <a:off x="8021337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0" name="Straight Connector 299"/>
            <p:cNvCxnSpPr>
              <a:cxnSpLocks noChangeShapeType="1"/>
            </p:cNvCxnSpPr>
            <p:nvPr/>
          </p:nvCxnSpPr>
          <p:spPr bwMode="auto">
            <a:xfrm>
              <a:off x="1477527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1" name="Straight Connector 300"/>
            <p:cNvCxnSpPr>
              <a:cxnSpLocks noChangeShapeType="1"/>
            </p:cNvCxnSpPr>
            <p:nvPr/>
          </p:nvCxnSpPr>
          <p:spPr bwMode="auto">
            <a:xfrm>
              <a:off x="4998675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2" name="Straight Connector 301"/>
            <p:cNvCxnSpPr>
              <a:cxnSpLocks noChangeShapeType="1"/>
            </p:cNvCxnSpPr>
            <p:nvPr/>
          </p:nvCxnSpPr>
          <p:spPr bwMode="auto">
            <a:xfrm>
              <a:off x="6587794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3" name="Straight Connector 302"/>
            <p:cNvCxnSpPr>
              <a:cxnSpLocks noChangeShapeType="1"/>
            </p:cNvCxnSpPr>
            <p:nvPr/>
          </p:nvCxnSpPr>
          <p:spPr bwMode="auto">
            <a:xfrm>
              <a:off x="5890868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87" name="Title 1"/>
          <p:cNvSpPr txBox="1">
            <a:spLocks/>
          </p:cNvSpPr>
          <p:nvPr/>
        </p:nvSpPr>
        <p:spPr bwMode="auto">
          <a:xfrm>
            <a:off x="2209800" y="-96838"/>
            <a:ext cx="7772400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Mutation recurrence</a:t>
            </a:r>
          </a:p>
        </p:txBody>
      </p:sp>
    </p:spTree>
    <p:extLst>
      <p:ext uri="{BB962C8B-B14F-4D97-AF65-F5344CB8AC3E}">
        <p14:creationId xmlns:p14="http://schemas.microsoft.com/office/powerpoint/2010/main" val="662692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103939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3073E1-65E7-5B42-9EC3-F665570D9B1F}" type="slidenum">
              <a:rPr lang="en-US" alt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920876" y="696914"/>
            <a:ext cx="8270875" cy="5411787"/>
            <a:chOff x="396417" y="680758"/>
            <a:chExt cx="8271045" cy="5410550"/>
          </a:xfrm>
        </p:grpSpPr>
        <p:grpSp>
          <p:nvGrpSpPr>
            <p:cNvPr id="44043" name="Group 166"/>
            <p:cNvGrpSpPr>
              <a:grpSpLocks/>
            </p:cNvGrpSpPr>
            <p:nvPr/>
          </p:nvGrpSpPr>
          <p:grpSpPr bwMode="auto">
            <a:xfrm>
              <a:off x="396418" y="680758"/>
              <a:ext cx="8271044" cy="1586865"/>
              <a:chOff x="388768" y="680758"/>
              <a:chExt cx="8271044" cy="1586865"/>
            </a:xfrm>
          </p:grpSpPr>
          <p:grpSp>
            <p:nvGrpSpPr>
              <p:cNvPr id="44163" name="Group 167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4167" name="Group 171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3" name="Straight Connector 1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519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79" name="Picture 18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68" name="Group 172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1" name="Straight Connector 1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282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77" name="Picture 18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69" name="Group 173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9" name="Straight Connector 1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456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75" name="Picture 17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70" name="Group 174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7" name="Straight Connector 1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444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73" name="Picture 17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4171" name="Picture 17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164" name="Group 168"/>
              <p:cNvGrpSpPr>
                <a:grpSpLocks/>
              </p:cNvGrpSpPr>
              <p:nvPr/>
            </p:nvGrpSpPr>
            <p:grpSpPr bwMode="auto">
              <a:xfrm>
                <a:off x="388768" y="759524"/>
                <a:ext cx="800539" cy="1454902"/>
                <a:chOff x="459543" y="1775465"/>
                <a:chExt cx="1138141" cy="1954688"/>
              </a:xfrm>
            </p:grpSpPr>
            <p:graphicFrame>
              <p:nvGraphicFramePr>
                <p:cNvPr id="44165" name="Object 169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218" name="Equation" r:id="rId6" imgW="355600" imgH="889000" progId="Equation.3">
                        <p:embed/>
                      </p:oleObj>
                    </mc:Choice>
                    <mc:Fallback>
                      <p:oleObj name="Equation" r:id="rId6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166" name="TextBox 17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18" y="2551139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1</a:t>
                  </a:r>
                </a:p>
              </p:txBody>
            </p:sp>
          </p:grpSp>
        </p:grpSp>
        <p:grpSp>
          <p:nvGrpSpPr>
            <p:cNvPr id="44044" name="Group 184"/>
            <p:cNvGrpSpPr>
              <a:grpSpLocks/>
            </p:cNvGrpSpPr>
            <p:nvPr/>
          </p:nvGrpSpPr>
          <p:grpSpPr bwMode="auto">
            <a:xfrm>
              <a:off x="396417" y="2562001"/>
              <a:ext cx="8271045" cy="1586865"/>
              <a:chOff x="388767" y="680758"/>
              <a:chExt cx="8271045" cy="1586865"/>
            </a:xfrm>
          </p:grpSpPr>
          <p:grpSp>
            <p:nvGrpSpPr>
              <p:cNvPr id="44146" name="Group 185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4150" name="Group 189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01" name="Straight Connector 2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14098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62" name="Picture 20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51" name="Group 190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9" name="Straight Connector 1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796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60" name="Picture 19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52" name="Group 191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7" name="Straight Connector 1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1971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58" name="Picture 19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53" name="Group 192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5" name="Straight Connector 1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959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56" name="Picture 19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4154" name="Picture 19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147" name="Group 186"/>
              <p:cNvGrpSpPr>
                <a:grpSpLocks/>
              </p:cNvGrpSpPr>
              <p:nvPr/>
            </p:nvGrpSpPr>
            <p:grpSpPr bwMode="auto">
              <a:xfrm>
                <a:off x="388767" y="759524"/>
                <a:ext cx="800541" cy="1454902"/>
                <a:chOff x="459541" y="1775465"/>
                <a:chExt cx="1138143" cy="1954688"/>
              </a:xfrm>
            </p:grpSpPr>
            <p:graphicFrame>
              <p:nvGraphicFramePr>
                <p:cNvPr id="44148" name="Object 187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219" name="Equation" r:id="rId8" imgW="355600" imgH="889000" progId="Equation.3">
                        <p:embed/>
                      </p:oleObj>
                    </mc:Choice>
                    <mc:Fallback>
                      <p:oleObj name="Equation" r:id="rId8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149" name="TextBox 18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20" y="2548355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2</a:t>
                  </a:r>
                </a:p>
              </p:txBody>
            </p:sp>
          </p:grpSp>
        </p:grpSp>
        <p:grpSp>
          <p:nvGrpSpPr>
            <p:cNvPr id="44045" name="Group 202"/>
            <p:cNvGrpSpPr>
              <a:grpSpLocks/>
            </p:cNvGrpSpPr>
            <p:nvPr/>
          </p:nvGrpSpPr>
          <p:grpSpPr bwMode="auto">
            <a:xfrm>
              <a:off x="396418" y="4504443"/>
              <a:ext cx="8271044" cy="1586865"/>
              <a:chOff x="388768" y="680758"/>
              <a:chExt cx="8271044" cy="1586865"/>
            </a:xfrm>
          </p:grpSpPr>
          <p:grpSp>
            <p:nvGrpSpPr>
              <p:cNvPr id="44129" name="Group 203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4133" name="Group 207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9" name="Straight Connector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247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45" name="Picture 21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34" name="Group 208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7" name="Straight Connector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010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43" name="Picture 21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35" name="Group 209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5" name="Straight Connector 2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185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41" name="Picture 21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36" name="Group 210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3" name="Straight Connector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173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39" name="Picture 21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4137" name="Picture 21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130" name="Group 204"/>
              <p:cNvGrpSpPr>
                <a:grpSpLocks/>
              </p:cNvGrpSpPr>
              <p:nvPr/>
            </p:nvGrpSpPr>
            <p:grpSpPr bwMode="auto">
              <a:xfrm>
                <a:off x="388768" y="759524"/>
                <a:ext cx="800539" cy="1454902"/>
                <a:chOff x="459543" y="1775465"/>
                <a:chExt cx="1138141" cy="1954688"/>
              </a:xfrm>
            </p:grpSpPr>
            <p:graphicFrame>
              <p:nvGraphicFramePr>
                <p:cNvPr id="44131" name="Object 205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220" name="Equation" r:id="rId9" imgW="355600" imgH="889000" progId="Equation.3">
                        <p:embed/>
                      </p:oleObj>
                    </mc:Choice>
                    <mc:Fallback>
                      <p:oleObj name="Equation" r:id="rId9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132" name="TextBox 20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18" y="2550774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</a:t>
                  </a:r>
                  <a:r>
                    <a:rPr lang="en-US" altLang="zh-CN" sz="1400">
                      <a:solidFill>
                        <a:srgbClr val="000000"/>
                      </a:solidFill>
                      <a:latin typeface="Calibri" charset="0"/>
                      <a:ea typeface="宋体" charset="-122"/>
                    </a:rPr>
                    <a:t>3</a:t>
                  </a:r>
                  <a:endParaRPr lang="en-US" altLang="en-US" sz="1400">
                    <a:solidFill>
                      <a:srgbClr val="000000"/>
                    </a:solidFill>
                    <a:latin typeface="Calibri" charset="0"/>
                    <a:ea typeface="宋体" charset="-122"/>
                  </a:endParaRPr>
                </a:p>
              </p:txBody>
            </p:sp>
          </p:grpSp>
        </p:grpSp>
        <p:grpSp>
          <p:nvGrpSpPr>
            <p:cNvPr id="44046" name="Group 220"/>
            <p:cNvGrpSpPr>
              <a:grpSpLocks/>
            </p:cNvGrpSpPr>
            <p:nvPr/>
          </p:nvGrpSpPr>
          <p:grpSpPr bwMode="auto">
            <a:xfrm>
              <a:off x="1331150" y="736934"/>
              <a:ext cx="7068264" cy="269470"/>
              <a:chOff x="1331150" y="736934"/>
              <a:chExt cx="7068264" cy="269470"/>
            </a:xfrm>
          </p:grpSpPr>
          <p:cxnSp>
            <p:nvCxnSpPr>
              <p:cNvPr id="222" name="Straight Connector 221"/>
              <p:cNvCxnSpPr>
                <a:cxnSpLocks noChangeShapeType="1"/>
              </p:cNvCxnSpPr>
              <p:nvPr/>
            </p:nvCxnSpPr>
            <p:spPr bwMode="auto">
              <a:xfrm>
                <a:off x="133147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3" name="Straight Connector 222"/>
              <p:cNvCxnSpPr>
                <a:cxnSpLocks noChangeShapeType="1"/>
              </p:cNvCxnSpPr>
              <p:nvPr/>
            </p:nvCxnSpPr>
            <p:spPr bwMode="auto">
              <a:xfrm>
                <a:off x="2477673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4" name="Straight Connector 223"/>
              <p:cNvCxnSpPr>
                <a:cxnSpLocks noChangeShapeType="1"/>
              </p:cNvCxnSpPr>
              <p:nvPr/>
            </p:nvCxnSpPr>
            <p:spPr bwMode="auto">
              <a:xfrm>
                <a:off x="546223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" name="Straight Connector 224"/>
              <p:cNvCxnSpPr>
                <a:cxnSpLocks noChangeShapeType="1"/>
              </p:cNvCxnSpPr>
              <p:nvPr/>
            </p:nvCxnSpPr>
            <p:spPr bwMode="auto">
              <a:xfrm>
                <a:off x="3242863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Straight Connector 225"/>
              <p:cNvCxnSpPr>
                <a:cxnSpLocks noChangeShapeType="1"/>
              </p:cNvCxnSpPr>
              <p:nvPr/>
            </p:nvCxnSpPr>
            <p:spPr bwMode="auto">
              <a:xfrm>
                <a:off x="4852621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Straight Connector 226"/>
              <p:cNvCxnSpPr>
                <a:cxnSpLocks noChangeShapeType="1"/>
              </p:cNvCxnSpPr>
              <p:nvPr/>
            </p:nvCxnSpPr>
            <p:spPr bwMode="auto">
              <a:xfrm>
                <a:off x="839916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Connector 227"/>
              <p:cNvCxnSpPr>
                <a:cxnSpLocks noChangeShapeType="1"/>
              </p:cNvCxnSpPr>
              <p:nvPr/>
            </p:nvCxnSpPr>
            <p:spPr bwMode="auto">
              <a:xfrm>
                <a:off x="7389498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Straight Connector 228"/>
              <p:cNvCxnSpPr>
                <a:cxnSpLocks noChangeShapeType="1"/>
              </p:cNvCxnSpPr>
              <p:nvPr/>
            </p:nvCxnSpPr>
            <p:spPr bwMode="auto">
              <a:xfrm>
                <a:off x="7219632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Connector 229"/>
              <p:cNvCxnSpPr>
                <a:cxnSpLocks noChangeShapeType="1"/>
              </p:cNvCxnSpPr>
              <p:nvPr/>
            </p:nvCxnSpPr>
            <p:spPr bwMode="auto">
              <a:xfrm>
                <a:off x="644015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" name="Straight Connector 230"/>
              <p:cNvCxnSpPr>
                <a:cxnSpLocks noChangeShapeType="1"/>
              </p:cNvCxnSpPr>
              <p:nvPr/>
            </p:nvCxnSpPr>
            <p:spPr bwMode="auto">
              <a:xfrm>
                <a:off x="596706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2" name="Straight Connector 231"/>
              <p:cNvCxnSpPr>
                <a:cxnSpLocks noChangeShapeType="1"/>
              </p:cNvCxnSpPr>
              <p:nvPr/>
            </p:nvCxnSpPr>
            <p:spPr bwMode="auto">
              <a:xfrm>
                <a:off x="515583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3" name="Straight Connector 232"/>
              <p:cNvCxnSpPr>
                <a:cxnSpLocks noChangeShapeType="1"/>
              </p:cNvCxnSpPr>
              <p:nvPr/>
            </p:nvCxnSpPr>
            <p:spPr bwMode="auto">
              <a:xfrm>
                <a:off x="6544931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" name="Straight Connector 233"/>
              <p:cNvCxnSpPr>
                <a:cxnSpLocks noChangeShapeType="1"/>
              </p:cNvCxnSpPr>
              <p:nvPr/>
            </p:nvCxnSpPr>
            <p:spPr bwMode="auto">
              <a:xfrm>
                <a:off x="7811782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35" name="Straight Connector 234"/>
            <p:cNvCxnSpPr>
              <a:cxnSpLocks noChangeShapeType="1"/>
            </p:cNvCxnSpPr>
            <p:nvPr/>
          </p:nvCxnSpPr>
          <p:spPr bwMode="auto">
            <a:xfrm>
              <a:off x="145212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Straight Connector 235"/>
            <p:cNvCxnSpPr>
              <a:cxnSpLocks noChangeShapeType="1"/>
            </p:cNvCxnSpPr>
            <p:nvPr/>
          </p:nvCxnSpPr>
          <p:spPr bwMode="auto">
            <a:xfrm>
              <a:off x="218556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Straight Connector 236"/>
            <p:cNvCxnSpPr>
              <a:cxnSpLocks noChangeShapeType="1"/>
            </p:cNvCxnSpPr>
            <p:nvPr/>
          </p:nvCxnSpPr>
          <p:spPr bwMode="auto">
            <a:xfrm>
              <a:off x="558288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Straight Connector 237"/>
            <p:cNvCxnSpPr>
              <a:cxnSpLocks noChangeShapeType="1"/>
            </p:cNvCxnSpPr>
            <p:nvPr/>
          </p:nvCxnSpPr>
          <p:spPr bwMode="auto">
            <a:xfrm>
              <a:off x="3363516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Straight Connector 238"/>
            <p:cNvCxnSpPr>
              <a:cxnSpLocks noChangeShapeType="1"/>
            </p:cNvCxnSpPr>
            <p:nvPr/>
          </p:nvCxnSpPr>
          <p:spPr bwMode="auto">
            <a:xfrm>
              <a:off x="4973274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Straight Connector 239"/>
            <p:cNvCxnSpPr>
              <a:cxnSpLocks noChangeShapeType="1"/>
            </p:cNvCxnSpPr>
            <p:nvPr/>
          </p:nvCxnSpPr>
          <p:spPr bwMode="auto">
            <a:xfrm>
              <a:off x="8229303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Straight Connector 240"/>
            <p:cNvCxnSpPr>
              <a:cxnSpLocks noChangeShapeType="1"/>
            </p:cNvCxnSpPr>
            <p:nvPr/>
          </p:nvCxnSpPr>
          <p:spPr bwMode="auto">
            <a:xfrm>
              <a:off x="6562394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Straight Connector 241"/>
            <p:cNvCxnSpPr>
              <a:cxnSpLocks noChangeShapeType="1"/>
            </p:cNvCxnSpPr>
            <p:nvPr/>
          </p:nvCxnSpPr>
          <p:spPr bwMode="auto">
            <a:xfrm>
              <a:off x="6087722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Straight Connector 242"/>
            <p:cNvCxnSpPr>
              <a:cxnSpLocks noChangeShapeType="1"/>
            </p:cNvCxnSpPr>
            <p:nvPr/>
          </p:nvCxnSpPr>
          <p:spPr bwMode="auto">
            <a:xfrm>
              <a:off x="5403495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" name="Straight Connector 243"/>
            <p:cNvCxnSpPr>
              <a:cxnSpLocks noChangeShapeType="1"/>
            </p:cNvCxnSpPr>
            <p:nvPr/>
          </p:nvCxnSpPr>
          <p:spPr bwMode="auto">
            <a:xfrm>
              <a:off x="6667171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Straight Connector 244"/>
            <p:cNvCxnSpPr>
              <a:cxnSpLocks noChangeShapeType="1"/>
            </p:cNvCxnSpPr>
            <p:nvPr/>
          </p:nvCxnSpPr>
          <p:spPr bwMode="auto">
            <a:xfrm>
              <a:off x="6995791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Straight Connector 245"/>
            <p:cNvCxnSpPr>
              <a:cxnSpLocks noChangeShapeType="1"/>
            </p:cNvCxnSpPr>
            <p:nvPr/>
          </p:nvCxnSpPr>
          <p:spPr bwMode="auto">
            <a:xfrm>
              <a:off x="7694305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7" name="Straight Connector 246"/>
            <p:cNvCxnSpPr>
              <a:cxnSpLocks noChangeShapeType="1"/>
            </p:cNvCxnSpPr>
            <p:nvPr/>
          </p:nvCxnSpPr>
          <p:spPr bwMode="auto">
            <a:xfrm>
              <a:off x="134099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" name="Straight Connector 247"/>
            <p:cNvCxnSpPr>
              <a:cxnSpLocks noChangeShapeType="1"/>
            </p:cNvCxnSpPr>
            <p:nvPr/>
          </p:nvCxnSpPr>
          <p:spPr bwMode="auto">
            <a:xfrm>
              <a:off x="3153962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9" name="Straight Connector 248"/>
            <p:cNvCxnSpPr>
              <a:cxnSpLocks noChangeShapeType="1"/>
            </p:cNvCxnSpPr>
            <p:nvPr/>
          </p:nvCxnSpPr>
          <p:spPr bwMode="auto">
            <a:xfrm>
              <a:off x="547175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0" name="Straight Connector 249"/>
            <p:cNvCxnSpPr>
              <a:cxnSpLocks noChangeShapeType="1"/>
            </p:cNvCxnSpPr>
            <p:nvPr/>
          </p:nvCxnSpPr>
          <p:spPr bwMode="auto">
            <a:xfrm>
              <a:off x="325238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1" name="Straight Connector 250"/>
            <p:cNvCxnSpPr>
              <a:cxnSpLocks noChangeShapeType="1"/>
            </p:cNvCxnSpPr>
            <p:nvPr/>
          </p:nvCxnSpPr>
          <p:spPr bwMode="auto">
            <a:xfrm>
              <a:off x="4687518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2" name="Straight Connector 251"/>
            <p:cNvCxnSpPr>
              <a:cxnSpLocks noChangeShapeType="1"/>
            </p:cNvCxnSpPr>
            <p:nvPr/>
          </p:nvCxnSpPr>
          <p:spPr bwMode="auto">
            <a:xfrm>
              <a:off x="8118176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Straight Connector 252"/>
            <p:cNvCxnSpPr>
              <a:cxnSpLocks noChangeShapeType="1"/>
            </p:cNvCxnSpPr>
            <p:nvPr/>
          </p:nvCxnSpPr>
          <p:spPr bwMode="auto">
            <a:xfrm>
              <a:off x="7229157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Straight Connector 253"/>
            <p:cNvCxnSpPr>
              <a:cxnSpLocks noChangeShapeType="1"/>
            </p:cNvCxnSpPr>
            <p:nvPr/>
          </p:nvCxnSpPr>
          <p:spPr bwMode="auto">
            <a:xfrm>
              <a:off x="5976595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Straight Connector 254"/>
            <p:cNvCxnSpPr>
              <a:cxnSpLocks noChangeShapeType="1"/>
            </p:cNvCxnSpPr>
            <p:nvPr/>
          </p:nvCxnSpPr>
          <p:spPr bwMode="auto">
            <a:xfrm>
              <a:off x="6556044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/>
            <p:cNvCxnSpPr>
              <a:cxnSpLocks noChangeShapeType="1"/>
            </p:cNvCxnSpPr>
            <p:nvPr/>
          </p:nvCxnSpPr>
          <p:spPr bwMode="auto">
            <a:xfrm>
              <a:off x="6695746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" name="Straight Connector 256"/>
            <p:cNvCxnSpPr>
              <a:cxnSpLocks noChangeShapeType="1"/>
            </p:cNvCxnSpPr>
            <p:nvPr/>
          </p:nvCxnSpPr>
          <p:spPr bwMode="auto">
            <a:xfrm>
              <a:off x="1880761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8" name="Straight Connector 257"/>
            <p:cNvCxnSpPr>
              <a:cxnSpLocks noChangeShapeType="1"/>
            </p:cNvCxnSpPr>
            <p:nvPr/>
          </p:nvCxnSpPr>
          <p:spPr bwMode="auto">
            <a:xfrm>
              <a:off x="5598762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9" name="Straight Connector 258"/>
            <p:cNvCxnSpPr>
              <a:cxnSpLocks noChangeShapeType="1"/>
            </p:cNvCxnSpPr>
            <p:nvPr/>
          </p:nvCxnSpPr>
          <p:spPr bwMode="auto">
            <a:xfrm>
              <a:off x="3379391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Straight Connector 259"/>
            <p:cNvCxnSpPr>
              <a:cxnSpLocks noChangeShapeType="1"/>
            </p:cNvCxnSpPr>
            <p:nvPr/>
          </p:nvCxnSpPr>
          <p:spPr bwMode="auto">
            <a:xfrm>
              <a:off x="4989149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1" name="Straight Connector 260"/>
            <p:cNvCxnSpPr>
              <a:cxnSpLocks noChangeShapeType="1"/>
            </p:cNvCxnSpPr>
            <p:nvPr/>
          </p:nvCxnSpPr>
          <p:spPr bwMode="auto">
            <a:xfrm>
              <a:off x="8459496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2" name="Straight Connector 261"/>
            <p:cNvCxnSpPr>
              <a:cxnSpLocks noChangeShapeType="1"/>
            </p:cNvCxnSpPr>
            <p:nvPr/>
          </p:nvCxnSpPr>
          <p:spPr bwMode="auto">
            <a:xfrm>
              <a:off x="735616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Straight Connector 262"/>
            <p:cNvCxnSpPr>
              <a:cxnSpLocks noChangeShapeType="1"/>
            </p:cNvCxnSpPr>
            <p:nvPr/>
          </p:nvCxnSpPr>
          <p:spPr bwMode="auto">
            <a:xfrm>
              <a:off x="6578269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Straight Connector 263"/>
            <p:cNvCxnSpPr>
              <a:cxnSpLocks noChangeShapeType="1"/>
            </p:cNvCxnSpPr>
            <p:nvPr/>
          </p:nvCxnSpPr>
          <p:spPr bwMode="auto">
            <a:xfrm>
              <a:off x="646873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Straight Connector 264"/>
            <p:cNvCxnSpPr>
              <a:cxnSpLocks noChangeShapeType="1"/>
            </p:cNvCxnSpPr>
            <p:nvPr/>
          </p:nvCxnSpPr>
          <p:spPr bwMode="auto">
            <a:xfrm>
              <a:off x="6683046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/>
            <p:cNvCxnSpPr>
              <a:cxnSpLocks noChangeShapeType="1"/>
            </p:cNvCxnSpPr>
            <p:nvPr/>
          </p:nvCxnSpPr>
          <p:spPr bwMode="auto">
            <a:xfrm>
              <a:off x="771018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Straight Connector 266"/>
            <p:cNvCxnSpPr>
              <a:cxnSpLocks noChangeShapeType="1"/>
            </p:cNvCxnSpPr>
            <p:nvPr/>
          </p:nvCxnSpPr>
          <p:spPr bwMode="auto">
            <a:xfrm>
              <a:off x="2726915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" name="Straight Connector 267"/>
            <p:cNvCxnSpPr>
              <a:cxnSpLocks noChangeShapeType="1"/>
            </p:cNvCxnSpPr>
            <p:nvPr/>
          </p:nvCxnSpPr>
          <p:spPr bwMode="auto">
            <a:xfrm>
              <a:off x="4855797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Straight Connector 268"/>
            <p:cNvCxnSpPr>
              <a:cxnSpLocks noChangeShapeType="1"/>
            </p:cNvCxnSpPr>
            <p:nvPr/>
          </p:nvCxnSpPr>
          <p:spPr bwMode="auto">
            <a:xfrm>
              <a:off x="8111826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Straight Connector 269"/>
            <p:cNvCxnSpPr>
              <a:cxnSpLocks noChangeShapeType="1"/>
            </p:cNvCxnSpPr>
            <p:nvPr/>
          </p:nvCxnSpPr>
          <p:spPr bwMode="auto">
            <a:xfrm>
              <a:off x="7222807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Straight Connector 270"/>
            <p:cNvCxnSpPr>
              <a:cxnSpLocks noChangeShapeType="1"/>
            </p:cNvCxnSpPr>
            <p:nvPr/>
          </p:nvCxnSpPr>
          <p:spPr bwMode="auto">
            <a:xfrm>
              <a:off x="6444916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Straight Connector 271"/>
            <p:cNvCxnSpPr>
              <a:cxnSpLocks noChangeShapeType="1"/>
            </p:cNvCxnSpPr>
            <p:nvPr/>
          </p:nvCxnSpPr>
          <p:spPr bwMode="auto">
            <a:xfrm>
              <a:off x="6549693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Straight Connector 272"/>
            <p:cNvCxnSpPr>
              <a:cxnSpLocks noChangeShapeType="1"/>
            </p:cNvCxnSpPr>
            <p:nvPr/>
          </p:nvCxnSpPr>
          <p:spPr bwMode="auto">
            <a:xfrm>
              <a:off x="1588655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Straight Connector 273"/>
            <p:cNvCxnSpPr>
              <a:cxnSpLocks noChangeShapeType="1"/>
            </p:cNvCxnSpPr>
            <p:nvPr/>
          </p:nvCxnSpPr>
          <p:spPr bwMode="auto">
            <a:xfrm>
              <a:off x="4697043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Straight Connector 274"/>
            <p:cNvCxnSpPr>
              <a:cxnSpLocks noChangeShapeType="1"/>
            </p:cNvCxnSpPr>
            <p:nvPr/>
          </p:nvCxnSpPr>
          <p:spPr bwMode="auto">
            <a:xfrm>
              <a:off x="8302329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/>
            <p:cNvCxnSpPr>
              <a:cxnSpLocks noChangeShapeType="1"/>
            </p:cNvCxnSpPr>
            <p:nvPr/>
          </p:nvCxnSpPr>
          <p:spPr bwMode="auto">
            <a:xfrm>
              <a:off x="7064054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Straight Connector 276"/>
            <p:cNvCxnSpPr>
              <a:cxnSpLocks noChangeShapeType="1"/>
            </p:cNvCxnSpPr>
            <p:nvPr/>
          </p:nvCxnSpPr>
          <p:spPr bwMode="auto">
            <a:xfrm>
              <a:off x="6390940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" name="Straight Connector 277"/>
            <p:cNvCxnSpPr>
              <a:cxnSpLocks noChangeShapeType="1"/>
            </p:cNvCxnSpPr>
            <p:nvPr/>
          </p:nvCxnSpPr>
          <p:spPr bwMode="auto">
            <a:xfrm>
              <a:off x="3373041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Straight Connector 278"/>
            <p:cNvCxnSpPr>
              <a:cxnSpLocks noChangeShapeType="1"/>
            </p:cNvCxnSpPr>
            <p:nvPr/>
          </p:nvCxnSpPr>
          <p:spPr bwMode="auto">
            <a:xfrm>
              <a:off x="8397581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Straight Connector 279"/>
            <p:cNvCxnSpPr>
              <a:cxnSpLocks noChangeShapeType="1"/>
            </p:cNvCxnSpPr>
            <p:nvPr/>
          </p:nvCxnSpPr>
          <p:spPr bwMode="auto">
            <a:xfrm>
              <a:off x="7508563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Straight Connector 280"/>
            <p:cNvCxnSpPr>
              <a:cxnSpLocks noChangeShapeType="1"/>
            </p:cNvCxnSpPr>
            <p:nvPr/>
          </p:nvCxnSpPr>
          <p:spPr bwMode="auto">
            <a:xfrm>
              <a:off x="6541756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Straight Connector 281"/>
            <p:cNvCxnSpPr>
              <a:cxnSpLocks noChangeShapeType="1"/>
            </p:cNvCxnSpPr>
            <p:nvPr/>
          </p:nvCxnSpPr>
          <p:spPr bwMode="auto">
            <a:xfrm>
              <a:off x="1906161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3" name="Straight Connector 282"/>
            <p:cNvCxnSpPr>
              <a:cxnSpLocks noChangeShapeType="1"/>
            </p:cNvCxnSpPr>
            <p:nvPr/>
          </p:nvCxnSpPr>
          <p:spPr bwMode="auto">
            <a:xfrm>
              <a:off x="5014550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4" name="Straight Connector 283"/>
            <p:cNvCxnSpPr>
              <a:cxnSpLocks noChangeShapeType="1"/>
            </p:cNvCxnSpPr>
            <p:nvPr/>
          </p:nvCxnSpPr>
          <p:spPr bwMode="auto">
            <a:xfrm>
              <a:off x="8270579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Straight Connector 284"/>
            <p:cNvCxnSpPr>
              <a:cxnSpLocks noChangeShapeType="1"/>
            </p:cNvCxnSpPr>
            <p:nvPr/>
          </p:nvCxnSpPr>
          <p:spPr bwMode="auto">
            <a:xfrm>
              <a:off x="7381561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/>
            <p:cNvCxnSpPr>
              <a:cxnSpLocks noChangeShapeType="1"/>
            </p:cNvCxnSpPr>
            <p:nvPr/>
          </p:nvCxnSpPr>
          <p:spPr bwMode="auto">
            <a:xfrm>
              <a:off x="6540168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" name="Straight Connector 286"/>
            <p:cNvCxnSpPr>
              <a:cxnSpLocks noChangeShapeType="1"/>
            </p:cNvCxnSpPr>
            <p:nvPr/>
          </p:nvCxnSpPr>
          <p:spPr bwMode="auto">
            <a:xfrm>
              <a:off x="8545222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" name="Straight Connector 287"/>
            <p:cNvCxnSpPr>
              <a:cxnSpLocks noChangeShapeType="1"/>
            </p:cNvCxnSpPr>
            <p:nvPr/>
          </p:nvCxnSpPr>
          <p:spPr bwMode="auto">
            <a:xfrm>
              <a:off x="1626755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" name="Straight Connector 288"/>
            <p:cNvCxnSpPr>
              <a:cxnSpLocks noChangeShapeType="1"/>
            </p:cNvCxnSpPr>
            <p:nvPr/>
          </p:nvCxnSpPr>
          <p:spPr bwMode="auto">
            <a:xfrm>
              <a:off x="2665002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" name="Straight Connector 289"/>
            <p:cNvCxnSpPr>
              <a:cxnSpLocks noChangeShapeType="1"/>
            </p:cNvCxnSpPr>
            <p:nvPr/>
          </p:nvCxnSpPr>
          <p:spPr bwMode="auto">
            <a:xfrm>
              <a:off x="5147903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" name="Straight Connector 290"/>
            <p:cNvCxnSpPr>
              <a:cxnSpLocks noChangeShapeType="1"/>
            </p:cNvCxnSpPr>
            <p:nvPr/>
          </p:nvCxnSpPr>
          <p:spPr bwMode="auto">
            <a:xfrm>
              <a:off x="6737022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" name="Straight Connector 291"/>
            <p:cNvCxnSpPr>
              <a:cxnSpLocks noChangeShapeType="1"/>
            </p:cNvCxnSpPr>
            <p:nvPr/>
          </p:nvCxnSpPr>
          <p:spPr bwMode="auto">
            <a:xfrm>
              <a:off x="6262351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3" name="Straight Connector 292"/>
            <p:cNvCxnSpPr>
              <a:cxnSpLocks noChangeShapeType="1"/>
            </p:cNvCxnSpPr>
            <p:nvPr/>
          </p:nvCxnSpPr>
          <p:spPr bwMode="auto">
            <a:xfrm>
              <a:off x="7257733" y="49184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" name="Straight Connector 293"/>
            <p:cNvCxnSpPr>
              <a:cxnSpLocks noChangeShapeType="1"/>
            </p:cNvCxnSpPr>
            <p:nvPr/>
          </p:nvCxnSpPr>
          <p:spPr bwMode="auto">
            <a:xfrm>
              <a:off x="5363807" y="4910478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5" name="Straight Connector 294"/>
            <p:cNvCxnSpPr>
              <a:cxnSpLocks noChangeShapeType="1"/>
            </p:cNvCxnSpPr>
            <p:nvPr/>
          </p:nvCxnSpPr>
          <p:spPr bwMode="auto">
            <a:xfrm>
              <a:off x="6525881" y="4910478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" name="Straight Connector 295"/>
            <p:cNvCxnSpPr>
              <a:cxnSpLocks noChangeShapeType="1"/>
            </p:cNvCxnSpPr>
            <p:nvPr/>
          </p:nvCxnSpPr>
          <p:spPr bwMode="auto">
            <a:xfrm>
              <a:off x="3317477" y="5246951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" name="Straight Connector 296"/>
            <p:cNvCxnSpPr>
              <a:cxnSpLocks noChangeShapeType="1"/>
            </p:cNvCxnSpPr>
            <p:nvPr/>
          </p:nvCxnSpPr>
          <p:spPr bwMode="auto">
            <a:xfrm>
              <a:off x="5300306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" name="Straight Connector 297"/>
            <p:cNvCxnSpPr>
              <a:cxnSpLocks noChangeShapeType="1"/>
            </p:cNvCxnSpPr>
            <p:nvPr/>
          </p:nvCxnSpPr>
          <p:spPr bwMode="auto">
            <a:xfrm>
              <a:off x="6557632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9" name="Straight Connector 298"/>
            <p:cNvCxnSpPr>
              <a:cxnSpLocks noChangeShapeType="1"/>
            </p:cNvCxnSpPr>
            <p:nvPr/>
          </p:nvCxnSpPr>
          <p:spPr bwMode="auto">
            <a:xfrm>
              <a:off x="8021337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0" name="Straight Connector 299"/>
            <p:cNvCxnSpPr>
              <a:cxnSpLocks noChangeShapeType="1"/>
            </p:cNvCxnSpPr>
            <p:nvPr/>
          </p:nvCxnSpPr>
          <p:spPr bwMode="auto">
            <a:xfrm>
              <a:off x="1477527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1" name="Straight Connector 300"/>
            <p:cNvCxnSpPr>
              <a:cxnSpLocks noChangeShapeType="1"/>
            </p:cNvCxnSpPr>
            <p:nvPr/>
          </p:nvCxnSpPr>
          <p:spPr bwMode="auto">
            <a:xfrm>
              <a:off x="4998675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2" name="Straight Connector 301"/>
            <p:cNvCxnSpPr>
              <a:cxnSpLocks noChangeShapeType="1"/>
            </p:cNvCxnSpPr>
            <p:nvPr/>
          </p:nvCxnSpPr>
          <p:spPr bwMode="auto">
            <a:xfrm>
              <a:off x="6587794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3" name="Straight Connector 302"/>
            <p:cNvCxnSpPr>
              <a:cxnSpLocks noChangeShapeType="1"/>
            </p:cNvCxnSpPr>
            <p:nvPr/>
          </p:nvCxnSpPr>
          <p:spPr bwMode="auto">
            <a:xfrm>
              <a:off x="5890868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035" name="Group 1"/>
          <p:cNvGrpSpPr>
            <a:grpSpLocks/>
          </p:cNvGrpSpPr>
          <p:nvPr/>
        </p:nvGrpSpPr>
        <p:grpSpPr bwMode="auto">
          <a:xfrm>
            <a:off x="2625726" y="555626"/>
            <a:ext cx="7566025" cy="6175375"/>
            <a:chOff x="1101445" y="535482"/>
            <a:chExt cx="7566017" cy="6173850"/>
          </a:xfrm>
        </p:grpSpPr>
        <p:cxnSp>
          <p:nvCxnSpPr>
            <p:cNvPr id="304" name="Straight Arrow Connector 303"/>
            <p:cNvCxnSpPr>
              <a:cxnSpLocks noChangeShapeType="1"/>
            </p:cNvCxnSpPr>
            <p:nvPr/>
          </p:nvCxnSpPr>
          <p:spPr bwMode="auto">
            <a:xfrm flipV="1">
              <a:off x="1101445" y="6237961"/>
              <a:ext cx="3025772" cy="15871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5" name="Straight Arrow Connector 304"/>
            <p:cNvCxnSpPr>
              <a:cxnSpLocks noChangeShapeType="1"/>
            </p:cNvCxnSpPr>
            <p:nvPr/>
          </p:nvCxnSpPr>
          <p:spPr bwMode="auto">
            <a:xfrm>
              <a:off x="4127217" y="6247484"/>
              <a:ext cx="4540245" cy="6348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6" name="Straight Connector 305"/>
            <p:cNvCxnSpPr>
              <a:cxnSpLocks noChangeShapeType="1"/>
            </p:cNvCxnSpPr>
            <p:nvPr/>
          </p:nvCxnSpPr>
          <p:spPr bwMode="auto">
            <a:xfrm>
              <a:off x="4073242" y="535482"/>
              <a:ext cx="63500" cy="6042121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1" name="TextBox 306"/>
            <p:cNvSpPr txBox="1">
              <a:spLocks noChangeArrowheads="1"/>
            </p:cNvSpPr>
            <p:nvPr/>
          </p:nvSpPr>
          <p:spPr bwMode="auto">
            <a:xfrm>
              <a:off x="1385608" y="6340058"/>
              <a:ext cx="2596794" cy="36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53735"/>
                  </a:solidFill>
                </a:rPr>
                <a:t>Early replicated regions</a:t>
              </a:r>
            </a:p>
          </p:txBody>
        </p:sp>
        <p:sp>
          <p:nvSpPr>
            <p:cNvPr id="44042" name="TextBox 307"/>
            <p:cNvSpPr txBox="1">
              <a:spLocks noChangeArrowheads="1"/>
            </p:cNvSpPr>
            <p:nvPr/>
          </p:nvSpPr>
          <p:spPr bwMode="auto">
            <a:xfrm>
              <a:off x="5130516" y="6340058"/>
              <a:ext cx="2520151" cy="36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53735"/>
                  </a:solidFill>
                </a:rPr>
                <a:t>Late replicated regions</a:t>
              </a:r>
            </a:p>
          </p:txBody>
        </p:sp>
      </p:grpSp>
      <p:sp>
        <p:nvSpPr>
          <p:cNvPr id="44036" name="Title 1"/>
          <p:cNvSpPr txBox="1">
            <a:spLocks/>
          </p:cNvSpPr>
          <p:nvPr/>
        </p:nvSpPr>
        <p:spPr bwMode="auto">
          <a:xfrm>
            <a:off x="2209800" y="-96838"/>
            <a:ext cx="7772400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Mutation recurrence</a:t>
            </a:r>
          </a:p>
        </p:txBody>
      </p:sp>
    </p:spTree>
    <p:extLst>
      <p:ext uri="{BB962C8B-B14F-4D97-AF65-F5344CB8AC3E}">
        <p14:creationId xmlns:p14="http://schemas.microsoft.com/office/powerpoint/2010/main" val="141329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7540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22E9ED-0226-5947-8325-6207765D9DCB}" type="slidenum">
              <a:rPr lang="en-US" alt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6082" name="Group 166"/>
          <p:cNvGrpSpPr>
            <a:grpSpLocks/>
          </p:cNvGrpSpPr>
          <p:nvPr/>
        </p:nvGrpSpPr>
        <p:grpSpPr bwMode="auto">
          <a:xfrm>
            <a:off x="1920876" y="700088"/>
            <a:ext cx="8270875" cy="1587500"/>
            <a:chOff x="388785" y="680758"/>
            <a:chExt cx="8271027" cy="1586865"/>
          </a:xfrm>
        </p:grpSpPr>
        <p:grpSp>
          <p:nvGrpSpPr>
            <p:cNvPr id="46225" name="Group 167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6229" name="Group 171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3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41" name="Picture 18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30" name="Group 172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1" name="Straight Connector 180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39" name="Picture 18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31" name="Group 173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9" name="Straight Connector 17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6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37" name="Picture 17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32" name="Group 174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7" name="Straight Connector 17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35" name="Picture 17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6233" name="Picture 17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226" name="Group 168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6227" name="Object 169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66" name="Equation" r:id="rId6" imgW="355600" imgH="889000" progId="Equation.3">
                      <p:embed/>
                    </p:oleObj>
                  </mc:Choice>
                  <mc:Fallback>
                    <p:oleObj name="Equation" r:id="rId6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228" name="TextBox 170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1</a:t>
                </a:r>
              </a:p>
            </p:txBody>
          </p:sp>
        </p:grpSp>
      </p:grpSp>
      <p:grpSp>
        <p:nvGrpSpPr>
          <p:cNvPr id="46083" name="Group 184"/>
          <p:cNvGrpSpPr>
            <a:grpSpLocks/>
          </p:cNvGrpSpPr>
          <p:nvPr/>
        </p:nvGrpSpPr>
        <p:grpSpPr bwMode="auto">
          <a:xfrm>
            <a:off x="1920876" y="2581275"/>
            <a:ext cx="8270875" cy="1587500"/>
            <a:chOff x="388785" y="680758"/>
            <a:chExt cx="8271027" cy="1586865"/>
          </a:xfrm>
        </p:grpSpPr>
        <p:grpSp>
          <p:nvGrpSpPr>
            <p:cNvPr id="46208" name="Group 185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6212" name="Group 189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01" name="Straight Connector 200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24" name="Picture 20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13" name="Group 190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9" name="Straight Connector 19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22" name="Picture 19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14" name="Group 191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7" name="Straight Connector 19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7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20" name="Picture 19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15" name="Group 192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5" name="Straight Connector 194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2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18" name="Picture 19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6216" name="Picture 19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209" name="Group 186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6210" name="Object 187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67" name="Equation" r:id="rId8" imgW="355600" imgH="889000" progId="Equation.3">
                      <p:embed/>
                    </p:oleObj>
                  </mc:Choice>
                  <mc:Fallback>
                    <p:oleObj name="Equation" r:id="rId8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211" name="TextBox 188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2</a:t>
                </a:r>
              </a:p>
            </p:txBody>
          </p:sp>
        </p:grpSp>
      </p:grpSp>
      <p:grpSp>
        <p:nvGrpSpPr>
          <p:cNvPr id="46084" name="Group 202"/>
          <p:cNvGrpSpPr>
            <a:grpSpLocks/>
          </p:cNvGrpSpPr>
          <p:nvPr/>
        </p:nvGrpSpPr>
        <p:grpSpPr bwMode="auto">
          <a:xfrm>
            <a:off x="1920876" y="4524376"/>
            <a:ext cx="8270875" cy="1585913"/>
            <a:chOff x="388768" y="680758"/>
            <a:chExt cx="8271044" cy="1586865"/>
          </a:xfrm>
        </p:grpSpPr>
        <p:grpSp>
          <p:nvGrpSpPr>
            <p:cNvPr id="46191" name="Group 203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6195" name="Group 207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9" name="Straight Connector 218"/>
                <p:cNvCxnSpPr>
                  <a:cxnSpLocks noChangeShapeType="1"/>
                </p:cNvCxnSpPr>
                <p:nvPr/>
              </p:nvCxnSpPr>
              <p:spPr bwMode="auto">
                <a:xfrm>
                  <a:off x="1093937" y="1222664"/>
                  <a:ext cx="7566180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07" name="Picture 2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196" name="Group 208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7" name="Straight Connector 216"/>
                <p:cNvCxnSpPr>
                  <a:cxnSpLocks noChangeShapeType="1"/>
                </p:cNvCxnSpPr>
                <p:nvPr/>
              </p:nvCxnSpPr>
              <p:spPr bwMode="auto">
                <a:xfrm>
                  <a:off x="1093937" y="1222131"/>
                  <a:ext cx="7566180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05" name="Picture 2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197" name="Group 209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5" name="Straight Connector 214"/>
                <p:cNvCxnSpPr>
                  <a:cxnSpLocks noChangeShapeType="1"/>
                </p:cNvCxnSpPr>
                <p:nvPr/>
              </p:nvCxnSpPr>
              <p:spPr bwMode="auto">
                <a:xfrm>
                  <a:off x="1093937" y="1223185"/>
                  <a:ext cx="7566180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03" name="Picture 21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198" name="Group 210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3" name="Straight Connector 212"/>
                <p:cNvCxnSpPr>
                  <a:cxnSpLocks noChangeShapeType="1"/>
                </p:cNvCxnSpPr>
                <p:nvPr/>
              </p:nvCxnSpPr>
              <p:spPr bwMode="auto">
                <a:xfrm>
                  <a:off x="1093937" y="1223028"/>
                  <a:ext cx="7566180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01" name="Picture 2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6199" name="Picture 2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192" name="Group 204"/>
            <p:cNvGrpSpPr>
              <a:grpSpLocks/>
            </p:cNvGrpSpPr>
            <p:nvPr/>
          </p:nvGrpSpPr>
          <p:grpSpPr bwMode="auto">
            <a:xfrm>
              <a:off x="388768" y="759524"/>
              <a:ext cx="800541" cy="1454902"/>
              <a:chOff x="459542" y="1775465"/>
              <a:chExt cx="1138142" cy="1954688"/>
            </a:xfrm>
          </p:grpSpPr>
          <p:graphicFrame>
            <p:nvGraphicFramePr>
              <p:cNvPr id="46193" name="Object 205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68" name="Equation" r:id="rId9" imgW="355600" imgH="889000" progId="Equation.3">
                      <p:embed/>
                    </p:oleObj>
                  </mc:Choice>
                  <mc:Fallback>
                    <p:oleObj name="Equation" r:id="rId9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94" name="TextBox 206"/>
              <p:cNvSpPr txBox="1">
                <a:spLocks noChangeArrowheads="1"/>
              </p:cNvSpPr>
              <p:nvPr/>
            </p:nvSpPr>
            <p:spPr bwMode="auto">
              <a:xfrm rot="-5400000">
                <a:off x="-137095" y="2553119"/>
                <a:ext cx="1630859" cy="437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</a:t>
                </a:r>
                <a:r>
                  <a:rPr lang="en-US" altLang="zh-CN" sz="1400">
                    <a:solidFill>
                      <a:srgbClr val="000000"/>
                    </a:solidFill>
                    <a:latin typeface="Calibri" charset="0"/>
                    <a:ea typeface="宋体" charset="-122"/>
                  </a:rPr>
                  <a:t>3</a:t>
                </a:r>
                <a:endParaRPr lang="en-US" altLang="en-US" sz="1400">
                  <a:solidFill>
                    <a:srgbClr val="000000"/>
                  </a:solidFill>
                  <a:latin typeface="Calibri" charset="0"/>
                  <a:ea typeface="宋体" charset="-122"/>
                </a:endParaRPr>
              </a:p>
            </p:txBody>
          </p:sp>
        </p:grpSp>
      </p:grpSp>
      <p:grpSp>
        <p:nvGrpSpPr>
          <p:cNvPr id="46085" name="Group 220"/>
          <p:cNvGrpSpPr>
            <a:grpSpLocks/>
          </p:cNvGrpSpPr>
          <p:nvPr/>
        </p:nvGrpSpPr>
        <p:grpSpPr bwMode="auto">
          <a:xfrm>
            <a:off x="2855913" y="755651"/>
            <a:ext cx="7067550" cy="269875"/>
            <a:chOff x="1331150" y="736934"/>
            <a:chExt cx="7068264" cy="269470"/>
          </a:xfrm>
        </p:grpSpPr>
        <p:cxnSp>
          <p:nvCxnSpPr>
            <p:cNvPr id="222" name="Straight Connector 221"/>
            <p:cNvCxnSpPr>
              <a:cxnSpLocks noChangeShapeType="1"/>
            </p:cNvCxnSpPr>
            <p:nvPr/>
          </p:nvCxnSpPr>
          <p:spPr bwMode="auto">
            <a:xfrm>
              <a:off x="1331150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Straight Connector 222"/>
            <p:cNvCxnSpPr>
              <a:cxnSpLocks noChangeShapeType="1"/>
            </p:cNvCxnSpPr>
            <p:nvPr/>
          </p:nvCxnSpPr>
          <p:spPr bwMode="auto">
            <a:xfrm>
              <a:off x="247744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Straight Connector 223"/>
            <p:cNvCxnSpPr>
              <a:cxnSpLocks noChangeShapeType="1"/>
            </p:cNvCxnSpPr>
            <p:nvPr/>
          </p:nvCxnSpPr>
          <p:spPr bwMode="auto">
            <a:xfrm>
              <a:off x="546224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Straight Connector 224"/>
            <p:cNvCxnSpPr>
              <a:cxnSpLocks noChangeShapeType="1"/>
            </p:cNvCxnSpPr>
            <p:nvPr/>
          </p:nvCxnSpPr>
          <p:spPr bwMode="auto">
            <a:xfrm>
              <a:off x="3242693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Straight Connector 225"/>
            <p:cNvCxnSpPr>
              <a:cxnSpLocks noChangeShapeType="1"/>
            </p:cNvCxnSpPr>
            <p:nvPr/>
          </p:nvCxnSpPr>
          <p:spPr bwMode="auto">
            <a:xfrm>
              <a:off x="485258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Straight Connector 226"/>
            <p:cNvCxnSpPr>
              <a:cxnSpLocks noChangeShapeType="1"/>
            </p:cNvCxnSpPr>
            <p:nvPr/>
          </p:nvCxnSpPr>
          <p:spPr bwMode="auto">
            <a:xfrm>
              <a:off x="8399414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Straight Connector 227"/>
            <p:cNvCxnSpPr>
              <a:cxnSpLocks noChangeShapeType="1"/>
            </p:cNvCxnSpPr>
            <p:nvPr/>
          </p:nvCxnSpPr>
          <p:spPr bwMode="auto">
            <a:xfrm>
              <a:off x="738966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Straight Connector 228"/>
            <p:cNvCxnSpPr>
              <a:cxnSpLocks noChangeShapeType="1"/>
            </p:cNvCxnSpPr>
            <p:nvPr/>
          </p:nvCxnSpPr>
          <p:spPr bwMode="auto">
            <a:xfrm>
              <a:off x="721978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Straight Connector 229"/>
            <p:cNvCxnSpPr>
              <a:cxnSpLocks noChangeShapeType="1"/>
            </p:cNvCxnSpPr>
            <p:nvPr/>
          </p:nvCxnSpPr>
          <p:spPr bwMode="auto">
            <a:xfrm>
              <a:off x="644024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Straight Connector 230"/>
            <p:cNvCxnSpPr>
              <a:cxnSpLocks noChangeShapeType="1"/>
            </p:cNvCxnSpPr>
            <p:nvPr/>
          </p:nvCxnSpPr>
          <p:spPr bwMode="auto">
            <a:xfrm>
              <a:off x="5967118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Straight Connector 231"/>
            <p:cNvCxnSpPr>
              <a:cxnSpLocks noChangeShapeType="1"/>
            </p:cNvCxnSpPr>
            <p:nvPr/>
          </p:nvCxnSpPr>
          <p:spPr bwMode="auto">
            <a:xfrm>
              <a:off x="5155823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Straight Connector 232"/>
            <p:cNvCxnSpPr>
              <a:cxnSpLocks noChangeShapeType="1"/>
            </p:cNvCxnSpPr>
            <p:nvPr/>
          </p:nvCxnSpPr>
          <p:spPr bwMode="auto">
            <a:xfrm>
              <a:off x="6545027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Straight Connector 233"/>
            <p:cNvCxnSpPr>
              <a:cxnSpLocks noChangeShapeType="1"/>
            </p:cNvCxnSpPr>
            <p:nvPr/>
          </p:nvCxnSpPr>
          <p:spPr bwMode="auto">
            <a:xfrm>
              <a:off x="7811980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5" name="Straight Connector 234"/>
          <p:cNvCxnSpPr>
            <a:cxnSpLocks noChangeShapeType="1"/>
          </p:cNvCxnSpPr>
          <p:nvPr/>
        </p:nvCxnSpPr>
        <p:spPr bwMode="auto">
          <a:xfrm>
            <a:off x="297656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" name="Straight Connector 235"/>
          <p:cNvCxnSpPr>
            <a:cxnSpLocks noChangeShapeType="1"/>
          </p:cNvCxnSpPr>
          <p:nvPr/>
        </p:nvCxnSpPr>
        <p:spPr bwMode="auto">
          <a:xfrm>
            <a:off x="3709988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" name="Straight Connector 236"/>
          <p:cNvCxnSpPr>
            <a:cxnSpLocks noChangeShapeType="1"/>
          </p:cNvCxnSpPr>
          <p:nvPr/>
        </p:nvCxnSpPr>
        <p:spPr bwMode="auto">
          <a:xfrm>
            <a:off x="7105650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Straight Connector 237"/>
          <p:cNvCxnSpPr>
            <a:cxnSpLocks noChangeShapeType="1"/>
          </p:cNvCxnSpPr>
          <p:nvPr/>
        </p:nvCxnSpPr>
        <p:spPr bwMode="auto">
          <a:xfrm>
            <a:off x="488791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Straight Connector 238"/>
          <p:cNvCxnSpPr>
            <a:cxnSpLocks noChangeShapeType="1"/>
          </p:cNvCxnSpPr>
          <p:nvPr/>
        </p:nvCxnSpPr>
        <p:spPr bwMode="auto">
          <a:xfrm>
            <a:off x="6497638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0" name="Straight Connector 239"/>
          <p:cNvCxnSpPr>
            <a:cxnSpLocks noChangeShapeType="1"/>
          </p:cNvCxnSpPr>
          <p:nvPr/>
        </p:nvCxnSpPr>
        <p:spPr bwMode="auto">
          <a:xfrm>
            <a:off x="9753600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Straight Connector 240"/>
          <p:cNvCxnSpPr>
            <a:cxnSpLocks noChangeShapeType="1"/>
          </p:cNvCxnSpPr>
          <p:nvPr/>
        </p:nvCxnSpPr>
        <p:spPr bwMode="auto">
          <a:xfrm>
            <a:off x="8086725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2" name="Straight Connector 241"/>
          <p:cNvCxnSpPr>
            <a:cxnSpLocks noChangeShapeType="1"/>
          </p:cNvCxnSpPr>
          <p:nvPr/>
        </p:nvCxnSpPr>
        <p:spPr bwMode="auto">
          <a:xfrm>
            <a:off x="7610475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Straight Connector 242"/>
          <p:cNvCxnSpPr>
            <a:cxnSpLocks noChangeShapeType="1"/>
          </p:cNvCxnSpPr>
          <p:nvPr/>
        </p:nvCxnSpPr>
        <p:spPr bwMode="auto">
          <a:xfrm>
            <a:off x="6927850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Straight Connector 243"/>
          <p:cNvCxnSpPr>
            <a:cxnSpLocks noChangeShapeType="1"/>
          </p:cNvCxnSpPr>
          <p:nvPr/>
        </p:nvCxnSpPr>
        <p:spPr bwMode="auto">
          <a:xfrm>
            <a:off x="818991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" name="Straight Connector 244"/>
          <p:cNvCxnSpPr>
            <a:cxnSpLocks noChangeShapeType="1"/>
          </p:cNvCxnSpPr>
          <p:nvPr/>
        </p:nvCxnSpPr>
        <p:spPr bwMode="auto">
          <a:xfrm>
            <a:off x="852011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" name="Straight Connector 245"/>
          <p:cNvCxnSpPr>
            <a:cxnSpLocks noChangeShapeType="1"/>
          </p:cNvCxnSpPr>
          <p:nvPr/>
        </p:nvCxnSpPr>
        <p:spPr bwMode="auto">
          <a:xfrm>
            <a:off x="921861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>
            <a:off x="2865438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Connector 247"/>
          <p:cNvCxnSpPr>
            <a:cxnSpLocks noChangeShapeType="1"/>
          </p:cNvCxnSpPr>
          <p:nvPr/>
        </p:nvCxnSpPr>
        <p:spPr bwMode="auto">
          <a:xfrm>
            <a:off x="4678363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Connector 248"/>
          <p:cNvCxnSpPr>
            <a:cxnSpLocks noChangeShapeType="1"/>
          </p:cNvCxnSpPr>
          <p:nvPr/>
        </p:nvCxnSpPr>
        <p:spPr bwMode="auto">
          <a:xfrm>
            <a:off x="6994525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Straight Connector 249"/>
          <p:cNvCxnSpPr>
            <a:cxnSpLocks noChangeShapeType="1"/>
          </p:cNvCxnSpPr>
          <p:nvPr/>
        </p:nvCxnSpPr>
        <p:spPr bwMode="auto">
          <a:xfrm>
            <a:off x="4776788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Straight Connector 250"/>
          <p:cNvCxnSpPr>
            <a:cxnSpLocks noChangeShapeType="1"/>
          </p:cNvCxnSpPr>
          <p:nvPr/>
        </p:nvCxnSpPr>
        <p:spPr bwMode="auto">
          <a:xfrm>
            <a:off x="6211888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" name="Straight Connector 251"/>
          <p:cNvCxnSpPr>
            <a:cxnSpLocks noChangeShapeType="1"/>
          </p:cNvCxnSpPr>
          <p:nvPr/>
        </p:nvCxnSpPr>
        <p:spPr bwMode="auto">
          <a:xfrm>
            <a:off x="9642475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Straight Connector 252"/>
          <p:cNvCxnSpPr>
            <a:cxnSpLocks noChangeShapeType="1"/>
          </p:cNvCxnSpPr>
          <p:nvPr/>
        </p:nvCxnSpPr>
        <p:spPr bwMode="auto">
          <a:xfrm>
            <a:off x="8753475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Straight Connector 253"/>
          <p:cNvCxnSpPr>
            <a:cxnSpLocks noChangeShapeType="1"/>
          </p:cNvCxnSpPr>
          <p:nvPr/>
        </p:nvCxnSpPr>
        <p:spPr bwMode="auto">
          <a:xfrm>
            <a:off x="7499350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5" name="Straight Connector 254"/>
          <p:cNvCxnSpPr>
            <a:cxnSpLocks noChangeShapeType="1"/>
          </p:cNvCxnSpPr>
          <p:nvPr/>
        </p:nvCxnSpPr>
        <p:spPr bwMode="auto">
          <a:xfrm>
            <a:off x="8078788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" name="Straight Connector 255"/>
          <p:cNvCxnSpPr>
            <a:cxnSpLocks noChangeShapeType="1"/>
          </p:cNvCxnSpPr>
          <p:nvPr/>
        </p:nvCxnSpPr>
        <p:spPr bwMode="auto">
          <a:xfrm>
            <a:off x="8220075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7" name="Straight Connector 256"/>
          <p:cNvCxnSpPr>
            <a:cxnSpLocks noChangeShapeType="1"/>
          </p:cNvCxnSpPr>
          <p:nvPr/>
        </p:nvCxnSpPr>
        <p:spPr bwMode="auto">
          <a:xfrm>
            <a:off x="34051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8" name="Straight Connector 257"/>
          <p:cNvCxnSpPr>
            <a:cxnSpLocks noChangeShapeType="1"/>
          </p:cNvCxnSpPr>
          <p:nvPr/>
        </p:nvCxnSpPr>
        <p:spPr bwMode="auto">
          <a:xfrm>
            <a:off x="7121525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9" name="Straight Connector 258"/>
          <p:cNvCxnSpPr>
            <a:cxnSpLocks noChangeShapeType="1"/>
          </p:cNvCxnSpPr>
          <p:nvPr/>
        </p:nvCxnSpPr>
        <p:spPr bwMode="auto">
          <a:xfrm>
            <a:off x="49037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0" name="Straight Connector 259"/>
          <p:cNvCxnSpPr>
            <a:cxnSpLocks noChangeShapeType="1"/>
          </p:cNvCxnSpPr>
          <p:nvPr/>
        </p:nvCxnSpPr>
        <p:spPr bwMode="auto">
          <a:xfrm>
            <a:off x="6513513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Straight Connector 260"/>
          <p:cNvCxnSpPr>
            <a:cxnSpLocks noChangeShapeType="1"/>
          </p:cNvCxnSpPr>
          <p:nvPr/>
        </p:nvCxnSpPr>
        <p:spPr bwMode="auto">
          <a:xfrm>
            <a:off x="99837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" name="Straight Connector 261"/>
          <p:cNvCxnSpPr>
            <a:cxnSpLocks noChangeShapeType="1"/>
          </p:cNvCxnSpPr>
          <p:nvPr/>
        </p:nvCxnSpPr>
        <p:spPr bwMode="auto">
          <a:xfrm>
            <a:off x="8880475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3" name="Straight Connector 262"/>
          <p:cNvCxnSpPr>
            <a:cxnSpLocks noChangeShapeType="1"/>
          </p:cNvCxnSpPr>
          <p:nvPr/>
        </p:nvCxnSpPr>
        <p:spPr bwMode="auto">
          <a:xfrm>
            <a:off x="8101013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4" name="Straight Connector 263"/>
          <p:cNvCxnSpPr>
            <a:cxnSpLocks noChangeShapeType="1"/>
          </p:cNvCxnSpPr>
          <p:nvPr/>
        </p:nvCxnSpPr>
        <p:spPr bwMode="auto">
          <a:xfrm>
            <a:off x="7991475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" name="Straight Connector 264"/>
          <p:cNvCxnSpPr>
            <a:cxnSpLocks noChangeShapeType="1"/>
          </p:cNvCxnSpPr>
          <p:nvPr/>
        </p:nvCxnSpPr>
        <p:spPr bwMode="auto">
          <a:xfrm>
            <a:off x="82057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" name="Straight Connector 265"/>
          <p:cNvCxnSpPr>
            <a:cxnSpLocks noChangeShapeType="1"/>
          </p:cNvCxnSpPr>
          <p:nvPr/>
        </p:nvCxnSpPr>
        <p:spPr bwMode="auto">
          <a:xfrm>
            <a:off x="92344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" name="Straight Connector 266"/>
          <p:cNvCxnSpPr>
            <a:cxnSpLocks noChangeShapeType="1"/>
          </p:cNvCxnSpPr>
          <p:nvPr/>
        </p:nvCxnSpPr>
        <p:spPr bwMode="auto">
          <a:xfrm>
            <a:off x="4249738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8" name="Straight Connector 267"/>
          <p:cNvCxnSpPr>
            <a:cxnSpLocks noChangeShapeType="1"/>
          </p:cNvCxnSpPr>
          <p:nvPr/>
        </p:nvCxnSpPr>
        <p:spPr bwMode="auto">
          <a:xfrm>
            <a:off x="6380163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9" name="Straight Connector 268"/>
          <p:cNvCxnSpPr>
            <a:cxnSpLocks noChangeShapeType="1"/>
          </p:cNvCxnSpPr>
          <p:nvPr/>
        </p:nvCxnSpPr>
        <p:spPr bwMode="auto">
          <a:xfrm>
            <a:off x="9636125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0" name="Straight Connector 269"/>
          <p:cNvCxnSpPr>
            <a:cxnSpLocks noChangeShapeType="1"/>
          </p:cNvCxnSpPr>
          <p:nvPr/>
        </p:nvCxnSpPr>
        <p:spPr bwMode="auto">
          <a:xfrm>
            <a:off x="8747125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1" name="Straight Connector 270"/>
          <p:cNvCxnSpPr>
            <a:cxnSpLocks noChangeShapeType="1"/>
          </p:cNvCxnSpPr>
          <p:nvPr/>
        </p:nvCxnSpPr>
        <p:spPr bwMode="auto">
          <a:xfrm>
            <a:off x="7967663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2" name="Straight Connector 271"/>
          <p:cNvCxnSpPr>
            <a:cxnSpLocks noChangeShapeType="1"/>
          </p:cNvCxnSpPr>
          <p:nvPr/>
        </p:nvCxnSpPr>
        <p:spPr bwMode="auto">
          <a:xfrm>
            <a:off x="8072438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" name="Straight Connector 272"/>
          <p:cNvCxnSpPr>
            <a:cxnSpLocks noChangeShapeType="1"/>
          </p:cNvCxnSpPr>
          <p:nvPr/>
        </p:nvCxnSpPr>
        <p:spPr bwMode="auto">
          <a:xfrm>
            <a:off x="3113088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4" name="Straight Connector 273"/>
          <p:cNvCxnSpPr>
            <a:cxnSpLocks noChangeShapeType="1"/>
          </p:cNvCxnSpPr>
          <p:nvPr/>
        </p:nvCxnSpPr>
        <p:spPr bwMode="auto">
          <a:xfrm>
            <a:off x="6221413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5" name="Straight Connector 274"/>
          <p:cNvCxnSpPr>
            <a:cxnSpLocks noChangeShapeType="1"/>
          </p:cNvCxnSpPr>
          <p:nvPr/>
        </p:nvCxnSpPr>
        <p:spPr bwMode="auto">
          <a:xfrm>
            <a:off x="9826625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" name="Straight Connector 275"/>
          <p:cNvCxnSpPr>
            <a:cxnSpLocks noChangeShapeType="1"/>
          </p:cNvCxnSpPr>
          <p:nvPr/>
        </p:nvCxnSpPr>
        <p:spPr bwMode="auto">
          <a:xfrm>
            <a:off x="8588375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" name="Straight Connector 276"/>
          <p:cNvCxnSpPr>
            <a:cxnSpLocks noChangeShapeType="1"/>
          </p:cNvCxnSpPr>
          <p:nvPr/>
        </p:nvCxnSpPr>
        <p:spPr bwMode="auto">
          <a:xfrm>
            <a:off x="7913688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Straight Connector 277"/>
          <p:cNvCxnSpPr>
            <a:cxnSpLocks noChangeShapeType="1"/>
          </p:cNvCxnSpPr>
          <p:nvPr/>
        </p:nvCxnSpPr>
        <p:spPr bwMode="auto">
          <a:xfrm>
            <a:off x="4897438" y="32988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9" name="Straight Connector 278"/>
          <p:cNvCxnSpPr>
            <a:cxnSpLocks noChangeShapeType="1"/>
          </p:cNvCxnSpPr>
          <p:nvPr/>
        </p:nvCxnSpPr>
        <p:spPr bwMode="auto">
          <a:xfrm>
            <a:off x="9921875" y="32988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Connector 279"/>
          <p:cNvCxnSpPr>
            <a:cxnSpLocks noChangeShapeType="1"/>
          </p:cNvCxnSpPr>
          <p:nvPr/>
        </p:nvCxnSpPr>
        <p:spPr bwMode="auto">
          <a:xfrm>
            <a:off x="9032875" y="32988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1" name="Straight Connector 280"/>
          <p:cNvCxnSpPr>
            <a:cxnSpLocks noChangeShapeType="1"/>
          </p:cNvCxnSpPr>
          <p:nvPr/>
        </p:nvCxnSpPr>
        <p:spPr bwMode="auto">
          <a:xfrm>
            <a:off x="8064500" y="32988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2" name="Straight Connector 281"/>
          <p:cNvCxnSpPr>
            <a:cxnSpLocks noChangeShapeType="1"/>
          </p:cNvCxnSpPr>
          <p:nvPr/>
        </p:nvCxnSpPr>
        <p:spPr bwMode="auto">
          <a:xfrm>
            <a:off x="3430588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" name="Straight Connector 282"/>
          <p:cNvCxnSpPr>
            <a:cxnSpLocks noChangeShapeType="1"/>
          </p:cNvCxnSpPr>
          <p:nvPr/>
        </p:nvCxnSpPr>
        <p:spPr bwMode="auto">
          <a:xfrm>
            <a:off x="6538913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4" name="Straight Connector 283"/>
          <p:cNvCxnSpPr>
            <a:cxnSpLocks noChangeShapeType="1"/>
          </p:cNvCxnSpPr>
          <p:nvPr/>
        </p:nvCxnSpPr>
        <p:spPr bwMode="auto">
          <a:xfrm>
            <a:off x="9794875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" name="Straight Connector 284"/>
          <p:cNvCxnSpPr>
            <a:cxnSpLocks noChangeShapeType="1"/>
          </p:cNvCxnSpPr>
          <p:nvPr/>
        </p:nvCxnSpPr>
        <p:spPr bwMode="auto">
          <a:xfrm>
            <a:off x="8905875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" name="Straight Connector 285"/>
          <p:cNvCxnSpPr>
            <a:cxnSpLocks noChangeShapeType="1"/>
          </p:cNvCxnSpPr>
          <p:nvPr/>
        </p:nvCxnSpPr>
        <p:spPr bwMode="auto">
          <a:xfrm>
            <a:off x="8062913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" name="Straight Connector 286"/>
          <p:cNvCxnSpPr>
            <a:cxnSpLocks noChangeShapeType="1"/>
          </p:cNvCxnSpPr>
          <p:nvPr/>
        </p:nvCxnSpPr>
        <p:spPr bwMode="auto">
          <a:xfrm>
            <a:off x="10069513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" name="Straight Connector 287"/>
          <p:cNvCxnSpPr>
            <a:cxnSpLocks noChangeShapeType="1"/>
          </p:cNvCxnSpPr>
          <p:nvPr/>
        </p:nvCxnSpPr>
        <p:spPr bwMode="auto">
          <a:xfrm>
            <a:off x="3151188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" name="Straight Connector 288"/>
          <p:cNvCxnSpPr>
            <a:cxnSpLocks noChangeShapeType="1"/>
          </p:cNvCxnSpPr>
          <p:nvPr/>
        </p:nvCxnSpPr>
        <p:spPr bwMode="auto">
          <a:xfrm>
            <a:off x="4189413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" name="Straight Connector 289"/>
          <p:cNvCxnSpPr>
            <a:cxnSpLocks noChangeShapeType="1"/>
          </p:cNvCxnSpPr>
          <p:nvPr/>
        </p:nvCxnSpPr>
        <p:spPr bwMode="auto">
          <a:xfrm>
            <a:off x="6672263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1" name="Straight Connector 290"/>
          <p:cNvCxnSpPr>
            <a:cxnSpLocks noChangeShapeType="1"/>
          </p:cNvCxnSpPr>
          <p:nvPr/>
        </p:nvCxnSpPr>
        <p:spPr bwMode="auto">
          <a:xfrm>
            <a:off x="8259763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" name="Straight Connector 291"/>
          <p:cNvCxnSpPr>
            <a:cxnSpLocks noChangeShapeType="1"/>
          </p:cNvCxnSpPr>
          <p:nvPr/>
        </p:nvCxnSpPr>
        <p:spPr bwMode="auto">
          <a:xfrm>
            <a:off x="7785100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3" name="Straight Connector 292"/>
          <p:cNvCxnSpPr>
            <a:cxnSpLocks noChangeShapeType="1"/>
          </p:cNvCxnSpPr>
          <p:nvPr/>
        </p:nvCxnSpPr>
        <p:spPr bwMode="auto">
          <a:xfrm>
            <a:off x="8780463" y="4938714"/>
            <a:ext cx="0" cy="268287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" name="Straight Connector 293"/>
          <p:cNvCxnSpPr>
            <a:cxnSpLocks noChangeShapeType="1"/>
          </p:cNvCxnSpPr>
          <p:nvPr/>
        </p:nvCxnSpPr>
        <p:spPr bwMode="auto">
          <a:xfrm>
            <a:off x="6888163" y="49307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5" name="Straight Connector 294"/>
          <p:cNvCxnSpPr>
            <a:cxnSpLocks noChangeShapeType="1"/>
          </p:cNvCxnSpPr>
          <p:nvPr/>
        </p:nvCxnSpPr>
        <p:spPr bwMode="auto">
          <a:xfrm>
            <a:off x="8048625" y="49307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" name="Straight Connector 295"/>
          <p:cNvCxnSpPr>
            <a:cxnSpLocks noChangeShapeType="1"/>
          </p:cNvCxnSpPr>
          <p:nvPr/>
        </p:nvCxnSpPr>
        <p:spPr bwMode="auto">
          <a:xfrm>
            <a:off x="4841875" y="52657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" name="Straight Connector 296"/>
          <p:cNvCxnSpPr>
            <a:cxnSpLocks noChangeShapeType="1"/>
          </p:cNvCxnSpPr>
          <p:nvPr/>
        </p:nvCxnSpPr>
        <p:spPr bwMode="auto">
          <a:xfrm>
            <a:off x="6824663" y="5295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8" name="Straight Connector 297"/>
          <p:cNvCxnSpPr>
            <a:cxnSpLocks noChangeShapeType="1"/>
          </p:cNvCxnSpPr>
          <p:nvPr/>
        </p:nvCxnSpPr>
        <p:spPr bwMode="auto">
          <a:xfrm>
            <a:off x="8080375" y="5295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9" name="Straight Connector 298"/>
          <p:cNvCxnSpPr>
            <a:cxnSpLocks noChangeShapeType="1"/>
          </p:cNvCxnSpPr>
          <p:nvPr/>
        </p:nvCxnSpPr>
        <p:spPr bwMode="auto">
          <a:xfrm>
            <a:off x="9545638" y="5295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0" name="Straight Connector 299"/>
          <p:cNvCxnSpPr>
            <a:cxnSpLocks noChangeShapeType="1"/>
          </p:cNvCxnSpPr>
          <p:nvPr/>
        </p:nvCxnSpPr>
        <p:spPr bwMode="auto">
          <a:xfrm>
            <a:off x="3001963" y="5803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1" name="Straight Connector 300"/>
          <p:cNvCxnSpPr>
            <a:cxnSpLocks noChangeShapeType="1"/>
          </p:cNvCxnSpPr>
          <p:nvPr/>
        </p:nvCxnSpPr>
        <p:spPr bwMode="auto">
          <a:xfrm>
            <a:off x="6523038" y="5803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2" name="Straight Connector 301"/>
          <p:cNvCxnSpPr>
            <a:cxnSpLocks noChangeShapeType="1"/>
          </p:cNvCxnSpPr>
          <p:nvPr/>
        </p:nvCxnSpPr>
        <p:spPr bwMode="auto">
          <a:xfrm>
            <a:off x="8110538" y="5803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3" name="Straight Connector 302"/>
          <p:cNvCxnSpPr>
            <a:cxnSpLocks noChangeShapeType="1"/>
          </p:cNvCxnSpPr>
          <p:nvPr/>
        </p:nvCxnSpPr>
        <p:spPr bwMode="auto">
          <a:xfrm>
            <a:off x="7413625" y="5803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" name="Straight Arrow Connector 303"/>
          <p:cNvCxnSpPr>
            <a:cxnSpLocks noChangeShapeType="1"/>
          </p:cNvCxnSpPr>
          <p:nvPr/>
        </p:nvCxnSpPr>
        <p:spPr bwMode="auto">
          <a:xfrm flipV="1">
            <a:off x="2625726" y="6257926"/>
            <a:ext cx="3025775" cy="15875"/>
          </a:xfrm>
          <a:prstGeom prst="straightConnector1">
            <a:avLst/>
          </a:prstGeom>
          <a:noFill/>
          <a:ln w="25400">
            <a:solidFill>
              <a:srgbClr val="7F7F7F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" name="Straight Arrow Connector 304"/>
          <p:cNvCxnSpPr>
            <a:cxnSpLocks noChangeShapeType="1"/>
          </p:cNvCxnSpPr>
          <p:nvPr/>
        </p:nvCxnSpPr>
        <p:spPr bwMode="auto">
          <a:xfrm>
            <a:off x="5651500" y="6267450"/>
            <a:ext cx="4540250" cy="6350"/>
          </a:xfrm>
          <a:prstGeom prst="straightConnector1">
            <a:avLst/>
          </a:prstGeom>
          <a:noFill/>
          <a:ln w="25400">
            <a:solidFill>
              <a:srgbClr val="7F7F7F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" name="Straight Connector 305"/>
          <p:cNvCxnSpPr>
            <a:cxnSpLocks noChangeShapeType="1"/>
          </p:cNvCxnSpPr>
          <p:nvPr/>
        </p:nvCxnSpPr>
        <p:spPr bwMode="auto">
          <a:xfrm>
            <a:off x="5597525" y="554038"/>
            <a:ext cx="63500" cy="6043612"/>
          </a:xfrm>
          <a:prstGeom prst="line">
            <a:avLst/>
          </a:prstGeom>
          <a:noFill/>
          <a:ln w="254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58" name="TextBox 306"/>
          <p:cNvSpPr txBox="1">
            <a:spLocks noChangeArrowheads="1"/>
          </p:cNvSpPr>
          <p:nvPr/>
        </p:nvSpPr>
        <p:spPr bwMode="auto">
          <a:xfrm>
            <a:off x="2909888" y="6361114"/>
            <a:ext cx="259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3735"/>
                </a:solidFill>
              </a:rPr>
              <a:t>Early replicated regions</a:t>
            </a:r>
          </a:p>
        </p:txBody>
      </p:sp>
      <p:sp>
        <p:nvSpPr>
          <p:cNvPr id="46159" name="TextBox 307"/>
          <p:cNvSpPr txBox="1">
            <a:spLocks noChangeArrowheads="1"/>
          </p:cNvSpPr>
          <p:nvPr/>
        </p:nvSpPr>
        <p:spPr bwMode="auto">
          <a:xfrm>
            <a:off x="6654801" y="6361114"/>
            <a:ext cx="251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3735"/>
                </a:solidFill>
              </a:rPr>
              <a:t>Late replicated regions</a:t>
            </a:r>
          </a:p>
        </p:txBody>
      </p:sp>
      <p:grpSp>
        <p:nvGrpSpPr>
          <p:cNvPr id="46160" name="Group 308"/>
          <p:cNvGrpSpPr>
            <a:grpSpLocks/>
          </p:cNvGrpSpPr>
          <p:nvPr/>
        </p:nvGrpSpPr>
        <p:grpSpPr bwMode="auto">
          <a:xfrm>
            <a:off x="7785101" y="355600"/>
            <a:ext cx="627063" cy="5778500"/>
            <a:chOff x="6261890" y="336589"/>
            <a:chExt cx="626731" cy="5778017"/>
          </a:xfrm>
        </p:grpSpPr>
        <p:sp>
          <p:nvSpPr>
            <p:cNvPr id="310" name="Rectangle 309"/>
            <p:cNvSpPr>
              <a:spLocks noChangeArrowheads="1"/>
            </p:cNvSpPr>
            <p:nvPr/>
          </p:nvSpPr>
          <p:spPr bwMode="auto">
            <a:xfrm>
              <a:off x="6261890" y="336589"/>
              <a:ext cx="623558" cy="1984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1" name="Straight Connector 310"/>
            <p:cNvCxnSpPr>
              <a:cxnSpLocks noChangeShapeType="1"/>
            </p:cNvCxnSpPr>
            <p:nvPr/>
          </p:nvCxnSpPr>
          <p:spPr bwMode="auto">
            <a:xfrm>
              <a:off x="6261890" y="512787"/>
              <a:ext cx="0" cy="5601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2" name="Straight Connector 311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61" name="Group 312"/>
          <p:cNvGrpSpPr>
            <a:grpSpLocks/>
          </p:cNvGrpSpPr>
          <p:nvPr/>
        </p:nvGrpSpPr>
        <p:grpSpPr bwMode="auto">
          <a:xfrm>
            <a:off x="8959851" y="354013"/>
            <a:ext cx="627063" cy="5776912"/>
            <a:chOff x="6261890" y="336589"/>
            <a:chExt cx="626731" cy="5778017"/>
          </a:xfrm>
        </p:grpSpPr>
        <p:sp>
          <p:nvSpPr>
            <p:cNvPr id="314" name="Rectangle 313"/>
            <p:cNvSpPr>
              <a:spLocks noChangeArrowheads="1"/>
            </p:cNvSpPr>
            <p:nvPr/>
          </p:nvSpPr>
          <p:spPr bwMode="auto">
            <a:xfrm>
              <a:off x="6261890" y="336589"/>
              <a:ext cx="623558" cy="198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5" name="Straight Connector 314"/>
            <p:cNvCxnSpPr>
              <a:cxnSpLocks noChangeShapeType="1"/>
            </p:cNvCxnSpPr>
            <p:nvPr/>
          </p:nvCxnSpPr>
          <p:spPr bwMode="auto">
            <a:xfrm>
              <a:off x="6261890" y="512835"/>
              <a:ext cx="0" cy="5601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6" name="Straight Connector 315"/>
            <p:cNvCxnSpPr>
              <a:cxnSpLocks noChangeShapeType="1"/>
            </p:cNvCxnSpPr>
            <p:nvPr/>
          </p:nvCxnSpPr>
          <p:spPr bwMode="auto">
            <a:xfrm>
              <a:off x="6888621" y="511247"/>
              <a:ext cx="0" cy="56033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62" name="Group 316"/>
          <p:cNvGrpSpPr>
            <a:grpSpLocks/>
          </p:cNvGrpSpPr>
          <p:nvPr/>
        </p:nvGrpSpPr>
        <p:grpSpPr bwMode="auto">
          <a:xfrm>
            <a:off x="4529139" y="350838"/>
            <a:ext cx="625475" cy="5778500"/>
            <a:chOff x="6261890" y="336589"/>
            <a:chExt cx="626731" cy="5778017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6261890" y="336589"/>
              <a:ext cx="623550" cy="198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9" name="Straight Connector 318"/>
            <p:cNvCxnSpPr>
              <a:cxnSpLocks noChangeShapeType="1"/>
            </p:cNvCxnSpPr>
            <p:nvPr/>
          </p:nvCxnSpPr>
          <p:spPr bwMode="auto">
            <a:xfrm>
              <a:off x="6261890" y="512786"/>
              <a:ext cx="0" cy="56018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0" name="Straight Connector 319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63" name="Group 320"/>
          <p:cNvGrpSpPr>
            <a:grpSpLocks/>
          </p:cNvGrpSpPr>
          <p:nvPr/>
        </p:nvGrpSpPr>
        <p:grpSpPr bwMode="auto">
          <a:xfrm>
            <a:off x="3287714" y="363538"/>
            <a:ext cx="625475" cy="5778500"/>
            <a:chOff x="6261890" y="336589"/>
            <a:chExt cx="626731" cy="5778017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6261890" y="336589"/>
              <a:ext cx="623550" cy="198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>
              <a:off x="6261890" y="512786"/>
              <a:ext cx="0" cy="56018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" name="Straight Connector 323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164" name="TextBox 1"/>
          <p:cNvSpPr txBox="1">
            <a:spLocks noChangeArrowheads="1"/>
          </p:cNvSpPr>
          <p:nvPr/>
        </p:nvSpPr>
        <p:spPr bwMode="auto">
          <a:xfrm>
            <a:off x="1600201" y="90489"/>
            <a:ext cx="176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Noncoding annotations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0566400" y="6718301"/>
            <a:ext cx="364013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    Does not format to std. theme </a:t>
            </a:r>
          </a:p>
        </p:txBody>
      </p:sp>
    </p:spTree>
    <p:extLst>
      <p:ext uri="{BB962C8B-B14F-4D97-AF65-F5344CB8AC3E}">
        <p14:creationId xmlns:p14="http://schemas.microsoft.com/office/powerpoint/2010/main" val="1182437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1160</Words>
  <Application>Microsoft Macintosh PowerPoint</Application>
  <PresentationFormat>Widescreen</PresentationFormat>
  <Paragraphs>250</Paragraphs>
  <Slides>32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Arno Pro</vt:lpstr>
      <vt:lpstr>Calibri</vt:lpstr>
      <vt:lpstr>Calibri Light</vt:lpstr>
      <vt:lpstr>Courier New</vt:lpstr>
      <vt:lpstr>Helvetica</vt:lpstr>
      <vt:lpstr>Helvetica Neue</vt:lpstr>
      <vt:lpstr>Lucida Grande</vt:lpstr>
      <vt:lpstr>ＭＳ Ｐゴシック</vt:lpstr>
      <vt:lpstr>Wingdings</vt:lpstr>
      <vt:lpstr>宋体</vt:lpstr>
      <vt:lpstr>Arial</vt:lpstr>
      <vt:lpstr>Office Theme</vt:lpstr>
      <vt:lpstr>Basic-template-i0jhhsb-20160605</vt:lpstr>
      <vt:lpstr>Equation</vt:lpstr>
      <vt:lpstr>Paper E talk @ASHG</vt:lpstr>
      <vt:lpstr>PowerPoint Presentation</vt:lpstr>
      <vt:lpstr>PowerPoint Presentation</vt:lpstr>
      <vt:lpstr>PowerPoint Presentation</vt:lpstr>
      <vt:lpstr>Finding Key Variants  Somatic</vt:lpstr>
      <vt:lpstr>How to identify drivers – mutation recurrence (LARVA) and functional impact (Funseq)</vt:lpstr>
      <vt:lpstr>PowerPoint Presentation</vt:lpstr>
      <vt:lpstr>PowerPoint Presentation</vt:lpstr>
      <vt:lpstr>PowerPoint Presentation</vt:lpstr>
      <vt:lpstr>PowerPoint Presentation</vt:lpstr>
      <vt:lpstr>Identification of non-coding candidate drivers amongst somatic variants: Scheme</vt:lpstr>
      <vt:lpstr>PCAWG rich resource to look at variations in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burdening and intermediate peak can be attributed to mutational processes or selection</vt:lpstr>
      <vt:lpstr>PowerPoint Presentation</vt:lpstr>
      <vt:lpstr>Mutational Context and Signatures</vt:lpstr>
      <vt:lpstr>PowerPoint Presentation</vt:lpstr>
      <vt:lpstr>PowerPoint Presentation</vt:lpstr>
      <vt:lpstr>Let’s look at mutational process in pRCC closely</vt:lpstr>
      <vt:lpstr>CpGs Drive Inter-patient Variation</vt:lpstr>
      <vt:lpstr>PowerPoint Presentation</vt:lpstr>
      <vt:lpstr>PowerPoint Presentation</vt:lpstr>
      <vt:lpstr>Now let’s look at potential role of selection among nominal passengers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Kumar, Sushant</dc:creator>
  <cp:lastModifiedBy>Kumar, Sushant</cp:lastModifiedBy>
  <cp:revision>29</cp:revision>
  <dcterms:created xsi:type="dcterms:W3CDTF">2017-09-29T19:30:03Z</dcterms:created>
  <dcterms:modified xsi:type="dcterms:W3CDTF">2017-10-01T15:12:51Z</dcterms:modified>
</cp:coreProperties>
</file>