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432FF"/>
    <a:srgbClr val="FF40FF"/>
    <a:srgbClr val="FF7503"/>
    <a:srgbClr val="FF85FF"/>
    <a:srgbClr val="AB7942"/>
    <a:srgbClr val="9437FF"/>
    <a:srgbClr val="0096FF"/>
    <a:srgbClr val="521B93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3"/>
    <p:restoredTop sz="94696"/>
  </p:normalViewPr>
  <p:slideViewPr>
    <p:cSldViewPr snapToGrid="0" snapToObjects="1">
      <p:cViewPr varScale="1">
        <p:scale>
          <a:sx n="154" d="100"/>
          <a:sy n="154" d="100"/>
        </p:scale>
        <p:origin x="216" y="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4FCDF-ED59-E841-9D7F-05DF72852B1B}" type="datetimeFigureOut">
              <a:rPr lang="en-US" smtClean="0"/>
              <a:t>9/29/17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42B2D-BF83-1A42-AB09-B66BC56A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89-11AA-4642-8028-4835A4673D4B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DCE4-09D6-DB4E-81FC-22FA476D4390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B2E9-A923-7049-BC56-866D0EAE804E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6529-4538-224C-BC2B-82AD0E9A9693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DC3C-9AE3-1547-8AAA-730B2636D18B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7773-A20A-9B4D-911F-5206EA7CD5C0}" type="datetime1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CC7F-0189-F448-A32C-4EB7D4BE6132}" type="datetime1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EB93-F6F6-4A4D-B220-5C1E6F033C37}" type="datetime1">
              <a:rPr lang="en-US" smtClean="0"/>
              <a:t>9/29/17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4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9C65-F1D1-1E46-8A4C-8A766CFF610B}" type="datetime1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DFFB-E6BA-A247-8259-A82811E8EF8B}" type="datetime1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6F4E-4566-5A44-91B5-1AE6EFEC2F3C}" type="datetime1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9/29/17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</a:t>
            </a:fld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2540722" y="6531841"/>
            <a:ext cx="6093905" cy="276999"/>
            <a:chOff x="2540722" y="6215958"/>
            <a:chExt cx="6093905" cy="276999"/>
          </a:xfrm>
        </p:grpSpPr>
        <p:sp>
          <p:nvSpPr>
            <p:cNvPr id="422" name="Triangle 421"/>
            <p:cNvSpPr/>
            <p:nvPr/>
          </p:nvSpPr>
          <p:spPr>
            <a:xfrm>
              <a:off x="2540722" y="6299593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Diamond 422"/>
            <p:cNvSpPr/>
            <p:nvPr/>
          </p:nvSpPr>
          <p:spPr>
            <a:xfrm>
              <a:off x="3428310" y="6299593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Hexagon 423"/>
            <p:cNvSpPr/>
            <p:nvPr/>
          </p:nvSpPr>
          <p:spPr>
            <a:xfrm>
              <a:off x="4416886" y="6308737"/>
              <a:ext cx="91440" cy="91440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6-Point Star 424"/>
            <p:cNvSpPr>
              <a:spLocks noChangeAspect="1"/>
            </p:cNvSpPr>
            <p:nvPr/>
          </p:nvSpPr>
          <p:spPr>
            <a:xfrm>
              <a:off x="5571520" y="6299593"/>
              <a:ext cx="112391" cy="109728"/>
            </a:xfrm>
            <a:prstGeom prst="star6">
              <a:avLst/>
            </a:prstGeom>
            <a:pattFill prst="openDmnd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6-Point Star 425"/>
            <p:cNvSpPr>
              <a:spLocks noChangeAspect="1"/>
            </p:cNvSpPr>
            <p:nvPr/>
          </p:nvSpPr>
          <p:spPr>
            <a:xfrm>
              <a:off x="7362274" y="6299593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2671690" y="6215958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TF</a:t>
              </a:r>
              <a:endParaRPr lang="en-US" sz="1200" dirty="0"/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3559275" y="6215958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RBP</a:t>
              </a:r>
              <a:endParaRPr lang="en-US" sz="1200" dirty="0"/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501643" y="6215958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miRNA</a:t>
              </a:r>
              <a:endParaRPr lang="en-US" sz="1200" dirty="0"/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5712129" y="6215958"/>
              <a:ext cx="1231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Germline variant</a:t>
              </a:r>
              <a:endParaRPr lang="en-US" sz="1200" dirty="0"/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7481939" y="6215958"/>
              <a:ext cx="1152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Somatic variant</a:t>
              </a:r>
              <a:endParaRPr lang="en-US" sz="1200" dirty="0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89945" y="196401"/>
            <a:ext cx="5274089" cy="2272909"/>
            <a:chOff x="82120" y="104958"/>
            <a:chExt cx="5274089" cy="2272909"/>
          </a:xfrm>
        </p:grpSpPr>
        <p:sp>
          <p:nvSpPr>
            <p:cNvPr id="115" name="Rounded Rectangle 114"/>
            <p:cNvSpPr/>
            <p:nvPr/>
          </p:nvSpPr>
          <p:spPr>
            <a:xfrm>
              <a:off x="82120" y="104958"/>
              <a:ext cx="5274089" cy="2272909"/>
            </a:xfrm>
            <a:prstGeom prst="round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64282" y="148475"/>
              <a:ext cx="4909764" cy="2185874"/>
              <a:chOff x="703907" y="199240"/>
              <a:chExt cx="4909764" cy="218587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97377" y="2140232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G2</a:t>
                </a:r>
                <a:endParaRPr lang="en-US" sz="800" dirty="0"/>
              </a:p>
            </p:txBody>
          </p:sp>
          <p:sp>
            <p:nvSpPr>
              <p:cNvPr id="24" name="Hexagon 23"/>
              <p:cNvSpPr/>
              <p:nvPr/>
            </p:nvSpPr>
            <p:spPr>
              <a:xfrm>
                <a:off x="3918391" y="850164"/>
                <a:ext cx="109728" cy="105601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65206" y="936785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G1</a:t>
                </a:r>
                <a:endParaRPr lang="en-US" sz="800" dirty="0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 flipV="1">
                <a:off x="740184" y="524856"/>
                <a:ext cx="2002731" cy="52799"/>
                <a:chOff x="816633" y="641003"/>
                <a:chExt cx="5012471" cy="221936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Rectangle 105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 flipV="1">
                <a:off x="1163892" y="1060682"/>
                <a:ext cx="2002731" cy="52799"/>
                <a:chOff x="816633" y="641003"/>
                <a:chExt cx="5012471" cy="221936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Rectangle 9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2" name="Elbow Connector 31"/>
              <p:cNvCxnSpPr/>
              <p:nvPr/>
            </p:nvCxnSpPr>
            <p:spPr>
              <a:xfrm rot="5400000">
                <a:off x="1231671" y="664261"/>
                <a:ext cx="466851" cy="293640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 flipV="1">
                <a:off x="706020" y="1705301"/>
                <a:ext cx="2002731" cy="52799"/>
                <a:chOff x="816633" y="641003"/>
                <a:chExt cx="5012471" cy="221936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85" name="Rectangle 84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Rectangle 89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4" name="Elbow Connector 33"/>
              <p:cNvCxnSpPr/>
              <p:nvPr/>
            </p:nvCxnSpPr>
            <p:spPr>
              <a:xfrm rot="16200000" flipV="1">
                <a:off x="1537359" y="1378959"/>
                <a:ext cx="606067" cy="75111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/>
              <p:cNvGrpSpPr/>
              <p:nvPr/>
            </p:nvGrpSpPr>
            <p:grpSpPr>
              <a:xfrm flipV="1">
                <a:off x="1219883" y="2284751"/>
                <a:ext cx="2002731" cy="52799"/>
                <a:chOff x="816633" y="641003"/>
                <a:chExt cx="5012471" cy="221936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77" name="Rectangle 76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8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6" name="Elbow Connector 35"/>
              <p:cNvCxnSpPr/>
              <p:nvPr/>
            </p:nvCxnSpPr>
            <p:spPr>
              <a:xfrm rot="5400000">
                <a:off x="1361783" y="1782834"/>
                <a:ext cx="540898" cy="491430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 flipV="1">
                <a:off x="2508938" y="318943"/>
                <a:ext cx="2002731" cy="52799"/>
                <a:chOff x="816633" y="641003"/>
                <a:chExt cx="5012471" cy="221936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69" name="Rectangle 68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angle 73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8" name="Elbow Connector 37"/>
              <p:cNvCxnSpPr/>
              <p:nvPr/>
            </p:nvCxnSpPr>
            <p:spPr>
              <a:xfrm rot="5400000">
                <a:off x="2652570" y="572537"/>
                <a:ext cx="703842" cy="328014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 flipV="1">
                <a:off x="3539304" y="1581831"/>
                <a:ext cx="2002731" cy="52799"/>
                <a:chOff x="816633" y="641003"/>
                <a:chExt cx="5012471" cy="221936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 flipV="1">
                <a:off x="3269409" y="2098479"/>
                <a:ext cx="2002731" cy="52799"/>
                <a:chOff x="816633" y="641003"/>
                <a:chExt cx="5012471" cy="221936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53" name="Rectangle 52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ectangle 5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4127969" y="863695"/>
                <a:ext cx="1485702" cy="52799"/>
                <a:chOff x="4556894" y="1703215"/>
                <a:chExt cx="1416717" cy="45719"/>
              </a:xfrm>
            </p:grpSpPr>
            <p:sp>
              <p:nvSpPr>
                <p:cNvPr id="45" name="Rectangle 44"/>
                <p:cNvSpPr/>
                <p:nvPr/>
              </p:nvSpPr>
              <p:spPr>
                <a:xfrm flipV="1">
                  <a:off x="5000690" y="1715552"/>
                  <a:ext cx="361387" cy="33382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V="1">
                  <a:off x="5364644" y="1703215"/>
                  <a:ext cx="144797" cy="43677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 flipV="1">
                  <a:off x="5516059" y="1715552"/>
                  <a:ext cx="238622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 flipV="1">
                  <a:off x="5756260" y="1715552"/>
                  <a:ext cx="217351" cy="3338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flipV="1">
                  <a:off x="4790392" y="1715552"/>
                  <a:ext cx="209471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flipV="1">
                  <a:off x="4556894" y="1715552"/>
                  <a:ext cx="232509" cy="333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2" name="Elbow Connector 41"/>
              <p:cNvCxnSpPr/>
              <p:nvPr/>
            </p:nvCxnSpPr>
            <p:spPr>
              <a:xfrm rot="10800000" flipV="1">
                <a:off x="3052656" y="897217"/>
                <a:ext cx="1075313" cy="177711"/>
              </a:xfrm>
              <a:prstGeom prst="bentConnector2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/>
              <p:nvPr/>
            </p:nvCxnSpPr>
            <p:spPr>
              <a:xfrm rot="5400000" flipH="1" flipV="1">
                <a:off x="4933700" y="1618360"/>
                <a:ext cx="478096" cy="510639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Triangle 431"/>
              <p:cNvSpPr/>
              <p:nvPr/>
            </p:nvSpPr>
            <p:spPr>
              <a:xfrm>
                <a:off x="1263059" y="83241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Triangle 432"/>
              <p:cNvSpPr/>
              <p:nvPr/>
            </p:nvSpPr>
            <p:spPr>
              <a:xfrm>
                <a:off x="1745202" y="1249455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Triangle 433"/>
              <p:cNvSpPr/>
              <p:nvPr/>
            </p:nvSpPr>
            <p:spPr>
              <a:xfrm>
                <a:off x="1331561" y="2076711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Diamond 434"/>
              <p:cNvSpPr/>
              <p:nvPr/>
            </p:nvSpPr>
            <p:spPr>
              <a:xfrm>
                <a:off x="3108348" y="520819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Diamond 436"/>
              <p:cNvSpPr/>
              <p:nvPr/>
            </p:nvSpPr>
            <p:spPr>
              <a:xfrm>
                <a:off x="4868394" y="1896743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3" name="Elbow Connector 442"/>
              <p:cNvCxnSpPr>
                <a:stCxn id="70" idx="3"/>
                <a:endCxn id="59" idx="2"/>
              </p:cNvCxnSpPr>
              <p:nvPr/>
            </p:nvCxnSpPr>
            <p:spPr>
              <a:xfrm>
                <a:off x="4511669" y="352466"/>
                <a:ext cx="199562" cy="1243613"/>
              </a:xfrm>
              <a:prstGeom prst="bentConnector2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4" name="Diamond 443"/>
              <p:cNvSpPr/>
              <p:nvPr/>
            </p:nvSpPr>
            <p:spPr>
              <a:xfrm>
                <a:off x="4660113" y="1090295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810258" y="2110794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2275646" y="1390041"/>
                <a:ext cx="332142" cy="274320"/>
                <a:chOff x="328222" y="1562229"/>
                <a:chExt cx="332142" cy="27432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328222" y="1591667"/>
                  <a:ext cx="33214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53" name="Oval 352"/>
                <p:cNvSpPr/>
                <p:nvPr/>
              </p:nvSpPr>
              <p:spPr>
                <a:xfrm>
                  <a:off x="357133" y="1562229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54" name="Oval 353"/>
              <p:cNvSpPr/>
              <p:nvPr/>
            </p:nvSpPr>
            <p:spPr>
              <a:xfrm>
                <a:off x="778087" y="907347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4693161" y="209102"/>
                <a:ext cx="401072" cy="274320"/>
                <a:chOff x="4617536" y="140352"/>
                <a:chExt cx="401072" cy="27432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4617536" y="16979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4680912" y="14035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703907" y="199240"/>
                <a:ext cx="332142" cy="274320"/>
                <a:chOff x="307127" y="383900"/>
                <a:chExt cx="332142" cy="27432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307127" y="413338"/>
                  <a:ext cx="33214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56" name="Oval 355"/>
                <p:cNvSpPr/>
                <p:nvPr/>
              </p:nvSpPr>
              <p:spPr>
                <a:xfrm>
                  <a:off x="336038" y="38390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5135546" y="544508"/>
                <a:ext cx="429926" cy="274320"/>
                <a:chOff x="5135546" y="544508"/>
                <a:chExt cx="429926" cy="274320"/>
              </a:xfrm>
            </p:grpSpPr>
            <p:sp>
              <p:nvSpPr>
                <p:cNvPr id="436" name="TextBox 435"/>
                <p:cNvSpPr txBox="1"/>
                <p:nvPr/>
              </p:nvSpPr>
              <p:spPr>
                <a:xfrm>
                  <a:off x="5135546" y="573946"/>
                  <a:ext cx="42992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miR-1</a:t>
                  </a:r>
                  <a:endParaRPr lang="en-US" sz="800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5213349" y="54450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5174023" y="1263578"/>
                <a:ext cx="300082" cy="274320"/>
                <a:chOff x="5536923" y="1422531"/>
                <a:chExt cx="300082" cy="27432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536923" y="1451969"/>
                  <a:ext cx="3000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G3</a:t>
                  </a:r>
                  <a:endParaRPr lang="en-US" sz="800" dirty="0"/>
                </a:p>
              </p:txBody>
            </p:sp>
            <p:sp>
              <p:nvSpPr>
                <p:cNvPr id="358" name="Oval 357"/>
                <p:cNvSpPr/>
                <p:nvPr/>
              </p:nvSpPr>
              <p:spPr>
                <a:xfrm>
                  <a:off x="5549804" y="1422531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4110962" y="1772162"/>
                <a:ext cx="401072" cy="274320"/>
                <a:chOff x="5308154" y="1922895"/>
                <a:chExt cx="401072" cy="27432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308154" y="195233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5371530" y="1922895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534" name="Group 533"/>
          <p:cNvGrpSpPr/>
          <p:nvPr/>
        </p:nvGrpSpPr>
        <p:grpSpPr>
          <a:xfrm>
            <a:off x="6516927" y="3067497"/>
            <a:ext cx="5274089" cy="3365841"/>
            <a:chOff x="6309102" y="2976054"/>
            <a:chExt cx="5274089" cy="3365841"/>
          </a:xfrm>
        </p:grpSpPr>
        <p:grpSp>
          <p:nvGrpSpPr>
            <p:cNvPr id="170" name="Group 169"/>
            <p:cNvGrpSpPr/>
            <p:nvPr/>
          </p:nvGrpSpPr>
          <p:grpSpPr>
            <a:xfrm>
              <a:off x="6575829" y="3252804"/>
              <a:ext cx="4740634" cy="2812340"/>
              <a:chOff x="6760267" y="2902722"/>
              <a:chExt cx="4740634" cy="2812340"/>
            </a:xfrm>
          </p:grpSpPr>
          <p:sp>
            <p:nvSpPr>
              <p:cNvPr id="135" name="Notched Right Arrow 134"/>
              <p:cNvSpPr/>
              <p:nvPr/>
            </p:nvSpPr>
            <p:spPr>
              <a:xfrm>
                <a:off x="8740642" y="3310564"/>
                <a:ext cx="508752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Notched Right Arrow 367"/>
              <p:cNvSpPr/>
              <p:nvPr/>
            </p:nvSpPr>
            <p:spPr>
              <a:xfrm rot="10800000">
                <a:off x="8740642" y="5117063"/>
                <a:ext cx="508752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5" name="Group 334"/>
              <p:cNvGrpSpPr>
                <a:grpSpLocks noChangeAspect="1"/>
              </p:cNvGrpSpPr>
              <p:nvPr/>
            </p:nvGrpSpPr>
            <p:grpSpPr>
              <a:xfrm>
                <a:off x="9643612" y="2902722"/>
                <a:ext cx="1471620" cy="1005840"/>
                <a:chOff x="6659932" y="3797059"/>
                <a:chExt cx="2277855" cy="1556895"/>
              </a:xfrm>
            </p:grpSpPr>
            <p:sp>
              <p:nvSpPr>
                <p:cNvPr id="336" name="Oval 335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7" name="Oval 336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9" name="Straight Connector 338"/>
                <p:cNvCxnSpPr>
                  <a:stCxn id="337" idx="5"/>
                </p:cNvCxnSpPr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2" name="Oval 341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3" name="Oval 342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4" name="Oval 343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stCxn id="338" idx="6"/>
                </p:cNvCxnSpPr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Arrow Connector 347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Arrow Connector 348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Arrow Connector 349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1" name="Notched Right Arrow 350"/>
              <p:cNvSpPr/>
              <p:nvPr/>
            </p:nvSpPr>
            <p:spPr>
              <a:xfrm rot="5400000">
                <a:off x="10226492" y="4234596"/>
                <a:ext cx="305861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7" name="Group 386"/>
              <p:cNvGrpSpPr>
                <a:grpSpLocks noChangeAspect="1"/>
              </p:cNvGrpSpPr>
              <p:nvPr/>
            </p:nvGrpSpPr>
            <p:grpSpPr>
              <a:xfrm>
                <a:off x="9643612" y="4709222"/>
                <a:ext cx="1471620" cy="1005840"/>
                <a:chOff x="6659932" y="3797059"/>
                <a:chExt cx="2277855" cy="1556895"/>
              </a:xfrm>
            </p:grpSpPr>
            <p:sp>
              <p:nvSpPr>
                <p:cNvPr id="388" name="Oval 387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3" name="Oval 392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Oval 393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5" name="Oval 394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Oval 395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8" name="Straight Connector 397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Arrow Connector 399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Arrow Connector 400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Arrow Connector 401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Rectangle 256"/>
              <p:cNvSpPr/>
              <p:nvPr/>
            </p:nvSpPr>
            <p:spPr>
              <a:xfrm>
                <a:off x="9623872" y="4671327"/>
                <a:ext cx="1032304" cy="62011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3" name="Group 302"/>
              <p:cNvGrpSpPr>
                <a:grpSpLocks noChangeAspect="1"/>
              </p:cNvGrpSpPr>
              <p:nvPr/>
            </p:nvGrpSpPr>
            <p:grpSpPr>
              <a:xfrm>
                <a:off x="6760267" y="2902722"/>
                <a:ext cx="1471620" cy="1005840"/>
                <a:chOff x="6659932" y="3797059"/>
                <a:chExt cx="2277855" cy="1556895"/>
              </a:xfrm>
            </p:grpSpPr>
            <p:sp>
              <p:nvSpPr>
                <p:cNvPr id="283" name="Oval 282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3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4" name="Straight Connector 263"/>
                <p:cNvCxnSpPr>
                  <a:stCxn id="260" idx="5"/>
                </p:cNvCxnSpPr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1" name="Oval 280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2" name="Straight Connector 271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62" idx="6"/>
                </p:cNvCxnSpPr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Arrow Connector 274"/>
                <p:cNvCxnSpPr>
                  <a:stCxn id="269" idx="6"/>
                </p:cNvCxnSpPr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Arrow Connector 275"/>
                <p:cNvCxnSpPr>
                  <a:stCxn id="277" idx="4"/>
                </p:cNvCxnSpPr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>
                  <a:stCxn id="269" idx="0"/>
                  <a:endCxn id="283" idx="4"/>
                </p:cNvCxnSpPr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3" name="Group 402"/>
              <p:cNvGrpSpPr>
                <a:grpSpLocks noChangeAspect="1"/>
              </p:cNvGrpSpPr>
              <p:nvPr/>
            </p:nvGrpSpPr>
            <p:grpSpPr>
              <a:xfrm>
                <a:off x="6760267" y="4709222"/>
                <a:ext cx="1471620" cy="1005840"/>
                <a:chOff x="6659932" y="3797059"/>
                <a:chExt cx="2277855" cy="1556895"/>
              </a:xfrm>
            </p:grpSpPr>
            <p:sp>
              <p:nvSpPr>
                <p:cNvPr id="404" name="Oval 403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9" name="Oval 408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0" name="Oval 409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Oval 410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2" name="Oval 411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Oval 412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14" name="Straight Connector 413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Arrow Connector 415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Arrow Connector 416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Arrow Connector 417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9" name="Rectangle 418"/>
              <p:cNvSpPr/>
              <p:nvPr/>
            </p:nvSpPr>
            <p:spPr>
              <a:xfrm>
                <a:off x="7164299" y="5035140"/>
                <a:ext cx="481023" cy="35510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8498567" y="2992307"/>
                <a:ext cx="9929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 smtClean="0"/>
                  <a:t>Prorogation</a:t>
                </a:r>
                <a:endParaRPr lang="en-US" sz="1050" b="1" dirty="0"/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10507999" y="4217706"/>
                <a:ext cx="9929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smtClean="0"/>
                  <a:t>Modularity</a:t>
                </a:r>
                <a:endParaRPr lang="en-US" sz="1050" b="1" dirty="0"/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8498567" y="4732432"/>
                <a:ext cx="9929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 smtClean="0"/>
                  <a:t>Driver Gene</a:t>
                </a:r>
                <a:endParaRPr lang="en-US" sz="1050" b="1" dirty="0"/>
              </a:p>
            </p:txBody>
          </p:sp>
        </p:grpSp>
        <p:sp>
          <p:nvSpPr>
            <p:cNvPr id="378" name="Rounded Rectangle 377"/>
            <p:cNvSpPr/>
            <p:nvPr/>
          </p:nvSpPr>
          <p:spPr>
            <a:xfrm>
              <a:off x="6309102" y="2976054"/>
              <a:ext cx="5274089" cy="3365841"/>
            </a:xfrm>
            <a:prstGeom prst="round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6461900" y="196401"/>
            <a:ext cx="5384142" cy="2272909"/>
            <a:chOff x="6254075" y="104958"/>
            <a:chExt cx="5384142" cy="2272909"/>
          </a:xfrm>
        </p:grpSpPr>
        <p:grpSp>
          <p:nvGrpSpPr>
            <p:cNvPr id="148" name="Group 147"/>
            <p:cNvGrpSpPr/>
            <p:nvPr/>
          </p:nvGrpSpPr>
          <p:grpSpPr>
            <a:xfrm>
              <a:off x="6262957" y="110862"/>
              <a:ext cx="5366378" cy="2261101"/>
              <a:chOff x="6189449" y="156697"/>
              <a:chExt cx="5366378" cy="2261101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89451" y="724161"/>
                <a:ext cx="279400" cy="279400"/>
              </a:xfrm>
              <a:prstGeom prst="rect">
                <a:avLst/>
              </a:prstGeom>
            </p:spPr>
          </p:pic>
          <p:grpSp>
            <p:nvGrpSpPr>
              <p:cNvPr id="149" name="Group 148"/>
              <p:cNvGrpSpPr/>
              <p:nvPr/>
            </p:nvGrpSpPr>
            <p:grpSpPr>
              <a:xfrm>
                <a:off x="6685067" y="973853"/>
                <a:ext cx="301686" cy="274320"/>
                <a:chOff x="7054534" y="1336750"/>
                <a:chExt cx="301686" cy="274320"/>
              </a:xfrm>
            </p:grpSpPr>
            <p:sp>
              <p:nvSpPr>
                <p:cNvPr id="179" name="Oval 178"/>
                <p:cNvSpPr/>
                <p:nvPr/>
              </p:nvSpPr>
              <p:spPr>
                <a:xfrm>
                  <a:off x="7068217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7054534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6277623" y="433829"/>
                <a:ext cx="333746" cy="274320"/>
                <a:chOff x="6647090" y="796726"/>
                <a:chExt cx="333746" cy="274320"/>
              </a:xfrm>
            </p:grpSpPr>
            <p:sp>
              <p:nvSpPr>
                <p:cNvPr id="181" name="Oval 180"/>
                <p:cNvSpPr/>
                <p:nvPr/>
              </p:nvSpPr>
              <p:spPr>
                <a:xfrm>
                  <a:off x="6676803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6647090" y="826164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7063068" y="433829"/>
                <a:ext cx="333746" cy="274320"/>
                <a:chOff x="7432535" y="796726"/>
                <a:chExt cx="333746" cy="274320"/>
              </a:xfrm>
            </p:grpSpPr>
            <p:sp>
              <p:nvSpPr>
                <p:cNvPr id="183" name="Oval 182"/>
                <p:cNvSpPr/>
                <p:nvPr/>
              </p:nvSpPr>
              <p:spPr>
                <a:xfrm>
                  <a:off x="7462248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7432535" y="826164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cxnSp>
            <p:nvCxnSpPr>
              <p:cNvPr id="185" name="Straight Connector 184"/>
              <p:cNvCxnSpPr>
                <a:stCxn id="181" idx="5"/>
              </p:cNvCxnSpPr>
              <p:nvPr/>
            </p:nvCxnSpPr>
            <p:spPr>
              <a:xfrm>
                <a:off x="6541483" y="667976"/>
                <a:ext cx="185865" cy="35274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7391527" y="973853"/>
                <a:ext cx="301686" cy="274320"/>
                <a:chOff x="7760994" y="1336750"/>
                <a:chExt cx="301686" cy="274320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7774677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7760994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cxnSp>
            <p:nvCxnSpPr>
              <p:cNvPr id="189" name="Straight Connector 188"/>
              <p:cNvCxnSpPr>
                <a:stCxn id="183" idx="5"/>
              </p:cNvCxnSpPr>
              <p:nvPr/>
            </p:nvCxnSpPr>
            <p:spPr>
              <a:xfrm>
                <a:off x="7326928" y="667976"/>
                <a:ext cx="220031" cy="30587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9" name="Group 158"/>
              <p:cNvGrpSpPr/>
              <p:nvPr/>
            </p:nvGrpSpPr>
            <p:grpSpPr>
              <a:xfrm>
                <a:off x="6189449" y="1876551"/>
                <a:ext cx="301686" cy="274320"/>
                <a:chOff x="6558916" y="2239448"/>
                <a:chExt cx="301686" cy="274320"/>
              </a:xfrm>
            </p:grpSpPr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6572599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6558916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7393861" y="1336527"/>
                <a:ext cx="405880" cy="274320"/>
                <a:chOff x="7763328" y="1699424"/>
                <a:chExt cx="405880" cy="274320"/>
              </a:xfrm>
            </p:grpSpPr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7829108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7763328" y="1728862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6895909" y="1876551"/>
                <a:ext cx="301686" cy="274320"/>
                <a:chOff x="7265376" y="2239448"/>
                <a:chExt cx="301686" cy="274320"/>
              </a:xfrm>
            </p:grpSpPr>
            <p:sp>
              <p:nvSpPr>
                <p:cNvPr id="195" name="Oval 194"/>
                <p:cNvSpPr>
                  <a:spLocks noChangeAspect="1"/>
                </p:cNvSpPr>
                <p:nvPr/>
              </p:nvSpPr>
              <p:spPr>
                <a:xfrm>
                  <a:off x="7279059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7265376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6542782" y="1336527"/>
                <a:ext cx="405880" cy="274320"/>
                <a:chOff x="6912249" y="1699424"/>
                <a:chExt cx="405880" cy="274320"/>
              </a:xfrm>
            </p:grpSpPr>
            <p:sp>
              <p:nvSpPr>
                <p:cNvPr id="197" name="Oval 196"/>
                <p:cNvSpPr>
                  <a:spLocks noChangeAspect="1"/>
                </p:cNvSpPr>
                <p:nvPr/>
              </p:nvSpPr>
              <p:spPr>
                <a:xfrm>
                  <a:off x="6978029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6912249" y="1728862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cxnSp>
            <p:nvCxnSpPr>
              <p:cNvPr id="199" name="Straight Connector 198"/>
              <p:cNvCxnSpPr/>
              <p:nvPr/>
            </p:nvCxnSpPr>
            <p:spPr>
              <a:xfrm flipH="1">
                <a:off x="6458032" y="1615141"/>
                <a:ext cx="174540" cy="30827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 flipV="1">
                <a:off x="6858873" y="1609698"/>
                <a:ext cx="192468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7164492" y="1609698"/>
                <a:ext cx="319158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/>
              <p:cNvGrpSpPr/>
              <p:nvPr/>
            </p:nvGrpSpPr>
            <p:grpSpPr>
              <a:xfrm>
                <a:off x="8155911" y="973853"/>
                <a:ext cx="301686" cy="274320"/>
                <a:chOff x="8525378" y="1336750"/>
                <a:chExt cx="301686" cy="274320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8539061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8525378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234" name="Group 233"/>
              <p:cNvGrpSpPr/>
              <p:nvPr/>
            </p:nvGrpSpPr>
            <p:grpSpPr>
              <a:xfrm>
                <a:off x="8484020" y="433829"/>
                <a:ext cx="434734" cy="274320"/>
                <a:chOff x="8853487" y="796726"/>
                <a:chExt cx="434734" cy="274320"/>
              </a:xfrm>
            </p:grpSpPr>
            <p:sp>
              <p:nvSpPr>
                <p:cNvPr id="205" name="Oval 204"/>
                <p:cNvSpPr/>
                <p:nvPr/>
              </p:nvSpPr>
              <p:spPr>
                <a:xfrm>
                  <a:off x="8933694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8853487" y="826164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AB7942"/>
                      </a:solidFill>
                    </a:rPr>
                    <a:t>miR-1</a:t>
                  </a:r>
                  <a:endParaRPr lang="en-US" sz="800" b="1" dirty="0">
                    <a:solidFill>
                      <a:srgbClr val="AB7942"/>
                    </a:solidFill>
                  </a:endParaRPr>
                </a:p>
              </p:txBody>
            </p:sp>
          </p:grpSp>
          <p:cxnSp>
            <p:nvCxnSpPr>
              <p:cNvPr id="207" name="Straight Connector 206"/>
              <p:cNvCxnSpPr/>
              <p:nvPr/>
            </p:nvCxnSpPr>
            <p:spPr>
              <a:xfrm flipV="1">
                <a:off x="8424494" y="707000"/>
                <a:ext cx="174539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/>
            </p:nvGrpSpPr>
            <p:grpSpPr>
              <a:xfrm>
                <a:off x="8556255" y="1876551"/>
                <a:ext cx="301686" cy="274320"/>
                <a:chOff x="8925722" y="2239448"/>
                <a:chExt cx="301686" cy="274320"/>
              </a:xfrm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8939405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8925722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8228182" y="1336527"/>
                <a:ext cx="333746" cy="274320"/>
                <a:chOff x="8597649" y="1699424"/>
                <a:chExt cx="333746" cy="274320"/>
              </a:xfrm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8627362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8597649" y="172886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213" name="Straight Connector 212"/>
              <p:cNvCxnSpPr/>
              <p:nvPr/>
            </p:nvCxnSpPr>
            <p:spPr>
              <a:xfrm>
                <a:off x="8496765" y="1609698"/>
                <a:ext cx="214922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TextBox 240"/>
              <p:cNvSpPr txBox="1"/>
              <p:nvPr/>
            </p:nvSpPr>
            <p:spPr>
              <a:xfrm>
                <a:off x="6349893" y="156697"/>
                <a:ext cx="13106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TF</a:t>
                </a:r>
                <a:r>
                  <a:rPr lang="en-US" sz="1200" dirty="0" smtClean="0"/>
                  <a:t>-</a:t>
                </a:r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enhancer</a:t>
                </a:r>
                <a:r>
                  <a:rPr lang="en-US" sz="1200" dirty="0" smtClean="0"/>
                  <a:t>-gene</a:t>
                </a:r>
                <a:endParaRPr lang="en-US" sz="1400" dirty="0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8077730" y="156697"/>
                <a:ext cx="9662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miRNA</a:t>
                </a:r>
                <a:r>
                  <a:rPr lang="en-US" sz="1200" dirty="0" smtClean="0"/>
                  <a:t>-gene</a:t>
                </a:r>
                <a:endParaRPr lang="en-US" sz="1400" dirty="0"/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6706727" y="2140799"/>
                <a:ext cx="7784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9437FF"/>
                    </a:solidFill>
                  </a:rPr>
                  <a:t>RBP</a:t>
                </a:r>
                <a:r>
                  <a:rPr lang="en-US" sz="1200" dirty="0" smtClean="0"/>
                  <a:t>-gene</a:t>
                </a:r>
                <a:endParaRPr lang="en-US" sz="1200" dirty="0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7897390" y="2140799"/>
                <a:ext cx="1321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TF</a:t>
                </a:r>
                <a:r>
                  <a:rPr lang="en-US" sz="1200" dirty="0" smtClean="0"/>
                  <a:t>-</a:t>
                </a:r>
                <a:r>
                  <a:rPr lang="en-US" sz="1200" dirty="0" smtClean="0">
                    <a:solidFill>
                      <a:srgbClr val="00B0F0"/>
                    </a:solidFill>
                  </a:rPr>
                  <a:t>promoter</a:t>
                </a:r>
                <a:r>
                  <a:rPr lang="en-US" sz="1200" dirty="0" smtClean="0"/>
                  <a:t>-gene</a:t>
                </a:r>
                <a:endParaRPr lang="en-US" sz="1200" dirty="0"/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9867534" y="156697"/>
                <a:ext cx="1103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Meta-Network</a:t>
                </a:r>
                <a:endParaRPr lang="en-US" sz="1200" dirty="0"/>
              </a:p>
            </p:txBody>
          </p:sp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71967" y="1626859"/>
                <a:ext cx="279400" cy="279400"/>
              </a:xfrm>
              <a:prstGeom prst="rect">
                <a:avLst/>
              </a:prstGeom>
            </p:spPr>
          </p:pic>
          <p:sp>
            <p:nvSpPr>
              <p:cNvPr id="247" name="Right Brace 246"/>
              <p:cNvSpPr/>
              <p:nvPr/>
            </p:nvSpPr>
            <p:spPr>
              <a:xfrm>
                <a:off x="8932208" y="525953"/>
                <a:ext cx="217998" cy="1515599"/>
              </a:xfrm>
              <a:prstGeom prst="rightBrac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6" name="Group 235"/>
              <p:cNvGrpSpPr/>
              <p:nvPr/>
            </p:nvGrpSpPr>
            <p:grpSpPr>
              <a:xfrm>
                <a:off x="10118203" y="1145159"/>
                <a:ext cx="301686" cy="274320"/>
                <a:chOff x="10487670" y="1508056"/>
                <a:chExt cx="301686" cy="274320"/>
              </a:xfrm>
            </p:grpSpPr>
            <p:sp>
              <p:nvSpPr>
                <p:cNvPr id="217" name="Oval 216"/>
                <p:cNvSpPr/>
                <p:nvPr/>
              </p:nvSpPr>
              <p:spPr>
                <a:xfrm>
                  <a:off x="10501353" y="150805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10487670" y="1537494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9707102" y="524536"/>
                <a:ext cx="333746" cy="274320"/>
                <a:chOff x="10076569" y="887433"/>
                <a:chExt cx="333746" cy="274320"/>
              </a:xfrm>
            </p:grpSpPr>
            <p:sp>
              <p:nvSpPr>
                <p:cNvPr id="219" name="Oval 218"/>
                <p:cNvSpPr/>
                <p:nvPr/>
              </p:nvSpPr>
              <p:spPr>
                <a:xfrm>
                  <a:off x="10106282" y="887433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10076569" y="916871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sp>
            <p:nvSpPr>
              <p:cNvPr id="221" name="Oval 220"/>
              <p:cNvSpPr/>
              <p:nvPr/>
            </p:nvSpPr>
            <p:spPr>
              <a:xfrm>
                <a:off x="10507096" y="524536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10477383" y="553974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TF2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223" name="Straight Connector 222"/>
              <p:cNvCxnSpPr>
                <a:stCxn id="219" idx="5"/>
              </p:cNvCxnSpPr>
              <p:nvPr/>
            </p:nvCxnSpPr>
            <p:spPr>
              <a:xfrm>
                <a:off x="9970962" y="758683"/>
                <a:ext cx="185865" cy="43334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>
                <a:stCxn id="221" idx="3"/>
              </p:cNvCxnSpPr>
              <p:nvPr/>
            </p:nvCxnSpPr>
            <p:spPr>
              <a:xfrm flipH="1">
                <a:off x="10396175" y="758683"/>
                <a:ext cx="151094" cy="4427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1254141" y="524536"/>
                <a:ext cx="301686" cy="274320"/>
                <a:chOff x="11623608" y="887433"/>
                <a:chExt cx="301686" cy="274320"/>
              </a:xfrm>
            </p:grpSpPr>
            <p:sp>
              <p:nvSpPr>
                <p:cNvPr id="239" name="Oval 238"/>
                <p:cNvSpPr/>
                <p:nvPr/>
              </p:nvSpPr>
              <p:spPr>
                <a:xfrm>
                  <a:off x="11637291" y="887433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0" name="TextBox 239"/>
                <p:cNvSpPr txBox="1"/>
                <p:nvPr/>
              </p:nvSpPr>
              <p:spPr>
                <a:xfrm>
                  <a:off x="11623608" y="916871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sp>
            <p:nvSpPr>
              <p:cNvPr id="226" name="Oval 225"/>
              <p:cNvSpPr/>
              <p:nvPr/>
            </p:nvSpPr>
            <p:spPr>
              <a:xfrm>
                <a:off x="10936713" y="1807111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10923030" y="1836549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grpSp>
            <p:nvGrpSpPr>
              <p:cNvPr id="248" name="Group 247"/>
              <p:cNvGrpSpPr/>
              <p:nvPr/>
            </p:nvGrpSpPr>
            <p:grpSpPr>
              <a:xfrm>
                <a:off x="11121464" y="1152199"/>
                <a:ext cx="405880" cy="274320"/>
                <a:chOff x="11490931" y="1515096"/>
                <a:chExt cx="405880" cy="274320"/>
              </a:xfrm>
            </p:grpSpPr>
            <p:sp>
              <p:nvSpPr>
                <p:cNvPr id="228" name="Oval 227"/>
                <p:cNvSpPr/>
                <p:nvPr/>
              </p:nvSpPr>
              <p:spPr>
                <a:xfrm>
                  <a:off x="11556711" y="151509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11490931" y="1544534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237" name="Group 236"/>
              <p:cNvGrpSpPr/>
              <p:nvPr/>
            </p:nvGrpSpPr>
            <p:grpSpPr>
              <a:xfrm>
                <a:off x="10088161" y="1788193"/>
                <a:ext cx="405880" cy="274320"/>
                <a:chOff x="10457628" y="2151090"/>
                <a:chExt cx="405880" cy="274320"/>
              </a:xfrm>
            </p:grpSpPr>
            <p:sp>
              <p:nvSpPr>
                <p:cNvPr id="230" name="Oval 229"/>
                <p:cNvSpPr/>
                <p:nvPr/>
              </p:nvSpPr>
              <p:spPr>
                <a:xfrm>
                  <a:off x="10523408" y="215109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TextBox 230"/>
                <p:cNvSpPr txBox="1"/>
                <p:nvPr/>
              </p:nvSpPr>
              <p:spPr>
                <a:xfrm>
                  <a:off x="10457628" y="218052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9189138" y="1145159"/>
                <a:ext cx="434734" cy="274320"/>
                <a:chOff x="9558605" y="1508056"/>
                <a:chExt cx="434734" cy="274320"/>
              </a:xfrm>
            </p:grpSpPr>
            <p:sp>
              <p:nvSpPr>
                <p:cNvPr id="215" name="TextBox 214"/>
                <p:cNvSpPr txBox="1"/>
                <p:nvPr/>
              </p:nvSpPr>
              <p:spPr>
                <a:xfrm>
                  <a:off x="9558605" y="1537494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AB7942"/>
                      </a:solidFill>
                    </a:rPr>
                    <a:t>miR-1</a:t>
                  </a:r>
                  <a:endParaRPr lang="en-US" sz="800" b="1" dirty="0">
                    <a:solidFill>
                      <a:srgbClr val="AB7942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9638812" y="150805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33" name="Straight Connector 232"/>
              <p:cNvCxnSpPr/>
              <p:nvPr/>
            </p:nvCxnSpPr>
            <p:spPr>
              <a:xfrm flipH="1">
                <a:off x="9565640" y="1305179"/>
                <a:ext cx="5486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>
                <a:stCxn id="221" idx="6"/>
              </p:cNvCxnSpPr>
              <p:nvPr/>
            </p:nvCxnSpPr>
            <p:spPr>
              <a:xfrm>
                <a:off x="10781416" y="661696"/>
                <a:ext cx="486408" cy="11885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stCxn id="217" idx="4"/>
                <a:endCxn id="230" idx="0"/>
              </p:cNvCxnSpPr>
              <p:nvPr/>
            </p:nvCxnSpPr>
            <p:spPr>
              <a:xfrm>
                <a:off x="10269046" y="1419479"/>
                <a:ext cx="22055" cy="36871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>
                <a:stCxn id="230" idx="6"/>
                <a:endCxn id="226" idx="2"/>
              </p:cNvCxnSpPr>
              <p:nvPr/>
            </p:nvCxnSpPr>
            <p:spPr>
              <a:xfrm>
                <a:off x="10428261" y="1925353"/>
                <a:ext cx="508452" cy="189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>
                <a:stCxn id="228" idx="4"/>
                <a:endCxn id="226" idx="0"/>
              </p:cNvCxnSpPr>
              <p:nvPr/>
            </p:nvCxnSpPr>
            <p:spPr>
              <a:xfrm flipH="1">
                <a:off x="11073873" y="1426519"/>
                <a:ext cx="250531" cy="38059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Triangle 359"/>
              <p:cNvSpPr/>
              <p:nvPr/>
            </p:nvSpPr>
            <p:spPr>
              <a:xfrm>
                <a:off x="6577425" y="75471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Triangle 360"/>
              <p:cNvSpPr/>
              <p:nvPr/>
            </p:nvSpPr>
            <p:spPr>
              <a:xfrm>
                <a:off x="7367359" y="75471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Diamond 361"/>
              <p:cNvSpPr/>
              <p:nvPr/>
            </p:nvSpPr>
            <p:spPr>
              <a:xfrm>
                <a:off x="6502705" y="1712937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Diamond 362"/>
              <p:cNvSpPr/>
              <p:nvPr/>
            </p:nvSpPr>
            <p:spPr>
              <a:xfrm>
                <a:off x="6896173" y="1712937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Diamond 363"/>
              <p:cNvSpPr/>
              <p:nvPr/>
            </p:nvSpPr>
            <p:spPr>
              <a:xfrm>
                <a:off x="7278560" y="1712937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Hexagon 364"/>
              <p:cNvSpPr/>
              <p:nvPr/>
            </p:nvSpPr>
            <p:spPr>
              <a:xfrm>
                <a:off x="8468215" y="756778"/>
                <a:ext cx="109728" cy="105601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Triangle 366"/>
              <p:cNvSpPr/>
              <p:nvPr/>
            </p:nvSpPr>
            <p:spPr>
              <a:xfrm>
                <a:off x="8542224" y="1712937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Hexagon 368"/>
              <p:cNvSpPr/>
              <p:nvPr/>
            </p:nvSpPr>
            <p:spPr>
              <a:xfrm>
                <a:off x="9734521" y="1250000"/>
                <a:ext cx="109728" cy="105601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Triangle 369"/>
              <p:cNvSpPr/>
              <p:nvPr/>
            </p:nvSpPr>
            <p:spPr>
              <a:xfrm>
                <a:off x="9980097" y="86555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Triangle 370"/>
              <p:cNvSpPr/>
              <p:nvPr/>
            </p:nvSpPr>
            <p:spPr>
              <a:xfrm>
                <a:off x="10440071" y="876638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Triangle 373"/>
              <p:cNvSpPr/>
              <p:nvPr/>
            </p:nvSpPr>
            <p:spPr>
              <a:xfrm rot="16200000">
                <a:off x="10967219" y="61277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Diamond 374"/>
              <p:cNvSpPr/>
              <p:nvPr/>
            </p:nvSpPr>
            <p:spPr>
              <a:xfrm>
                <a:off x="10212945" y="1549454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Diamond 375"/>
              <p:cNvSpPr/>
              <p:nvPr/>
            </p:nvSpPr>
            <p:spPr>
              <a:xfrm>
                <a:off x="11171680" y="1543914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Diamond 376"/>
              <p:cNvSpPr/>
              <p:nvPr/>
            </p:nvSpPr>
            <p:spPr>
              <a:xfrm>
                <a:off x="10589788" y="1868113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9" name="Rounded Rectangle 378"/>
            <p:cNvSpPr/>
            <p:nvPr/>
          </p:nvSpPr>
          <p:spPr>
            <a:xfrm>
              <a:off x="6254075" y="104958"/>
              <a:ext cx="5384142" cy="2272909"/>
            </a:xfrm>
            <a:prstGeom prst="round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3" name="Group 532"/>
          <p:cNvGrpSpPr/>
          <p:nvPr/>
        </p:nvGrpSpPr>
        <p:grpSpPr>
          <a:xfrm>
            <a:off x="289945" y="3067497"/>
            <a:ext cx="5274089" cy="3365841"/>
            <a:chOff x="82120" y="2976054"/>
            <a:chExt cx="5274089" cy="3365841"/>
          </a:xfrm>
        </p:grpSpPr>
        <p:grpSp>
          <p:nvGrpSpPr>
            <p:cNvPr id="143" name="Group 142"/>
            <p:cNvGrpSpPr/>
            <p:nvPr/>
          </p:nvGrpSpPr>
          <p:grpSpPr>
            <a:xfrm>
              <a:off x="205489" y="3082603"/>
              <a:ext cx="5027351" cy="3152743"/>
              <a:chOff x="425279" y="2800582"/>
              <a:chExt cx="5027351" cy="315274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425279" y="2800582"/>
                <a:ext cx="4718516" cy="3152743"/>
                <a:chOff x="425279" y="2800582"/>
                <a:chExt cx="4718516" cy="3152743"/>
              </a:xfrm>
            </p:grpSpPr>
            <p:sp>
              <p:nvSpPr>
                <p:cNvPr id="5" name="Hexagon 4"/>
                <p:cNvSpPr/>
                <p:nvPr/>
              </p:nvSpPr>
              <p:spPr>
                <a:xfrm>
                  <a:off x="4515687" y="2808635"/>
                  <a:ext cx="77862" cy="80527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772350" y="2947101"/>
                  <a:ext cx="807686" cy="14270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rgbClr val="FF40FF"/>
                      </a:solidFill>
                    </a:rPr>
                    <a:t>intron</a:t>
                  </a:r>
                  <a:endParaRPr lang="en-US" sz="1050" dirty="0">
                    <a:solidFill>
                      <a:srgbClr val="FF40FF"/>
                    </a:solidFill>
                  </a:endParaRPr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569148" y="2955829"/>
                  <a:ext cx="323616" cy="186720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3849361" y="2947101"/>
                  <a:ext cx="370841" cy="14270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4224275" y="2947101"/>
                  <a:ext cx="406108" cy="14270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</a:rPr>
                    <a:t>3’UTR</a:t>
                  </a: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310656" y="2947101"/>
                  <a:ext cx="468160" cy="14270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788796" y="2947101"/>
                  <a:ext cx="519649" cy="14270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rgbClr val="0432FF"/>
                      </a:solidFill>
                    </a:rPr>
                    <a:t>5’UTR</a:t>
                  </a:r>
                  <a:endParaRPr lang="en-US" sz="1050" dirty="0">
                    <a:solidFill>
                      <a:srgbClr val="0432FF"/>
                    </a:solidFill>
                  </a:endParaRP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411955" y="3016873"/>
                  <a:ext cx="370093" cy="3162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86912" y="2947101"/>
                  <a:ext cx="710254" cy="14270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enhancer</a:t>
                  </a:r>
                  <a:endParaRPr lang="en-US" sz="12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" name="Triangle 6"/>
                <p:cNvSpPr/>
                <p:nvPr/>
              </p:nvSpPr>
              <p:spPr>
                <a:xfrm>
                  <a:off x="955274" y="2800582"/>
                  <a:ext cx="93435" cy="96632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Diamond 7"/>
                <p:cNvSpPr/>
                <p:nvPr/>
              </p:nvSpPr>
              <p:spPr>
                <a:xfrm>
                  <a:off x="2789756" y="2800582"/>
                  <a:ext cx="93435" cy="96632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Diamond 8"/>
                <p:cNvSpPr/>
                <p:nvPr/>
              </p:nvSpPr>
              <p:spPr>
                <a:xfrm>
                  <a:off x="4005084" y="2800582"/>
                  <a:ext cx="93435" cy="96632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riangle 9"/>
                <p:cNvSpPr/>
                <p:nvPr/>
              </p:nvSpPr>
              <p:spPr>
                <a:xfrm>
                  <a:off x="1955186" y="2800582"/>
                  <a:ext cx="93435" cy="96632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6-Point Star 156"/>
                <p:cNvSpPr>
                  <a:spLocks noChangeAspect="1"/>
                </p:cNvSpPr>
                <p:nvPr/>
              </p:nvSpPr>
              <p:spPr>
                <a:xfrm>
                  <a:off x="3870043" y="4838899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686950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1394623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790197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2308568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780746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3588347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3843713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4223265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4630117" y="3091152"/>
                  <a:ext cx="0" cy="281843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Right Brace 171"/>
                <p:cNvSpPr/>
                <p:nvPr/>
              </p:nvSpPr>
              <p:spPr>
                <a:xfrm>
                  <a:off x="4747251" y="4718134"/>
                  <a:ext cx="65594" cy="1160799"/>
                </a:xfrm>
                <a:prstGeom prst="rightBrace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37036" y="3233227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21" name="6-Point Star 120"/>
                <p:cNvSpPr>
                  <a:spLocks noChangeAspect="1"/>
                </p:cNvSpPr>
                <p:nvPr/>
              </p:nvSpPr>
              <p:spPr>
                <a:xfrm>
                  <a:off x="1841175" y="3338439"/>
                  <a:ext cx="108673" cy="109728"/>
                </a:xfrm>
                <a:prstGeom prst="star6">
                  <a:avLst/>
                </a:prstGeom>
                <a:pattFill prst="openDmnd">
                  <a:fgClr>
                    <a:schemeClr val="accent1"/>
                  </a:fgClr>
                  <a:bgClr>
                    <a:schemeClr val="bg1"/>
                  </a:bgClr>
                </a:pattFill>
                <a:ln w="31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6-Point Star 121"/>
                <p:cNvSpPr>
                  <a:spLocks noChangeAspect="1"/>
                </p:cNvSpPr>
                <p:nvPr/>
              </p:nvSpPr>
              <p:spPr>
                <a:xfrm>
                  <a:off x="3199544" y="3338439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rgbClr val="FF4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6-Point Star 122"/>
                <p:cNvSpPr>
                  <a:spLocks noChangeAspect="1"/>
                </p:cNvSpPr>
                <p:nvPr/>
              </p:nvSpPr>
              <p:spPr>
                <a:xfrm>
                  <a:off x="4091110" y="3338439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6-Point Star 123"/>
                <p:cNvSpPr>
                  <a:spLocks noChangeAspect="1"/>
                </p:cNvSpPr>
                <p:nvPr/>
              </p:nvSpPr>
              <p:spPr>
                <a:xfrm>
                  <a:off x="1018134" y="3338439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37036" y="3602663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28" name="6-Point Star 127"/>
                <p:cNvSpPr>
                  <a:spLocks noChangeAspect="1"/>
                </p:cNvSpPr>
                <p:nvPr/>
              </p:nvSpPr>
              <p:spPr>
                <a:xfrm>
                  <a:off x="3337412" y="3707875"/>
                  <a:ext cx="108673" cy="109728"/>
                </a:xfrm>
                <a:prstGeom prst="star6">
                  <a:avLst/>
                </a:prstGeom>
                <a:pattFill prst="openDmnd">
                  <a:fgClr>
                    <a:srgbClr val="FF40FF"/>
                  </a:fgClr>
                  <a:bgClr>
                    <a:schemeClr val="bg1"/>
                  </a:bgClr>
                </a:pattFill>
                <a:ln w="3175">
                  <a:solidFill>
                    <a:srgbClr val="FF4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6-Point Star 128"/>
                <p:cNvSpPr>
                  <a:spLocks noChangeAspect="1"/>
                </p:cNvSpPr>
                <p:nvPr/>
              </p:nvSpPr>
              <p:spPr>
                <a:xfrm>
                  <a:off x="2499036" y="3707875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6-Point Star 129"/>
                <p:cNvSpPr>
                  <a:spLocks noChangeAspect="1"/>
                </p:cNvSpPr>
                <p:nvPr/>
              </p:nvSpPr>
              <p:spPr>
                <a:xfrm>
                  <a:off x="4279539" y="3707875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37036" y="4171786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32" name="6-Point Star 131"/>
                <p:cNvSpPr>
                  <a:spLocks noChangeAspect="1"/>
                </p:cNvSpPr>
                <p:nvPr/>
              </p:nvSpPr>
              <p:spPr>
                <a:xfrm>
                  <a:off x="1954059" y="4276998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6-Point Star 132"/>
                <p:cNvSpPr>
                  <a:spLocks noChangeAspect="1"/>
                </p:cNvSpPr>
                <p:nvPr/>
              </p:nvSpPr>
              <p:spPr>
                <a:xfrm>
                  <a:off x="2575313" y="4276998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6-Point Star 133"/>
                <p:cNvSpPr>
                  <a:spLocks noChangeAspect="1"/>
                </p:cNvSpPr>
                <p:nvPr/>
              </p:nvSpPr>
              <p:spPr>
                <a:xfrm>
                  <a:off x="4501568" y="4276998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9817" y="3972099"/>
                  <a:ext cx="75650" cy="169517"/>
                </a:xfrm>
                <a:prstGeom prst="rect">
                  <a:avLst/>
                </a:prstGeom>
              </p:spPr>
            </p:pic>
            <p:sp>
              <p:nvSpPr>
                <p:cNvPr id="141" name="Rectangle 140"/>
                <p:cNvSpPr/>
                <p:nvPr/>
              </p:nvSpPr>
              <p:spPr>
                <a:xfrm>
                  <a:off x="631839" y="3217348"/>
                  <a:ext cx="4078158" cy="1309584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25279" y="4659620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58" name="6-Point Star 157"/>
                <p:cNvSpPr>
                  <a:spLocks noChangeAspect="1"/>
                </p:cNvSpPr>
                <p:nvPr/>
              </p:nvSpPr>
              <p:spPr>
                <a:xfrm>
                  <a:off x="995846" y="4764832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25279" y="5029056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51" name="6-Point Star 150"/>
                <p:cNvSpPr>
                  <a:spLocks noChangeAspect="1"/>
                </p:cNvSpPr>
                <p:nvPr/>
              </p:nvSpPr>
              <p:spPr>
                <a:xfrm>
                  <a:off x="2991747" y="5134268"/>
                  <a:ext cx="108673" cy="109728"/>
                </a:xfrm>
                <a:prstGeom prst="star6">
                  <a:avLst/>
                </a:prstGeom>
                <a:pattFill prst="openDmnd">
                  <a:fgClr>
                    <a:srgbClr val="FF40FF"/>
                  </a:fgClr>
                  <a:bgClr>
                    <a:schemeClr val="bg1"/>
                  </a:bgClr>
                </a:pattFill>
                <a:ln w="3175">
                  <a:solidFill>
                    <a:srgbClr val="FF4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6-Point Star 152"/>
                <p:cNvSpPr>
                  <a:spLocks noChangeAspect="1"/>
                </p:cNvSpPr>
                <p:nvPr/>
              </p:nvSpPr>
              <p:spPr>
                <a:xfrm>
                  <a:off x="4307127" y="5134268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6761" t="12941" r="35200" b="11177"/>
                <a:stretch/>
              </p:blipFill>
              <p:spPr>
                <a:xfrm flipH="1">
                  <a:off x="425279" y="5598179"/>
                  <a:ext cx="98011" cy="274320"/>
                </a:xfrm>
                <a:prstGeom prst="rect">
                  <a:avLst/>
                </a:prstGeom>
              </p:spPr>
            </p:pic>
            <p:sp>
              <p:nvSpPr>
                <p:cNvPr id="147" name="6-Point Star 146"/>
                <p:cNvSpPr>
                  <a:spLocks noChangeAspect="1"/>
                </p:cNvSpPr>
                <p:nvPr/>
              </p:nvSpPr>
              <p:spPr>
                <a:xfrm>
                  <a:off x="2065198" y="5703391"/>
                  <a:ext cx="108673" cy="109728"/>
                </a:xfrm>
                <a:prstGeom prst="star6">
                  <a:avLst/>
                </a:prstGeom>
                <a:noFill/>
                <a:ln w="31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8060" y="5398492"/>
                  <a:ext cx="75650" cy="169517"/>
                </a:xfrm>
                <a:prstGeom prst="rect">
                  <a:avLst/>
                </a:prstGeom>
              </p:spPr>
            </p:pic>
            <p:sp>
              <p:nvSpPr>
                <p:cNvPr id="250" name="Rectangle 249"/>
                <p:cNvSpPr/>
                <p:nvPr/>
              </p:nvSpPr>
              <p:spPr>
                <a:xfrm>
                  <a:off x="622657" y="4643741"/>
                  <a:ext cx="4082763" cy="1309584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ight Brace 250"/>
                <p:cNvSpPr/>
                <p:nvPr/>
              </p:nvSpPr>
              <p:spPr>
                <a:xfrm>
                  <a:off x="4747251" y="3291741"/>
                  <a:ext cx="65594" cy="1160799"/>
                </a:xfrm>
                <a:prstGeom prst="rightBrace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7" name="Group 126"/>
                <p:cNvGrpSpPr/>
                <p:nvPr/>
              </p:nvGrpSpPr>
              <p:grpSpPr>
                <a:xfrm>
                  <a:off x="4843713" y="3770662"/>
                  <a:ext cx="300082" cy="274320"/>
                  <a:chOff x="5138816" y="3571156"/>
                  <a:chExt cx="300082" cy="274320"/>
                </a:xfrm>
              </p:grpSpPr>
              <p:sp>
                <p:nvSpPr>
                  <p:cNvPr id="253" name="Oval 252"/>
                  <p:cNvSpPr/>
                  <p:nvPr/>
                </p:nvSpPr>
                <p:spPr>
                  <a:xfrm>
                    <a:off x="5151697" y="3571156"/>
                    <a:ext cx="274320" cy="274320"/>
                  </a:xfrm>
                  <a:prstGeom prst="ellipse">
                    <a:avLst/>
                  </a:prstGeom>
                  <a:solidFill>
                    <a:srgbClr val="FF2600">
                      <a:alpha val="35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TextBox 254"/>
                  <p:cNvSpPr txBox="1"/>
                  <p:nvPr/>
                </p:nvSpPr>
                <p:spPr>
                  <a:xfrm>
                    <a:off x="5138816" y="3600594"/>
                    <a:ext cx="30008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G</a:t>
                    </a:r>
                    <a:r>
                      <a:rPr lang="en-US" altLang="zh-CN" sz="800" dirty="0" smtClean="0"/>
                      <a:t>1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42" name="Group 141"/>
                <p:cNvGrpSpPr/>
                <p:nvPr/>
              </p:nvGrpSpPr>
              <p:grpSpPr>
                <a:xfrm>
                  <a:off x="4843713" y="5181590"/>
                  <a:ext cx="300082" cy="274320"/>
                  <a:chOff x="5138816" y="4982084"/>
                  <a:chExt cx="300082" cy="274320"/>
                </a:xfrm>
              </p:grpSpPr>
              <p:sp>
                <p:nvSpPr>
                  <p:cNvPr id="254" name="Oval 253"/>
                  <p:cNvSpPr/>
                  <p:nvPr/>
                </p:nvSpPr>
                <p:spPr>
                  <a:xfrm>
                    <a:off x="5151697" y="4982084"/>
                    <a:ext cx="274320" cy="274320"/>
                  </a:xfrm>
                  <a:prstGeom prst="ellipse">
                    <a:avLst/>
                  </a:prstGeom>
                  <a:solidFill>
                    <a:srgbClr val="FF2600">
                      <a:alpha val="5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TextBox 255"/>
                  <p:cNvSpPr txBox="1"/>
                  <p:nvPr/>
                </p:nvSpPr>
                <p:spPr>
                  <a:xfrm>
                    <a:off x="5138816" y="5011522"/>
                    <a:ext cx="30008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800" dirty="0" smtClean="0"/>
                      <a:t>G2</a:t>
                    </a:r>
                    <a:endParaRPr lang="en-US" sz="800" dirty="0"/>
                  </a:p>
                </p:txBody>
              </p:sp>
            </p:grpSp>
          </p:grpSp>
          <p:grpSp>
            <p:nvGrpSpPr>
              <p:cNvPr id="140" name="Group 139"/>
              <p:cNvGrpSpPr/>
              <p:nvPr/>
            </p:nvGrpSpPr>
            <p:grpSpPr>
              <a:xfrm>
                <a:off x="5198714" y="3605522"/>
                <a:ext cx="253916" cy="1542863"/>
                <a:chOff x="5198714" y="3555348"/>
                <a:chExt cx="253916" cy="1542863"/>
              </a:xfrm>
            </p:grpSpPr>
            <p:sp>
              <p:nvSpPr>
                <p:cNvPr id="116" name="Up Arrow 115"/>
                <p:cNvSpPr/>
                <p:nvPr/>
              </p:nvSpPr>
              <p:spPr>
                <a:xfrm>
                  <a:off x="5229227" y="4625246"/>
                  <a:ext cx="192889" cy="472965"/>
                </a:xfrm>
                <a:prstGeom prst="upArrow">
                  <a:avLst/>
                </a:prstGeom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49000">
                      <a:srgbClr val="FF2600">
                        <a:alpha val="96000"/>
                      </a:srgbClr>
                    </a:gs>
                    <a:gs pos="100000">
                      <a:srgbClr val="FF2600"/>
                    </a:gs>
                  </a:gsLst>
                  <a:lin ang="16200000" scaled="0"/>
                </a:gra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 rot="16200000">
                  <a:off x="4831387" y="3922675"/>
                  <a:ext cx="98856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 smtClean="0"/>
                    <a:t>High Burden</a:t>
                  </a:r>
                  <a:endParaRPr lang="en-US" sz="1050" dirty="0"/>
                </a:p>
              </p:txBody>
            </p:sp>
          </p:grpSp>
        </p:grpSp>
        <p:sp>
          <p:nvSpPr>
            <p:cNvPr id="530" name="Rounded Rectangle 529"/>
            <p:cNvSpPr/>
            <p:nvPr/>
          </p:nvSpPr>
          <p:spPr>
            <a:xfrm>
              <a:off x="82120" y="2976054"/>
              <a:ext cx="5274089" cy="3365841"/>
            </a:xfrm>
            <a:prstGeom prst="round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Right Arrow 172"/>
          <p:cNvSpPr/>
          <p:nvPr/>
        </p:nvSpPr>
        <p:spPr>
          <a:xfrm>
            <a:off x="5789166" y="1231118"/>
            <a:ext cx="447602" cy="20347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Right Arrow 530"/>
          <p:cNvSpPr/>
          <p:nvPr/>
        </p:nvSpPr>
        <p:spPr>
          <a:xfrm>
            <a:off x="5816680" y="4648680"/>
            <a:ext cx="447602" cy="20347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ight Arrow 531"/>
          <p:cNvSpPr/>
          <p:nvPr/>
        </p:nvSpPr>
        <p:spPr>
          <a:xfrm rot="5400000">
            <a:off x="8930170" y="2683686"/>
            <a:ext cx="447602" cy="20347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TextBox 535"/>
          <p:cNvSpPr txBox="1"/>
          <p:nvPr/>
        </p:nvSpPr>
        <p:spPr>
          <a:xfrm>
            <a:off x="33936" y="26034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537" name="TextBox 536"/>
          <p:cNvSpPr txBox="1"/>
          <p:nvPr/>
        </p:nvSpPr>
        <p:spPr>
          <a:xfrm>
            <a:off x="6138076" y="26034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538" name="TextBox 537"/>
          <p:cNvSpPr txBox="1"/>
          <p:nvPr/>
        </p:nvSpPr>
        <p:spPr>
          <a:xfrm>
            <a:off x="33936" y="3219265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539" name="TextBox 538"/>
          <p:cNvSpPr txBox="1"/>
          <p:nvPr/>
        </p:nvSpPr>
        <p:spPr>
          <a:xfrm>
            <a:off x="6134870" y="3219265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848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9805</TotalTime>
  <Words>60</Words>
  <Application>Microsoft Macintosh PowerPoint</Application>
  <PresentationFormat>Widescreen</PresentationFormat>
  <Paragraphs>56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DengXian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230</cp:revision>
  <cp:lastPrinted>2017-09-22T20:10:06Z</cp:lastPrinted>
  <dcterms:created xsi:type="dcterms:W3CDTF">2017-08-31T14:48:15Z</dcterms:created>
  <dcterms:modified xsi:type="dcterms:W3CDTF">2017-09-29T15:04:09Z</dcterms:modified>
</cp:coreProperties>
</file>