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5" r:id="rId2"/>
    <p:sldId id="266" r:id="rId3"/>
    <p:sldId id="267" r:id="rId4"/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4"/>
    <p:restoredTop sz="94573"/>
  </p:normalViewPr>
  <p:slideViewPr>
    <p:cSldViewPr snapToGrid="0" snapToObjects="1">
      <p:cViewPr varScale="1">
        <p:scale>
          <a:sx n="90" d="100"/>
          <a:sy n="90" d="100"/>
        </p:scale>
        <p:origin x="8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14184-CD01-A942-B693-62CA7C3FEA0A}" type="datetimeFigureOut">
              <a:rPr lang="en-US" smtClean="0"/>
              <a:t>9/28/17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48E85-E6BC-4641-BF6D-8009A9106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66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E95F-10F2-6D45-A770-D200F55150CF}" type="datetime1">
              <a:rPr lang="en-US" smtClean="0"/>
              <a:t>9/28/17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A9C7-D80E-1445-ADA3-595766C9B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8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4A0CC-6AE6-4844-8845-FC3FEA1CD718}" type="datetime1">
              <a:rPr lang="en-US" smtClean="0"/>
              <a:t>9/28/17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A9C7-D80E-1445-ADA3-595766C9B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96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A8F9-749D-8145-9C76-FF85A4B00A71}" type="datetime1">
              <a:rPr lang="en-US" smtClean="0"/>
              <a:t>9/28/17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A9C7-D80E-1445-ADA3-595766C9B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0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6080-D39D-A544-B4A6-6D1D0BE47EDE}" type="datetime1">
              <a:rPr lang="en-US" smtClean="0"/>
              <a:t>9/28/17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A9C7-D80E-1445-ADA3-595766C9B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9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041CE-F961-AA4E-9214-CEECCBB1623A}" type="datetime1">
              <a:rPr lang="en-US" smtClean="0"/>
              <a:t>9/28/17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A9C7-D80E-1445-ADA3-595766C9B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9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9124-BE07-AD4D-B811-120BEEF1E063}" type="datetime1">
              <a:rPr lang="en-US" smtClean="0"/>
              <a:t>9/28/17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A9C7-D80E-1445-ADA3-595766C9B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4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051C-AE87-3942-9B97-3941C6DE72E4}" type="datetime1">
              <a:rPr lang="en-US" smtClean="0"/>
              <a:t>9/28/17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A9C7-D80E-1445-ADA3-595766C9B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4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8DFD-8DE4-4E41-86F7-2EEBA9A1CA53}" type="datetime1">
              <a:rPr lang="en-US" smtClean="0"/>
              <a:t>9/28/17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A9C7-D80E-1445-ADA3-595766C9B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71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0FF8-50DE-FB40-B898-EE7A7D5D869B}" type="datetime1">
              <a:rPr lang="en-US" smtClean="0"/>
              <a:t>9/28/17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A9C7-D80E-1445-ADA3-595766C9B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3E16-0889-A647-98E0-DA1BD328FE4E}" type="datetime1">
              <a:rPr lang="en-US" smtClean="0"/>
              <a:t>9/28/17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A9C7-D80E-1445-ADA3-595766C9B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1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9E43-2222-9C47-8B4C-D00FEC9AFF3B}" type="datetime1">
              <a:rPr lang="en-US" smtClean="0"/>
              <a:t>9/28/17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A9C7-D80E-1445-ADA3-595766C9B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56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F8F9B-C4F5-994F-8F89-B3E833A9BFE6}" type="datetime1">
              <a:rPr lang="en-US" smtClean="0"/>
              <a:t>9/28/17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EA9C7-D80E-1445-ADA3-595766C9B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4762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Prevalence analysis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C1542-70FF-8446-A172-1AACB8FA85E1}" type="slidenum">
              <a:rPr lang="en-US" smtClean="0"/>
              <a:t>1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0892" y="1067140"/>
            <a:ext cx="4736011" cy="35520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08039" y="4392167"/>
            <a:ext cx="3556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Prevalence in observed samples (individual cohort prevalence)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1678226" y="2490618"/>
            <a:ext cx="3008811" cy="370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 </a:t>
            </a:r>
            <a:r>
              <a:rPr lang="en-US" smtClean="0"/>
              <a:t>weak drivers (pan-cancer)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29856" y="5038498"/>
            <a:ext cx="8862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Intersections with PCAWG candidate drivers:</a:t>
            </a:r>
          </a:p>
          <a:p>
            <a:endParaRPr lang="en-US" dirty="0"/>
          </a:p>
          <a:p>
            <a:r>
              <a:rPr lang="en-US" dirty="0" smtClean="0"/>
              <a:t>Element level: FDR&lt;0.25, </a:t>
            </a:r>
            <a:r>
              <a:rPr lang="en-US" b="1" dirty="0" smtClean="0"/>
              <a:t>174</a:t>
            </a:r>
            <a:r>
              <a:rPr lang="en-US" dirty="0" smtClean="0"/>
              <a:t> (p=7e-24); FDR&lt;0.1, </a:t>
            </a:r>
            <a:r>
              <a:rPr lang="en-US" b="1" dirty="0" smtClean="0"/>
              <a:t>115</a:t>
            </a:r>
            <a:r>
              <a:rPr lang="en-US" dirty="0" smtClean="0"/>
              <a:t> (p=3e-17); 0.1&lt;FDR&lt;0.25, </a:t>
            </a:r>
            <a:r>
              <a:rPr lang="en-US" b="1" dirty="0" smtClean="0"/>
              <a:t>59</a:t>
            </a:r>
            <a:r>
              <a:rPr lang="en-US" dirty="0" smtClean="0"/>
              <a:t> (p=4e-8)</a:t>
            </a:r>
          </a:p>
          <a:p>
            <a:r>
              <a:rPr lang="en-US" dirty="0" smtClean="0"/>
              <a:t>CDS only:  </a:t>
            </a:r>
            <a:r>
              <a:rPr lang="en-US" dirty="0"/>
              <a:t>FDR&lt;0.25, </a:t>
            </a:r>
            <a:r>
              <a:rPr lang="en-US" b="1" dirty="0" smtClean="0"/>
              <a:t>52</a:t>
            </a:r>
            <a:r>
              <a:rPr lang="en-US" dirty="0" smtClean="0"/>
              <a:t> (1e-5); </a:t>
            </a:r>
            <a:r>
              <a:rPr lang="en-US" dirty="0"/>
              <a:t>FDR&lt;0.1, </a:t>
            </a:r>
            <a:r>
              <a:rPr lang="en-US" b="1" dirty="0" smtClean="0"/>
              <a:t>33</a:t>
            </a:r>
            <a:r>
              <a:rPr lang="en-US" dirty="0" smtClean="0"/>
              <a:t> (4e-3); </a:t>
            </a:r>
            <a:r>
              <a:rPr lang="en-US" dirty="0"/>
              <a:t>0.1&lt;FDR&lt;0.25, </a:t>
            </a:r>
            <a:r>
              <a:rPr lang="en-US" b="1" dirty="0" smtClean="0"/>
              <a:t>19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p=2e-4)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98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Intersection analysis, further stats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A9C7-D80E-1445-ADA3-595766C9B513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592142"/>
              </p:ext>
            </p:extLst>
          </p:nvPr>
        </p:nvGraphicFramePr>
        <p:xfrm>
          <a:off x="1355594" y="1690688"/>
          <a:ext cx="9003430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686"/>
                <a:gridCol w="1800686"/>
                <a:gridCol w="1800686"/>
                <a:gridCol w="1800686"/>
                <a:gridCol w="180068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 Elements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Additive Variance Subset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PCAWG</a:t>
                      </a:r>
                      <a:r>
                        <a:rPr lang="en-US" baseline="0" dirty="0" smtClean="0"/>
                        <a:t> candidates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Intersection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</a:t>
                      </a:r>
                      <a:r>
                        <a:rPr lang="en-US" dirty="0" err="1" smtClean="0"/>
                        <a:t>val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FDR&lt;0.25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7e-24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FDR&lt;0.1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3e-17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0.1&lt;FDR&lt;0.25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4e-8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198131"/>
              </p:ext>
            </p:extLst>
          </p:nvPr>
        </p:nvGraphicFramePr>
        <p:xfrm>
          <a:off x="1355594" y="4023519"/>
          <a:ext cx="9003430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686"/>
                <a:gridCol w="1800686"/>
                <a:gridCol w="1800686"/>
                <a:gridCol w="1800686"/>
                <a:gridCol w="180068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CDS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Additive Variance Subset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PCAWG</a:t>
                      </a:r>
                      <a:r>
                        <a:rPr lang="en-US" baseline="0" dirty="0" smtClean="0"/>
                        <a:t> candidates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Intersection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p-</a:t>
                      </a:r>
                      <a:r>
                        <a:rPr lang="en-US" dirty="0" err="1" smtClean="0"/>
                        <a:t>val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FDR&lt;0.25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1e-5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FDR&lt;0.1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0.1&lt;FDR&lt;0.25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2e-4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478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Intersection analysis, further stats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A9C7-D80E-1445-ADA3-595766C9B513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197519"/>
              </p:ext>
            </p:extLst>
          </p:nvPr>
        </p:nvGraphicFramePr>
        <p:xfrm>
          <a:off x="1355594" y="1690688"/>
          <a:ext cx="9003430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686"/>
                <a:gridCol w="1800686"/>
                <a:gridCol w="1800686"/>
                <a:gridCol w="1800686"/>
                <a:gridCol w="180068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 Elements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Additive Variance Subset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PCAWG</a:t>
                      </a:r>
                      <a:r>
                        <a:rPr lang="en-US" baseline="0" dirty="0" smtClean="0"/>
                        <a:t> candidates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Intersection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</a:t>
                      </a:r>
                      <a:r>
                        <a:rPr lang="en-US" dirty="0" err="1" smtClean="0"/>
                        <a:t>val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FDR&lt;0.25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3e-13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FDR&lt;0.1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5e-9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0.1&lt;FDR&lt;0.25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1e-5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269094"/>
              </p:ext>
            </p:extLst>
          </p:nvPr>
        </p:nvGraphicFramePr>
        <p:xfrm>
          <a:off x="1355594" y="4023519"/>
          <a:ext cx="9003430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686"/>
                <a:gridCol w="1800686"/>
                <a:gridCol w="1800686"/>
                <a:gridCol w="1800686"/>
                <a:gridCol w="180068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CDS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Additive Variance Subset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PCAWG</a:t>
                      </a:r>
                      <a:r>
                        <a:rPr lang="en-US" baseline="0" dirty="0" smtClean="0"/>
                        <a:t> candidates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Intersection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p-</a:t>
                      </a:r>
                      <a:r>
                        <a:rPr lang="en-US" dirty="0" err="1" smtClean="0"/>
                        <a:t>val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FDR&lt;0.25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6e-4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FDR&lt;0.1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0.1&lt;FDR&lt;0.25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2e-4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105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763250" cy="1325563"/>
          </a:xfrm>
        </p:spPr>
        <p:txBody>
          <a:bodyPr/>
          <a:lstStyle/>
          <a:p>
            <a:r>
              <a:rPr lang="en-US" dirty="0" smtClean="0"/>
              <a:t>Intersection analysis, common CDS candidates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A9C7-D80E-1445-ADA3-595766C9B513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28833" y="1521738"/>
            <a:ext cx="287178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TP53</a:t>
            </a:r>
          </a:p>
          <a:p>
            <a:r>
              <a:rPr lang="fr-FR" dirty="0"/>
              <a:t>PTEN</a:t>
            </a:r>
          </a:p>
          <a:p>
            <a:r>
              <a:rPr lang="fr-FR" dirty="0"/>
              <a:t>CDKN2A</a:t>
            </a:r>
          </a:p>
          <a:p>
            <a:r>
              <a:rPr lang="fr-FR" dirty="0"/>
              <a:t>PBRM1</a:t>
            </a:r>
          </a:p>
          <a:p>
            <a:r>
              <a:rPr lang="fr-FR" dirty="0"/>
              <a:t>NRAS</a:t>
            </a:r>
          </a:p>
          <a:p>
            <a:r>
              <a:rPr lang="fr-FR" dirty="0"/>
              <a:t>ARID1A</a:t>
            </a:r>
          </a:p>
          <a:p>
            <a:r>
              <a:rPr lang="fr-FR" dirty="0"/>
              <a:t>BRAF</a:t>
            </a:r>
          </a:p>
          <a:p>
            <a:r>
              <a:rPr lang="fr-FR" dirty="0"/>
              <a:t>MEN1</a:t>
            </a:r>
          </a:p>
          <a:p>
            <a:r>
              <a:rPr lang="fr-FR" dirty="0"/>
              <a:t>NFE2L2</a:t>
            </a:r>
          </a:p>
          <a:p>
            <a:r>
              <a:rPr lang="hr-HR" dirty="0"/>
              <a:t>RB1</a:t>
            </a:r>
          </a:p>
          <a:p>
            <a:r>
              <a:rPr lang="en-US" dirty="0"/>
              <a:t>ALB</a:t>
            </a:r>
          </a:p>
          <a:p>
            <a:r>
              <a:rPr lang="en-US" dirty="0"/>
              <a:t>CASP8</a:t>
            </a:r>
          </a:p>
          <a:p>
            <a:r>
              <a:rPr lang="en-US" dirty="0"/>
              <a:t>FOXA1</a:t>
            </a:r>
          </a:p>
          <a:p>
            <a:r>
              <a:rPr lang="en-US" dirty="0"/>
              <a:t>CDKN1A</a:t>
            </a:r>
          </a:p>
          <a:p>
            <a:r>
              <a:rPr lang="da-DK" dirty="0"/>
              <a:t>ZFP36L2</a:t>
            </a:r>
          </a:p>
          <a:p>
            <a:r>
              <a:rPr lang="da-DK" dirty="0"/>
              <a:t>NOTCH1</a:t>
            </a:r>
          </a:p>
          <a:p>
            <a:r>
              <a:rPr lang="is-IS" dirty="0"/>
              <a:t>B2M</a:t>
            </a:r>
          </a:p>
          <a:p>
            <a:r>
              <a:rPr lang="en-US" dirty="0"/>
              <a:t>LDB1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52917" y="1521738"/>
            <a:ext cx="28717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CDKN1B</a:t>
            </a:r>
          </a:p>
          <a:p>
            <a:r>
              <a:rPr lang="en-US" dirty="0"/>
              <a:t>FGFR1</a:t>
            </a:r>
          </a:p>
          <a:p>
            <a:r>
              <a:rPr lang="pt-BR" dirty="0"/>
              <a:t>SF3B1</a:t>
            </a:r>
          </a:p>
          <a:p>
            <a:r>
              <a:rPr lang="pt-BR" dirty="0"/>
              <a:t>KBTBD4</a:t>
            </a:r>
          </a:p>
          <a:p>
            <a:r>
              <a:rPr lang="en-US" dirty="0"/>
              <a:t>NF1</a:t>
            </a:r>
          </a:p>
          <a:p>
            <a:r>
              <a:rPr lang="de-DE" dirty="0"/>
              <a:t>CDK12</a:t>
            </a:r>
          </a:p>
          <a:p>
            <a:r>
              <a:rPr lang="de-DE" dirty="0"/>
              <a:t>ELF3</a:t>
            </a:r>
          </a:p>
          <a:p>
            <a:r>
              <a:rPr lang="de-DE" dirty="0"/>
              <a:t>RAC1</a:t>
            </a:r>
          </a:p>
          <a:p>
            <a:r>
              <a:rPr lang="de-DE" dirty="0"/>
              <a:t>EEF1A1</a:t>
            </a:r>
          </a:p>
          <a:p>
            <a:r>
              <a:rPr lang="de-DE" dirty="0"/>
              <a:t>SETDB1</a:t>
            </a:r>
          </a:p>
          <a:p>
            <a:r>
              <a:rPr lang="de-DE" dirty="0"/>
              <a:t>DYRK1A</a:t>
            </a:r>
          </a:p>
          <a:p>
            <a:r>
              <a:rPr lang="de-DE" dirty="0"/>
              <a:t>RPL5</a:t>
            </a:r>
          </a:p>
          <a:p>
            <a:r>
              <a:rPr lang="de-DE" dirty="0"/>
              <a:t>TBX3</a:t>
            </a:r>
          </a:p>
          <a:p>
            <a:r>
              <a:rPr lang="de-DE" dirty="0"/>
              <a:t>TBL1XR1</a:t>
            </a:r>
          </a:p>
          <a:p>
            <a:r>
              <a:rPr lang="de-DE" dirty="0"/>
              <a:t>HNF4A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91455" y="1521737"/>
            <a:ext cx="287178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CHGB</a:t>
            </a:r>
          </a:p>
          <a:p>
            <a:r>
              <a:rPr lang="en-US" dirty="0"/>
              <a:t>GRIK1</a:t>
            </a:r>
          </a:p>
          <a:p>
            <a:r>
              <a:rPr lang="is-IS" dirty="0"/>
              <a:t>C11orf57</a:t>
            </a:r>
          </a:p>
          <a:p>
            <a:r>
              <a:rPr lang="en-US" dirty="0"/>
              <a:t>PIGR</a:t>
            </a:r>
          </a:p>
          <a:p>
            <a:r>
              <a:rPr lang="en-US" dirty="0"/>
              <a:t>CRIP3</a:t>
            </a:r>
          </a:p>
          <a:p>
            <a:r>
              <a:rPr lang="en-US" dirty="0"/>
              <a:t>KAT8</a:t>
            </a:r>
          </a:p>
          <a:p>
            <a:r>
              <a:rPr lang="en-US" dirty="0"/>
              <a:t>IRF2</a:t>
            </a:r>
          </a:p>
          <a:p>
            <a:r>
              <a:rPr lang="en-US" dirty="0"/>
              <a:t>G6PC</a:t>
            </a:r>
          </a:p>
          <a:p>
            <a:r>
              <a:rPr lang="en-US" dirty="0"/>
              <a:t>CREBBP</a:t>
            </a:r>
          </a:p>
          <a:p>
            <a:r>
              <a:rPr lang="en-US" dirty="0"/>
              <a:t>HIST1H2BD</a:t>
            </a:r>
          </a:p>
          <a:p>
            <a:r>
              <a:rPr lang="en-US" dirty="0"/>
              <a:t>ACTC1</a:t>
            </a:r>
          </a:p>
          <a:p>
            <a:r>
              <a:rPr lang="en-US" dirty="0"/>
              <a:t>VAV3</a:t>
            </a:r>
          </a:p>
          <a:p>
            <a:r>
              <a:rPr lang="en-US" dirty="0"/>
              <a:t>NF2</a:t>
            </a:r>
          </a:p>
          <a:p>
            <a:r>
              <a:rPr lang="en-US" dirty="0"/>
              <a:t>KANSL1</a:t>
            </a:r>
          </a:p>
          <a:p>
            <a:r>
              <a:rPr lang="en-US" dirty="0"/>
              <a:t>PROKR2</a:t>
            </a:r>
          </a:p>
          <a:p>
            <a:r>
              <a:rPr lang="en-US" dirty="0"/>
              <a:t>RYBP</a:t>
            </a:r>
          </a:p>
          <a:p>
            <a:r>
              <a:rPr lang="en-US" dirty="0"/>
              <a:t>PI15</a:t>
            </a:r>
          </a:p>
          <a:p>
            <a:r>
              <a:rPr lang="en-US" dirty="0"/>
              <a:t>KMT2B</a:t>
            </a:r>
          </a:p>
          <a:p>
            <a:r>
              <a:rPr lang="en-US" dirty="0"/>
              <a:t>ZIC1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81344" y="1060072"/>
            <a:ext cx="1443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FDR &lt; 0.1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134227" y="1037162"/>
            <a:ext cx="2566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0.1 &lt; FDR &lt; 0.25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88874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 levels, additive variance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A9C7-D80E-1445-ADA3-595766C9B5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037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248</Words>
  <Application>Microsoft Macintosh PowerPoint</Application>
  <PresentationFormat>Widescreen</PresentationFormat>
  <Paragraphs>150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Prevalence analysis</vt:lpstr>
      <vt:lpstr>Intersection analysis, further stats</vt:lpstr>
      <vt:lpstr>Intersection analysis, further stats</vt:lpstr>
      <vt:lpstr>Intersection analysis, common CDS candidates</vt:lpstr>
      <vt:lpstr>Significance levels, additive variance analysis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 response presentation</dc:title>
  <dc:creator>Microsoft Office User</dc:creator>
  <cp:lastModifiedBy>Microsoft Office User</cp:lastModifiedBy>
  <cp:revision>16</cp:revision>
  <dcterms:created xsi:type="dcterms:W3CDTF">2017-09-27T17:03:27Z</dcterms:created>
  <dcterms:modified xsi:type="dcterms:W3CDTF">2017-09-28T19:35:00Z</dcterms:modified>
</cp:coreProperties>
</file>