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74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600"/>
    <a:srgbClr val="0432FF"/>
    <a:srgbClr val="FF40FF"/>
    <a:srgbClr val="FF7503"/>
    <a:srgbClr val="FF85FF"/>
    <a:srgbClr val="AB7942"/>
    <a:srgbClr val="9437FF"/>
    <a:srgbClr val="0096FF"/>
    <a:srgbClr val="521B93"/>
    <a:srgbClr val="9420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46"/>
    <p:restoredTop sz="94733"/>
  </p:normalViewPr>
  <p:slideViewPr>
    <p:cSldViewPr snapToGrid="0" snapToObjects="1">
      <p:cViewPr varScale="1">
        <p:scale>
          <a:sx n="202" d="100"/>
          <a:sy n="202" d="100"/>
        </p:scale>
        <p:origin x="216" y="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74FCDF-ED59-E841-9D7F-05DF72852B1B}" type="datetimeFigureOut">
              <a:rPr lang="en-US" smtClean="0"/>
              <a:t>9/28/17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042B2D-BF83-1A42-AB09-B66BC56A9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425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FB389-11AA-4642-8028-4835A4673D4B}" type="datetime1">
              <a:rPr lang="en-US" smtClean="0"/>
              <a:t>9/28/17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130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DCE4-09D6-DB4E-81FC-22FA476D4390}" type="datetime1">
              <a:rPr lang="en-US" smtClean="0"/>
              <a:t>9/28/17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228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DB2E9-A923-7049-BC56-866D0EAE804E}" type="datetime1">
              <a:rPr lang="en-US" smtClean="0"/>
              <a:t>9/28/17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943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C6529-4538-224C-BC2B-82AD0E9A9693}" type="datetime1">
              <a:rPr lang="en-US" smtClean="0"/>
              <a:t>9/28/17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64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1DC3C-9AE3-1547-8AAA-730B2636D18B}" type="datetime1">
              <a:rPr lang="en-US" smtClean="0"/>
              <a:t>9/28/17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838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37773-A20A-9B4D-911F-5206EA7CD5C0}" type="datetime1">
              <a:rPr lang="en-US" smtClean="0"/>
              <a:t>9/28/17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087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8CC7F-0189-F448-A32C-4EB7D4BE6132}" type="datetime1">
              <a:rPr lang="en-US" smtClean="0"/>
              <a:t>9/28/17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09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9EB93-F6F6-4A4D-B220-5C1E6F033C37}" type="datetime1">
              <a:rPr lang="en-US" smtClean="0"/>
              <a:t>9/28/17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85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2620A-A37A-0348-B1AF-B61685941583}" type="datetime1">
              <a:rPr lang="en-US" smtClean="0"/>
              <a:t>9/28/17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047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19C65-F1D1-1E46-8A4C-8A766CFF610B}" type="datetime1">
              <a:rPr lang="en-US" smtClean="0"/>
              <a:t>9/28/17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023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ADFFB-E6BA-A247-8259-A82811E8EF8B}" type="datetime1">
              <a:rPr lang="en-US" smtClean="0"/>
              <a:t>9/28/17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998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3F6F4E-4566-5A44-91B5-1AE6EFEC2F3C}" type="datetime1">
              <a:rPr lang="en-US" smtClean="0"/>
              <a:t>9/28/17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90CB10-3CFA-3A43-9BE3-6DA7EBF61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7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tiff"/><Relationship Id="rId5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2620A-A37A-0348-B1AF-B61685941583}" type="datetime1">
              <a:rPr lang="en-US" smtClean="0"/>
              <a:t>9/28/17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1</a:t>
            </a:fld>
            <a:endParaRPr lang="en-US"/>
          </a:p>
        </p:txBody>
      </p:sp>
      <p:grpSp>
        <p:nvGrpSpPr>
          <p:cNvPr id="274" name="Group 273"/>
          <p:cNvGrpSpPr/>
          <p:nvPr/>
        </p:nvGrpSpPr>
        <p:grpSpPr>
          <a:xfrm>
            <a:off x="238716" y="109972"/>
            <a:ext cx="11374404" cy="6001969"/>
            <a:chOff x="207185" y="97360"/>
            <a:chExt cx="11374404" cy="6001969"/>
          </a:xfrm>
        </p:grpSpPr>
        <p:grpSp>
          <p:nvGrpSpPr>
            <p:cNvPr id="20" name="Group 19"/>
            <p:cNvGrpSpPr/>
            <p:nvPr/>
          </p:nvGrpSpPr>
          <p:grpSpPr>
            <a:xfrm>
              <a:off x="272250" y="172783"/>
              <a:ext cx="5571696" cy="2203705"/>
              <a:chOff x="966008" y="891487"/>
              <a:chExt cx="5312989" cy="1908197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1436198" y="2579817"/>
                <a:ext cx="322834" cy="2198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G2</a:t>
                </a:r>
                <a:endParaRPr lang="en-US" sz="1050" dirty="0"/>
              </a:p>
            </p:txBody>
          </p:sp>
          <p:grpSp>
            <p:nvGrpSpPr>
              <p:cNvPr id="22" name="Group 21"/>
              <p:cNvGrpSpPr/>
              <p:nvPr/>
            </p:nvGrpSpPr>
            <p:grpSpPr>
              <a:xfrm>
                <a:off x="966008" y="891487"/>
                <a:ext cx="5312989" cy="1863560"/>
                <a:chOff x="910272" y="1114850"/>
                <a:chExt cx="5312989" cy="1863560"/>
              </a:xfrm>
            </p:grpSpPr>
            <p:sp>
              <p:nvSpPr>
                <p:cNvPr id="23" name="TextBox 22"/>
                <p:cNvSpPr txBox="1"/>
                <p:nvPr/>
              </p:nvSpPr>
              <p:spPr>
                <a:xfrm>
                  <a:off x="910272" y="1317354"/>
                  <a:ext cx="364106" cy="2198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>
                      <a:solidFill>
                        <a:srgbClr val="0432FF"/>
                      </a:solidFill>
                    </a:rPr>
                    <a:t>TF1</a:t>
                  </a:r>
                  <a:endParaRPr lang="en-US" sz="1050" dirty="0">
                    <a:solidFill>
                      <a:srgbClr val="0432FF"/>
                    </a:solidFill>
                  </a:endParaRPr>
                </a:p>
              </p:txBody>
            </p:sp>
            <p:sp>
              <p:nvSpPr>
                <p:cNvPr id="24" name="Hexagon 23"/>
                <p:cNvSpPr/>
                <p:nvPr/>
              </p:nvSpPr>
              <p:spPr>
                <a:xfrm>
                  <a:off x="4357048" y="1690476"/>
                  <a:ext cx="91440" cy="91440"/>
                </a:xfrm>
                <a:prstGeom prst="hexagon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5023729" y="1114850"/>
                  <a:ext cx="448177" cy="2198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>
                      <a:solidFill>
                        <a:srgbClr val="7030A0"/>
                      </a:solidFill>
                    </a:rPr>
                    <a:t>RBP1</a:t>
                  </a:r>
                  <a:endParaRPr lang="en-US" sz="1050" dirty="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5682280" y="2655757"/>
                  <a:ext cx="448177" cy="2198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>
                      <a:solidFill>
                        <a:srgbClr val="7030A0"/>
                      </a:solidFill>
                    </a:rPr>
                    <a:t>RBP2</a:t>
                  </a:r>
                  <a:endParaRPr lang="en-US" sz="1050" dirty="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933578" y="2342802"/>
                  <a:ext cx="364106" cy="2198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>
                      <a:solidFill>
                        <a:srgbClr val="0432FF"/>
                      </a:solidFill>
                    </a:rPr>
                    <a:t>TF2</a:t>
                  </a:r>
                  <a:endParaRPr lang="en-US" sz="1050" dirty="0">
                    <a:solidFill>
                      <a:srgbClr val="0432FF"/>
                    </a:solidFill>
                  </a:endParaRP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1350272" y="1757125"/>
                  <a:ext cx="322834" cy="2198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/>
                    <a:t>G1</a:t>
                  </a:r>
                  <a:endParaRPr lang="en-US" sz="1050" dirty="0"/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5900427" y="2208390"/>
                  <a:ext cx="322834" cy="2198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/>
                    <a:t>G3</a:t>
                  </a:r>
                  <a:endParaRPr lang="en-US" sz="1050" dirty="0"/>
                </a:p>
              </p:txBody>
            </p:sp>
            <p:grpSp>
              <p:nvGrpSpPr>
                <p:cNvPr id="30" name="Group 29"/>
                <p:cNvGrpSpPr/>
                <p:nvPr/>
              </p:nvGrpSpPr>
              <p:grpSpPr>
                <a:xfrm flipV="1">
                  <a:off x="1326412" y="1408791"/>
                  <a:ext cx="1909739" cy="45719"/>
                  <a:chOff x="816633" y="641003"/>
                  <a:chExt cx="5012471" cy="221936"/>
                </a:xfrm>
              </p:grpSpPr>
              <p:sp>
                <p:nvSpPr>
                  <p:cNvPr id="99" name="Rectangle 98"/>
                  <p:cNvSpPr/>
                  <p:nvPr/>
                </p:nvSpPr>
                <p:spPr>
                  <a:xfrm>
                    <a:off x="3275488" y="641003"/>
                    <a:ext cx="948529" cy="162047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100" name="Picture 99"/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4230756" y="650914"/>
                    <a:ext cx="380048" cy="212025"/>
                  </a:xfrm>
                  <a:prstGeom prst="rect">
                    <a:avLst/>
                  </a:prstGeom>
                </p:spPr>
              </p:pic>
              <p:sp>
                <p:nvSpPr>
                  <p:cNvPr id="101" name="Rectangle 100"/>
                  <p:cNvSpPr/>
                  <p:nvPr/>
                </p:nvSpPr>
                <p:spPr>
                  <a:xfrm>
                    <a:off x="4628172" y="641003"/>
                    <a:ext cx="626309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2" name="Rectangle 101"/>
                  <p:cNvSpPr/>
                  <p:nvPr/>
                </p:nvSpPr>
                <p:spPr>
                  <a:xfrm>
                    <a:off x="5258625" y="641003"/>
                    <a:ext cx="570479" cy="162047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3" name="Rectangle 102"/>
                  <p:cNvSpPr/>
                  <p:nvPr/>
                </p:nvSpPr>
                <p:spPr>
                  <a:xfrm>
                    <a:off x="2723523" y="641003"/>
                    <a:ext cx="549797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4" name="Rectangle 103"/>
                  <p:cNvSpPr/>
                  <p:nvPr/>
                </p:nvSpPr>
                <p:spPr>
                  <a:xfrm>
                    <a:off x="2110662" y="641003"/>
                    <a:ext cx="610265" cy="162047"/>
                  </a:xfrm>
                  <a:prstGeom prst="rect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105" name="Straight Connector 104"/>
                  <p:cNvCxnSpPr/>
                  <p:nvPr/>
                </p:nvCxnSpPr>
                <p:spPr>
                  <a:xfrm>
                    <a:off x="1668108" y="720231"/>
                    <a:ext cx="434629" cy="3590"/>
                  </a:xfrm>
                  <a:prstGeom prst="line">
                    <a:avLst/>
                  </a:prstGeom>
                  <a:ln w="12700" cmpd="sng">
                    <a:solidFill>
                      <a:schemeClr val="bg1">
                        <a:lumMod val="65000"/>
                      </a:schemeClr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6" name="Rectangle 105"/>
                  <p:cNvSpPr/>
                  <p:nvPr/>
                </p:nvSpPr>
                <p:spPr>
                  <a:xfrm>
                    <a:off x="816633" y="641003"/>
                    <a:ext cx="834107" cy="162047"/>
                  </a:xfrm>
                  <a:prstGeom prst="rect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31" name="Group 30"/>
                <p:cNvGrpSpPr/>
                <p:nvPr/>
              </p:nvGrpSpPr>
              <p:grpSpPr>
                <a:xfrm flipV="1">
                  <a:off x="1730446" y="1872765"/>
                  <a:ext cx="1909739" cy="45719"/>
                  <a:chOff x="816633" y="641003"/>
                  <a:chExt cx="5012471" cy="221936"/>
                </a:xfrm>
              </p:grpSpPr>
              <p:sp>
                <p:nvSpPr>
                  <p:cNvPr id="91" name="Rectangle 90"/>
                  <p:cNvSpPr/>
                  <p:nvPr/>
                </p:nvSpPr>
                <p:spPr>
                  <a:xfrm>
                    <a:off x="3275488" y="641003"/>
                    <a:ext cx="948529" cy="162047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92" name="Picture 91"/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4230756" y="650914"/>
                    <a:ext cx="380048" cy="212025"/>
                  </a:xfrm>
                  <a:prstGeom prst="rect">
                    <a:avLst/>
                  </a:prstGeom>
                </p:spPr>
              </p:pic>
              <p:sp>
                <p:nvSpPr>
                  <p:cNvPr id="93" name="Rectangle 92"/>
                  <p:cNvSpPr/>
                  <p:nvPr/>
                </p:nvSpPr>
                <p:spPr>
                  <a:xfrm>
                    <a:off x="4628172" y="641003"/>
                    <a:ext cx="626309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4" name="Rectangle 93"/>
                  <p:cNvSpPr/>
                  <p:nvPr/>
                </p:nvSpPr>
                <p:spPr>
                  <a:xfrm>
                    <a:off x="5258625" y="641003"/>
                    <a:ext cx="570479" cy="162047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5" name="Rectangle 94"/>
                  <p:cNvSpPr/>
                  <p:nvPr/>
                </p:nvSpPr>
                <p:spPr>
                  <a:xfrm>
                    <a:off x="2723523" y="641003"/>
                    <a:ext cx="549797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6" name="Rectangle 95"/>
                  <p:cNvSpPr/>
                  <p:nvPr/>
                </p:nvSpPr>
                <p:spPr>
                  <a:xfrm>
                    <a:off x="2110662" y="641003"/>
                    <a:ext cx="610265" cy="162047"/>
                  </a:xfrm>
                  <a:prstGeom prst="rect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97" name="Straight Connector 96"/>
                  <p:cNvCxnSpPr/>
                  <p:nvPr/>
                </p:nvCxnSpPr>
                <p:spPr>
                  <a:xfrm>
                    <a:off x="1668108" y="720231"/>
                    <a:ext cx="434629" cy="3590"/>
                  </a:xfrm>
                  <a:prstGeom prst="line">
                    <a:avLst/>
                  </a:prstGeom>
                  <a:ln w="12700" cmpd="sng">
                    <a:solidFill>
                      <a:schemeClr val="bg1">
                        <a:lumMod val="65000"/>
                      </a:schemeClr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8" name="Rectangle 97"/>
                  <p:cNvSpPr/>
                  <p:nvPr/>
                </p:nvSpPr>
                <p:spPr>
                  <a:xfrm>
                    <a:off x="816633" y="641003"/>
                    <a:ext cx="834107" cy="162047"/>
                  </a:xfrm>
                  <a:prstGeom prst="rect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cxnSp>
              <p:nvCxnSpPr>
                <p:cNvPr id="32" name="Elbow Connector 31"/>
                <p:cNvCxnSpPr/>
                <p:nvPr/>
              </p:nvCxnSpPr>
              <p:spPr>
                <a:xfrm rot="5400000">
                  <a:off x="1815541" y="1516631"/>
                  <a:ext cx="404248" cy="280006"/>
                </a:xfrm>
                <a:prstGeom prst="bentConnector3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3" name="Group 32"/>
                <p:cNvGrpSpPr/>
                <p:nvPr/>
              </p:nvGrpSpPr>
              <p:grpSpPr>
                <a:xfrm flipV="1">
                  <a:off x="1293834" y="2430943"/>
                  <a:ext cx="1909739" cy="45719"/>
                  <a:chOff x="816633" y="641003"/>
                  <a:chExt cx="5012471" cy="221936"/>
                </a:xfrm>
              </p:grpSpPr>
              <p:sp>
                <p:nvSpPr>
                  <p:cNvPr id="83" name="Rectangle 82"/>
                  <p:cNvSpPr/>
                  <p:nvPr/>
                </p:nvSpPr>
                <p:spPr>
                  <a:xfrm>
                    <a:off x="3275488" y="641003"/>
                    <a:ext cx="948529" cy="162047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84" name="Picture 83"/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4230756" y="650914"/>
                    <a:ext cx="380048" cy="212025"/>
                  </a:xfrm>
                  <a:prstGeom prst="rect">
                    <a:avLst/>
                  </a:prstGeom>
                </p:spPr>
              </p:pic>
              <p:sp>
                <p:nvSpPr>
                  <p:cNvPr id="85" name="Rectangle 84"/>
                  <p:cNvSpPr/>
                  <p:nvPr/>
                </p:nvSpPr>
                <p:spPr>
                  <a:xfrm>
                    <a:off x="4628172" y="641003"/>
                    <a:ext cx="626309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6" name="Rectangle 85"/>
                  <p:cNvSpPr/>
                  <p:nvPr/>
                </p:nvSpPr>
                <p:spPr>
                  <a:xfrm>
                    <a:off x="5258625" y="641003"/>
                    <a:ext cx="570479" cy="162047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7" name="Rectangle 86"/>
                  <p:cNvSpPr/>
                  <p:nvPr/>
                </p:nvSpPr>
                <p:spPr>
                  <a:xfrm>
                    <a:off x="2723523" y="641003"/>
                    <a:ext cx="549797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8" name="Rectangle 87"/>
                  <p:cNvSpPr/>
                  <p:nvPr/>
                </p:nvSpPr>
                <p:spPr>
                  <a:xfrm>
                    <a:off x="2110662" y="641003"/>
                    <a:ext cx="610265" cy="162047"/>
                  </a:xfrm>
                  <a:prstGeom prst="rect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89" name="Straight Connector 88"/>
                  <p:cNvCxnSpPr/>
                  <p:nvPr/>
                </p:nvCxnSpPr>
                <p:spPr>
                  <a:xfrm>
                    <a:off x="1668108" y="720231"/>
                    <a:ext cx="434629" cy="3590"/>
                  </a:xfrm>
                  <a:prstGeom prst="line">
                    <a:avLst/>
                  </a:prstGeom>
                  <a:ln w="12700" cmpd="sng">
                    <a:solidFill>
                      <a:schemeClr val="bg1">
                        <a:lumMod val="65000"/>
                      </a:schemeClr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0" name="Rectangle 89"/>
                  <p:cNvSpPr/>
                  <p:nvPr/>
                </p:nvSpPr>
                <p:spPr>
                  <a:xfrm>
                    <a:off x="816633" y="641003"/>
                    <a:ext cx="834107" cy="162047"/>
                  </a:xfrm>
                  <a:prstGeom prst="rect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cxnSp>
              <p:nvCxnSpPr>
                <p:cNvPr id="34" name="Elbow Connector 33"/>
                <p:cNvCxnSpPr/>
                <p:nvPr/>
              </p:nvCxnSpPr>
              <p:spPr>
                <a:xfrm rot="16200000" flipV="1">
                  <a:off x="2113137" y="2145070"/>
                  <a:ext cx="524796" cy="71623"/>
                </a:xfrm>
                <a:prstGeom prst="bentConnector3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5" name="Group 34"/>
                <p:cNvGrpSpPr/>
                <p:nvPr/>
              </p:nvGrpSpPr>
              <p:grpSpPr>
                <a:xfrm flipV="1">
                  <a:off x="1783837" y="2932691"/>
                  <a:ext cx="1909739" cy="45719"/>
                  <a:chOff x="816633" y="641003"/>
                  <a:chExt cx="5012471" cy="221936"/>
                </a:xfrm>
              </p:grpSpPr>
              <p:sp>
                <p:nvSpPr>
                  <p:cNvPr id="75" name="Rectangle 74"/>
                  <p:cNvSpPr/>
                  <p:nvPr/>
                </p:nvSpPr>
                <p:spPr>
                  <a:xfrm>
                    <a:off x="3275488" y="641003"/>
                    <a:ext cx="948529" cy="162047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76" name="Picture 75"/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4230756" y="650914"/>
                    <a:ext cx="380048" cy="212025"/>
                  </a:xfrm>
                  <a:prstGeom prst="rect">
                    <a:avLst/>
                  </a:prstGeom>
                </p:spPr>
              </p:pic>
              <p:sp>
                <p:nvSpPr>
                  <p:cNvPr id="77" name="Rectangle 76"/>
                  <p:cNvSpPr/>
                  <p:nvPr/>
                </p:nvSpPr>
                <p:spPr>
                  <a:xfrm>
                    <a:off x="4628172" y="641003"/>
                    <a:ext cx="626309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8" name="Rectangle 77"/>
                  <p:cNvSpPr/>
                  <p:nvPr/>
                </p:nvSpPr>
                <p:spPr>
                  <a:xfrm>
                    <a:off x="5258625" y="641003"/>
                    <a:ext cx="570479" cy="162047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9" name="Rectangle 78"/>
                  <p:cNvSpPr/>
                  <p:nvPr/>
                </p:nvSpPr>
                <p:spPr>
                  <a:xfrm>
                    <a:off x="2723523" y="641003"/>
                    <a:ext cx="549797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0" name="Rectangle 79"/>
                  <p:cNvSpPr/>
                  <p:nvPr/>
                </p:nvSpPr>
                <p:spPr>
                  <a:xfrm>
                    <a:off x="2110662" y="641003"/>
                    <a:ext cx="610265" cy="162047"/>
                  </a:xfrm>
                  <a:prstGeom prst="rect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81" name="Straight Connector 80"/>
                  <p:cNvCxnSpPr/>
                  <p:nvPr/>
                </p:nvCxnSpPr>
                <p:spPr>
                  <a:xfrm>
                    <a:off x="1668108" y="720231"/>
                    <a:ext cx="434629" cy="3590"/>
                  </a:xfrm>
                  <a:prstGeom prst="line">
                    <a:avLst/>
                  </a:prstGeom>
                  <a:ln w="12700" cmpd="sng">
                    <a:solidFill>
                      <a:schemeClr val="bg1">
                        <a:lumMod val="65000"/>
                      </a:schemeClr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2" name="Rectangle 81"/>
                  <p:cNvSpPr/>
                  <p:nvPr/>
                </p:nvSpPr>
                <p:spPr>
                  <a:xfrm>
                    <a:off x="816633" y="641003"/>
                    <a:ext cx="834107" cy="162047"/>
                  </a:xfrm>
                  <a:prstGeom prst="rect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cxnSp>
              <p:nvCxnSpPr>
                <p:cNvPr id="36" name="Elbow Connector 35"/>
                <p:cNvCxnSpPr/>
                <p:nvPr/>
              </p:nvCxnSpPr>
              <p:spPr>
                <a:xfrm rot="5400000">
                  <a:off x="1942857" y="2476539"/>
                  <a:ext cx="468366" cy="468612"/>
                </a:xfrm>
                <a:prstGeom prst="bentConnector3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7" name="Group 36"/>
                <p:cNvGrpSpPr/>
                <p:nvPr/>
              </p:nvGrpSpPr>
              <p:grpSpPr>
                <a:xfrm flipV="1">
                  <a:off x="3013038" y="1230490"/>
                  <a:ext cx="1909739" cy="45719"/>
                  <a:chOff x="816633" y="641003"/>
                  <a:chExt cx="5012471" cy="221936"/>
                </a:xfrm>
              </p:grpSpPr>
              <p:sp>
                <p:nvSpPr>
                  <p:cNvPr id="67" name="Rectangle 66"/>
                  <p:cNvSpPr/>
                  <p:nvPr/>
                </p:nvSpPr>
                <p:spPr>
                  <a:xfrm>
                    <a:off x="3275488" y="641003"/>
                    <a:ext cx="948529" cy="162047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68" name="Picture 67"/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4230756" y="650914"/>
                    <a:ext cx="380048" cy="212025"/>
                  </a:xfrm>
                  <a:prstGeom prst="rect">
                    <a:avLst/>
                  </a:prstGeom>
                </p:spPr>
              </p:pic>
              <p:sp>
                <p:nvSpPr>
                  <p:cNvPr id="69" name="Rectangle 68"/>
                  <p:cNvSpPr/>
                  <p:nvPr/>
                </p:nvSpPr>
                <p:spPr>
                  <a:xfrm>
                    <a:off x="4628172" y="641003"/>
                    <a:ext cx="626309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0" name="Rectangle 69"/>
                  <p:cNvSpPr/>
                  <p:nvPr/>
                </p:nvSpPr>
                <p:spPr>
                  <a:xfrm>
                    <a:off x="5258625" y="641003"/>
                    <a:ext cx="570479" cy="162047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1" name="Rectangle 70"/>
                  <p:cNvSpPr/>
                  <p:nvPr/>
                </p:nvSpPr>
                <p:spPr>
                  <a:xfrm>
                    <a:off x="2723523" y="641003"/>
                    <a:ext cx="549797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2" name="Rectangle 71"/>
                  <p:cNvSpPr/>
                  <p:nvPr/>
                </p:nvSpPr>
                <p:spPr>
                  <a:xfrm>
                    <a:off x="2110662" y="641003"/>
                    <a:ext cx="610265" cy="162047"/>
                  </a:xfrm>
                  <a:prstGeom prst="rect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73" name="Straight Connector 72"/>
                  <p:cNvCxnSpPr/>
                  <p:nvPr/>
                </p:nvCxnSpPr>
                <p:spPr>
                  <a:xfrm>
                    <a:off x="1668108" y="720231"/>
                    <a:ext cx="434629" cy="3590"/>
                  </a:xfrm>
                  <a:prstGeom prst="line">
                    <a:avLst/>
                  </a:prstGeom>
                  <a:ln w="12700" cmpd="sng">
                    <a:solidFill>
                      <a:schemeClr val="bg1">
                        <a:lumMod val="65000"/>
                      </a:schemeClr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4" name="Rectangle 73"/>
                  <p:cNvSpPr/>
                  <p:nvPr/>
                </p:nvSpPr>
                <p:spPr>
                  <a:xfrm>
                    <a:off x="816633" y="641003"/>
                    <a:ext cx="834107" cy="162047"/>
                  </a:xfrm>
                  <a:prstGeom prst="rect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cxnSp>
              <p:nvCxnSpPr>
                <p:cNvPr id="38" name="Elbow Connector 37"/>
                <p:cNvCxnSpPr/>
                <p:nvPr/>
              </p:nvCxnSpPr>
              <p:spPr>
                <a:xfrm rot="5400000">
                  <a:off x="3180852" y="1435700"/>
                  <a:ext cx="609460" cy="312784"/>
                </a:xfrm>
                <a:prstGeom prst="bentConnector3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9" name="Group 38"/>
                <p:cNvGrpSpPr/>
                <p:nvPr/>
              </p:nvGrpSpPr>
              <p:grpSpPr>
                <a:xfrm flipV="1">
                  <a:off x="3995562" y="2324030"/>
                  <a:ext cx="1909739" cy="45719"/>
                  <a:chOff x="816633" y="641003"/>
                  <a:chExt cx="5012471" cy="221936"/>
                </a:xfrm>
              </p:grpSpPr>
              <p:sp>
                <p:nvSpPr>
                  <p:cNvPr id="59" name="Rectangle 58"/>
                  <p:cNvSpPr/>
                  <p:nvPr/>
                </p:nvSpPr>
                <p:spPr>
                  <a:xfrm>
                    <a:off x="3275488" y="641003"/>
                    <a:ext cx="948529" cy="162047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60" name="Picture 59"/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4230756" y="650914"/>
                    <a:ext cx="380048" cy="212025"/>
                  </a:xfrm>
                  <a:prstGeom prst="rect">
                    <a:avLst/>
                  </a:prstGeom>
                </p:spPr>
              </p:pic>
              <p:sp>
                <p:nvSpPr>
                  <p:cNvPr id="61" name="Rectangle 60"/>
                  <p:cNvSpPr/>
                  <p:nvPr/>
                </p:nvSpPr>
                <p:spPr>
                  <a:xfrm>
                    <a:off x="4628172" y="641003"/>
                    <a:ext cx="626309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2" name="Rectangle 61"/>
                  <p:cNvSpPr/>
                  <p:nvPr/>
                </p:nvSpPr>
                <p:spPr>
                  <a:xfrm>
                    <a:off x="5258625" y="641003"/>
                    <a:ext cx="570479" cy="162047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3" name="Rectangle 62"/>
                  <p:cNvSpPr/>
                  <p:nvPr/>
                </p:nvSpPr>
                <p:spPr>
                  <a:xfrm>
                    <a:off x="2723523" y="641003"/>
                    <a:ext cx="549797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4" name="Rectangle 63"/>
                  <p:cNvSpPr/>
                  <p:nvPr/>
                </p:nvSpPr>
                <p:spPr>
                  <a:xfrm>
                    <a:off x="2110662" y="641003"/>
                    <a:ext cx="610265" cy="162047"/>
                  </a:xfrm>
                  <a:prstGeom prst="rect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65" name="Straight Connector 64"/>
                  <p:cNvCxnSpPr/>
                  <p:nvPr/>
                </p:nvCxnSpPr>
                <p:spPr>
                  <a:xfrm>
                    <a:off x="1668108" y="720231"/>
                    <a:ext cx="434629" cy="3590"/>
                  </a:xfrm>
                  <a:prstGeom prst="line">
                    <a:avLst/>
                  </a:prstGeom>
                  <a:ln w="12700" cmpd="sng">
                    <a:solidFill>
                      <a:schemeClr val="bg1">
                        <a:lumMod val="65000"/>
                      </a:schemeClr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6" name="Rectangle 65"/>
                  <p:cNvSpPr/>
                  <p:nvPr/>
                </p:nvSpPr>
                <p:spPr>
                  <a:xfrm>
                    <a:off x="816633" y="641003"/>
                    <a:ext cx="834107" cy="162047"/>
                  </a:xfrm>
                  <a:prstGeom prst="rect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40" name="Group 39"/>
                <p:cNvGrpSpPr/>
                <p:nvPr/>
              </p:nvGrpSpPr>
              <p:grpSpPr>
                <a:xfrm flipV="1">
                  <a:off x="3738199" y="2771397"/>
                  <a:ext cx="1909739" cy="45719"/>
                  <a:chOff x="816633" y="641003"/>
                  <a:chExt cx="5012471" cy="221936"/>
                </a:xfrm>
              </p:grpSpPr>
              <p:sp>
                <p:nvSpPr>
                  <p:cNvPr id="51" name="Rectangle 50"/>
                  <p:cNvSpPr/>
                  <p:nvPr/>
                </p:nvSpPr>
                <p:spPr>
                  <a:xfrm>
                    <a:off x="3275488" y="641003"/>
                    <a:ext cx="948529" cy="162047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52" name="Picture 51"/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4230756" y="650914"/>
                    <a:ext cx="380048" cy="212025"/>
                  </a:xfrm>
                  <a:prstGeom prst="rect">
                    <a:avLst/>
                  </a:prstGeom>
                </p:spPr>
              </p:pic>
              <p:sp>
                <p:nvSpPr>
                  <p:cNvPr id="53" name="Rectangle 52"/>
                  <p:cNvSpPr/>
                  <p:nvPr/>
                </p:nvSpPr>
                <p:spPr>
                  <a:xfrm>
                    <a:off x="4628172" y="641003"/>
                    <a:ext cx="626309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4" name="Rectangle 53"/>
                  <p:cNvSpPr/>
                  <p:nvPr/>
                </p:nvSpPr>
                <p:spPr>
                  <a:xfrm>
                    <a:off x="5258625" y="641003"/>
                    <a:ext cx="570479" cy="162047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5" name="Rectangle 54"/>
                  <p:cNvSpPr/>
                  <p:nvPr/>
                </p:nvSpPr>
                <p:spPr>
                  <a:xfrm>
                    <a:off x="2723523" y="641003"/>
                    <a:ext cx="549797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6" name="Rectangle 55"/>
                  <p:cNvSpPr/>
                  <p:nvPr/>
                </p:nvSpPr>
                <p:spPr>
                  <a:xfrm>
                    <a:off x="2110662" y="641003"/>
                    <a:ext cx="610265" cy="162047"/>
                  </a:xfrm>
                  <a:prstGeom prst="rect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57" name="Straight Connector 56"/>
                  <p:cNvCxnSpPr/>
                  <p:nvPr/>
                </p:nvCxnSpPr>
                <p:spPr>
                  <a:xfrm>
                    <a:off x="1668108" y="720231"/>
                    <a:ext cx="434629" cy="3590"/>
                  </a:xfrm>
                  <a:prstGeom prst="line">
                    <a:avLst/>
                  </a:prstGeom>
                  <a:ln w="12700" cmpd="sng">
                    <a:solidFill>
                      <a:schemeClr val="bg1">
                        <a:lumMod val="65000"/>
                      </a:schemeClr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8" name="Rectangle 57"/>
                  <p:cNvSpPr/>
                  <p:nvPr/>
                </p:nvSpPr>
                <p:spPr>
                  <a:xfrm>
                    <a:off x="816633" y="641003"/>
                    <a:ext cx="834107" cy="162047"/>
                  </a:xfrm>
                  <a:prstGeom prst="rect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41" name="Group 40"/>
                <p:cNvGrpSpPr/>
                <p:nvPr/>
              </p:nvGrpSpPr>
              <p:grpSpPr>
                <a:xfrm>
                  <a:off x="4556894" y="1702193"/>
                  <a:ext cx="1416717" cy="45719"/>
                  <a:chOff x="4556894" y="1703215"/>
                  <a:chExt cx="1416717" cy="45719"/>
                </a:xfrm>
              </p:grpSpPr>
              <p:sp>
                <p:nvSpPr>
                  <p:cNvPr id="45" name="Rectangle 44"/>
                  <p:cNvSpPr/>
                  <p:nvPr/>
                </p:nvSpPr>
                <p:spPr>
                  <a:xfrm flipV="1">
                    <a:off x="5000690" y="1715552"/>
                    <a:ext cx="361387" cy="33382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46" name="Picture 45"/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 flipV="1">
                    <a:off x="5364644" y="1703215"/>
                    <a:ext cx="144797" cy="43677"/>
                  </a:xfrm>
                  <a:prstGeom prst="rect">
                    <a:avLst/>
                  </a:prstGeom>
                </p:spPr>
              </p:pic>
              <p:sp>
                <p:nvSpPr>
                  <p:cNvPr id="47" name="Rectangle 46"/>
                  <p:cNvSpPr/>
                  <p:nvPr/>
                </p:nvSpPr>
                <p:spPr>
                  <a:xfrm flipV="1">
                    <a:off x="5516059" y="1715552"/>
                    <a:ext cx="238622" cy="33382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8" name="Rectangle 47"/>
                  <p:cNvSpPr/>
                  <p:nvPr/>
                </p:nvSpPr>
                <p:spPr>
                  <a:xfrm flipV="1">
                    <a:off x="5756260" y="1715552"/>
                    <a:ext cx="217351" cy="33382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9" name="Rectangle 48"/>
                  <p:cNvSpPr/>
                  <p:nvPr/>
                </p:nvSpPr>
                <p:spPr>
                  <a:xfrm flipV="1">
                    <a:off x="4790392" y="1715552"/>
                    <a:ext cx="209471" cy="33382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0" name="Rectangle 49"/>
                  <p:cNvSpPr/>
                  <p:nvPr/>
                </p:nvSpPr>
                <p:spPr>
                  <a:xfrm flipV="1">
                    <a:off x="4556894" y="1715552"/>
                    <a:ext cx="232509" cy="33382"/>
                  </a:xfrm>
                  <a:prstGeom prst="rect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cxnSp>
              <p:nvCxnSpPr>
                <p:cNvPr id="42" name="Elbow Connector 41"/>
                <p:cNvCxnSpPr/>
                <p:nvPr/>
              </p:nvCxnSpPr>
              <p:spPr>
                <a:xfrm rot="10800000" flipV="1">
                  <a:off x="3531510" y="1731220"/>
                  <a:ext cx="1025384" cy="153881"/>
                </a:xfrm>
                <a:prstGeom prst="bentConnector2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Elbow Connector 43"/>
                <p:cNvCxnSpPr/>
                <p:nvPr/>
              </p:nvCxnSpPr>
              <p:spPr>
                <a:xfrm rot="5400000" flipH="1" flipV="1">
                  <a:off x="5346169" y="2333278"/>
                  <a:ext cx="413985" cy="486929"/>
                </a:xfrm>
                <a:prstGeom prst="bentConnector3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02" name="Group 201"/>
            <p:cNvGrpSpPr/>
            <p:nvPr/>
          </p:nvGrpSpPr>
          <p:grpSpPr>
            <a:xfrm>
              <a:off x="6157918" y="144085"/>
              <a:ext cx="5366378" cy="2261101"/>
              <a:chOff x="6558916" y="519594"/>
              <a:chExt cx="5366378" cy="2261101"/>
            </a:xfrm>
          </p:grpSpPr>
          <p:pic>
            <p:nvPicPr>
              <p:cNvPr id="177" name="Picture 17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158918" y="1087058"/>
                <a:ext cx="279400" cy="279400"/>
              </a:xfrm>
              <a:prstGeom prst="rect">
                <a:avLst/>
              </a:prstGeom>
            </p:spPr>
          </p:pic>
          <p:grpSp>
            <p:nvGrpSpPr>
              <p:cNvPr id="149" name="Group 148"/>
              <p:cNvGrpSpPr/>
              <p:nvPr/>
            </p:nvGrpSpPr>
            <p:grpSpPr>
              <a:xfrm>
                <a:off x="7054534" y="1336750"/>
                <a:ext cx="301686" cy="274320"/>
                <a:chOff x="7054534" y="1336750"/>
                <a:chExt cx="301686" cy="274320"/>
              </a:xfrm>
            </p:grpSpPr>
            <p:sp>
              <p:nvSpPr>
                <p:cNvPr id="179" name="Oval 178"/>
                <p:cNvSpPr/>
                <p:nvPr/>
              </p:nvSpPr>
              <p:spPr>
                <a:xfrm>
                  <a:off x="7068217" y="1336750"/>
                  <a:ext cx="274320" cy="27432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0" name="TextBox 179"/>
                <p:cNvSpPr txBox="1"/>
                <p:nvPr/>
              </p:nvSpPr>
              <p:spPr>
                <a:xfrm>
                  <a:off x="7054534" y="1366188"/>
                  <a:ext cx="30168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/>
                    <a:t>G1</a:t>
                  </a:r>
                  <a:endParaRPr lang="en-US" sz="800" b="1" dirty="0"/>
                </a:p>
              </p:txBody>
            </p:sp>
          </p:grpSp>
          <p:grpSp>
            <p:nvGrpSpPr>
              <p:cNvPr id="118" name="Group 117"/>
              <p:cNvGrpSpPr/>
              <p:nvPr/>
            </p:nvGrpSpPr>
            <p:grpSpPr>
              <a:xfrm>
                <a:off x="6647090" y="796726"/>
                <a:ext cx="333746" cy="274320"/>
                <a:chOff x="6647090" y="796726"/>
                <a:chExt cx="333746" cy="274320"/>
              </a:xfrm>
            </p:grpSpPr>
            <p:sp>
              <p:nvSpPr>
                <p:cNvPr id="181" name="Oval 180"/>
                <p:cNvSpPr/>
                <p:nvPr/>
              </p:nvSpPr>
              <p:spPr>
                <a:xfrm>
                  <a:off x="6676803" y="796726"/>
                  <a:ext cx="274320" cy="27432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2" name="TextBox 181"/>
                <p:cNvSpPr txBox="1"/>
                <p:nvPr/>
              </p:nvSpPr>
              <p:spPr>
                <a:xfrm>
                  <a:off x="6647090" y="826164"/>
                  <a:ext cx="33374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rgbClr val="0432FF"/>
                      </a:solidFill>
                    </a:rPr>
                    <a:t>TF1</a:t>
                  </a:r>
                  <a:endParaRPr lang="en-US" sz="800" b="1" dirty="0">
                    <a:solidFill>
                      <a:srgbClr val="0432FF"/>
                    </a:solidFill>
                  </a:endParaRPr>
                </a:p>
              </p:txBody>
            </p:sp>
          </p:grpSp>
          <p:grpSp>
            <p:nvGrpSpPr>
              <p:cNvPr id="125" name="Group 124"/>
              <p:cNvGrpSpPr/>
              <p:nvPr/>
            </p:nvGrpSpPr>
            <p:grpSpPr>
              <a:xfrm>
                <a:off x="7432535" y="796726"/>
                <a:ext cx="333746" cy="274320"/>
                <a:chOff x="7432535" y="796726"/>
                <a:chExt cx="333746" cy="274320"/>
              </a:xfrm>
            </p:grpSpPr>
            <p:sp>
              <p:nvSpPr>
                <p:cNvPr id="183" name="Oval 182"/>
                <p:cNvSpPr/>
                <p:nvPr/>
              </p:nvSpPr>
              <p:spPr>
                <a:xfrm>
                  <a:off x="7462248" y="796726"/>
                  <a:ext cx="274320" cy="27432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4" name="TextBox 183"/>
                <p:cNvSpPr txBox="1"/>
                <p:nvPr/>
              </p:nvSpPr>
              <p:spPr>
                <a:xfrm>
                  <a:off x="7432535" y="826164"/>
                  <a:ext cx="33374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rgbClr val="0432FF"/>
                      </a:solidFill>
                    </a:rPr>
                    <a:t>TF2</a:t>
                  </a:r>
                  <a:endParaRPr lang="en-US" sz="800" b="1" dirty="0">
                    <a:solidFill>
                      <a:srgbClr val="0432FF"/>
                    </a:solidFill>
                  </a:endParaRPr>
                </a:p>
              </p:txBody>
            </p:sp>
          </p:grpSp>
          <p:cxnSp>
            <p:nvCxnSpPr>
              <p:cNvPr id="185" name="Straight Connector 184"/>
              <p:cNvCxnSpPr>
                <a:stCxn id="181" idx="5"/>
              </p:cNvCxnSpPr>
              <p:nvPr/>
            </p:nvCxnSpPr>
            <p:spPr>
              <a:xfrm>
                <a:off x="6910950" y="1030873"/>
                <a:ext cx="185865" cy="352746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2" name="Group 151"/>
              <p:cNvGrpSpPr/>
              <p:nvPr/>
            </p:nvGrpSpPr>
            <p:grpSpPr>
              <a:xfrm>
                <a:off x="7760994" y="1336750"/>
                <a:ext cx="301686" cy="274320"/>
                <a:chOff x="7760994" y="1336750"/>
                <a:chExt cx="301686" cy="274320"/>
              </a:xfrm>
            </p:grpSpPr>
            <p:sp>
              <p:nvSpPr>
                <p:cNvPr id="187" name="Oval 186"/>
                <p:cNvSpPr/>
                <p:nvPr/>
              </p:nvSpPr>
              <p:spPr>
                <a:xfrm>
                  <a:off x="7774677" y="1336750"/>
                  <a:ext cx="274320" cy="27432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8" name="TextBox 187"/>
                <p:cNvSpPr txBox="1"/>
                <p:nvPr/>
              </p:nvSpPr>
              <p:spPr>
                <a:xfrm>
                  <a:off x="7760994" y="1366188"/>
                  <a:ext cx="30168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/>
                    <a:t>G2</a:t>
                  </a:r>
                  <a:endParaRPr lang="en-US" sz="800" b="1" dirty="0"/>
                </a:p>
              </p:txBody>
            </p:sp>
          </p:grpSp>
          <p:cxnSp>
            <p:nvCxnSpPr>
              <p:cNvPr id="189" name="Straight Connector 188"/>
              <p:cNvCxnSpPr>
                <a:stCxn id="183" idx="5"/>
              </p:cNvCxnSpPr>
              <p:nvPr/>
            </p:nvCxnSpPr>
            <p:spPr>
              <a:xfrm>
                <a:off x="7696395" y="1030873"/>
                <a:ext cx="220031" cy="305877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9" name="Group 158"/>
              <p:cNvGrpSpPr/>
              <p:nvPr/>
            </p:nvGrpSpPr>
            <p:grpSpPr>
              <a:xfrm>
                <a:off x="6558916" y="2239448"/>
                <a:ext cx="301686" cy="274320"/>
                <a:chOff x="6558916" y="2239448"/>
                <a:chExt cx="301686" cy="274320"/>
              </a:xfrm>
            </p:grpSpPr>
            <p:sp>
              <p:nvSpPr>
                <p:cNvPr id="191" name="Oval 190"/>
                <p:cNvSpPr>
                  <a:spLocks noChangeAspect="1"/>
                </p:cNvSpPr>
                <p:nvPr/>
              </p:nvSpPr>
              <p:spPr>
                <a:xfrm>
                  <a:off x="6572599" y="2239448"/>
                  <a:ext cx="274320" cy="27432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2" name="TextBox 191"/>
                <p:cNvSpPr txBox="1"/>
                <p:nvPr/>
              </p:nvSpPr>
              <p:spPr>
                <a:xfrm>
                  <a:off x="6558916" y="2268886"/>
                  <a:ext cx="30168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/>
                    <a:t>G1</a:t>
                  </a:r>
                  <a:endParaRPr lang="en-US" sz="800" b="1" dirty="0"/>
                </a:p>
              </p:txBody>
            </p:sp>
          </p:grpSp>
          <p:grpSp>
            <p:nvGrpSpPr>
              <p:cNvPr id="156" name="Group 155"/>
              <p:cNvGrpSpPr/>
              <p:nvPr/>
            </p:nvGrpSpPr>
            <p:grpSpPr>
              <a:xfrm>
                <a:off x="7763328" y="1699424"/>
                <a:ext cx="405880" cy="274320"/>
                <a:chOff x="7763328" y="1699424"/>
                <a:chExt cx="405880" cy="274320"/>
              </a:xfrm>
            </p:grpSpPr>
            <p:sp>
              <p:nvSpPr>
                <p:cNvPr id="193" name="Oval 192"/>
                <p:cNvSpPr>
                  <a:spLocks noChangeAspect="1"/>
                </p:cNvSpPr>
                <p:nvPr/>
              </p:nvSpPr>
              <p:spPr>
                <a:xfrm>
                  <a:off x="7829108" y="1699424"/>
                  <a:ext cx="274320" cy="27432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194" name="TextBox 193"/>
                <p:cNvSpPr txBox="1"/>
                <p:nvPr/>
              </p:nvSpPr>
              <p:spPr>
                <a:xfrm>
                  <a:off x="7763328" y="1728862"/>
                  <a:ext cx="405880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rgbClr val="7030A0"/>
                      </a:solidFill>
                    </a:rPr>
                    <a:t>RBP2</a:t>
                  </a:r>
                  <a:endParaRPr lang="en-US" sz="800" b="1" dirty="0">
                    <a:solidFill>
                      <a:srgbClr val="7030A0"/>
                    </a:solidFill>
                  </a:endParaRPr>
                </a:p>
              </p:txBody>
            </p:sp>
          </p:grpSp>
          <p:grpSp>
            <p:nvGrpSpPr>
              <p:cNvPr id="169" name="Group 168"/>
              <p:cNvGrpSpPr/>
              <p:nvPr/>
            </p:nvGrpSpPr>
            <p:grpSpPr>
              <a:xfrm>
                <a:off x="7265376" y="2239448"/>
                <a:ext cx="301686" cy="274320"/>
                <a:chOff x="7265376" y="2239448"/>
                <a:chExt cx="301686" cy="274320"/>
              </a:xfrm>
            </p:grpSpPr>
            <p:sp>
              <p:nvSpPr>
                <p:cNvPr id="195" name="Oval 194"/>
                <p:cNvSpPr>
                  <a:spLocks noChangeAspect="1"/>
                </p:cNvSpPr>
                <p:nvPr/>
              </p:nvSpPr>
              <p:spPr>
                <a:xfrm>
                  <a:off x="7279059" y="2239448"/>
                  <a:ext cx="274320" cy="27432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6" name="TextBox 195"/>
                <p:cNvSpPr txBox="1"/>
                <p:nvPr/>
              </p:nvSpPr>
              <p:spPr>
                <a:xfrm>
                  <a:off x="7265376" y="2268886"/>
                  <a:ext cx="30168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/>
                    <a:t>G3</a:t>
                  </a:r>
                  <a:endParaRPr lang="en-US" sz="800" b="1" dirty="0"/>
                </a:p>
              </p:txBody>
            </p:sp>
          </p:grpSp>
          <p:grpSp>
            <p:nvGrpSpPr>
              <p:cNvPr id="155" name="Group 154"/>
              <p:cNvGrpSpPr/>
              <p:nvPr/>
            </p:nvGrpSpPr>
            <p:grpSpPr>
              <a:xfrm>
                <a:off x="6912249" y="1699424"/>
                <a:ext cx="405880" cy="274320"/>
                <a:chOff x="6912249" y="1699424"/>
                <a:chExt cx="405880" cy="274320"/>
              </a:xfrm>
            </p:grpSpPr>
            <p:sp>
              <p:nvSpPr>
                <p:cNvPr id="197" name="Oval 196"/>
                <p:cNvSpPr>
                  <a:spLocks noChangeAspect="1"/>
                </p:cNvSpPr>
                <p:nvPr/>
              </p:nvSpPr>
              <p:spPr>
                <a:xfrm>
                  <a:off x="6978029" y="1699424"/>
                  <a:ext cx="274320" cy="27432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8" name="TextBox 197"/>
                <p:cNvSpPr txBox="1"/>
                <p:nvPr/>
              </p:nvSpPr>
              <p:spPr>
                <a:xfrm>
                  <a:off x="6912249" y="1728862"/>
                  <a:ext cx="405880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rgbClr val="7030A0"/>
                      </a:solidFill>
                    </a:rPr>
                    <a:t>RBP1</a:t>
                  </a:r>
                  <a:endParaRPr lang="en-US" sz="800" b="1" dirty="0">
                    <a:solidFill>
                      <a:srgbClr val="7030A0"/>
                    </a:solidFill>
                  </a:endParaRPr>
                </a:p>
              </p:txBody>
            </p:sp>
          </p:grpSp>
          <p:cxnSp>
            <p:nvCxnSpPr>
              <p:cNvPr id="199" name="Straight Connector 198"/>
              <p:cNvCxnSpPr/>
              <p:nvPr/>
            </p:nvCxnSpPr>
            <p:spPr>
              <a:xfrm flipH="1">
                <a:off x="6827499" y="1978038"/>
                <a:ext cx="174540" cy="308279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 flipH="1" flipV="1">
                <a:off x="7228340" y="1972595"/>
                <a:ext cx="192468" cy="266853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headEnd type="triangl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/>
              <p:nvPr/>
            </p:nvCxnSpPr>
            <p:spPr>
              <a:xfrm flipV="1">
                <a:off x="7533959" y="1972595"/>
                <a:ext cx="319158" cy="313722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headEnd type="triangl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6" name="Group 215"/>
              <p:cNvGrpSpPr/>
              <p:nvPr/>
            </p:nvGrpSpPr>
            <p:grpSpPr>
              <a:xfrm>
                <a:off x="8525378" y="1336750"/>
                <a:ext cx="301686" cy="274320"/>
                <a:chOff x="8525378" y="1336750"/>
                <a:chExt cx="301686" cy="274320"/>
              </a:xfrm>
            </p:grpSpPr>
            <p:sp>
              <p:nvSpPr>
                <p:cNvPr id="203" name="Oval 202"/>
                <p:cNvSpPr/>
                <p:nvPr/>
              </p:nvSpPr>
              <p:spPr>
                <a:xfrm>
                  <a:off x="8539061" y="1336750"/>
                  <a:ext cx="274320" cy="27432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04" name="TextBox 203"/>
                <p:cNvSpPr txBox="1"/>
                <p:nvPr/>
              </p:nvSpPr>
              <p:spPr>
                <a:xfrm>
                  <a:off x="8525378" y="1366188"/>
                  <a:ext cx="30168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/>
                    <a:t>G1</a:t>
                  </a:r>
                  <a:endParaRPr lang="en-US" sz="800" b="1" dirty="0"/>
                </a:p>
              </p:txBody>
            </p:sp>
          </p:grpSp>
          <p:grpSp>
            <p:nvGrpSpPr>
              <p:cNvPr id="234" name="Group 233"/>
              <p:cNvGrpSpPr/>
              <p:nvPr/>
            </p:nvGrpSpPr>
            <p:grpSpPr>
              <a:xfrm>
                <a:off x="8853487" y="796726"/>
                <a:ext cx="434734" cy="274320"/>
                <a:chOff x="8853487" y="796726"/>
                <a:chExt cx="434734" cy="274320"/>
              </a:xfrm>
            </p:grpSpPr>
            <p:sp>
              <p:nvSpPr>
                <p:cNvPr id="205" name="Oval 204"/>
                <p:cNvSpPr/>
                <p:nvPr/>
              </p:nvSpPr>
              <p:spPr>
                <a:xfrm>
                  <a:off x="8933694" y="796726"/>
                  <a:ext cx="274320" cy="27432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06" name="TextBox 205"/>
                <p:cNvSpPr txBox="1"/>
                <p:nvPr/>
              </p:nvSpPr>
              <p:spPr>
                <a:xfrm>
                  <a:off x="8853487" y="826164"/>
                  <a:ext cx="43473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rgbClr val="AB7942"/>
                      </a:solidFill>
                    </a:rPr>
                    <a:t>miR-1</a:t>
                  </a:r>
                  <a:endParaRPr lang="en-US" sz="800" b="1" dirty="0">
                    <a:solidFill>
                      <a:srgbClr val="AB7942"/>
                    </a:solidFill>
                  </a:endParaRPr>
                </a:p>
              </p:txBody>
            </p:sp>
          </p:grpSp>
          <p:cxnSp>
            <p:nvCxnSpPr>
              <p:cNvPr id="207" name="Straight Connector 206"/>
              <p:cNvCxnSpPr/>
              <p:nvPr/>
            </p:nvCxnSpPr>
            <p:spPr>
              <a:xfrm flipV="1">
                <a:off x="8793961" y="1069897"/>
                <a:ext cx="174539" cy="313722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headEnd type="triangl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6" name="Group 175"/>
              <p:cNvGrpSpPr/>
              <p:nvPr/>
            </p:nvGrpSpPr>
            <p:grpSpPr>
              <a:xfrm>
                <a:off x="8925722" y="2239448"/>
                <a:ext cx="301686" cy="274320"/>
                <a:chOff x="8925722" y="2239448"/>
                <a:chExt cx="301686" cy="274320"/>
              </a:xfrm>
            </p:grpSpPr>
            <p:sp>
              <p:nvSpPr>
                <p:cNvPr id="209" name="Oval 208"/>
                <p:cNvSpPr/>
                <p:nvPr/>
              </p:nvSpPr>
              <p:spPr>
                <a:xfrm>
                  <a:off x="8939405" y="2239448"/>
                  <a:ext cx="274320" cy="27432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0" name="TextBox 209"/>
                <p:cNvSpPr txBox="1"/>
                <p:nvPr/>
              </p:nvSpPr>
              <p:spPr>
                <a:xfrm>
                  <a:off x="8925722" y="2268886"/>
                  <a:ext cx="30168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/>
                    <a:t>G1</a:t>
                  </a:r>
                  <a:endParaRPr lang="en-US" sz="800" b="1" dirty="0"/>
                </a:p>
              </p:txBody>
            </p:sp>
          </p:grpSp>
          <p:grpSp>
            <p:nvGrpSpPr>
              <p:cNvPr id="175" name="Group 174"/>
              <p:cNvGrpSpPr/>
              <p:nvPr/>
            </p:nvGrpSpPr>
            <p:grpSpPr>
              <a:xfrm>
                <a:off x="8597649" y="1699424"/>
                <a:ext cx="333746" cy="274320"/>
                <a:chOff x="8597649" y="1699424"/>
                <a:chExt cx="333746" cy="274320"/>
              </a:xfrm>
            </p:grpSpPr>
            <p:sp>
              <p:nvSpPr>
                <p:cNvPr id="211" name="Oval 210"/>
                <p:cNvSpPr/>
                <p:nvPr/>
              </p:nvSpPr>
              <p:spPr>
                <a:xfrm>
                  <a:off x="8627362" y="1699424"/>
                  <a:ext cx="274320" cy="27432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2" name="TextBox 211"/>
                <p:cNvSpPr txBox="1"/>
                <p:nvPr/>
              </p:nvSpPr>
              <p:spPr>
                <a:xfrm>
                  <a:off x="8597649" y="1728862"/>
                  <a:ext cx="33374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/>
                    <a:t>TF2</a:t>
                  </a:r>
                  <a:endParaRPr lang="en-US" sz="800" b="1" dirty="0"/>
                </a:p>
              </p:txBody>
            </p:sp>
          </p:grpSp>
          <p:cxnSp>
            <p:nvCxnSpPr>
              <p:cNvPr id="213" name="Straight Connector 212"/>
              <p:cNvCxnSpPr/>
              <p:nvPr/>
            </p:nvCxnSpPr>
            <p:spPr>
              <a:xfrm>
                <a:off x="8866232" y="1972595"/>
                <a:ext cx="214922" cy="266853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headEnd type="non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1" name="TextBox 240"/>
              <p:cNvSpPr txBox="1"/>
              <p:nvPr/>
            </p:nvSpPr>
            <p:spPr>
              <a:xfrm>
                <a:off x="6719360" y="519594"/>
                <a:ext cx="13106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0432FF"/>
                    </a:solidFill>
                  </a:rPr>
                  <a:t>TF</a:t>
                </a:r>
                <a:r>
                  <a:rPr lang="en-US" sz="1200" dirty="0" smtClean="0"/>
                  <a:t>-</a:t>
                </a:r>
                <a:r>
                  <a:rPr lang="en-US" sz="12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enhancer</a:t>
                </a:r>
                <a:r>
                  <a:rPr lang="en-US" sz="1200" dirty="0" smtClean="0"/>
                  <a:t>-gene</a:t>
                </a:r>
                <a:endParaRPr lang="en-US" sz="1400" dirty="0"/>
              </a:p>
            </p:txBody>
          </p:sp>
          <p:sp>
            <p:nvSpPr>
              <p:cNvPr id="242" name="TextBox 241"/>
              <p:cNvSpPr txBox="1"/>
              <p:nvPr/>
            </p:nvSpPr>
            <p:spPr>
              <a:xfrm>
                <a:off x="8447197" y="519594"/>
                <a:ext cx="96622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accent4">
                        <a:lumMod val="75000"/>
                      </a:schemeClr>
                    </a:solidFill>
                  </a:rPr>
                  <a:t>miRNA</a:t>
                </a:r>
                <a:r>
                  <a:rPr lang="en-US" sz="1200" dirty="0" smtClean="0"/>
                  <a:t>-gene</a:t>
                </a:r>
                <a:endParaRPr lang="en-US" sz="1400" dirty="0"/>
              </a:p>
            </p:txBody>
          </p:sp>
          <p:sp>
            <p:nvSpPr>
              <p:cNvPr id="243" name="TextBox 242"/>
              <p:cNvSpPr txBox="1"/>
              <p:nvPr/>
            </p:nvSpPr>
            <p:spPr>
              <a:xfrm>
                <a:off x="7076194" y="2503696"/>
                <a:ext cx="77848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9437FF"/>
                    </a:solidFill>
                  </a:rPr>
                  <a:t>RBP</a:t>
                </a:r>
                <a:r>
                  <a:rPr lang="en-US" sz="1200" dirty="0" smtClean="0"/>
                  <a:t>-gene</a:t>
                </a:r>
                <a:endParaRPr lang="en-US" sz="1200" dirty="0"/>
              </a:p>
            </p:txBody>
          </p:sp>
          <p:sp>
            <p:nvSpPr>
              <p:cNvPr id="244" name="TextBox 243"/>
              <p:cNvSpPr txBox="1"/>
              <p:nvPr/>
            </p:nvSpPr>
            <p:spPr>
              <a:xfrm>
                <a:off x="8266857" y="2503696"/>
                <a:ext cx="132113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0432FF"/>
                    </a:solidFill>
                  </a:rPr>
                  <a:t>TF</a:t>
                </a:r>
                <a:r>
                  <a:rPr lang="en-US" sz="1200" dirty="0" smtClean="0"/>
                  <a:t>-</a:t>
                </a:r>
                <a:r>
                  <a:rPr lang="en-US" sz="1200" dirty="0" smtClean="0">
                    <a:solidFill>
                      <a:srgbClr val="00B0F0"/>
                    </a:solidFill>
                  </a:rPr>
                  <a:t>promoter</a:t>
                </a:r>
                <a:r>
                  <a:rPr lang="en-US" sz="1200" dirty="0" smtClean="0"/>
                  <a:t>-gene</a:t>
                </a:r>
                <a:endParaRPr lang="en-US" sz="1200" dirty="0"/>
              </a:p>
            </p:txBody>
          </p:sp>
          <p:sp>
            <p:nvSpPr>
              <p:cNvPr id="245" name="TextBox 244"/>
              <p:cNvSpPr txBox="1"/>
              <p:nvPr/>
            </p:nvSpPr>
            <p:spPr>
              <a:xfrm>
                <a:off x="10237001" y="519594"/>
                <a:ext cx="110318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/>
                  <a:t>Meta-Network</a:t>
                </a:r>
                <a:endParaRPr lang="en-US" sz="1200" dirty="0"/>
              </a:p>
            </p:txBody>
          </p:sp>
          <p:pic>
            <p:nvPicPr>
              <p:cNvPr id="246" name="Picture 24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241434" y="1989756"/>
                <a:ext cx="279400" cy="279400"/>
              </a:xfrm>
              <a:prstGeom prst="rect">
                <a:avLst/>
              </a:prstGeom>
            </p:spPr>
          </p:pic>
          <p:sp>
            <p:nvSpPr>
              <p:cNvPr id="247" name="Right Brace 246"/>
              <p:cNvSpPr/>
              <p:nvPr/>
            </p:nvSpPr>
            <p:spPr>
              <a:xfrm>
                <a:off x="9301675" y="888850"/>
                <a:ext cx="217998" cy="1515599"/>
              </a:xfrm>
              <a:prstGeom prst="rightBrac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36" name="Group 235"/>
              <p:cNvGrpSpPr/>
              <p:nvPr/>
            </p:nvGrpSpPr>
            <p:grpSpPr>
              <a:xfrm>
                <a:off x="10487670" y="1508056"/>
                <a:ext cx="301686" cy="274320"/>
                <a:chOff x="10487670" y="1508056"/>
                <a:chExt cx="301686" cy="274320"/>
              </a:xfrm>
            </p:grpSpPr>
            <p:sp>
              <p:nvSpPr>
                <p:cNvPr id="217" name="Oval 216"/>
                <p:cNvSpPr/>
                <p:nvPr/>
              </p:nvSpPr>
              <p:spPr>
                <a:xfrm>
                  <a:off x="10501353" y="1508056"/>
                  <a:ext cx="274320" cy="27432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8" name="TextBox 217"/>
                <p:cNvSpPr txBox="1"/>
                <p:nvPr/>
              </p:nvSpPr>
              <p:spPr>
                <a:xfrm>
                  <a:off x="10487670" y="1537494"/>
                  <a:ext cx="30168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/>
                    <a:t>G1</a:t>
                  </a:r>
                  <a:endParaRPr lang="en-US" sz="800" b="1" dirty="0"/>
                </a:p>
              </p:txBody>
            </p:sp>
          </p:grpSp>
          <p:grpSp>
            <p:nvGrpSpPr>
              <p:cNvPr id="214" name="Group 213"/>
              <p:cNvGrpSpPr/>
              <p:nvPr/>
            </p:nvGrpSpPr>
            <p:grpSpPr>
              <a:xfrm>
                <a:off x="10076569" y="887433"/>
                <a:ext cx="333746" cy="274320"/>
                <a:chOff x="10076569" y="887433"/>
                <a:chExt cx="333746" cy="274320"/>
              </a:xfrm>
            </p:grpSpPr>
            <p:sp>
              <p:nvSpPr>
                <p:cNvPr id="219" name="Oval 218"/>
                <p:cNvSpPr/>
                <p:nvPr/>
              </p:nvSpPr>
              <p:spPr>
                <a:xfrm>
                  <a:off x="10106282" y="887433"/>
                  <a:ext cx="274320" cy="27432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rgbClr val="0432FF"/>
                    </a:solidFill>
                  </a:endParaRPr>
                </a:p>
              </p:txBody>
            </p:sp>
            <p:sp>
              <p:nvSpPr>
                <p:cNvPr id="220" name="TextBox 219"/>
                <p:cNvSpPr txBox="1"/>
                <p:nvPr/>
              </p:nvSpPr>
              <p:spPr>
                <a:xfrm>
                  <a:off x="10076569" y="916871"/>
                  <a:ext cx="33374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rgbClr val="0432FF"/>
                      </a:solidFill>
                    </a:rPr>
                    <a:t>TF1</a:t>
                  </a:r>
                  <a:endParaRPr lang="en-US" sz="800" b="1" dirty="0">
                    <a:solidFill>
                      <a:srgbClr val="0432FF"/>
                    </a:solidFill>
                  </a:endParaRPr>
                </a:p>
              </p:txBody>
            </p:sp>
          </p:grpSp>
          <p:sp>
            <p:nvSpPr>
              <p:cNvPr id="221" name="Oval 220"/>
              <p:cNvSpPr/>
              <p:nvPr/>
            </p:nvSpPr>
            <p:spPr>
              <a:xfrm>
                <a:off x="10868867" y="887433"/>
                <a:ext cx="274320" cy="27432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222" name="TextBox 221"/>
              <p:cNvSpPr txBox="1"/>
              <p:nvPr/>
            </p:nvSpPr>
            <p:spPr>
              <a:xfrm>
                <a:off x="10862014" y="939731"/>
                <a:ext cx="33374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rgbClr val="0432FF"/>
                    </a:solidFill>
                  </a:rPr>
                  <a:t>TF2</a:t>
                </a:r>
                <a:endParaRPr lang="en-US" sz="800" b="1" dirty="0">
                  <a:solidFill>
                    <a:srgbClr val="0432FF"/>
                  </a:solidFill>
                </a:endParaRPr>
              </a:p>
            </p:txBody>
          </p:sp>
          <p:cxnSp>
            <p:nvCxnSpPr>
              <p:cNvPr id="223" name="Straight Connector 222"/>
              <p:cNvCxnSpPr>
                <a:stCxn id="219" idx="5"/>
              </p:cNvCxnSpPr>
              <p:nvPr/>
            </p:nvCxnSpPr>
            <p:spPr>
              <a:xfrm>
                <a:off x="10340429" y="1121580"/>
                <a:ext cx="185865" cy="433345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>
                <a:stCxn id="221" idx="3"/>
              </p:cNvCxnSpPr>
              <p:nvPr/>
            </p:nvCxnSpPr>
            <p:spPr>
              <a:xfrm flipH="1">
                <a:off x="10765642" y="1121580"/>
                <a:ext cx="143398" cy="442739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8" name="Group 237"/>
              <p:cNvGrpSpPr/>
              <p:nvPr/>
            </p:nvGrpSpPr>
            <p:grpSpPr>
              <a:xfrm>
                <a:off x="11623608" y="887433"/>
                <a:ext cx="301686" cy="274320"/>
                <a:chOff x="11623608" y="887433"/>
                <a:chExt cx="301686" cy="274320"/>
              </a:xfrm>
            </p:grpSpPr>
            <p:sp>
              <p:nvSpPr>
                <p:cNvPr id="239" name="Oval 238"/>
                <p:cNvSpPr/>
                <p:nvPr/>
              </p:nvSpPr>
              <p:spPr>
                <a:xfrm>
                  <a:off x="11637291" y="887433"/>
                  <a:ext cx="274320" cy="27432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40" name="TextBox 239"/>
                <p:cNvSpPr txBox="1"/>
                <p:nvPr/>
              </p:nvSpPr>
              <p:spPr>
                <a:xfrm>
                  <a:off x="11623608" y="916871"/>
                  <a:ext cx="30168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/>
                    <a:t>G2</a:t>
                  </a:r>
                  <a:endParaRPr lang="en-US" sz="800" b="1" dirty="0"/>
                </a:p>
              </p:txBody>
            </p:sp>
          </p:grpSp>
          <p:sp>
            <p:nvSpPr>
              <p:cNvPr id="226" name="Oval 225"/>
              <p:cNvSpPr/>
              <p:nvPr/>
            </p:nvSpPr>
            <p:spPr>
              <a:xfrm>
                <a:off x="11306180" y="2170008"/>
                <a:ext cx="274320" cy="27432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227" name="TextBox 226"/>
              <p:cNvSpPr txBox="1"/>
              <p:nvPr/>
            </p:nvSpPr>
            <p:spPr>
              <a:xfrm>
                <a:off x="11292497" y="2199446"/>
                <a:ext cx="30168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G3</a:t>
                </a:r>
                <a:endParaRPr lang="en-US" sz="800" b="1" dirty="0"/>
              </a:p>
            </p:txBody>
          </p:sp>
          <p:grpSp>
            <p:nvGrpSpPr>
              <p:cNvPr id="248" name="Group 247"/>
              <p:cNvGrpSpPr/>
              <p:nvPr/>
            </p:nvGrpSpPr>
            <p:grpSpPr>
              <a:xfrm>
                <a:off x="11490931" y="1515096"/>
                <a:ext cx="405880" cy="274320"/>
                <a:chOff x="11490931" y="1515096"/>
                <a:chExt cx="405880" cy="274320"/>
              </a:xfrm>
            </p:grpSpPr>
            <p:sp>
              <p:nvSpPr>
                <p:cNvPr id="228" name="Oval 227"/>
                <p:cNvSpPr/>
                <p:nvPr/>
              </p:nvSpPr>
              <p:spPr>
                <a:xfrm>
                  <a:off x="11556711" y="1515096"/>
                  <a:ext cx="274320" cy="27432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9" name="TextBox 228"/>
                <p:cNvSpPr txBox="1"/>
                <p:nvPr/>
              </p:nvSpPr>
              <p:spPr>
                <a:xfrm>
                  <a:off x="11490931" y="1544534"/>
                  <a:ext cx="405880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rgbClr val="7030A0"/>
                      </a:solidFill>
                    </a:rPr>
                    <a:t>RBP2</a:t>
                  </a:r>
                  <a:endParaRPr lang="en-US" sz="800" b="1" dirty="0">
                    <a:solidFill>
                      <a:srgbClr val="7030A0"/>
                    </a:solidFill>
                  </a:endParaRPr>
                </a:p>
              </p:txBody>
            </p:sp>
          </p:grpSp>
          <p:grpSp>
            <p:nvGrpSpPr>
              <p:cNvPr id="237" name="Group 236"/>
              <p:cNvGrpSpPr/>
              <p:nvPr/>
            </p:nvGrpSpPr>
            <p:grpSpPr>
              <a:xfrm>
                <a:off x="10457628" y="2151090"/>
                <a:ext cx="405880" cy="274320"/>
                <a:chOff x="10457628" y="2151090"/>
                <a:chExt cx="405880" cy="274320"/>
              </a:xfrm>
            </p:grpSpPr>
            <p:sp>
              <p:nvSpPr>
                <p:cNvPr id="230" name="Oval 229"/>
                <p:cNvSpPr/>
                <p:nvPr/>
              </p:nvSpPr>
              <p:spPr>
                <a:xfrm>
                  <a:off x="10523408" y="2151090"/>
                  <a:ext cx="274320" cy="27432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1" name="TextBox 230"/>
                <p:cNvSpPr txBox="1"/>
                <p:nvPr/>
              </p:nvSpPr>
              <p:spPr>
                <a:xfrm>
                  <a:off x="10457628" y="2180528"/>
                  <a:ext cx="405880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rgbClr val="7030A0"/>
                      </a:solidFill>
                    </a:rPr>
                    <a:t>RBP1</a:t>
                  </a:r>
                  <a:endParaRPr lang="en-US" sz="800" b="1" dirty="0">
                    <a:solidFill>
                      <a:srgbClr val="7030A0"/>
                    </a:solidFill>
                  </a:endParaRPr>
                </a:p>
              </p:txBody>
            </p:sp>
          </p:grpSp>
          <p:grpSp>
            <p:nvGrpSpPr>
              <p:cNvPr id="186" name="Group 185"/>
              <p:cNvGrpSpPr/>
              <p:nvPr/>
            </p:nvGrpSpPr>
            <p:grpSpPr>
              <a:xfrm>
                <a:off x="9558605" y="1508056"/>
                <a:ext cx="434734" cy="274320"/>
                <a:chOff x="9558605" y="1508056"/>
                <a:chExt cx="434734" cy="274320"/>
              </a:xfrm>
            </p:grpSpPr>
            <p:sp>
              <p:nvSpPr>
                <p:cNvPr id="215" name="TextBox 214"/>
                <p:cNvSpPr txBox="1"/>
                <p:nvPr/>
              </p:nvSpPr>
              <p:spPr>
                <a:xfrm>
                  <a:off x="9558605" y="1537494"/>
                  <a:ext cx="43473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rgbClr val="AB7942"/>
                      </a:solidFill>
                    </a:rPr>
                    <a:t>miR-1</a:t>
                  </a:r>
                  <a:endParaRPr lang="en-US" sz="800" b="1" dirty="0">
                    <a:solidFill>
                      <a:srgbClr val="AB7942"/>
                    </a:solidFill>
                  </a:endParaRPr>
                </a:p>
              </p:txBody>
            </p:sp>
            <p:sp>
              <p:nvSpPr>
                <p:cNvPr id="232" name="Oval 231"/>
                <p:cNvSpPr/>
                <p:nvPr/>
              </p:nvSpPr>
              <p:spPr>
                <a:xfrm>
                  <a:off x="9638812" y="1508056"/>
                  <a:ext cx="274320" cy="27432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233" name="Straight Connector 232"/>
              <p:cNvCxnSpPr/>
              <p:nvPr/>
            </p:nvCxnSpPr>
            <p:spPr>
              <a:xfrm flipH="1">
                <a:off x="9935107" y="1668076"/>
                <a:ext cx="548640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headEnd type="triangl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/>
              <p:cNvCxnSpPr/>
              <p:nvPr/>
            </p:nvCxnSpPr>
            <p:spPr>
              <a:xfrm>
                <a:off x="11188907" y="1047453"/>
                <a:ext cx="439290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Arrow Connector 111"/>
              <p:cNvCxnSpPr>
                <a:stCxn id="217" idx="4"/>
                <a:endCxn id="230" idx="0"/>
              </p:cNvCxnSpPr>
              <p:nvPr/>
            </p:nvCxnSpPr>
            <p:spPr>
              <a:xfrm>
                <a:off x="10638513" y="1782376"/>
                <a:ext cx="22055" cy="368714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headEnd type="triangl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Arrow Connector 113"/>
              <p:cNvCxnSpPr>
                <a:stCxn id="230" idx="6"/>
                <a:endCxn id="226" idx="2"/>
              </p:cNvCxnSpPr>
              <p:nvPr/>
            </p:nvCxnSpPr>
            <p:spPr>
              <a:xfrm>
                <a:off x="10797728" y="2288250"/>
                <a:ext cx="508452" cy="18918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Arrow Connector 118"/>
              <p:cNvCxnSpPr>
                <a:stCxn id="228" idx="4"/>
                <a:endCxn id="226" idx="0"/>
              </p:cNvCxnSpPr>
              <p:nvPr/>
            </p:nvCxnSpPr>
            <p:spPr>
              <a:xfrm flipH="1">
                <a:off x="11443340" y="1789416"/>
                <a:ext cx="250531" cy="380592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5" name="Rounded Rectangle 114"/>
            <p:cNvSpPr/>
            <p:nvPr/>
          </p:nvSpPr>
          <p:spPr>
            <a:xfrm>
              <a:off x="233330" y="97360"/>
              <a:ext cx="5760720" cy="235455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Rounded Rectangle 293"/>
            <p:cNvSpPr/>
            <p:nvPr/>
          </p:nvSpPr>
          <p:spPr>
            <a:xfrm>
              <a:off x="207185" y="2629353"/>
              <a:ext cx="5760720" cy="346997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8" name="Group 207"/>
            <p:cNvGrpSpPr/>
            <p:nvPr/>
          </p:nvGrpSpPr>
          <p:grpSpPr>
            <a:xfrm>
              <a:off x="393747" y="2787970"/>
              <a:ext cx="5506797" cy="3152743"/>
              <a:chOff x="393747" y="2717006"/>
              <a:chExt cx="5506797" cy="3152743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655381" y="2717006"/>
                <a:ext cx="4310602" cy="341967"/>
                <a:chOff x="1360423" y="475061"/>
                <a:chExt cx="5062281" cy="388312"/>
              </a:xfrm>
            </p:grpSpPr>
            <p:sp>
              <p:nvSpPr>
                <p:cNvPr id="5" name="Hexagon 4"/>
                <p:cNvSpPr/>
                <p:nvPr/>
              </p:nvSpPr>
              <p:spPr>
                <a:xfrm>
                  <a:off x="6100916" y="484205"/>
                  <a:ext cx="91440" cy="91440"/>
                </a:xfrm>
                <a:prstGeom prst="hexagon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6" name="Group 5"/>
                <p:cNvGrpSpPr/>
                <p:nvPr/>
              </p:nvGrpSpPr>
              <p:grpSpPr>
                <a:xfrm>
                  <a:off x="1360423" y="641437"/>
                  <a:ext cx="5062281" cy="221936"/>
                  <a:chOff x="816633" y="641003"/>
                  <a:chExt cx="5062281" cy="221936"/>
                </a:xfrm>
              </p:grpSpPr>
              <p:sp>
                <p:nvSpPr>
                  <p:cNvPr id="11" name="Rectangle 10"/>
                  <p:cNvSpPr/>
                  <p:nvPr/>
                </p:nvSpPr>
                <p:spPr>
                  <a:xfrm>
                    <a:off x="3275488" y="641003"/>
                    <a:ext cx="948529" cy="162047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050" dirty="0" smtClean="0">
                        <a:solidFill>
                          <a:srgbClr val="FF40FF"/>
                        </a:solidFill>
                      </a:rPr>
                      <a:t>intron</a:t>
                    </a:r>
                    <a:endParaRPr lang="en-US" sz="1050" dirty="0">
                      <a:solidFill>
                        <a:srgbClr val="FF40FF"/>
                      </a:solidFill>
                    </a:endParaRPr>
                  </a:p>
                </p:txBody>
              </p:sp>
              <p:pic>
                <p:nvPicPr>
                  <p:cNvPr id="12" name="Picture 11"/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4230756" y="650914"/>
                    <a:ext cx="380048" cy="212025"/>
                  </a:xfrm>
                  <a:prstGeom prst="rect">
                    <a:avLst/>
                  </a:prstGeom>
                </p:spPr>
              </p:pic>
              <p:sp>
                <p:nvSpPr>
                  <p:cNvPr id="13" name="Rectangle 12"/>
                  <p:cNvSpPr/>
                  <p:nvPr/>
                </p:nvSpPr>
                <p:spPr>
                  <a:xfrm>
                    <a:off x="4628172" y="641003"/>
                    <a:ext cx="626309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050" dirty="0" smtClean="0">
                        <a:solidFill>
                          <a:schemeClr val="tx1"/>
                        </a:solidFill>
                      </a:rPr>
                      <a:t>exon</a:t>
                    </a:r>
                    <a:endParaRPr lang="en-US" sz="105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4" name="Rectangle 13"/>
                  <p:cNvSpPr/>
                  <p:nvPr/>
                </p:nvSpPr>
                <p:spPr>
                  <a:xfrm>
                    <a:off x="5258624" y="641003"/>
                    <a:ext cx="620290" cy="162047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050" smtClean="0">
                        <a:solidFill>
                          <a:schemeClr val="tx1"/>
                        </a:solidFill>
                      </a:rPr>
                      <a:t>3’UTR</a:t>
                    </a:r>
                    <a:endParaRPr lang="en-US" sz="105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5" name="Rectangle 14"/>
                  <p:cNvSpPr/>
                  <p:nvPr/>
                </p:nvSpPr>
                <p:spPr>
                  <a:xfrm>
                    <a:off x="2723523" y="641003"/>
                    <a:ext cx="549797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050" dirty="0" smtClean="0">
                        <a:solidFill>
                          <a:schemeClr val="tx1"/>
                        </a:solidFill>
                      </a:rPr>
                      <a:t>exon</a:t>
                    </a:r>
                    <a:endParaRPr lang="en-US" sz="105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6" name="Rectangle 15"/>
                  <p:cNvSpPr/>
                  <p:nvPr/>
                </p:nvSpPr>
                <p:spPr>
                  <a:xfrm>
                    <a:off x="2110662" y="641003"/>
                    <a:ext cx="610265" cy="162047"/>
                  </a:xfrm>
                  <a:prstGeom prst="rect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050" dirty="0" smtClean="0">
                        <a:solidFill>
                          <a:srgbClr val="0432FF"/>
                        </a:solidFill>
                      </a:rPr>
                      <a:t>5’UTR</a:t>
                    </a:r>
                    <a:endParaRPr lang="en-US" sz="1050" dirty="0">
                      <a:solidFill>
                        <a:srgbClr val="0432FF"/>
                      </a:solidFill>
                    </a:endParaRPr>
                  </a:p>
                </p:txBody>
              </p:sp>
              <p:cxnSp>
                <p:nvCxnSpPr>
                  <p:cNvPr id="17" name="Straight Connector 16"/>
                  <p:cNvCxnSpPr/>
                  <p:nvPr/>
                </p:nvCxnSpPr>
                <p:spPr>
                  <a:xfrm>
                    <a:off x="1668108" y="720231"/>
                    <a:ext cx="434629" cy="3590"/>
                  </a:xfrm>
                  <a:prstGeom prst="line">
                    <a:avLst/>
                  </a:prstGeom>
                  <a:ln w="31750" cmpd="sng">
                    <a:solidFill>
                      <a:schemeClr val="bg1">
                        <a:lumMod val="65000"/>
                      </a:schemeClr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8" name="Rectangle 17"/>
                  <p:cNvSpPr/>
                  <p:nvPr/>
                </p:nvSpPr>
                <p:spPr>
                  <a:xfrm>
                    <a:off x="816633" y="641003"/>
                    <a:ext cx="834107" cy="162047"/>
                  </a:xfrm>
                  <a:prstGeom prst="rect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050" dirty="0" smtClean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t>enhancer</a:t>
                    </a:r>
                    <a:endParaRPr lang="en-US" sz="1200" dirty="0">
                      <a:solidFill>
                        <a:schemeClr val="accent6">
                          <a:lumMod val="7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7" name="Triangle 6"/>
                <p:cNvSpPr/>
                <p:nvPr/>
              </p:nvSpPr>
              <p:spPr>
                <a:xfrm>
                  <a:off x="1675582" y="475061"/>
                  <a:ext cx="109728" cy="109728"/>
                </a:xfrm>
                <a:prstGeom prst="triangle">
                  <a:avLst/>
                </a:prstGeom>
                <a:solidFill>
                  <a:srgbClr val="0432FF"/>
                </a:solidFill>
                <a:ln>
                  <a:noFill/>
                </a:ln>
                <a:scene3d>
                  <a:camera prst="orthographicFront">
                    <a:rot lat="0" lon="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Diamond 7"/>
                <p:cNvSpPr/>
                <p:nvPr/>
              </p:nvSpPr>
              <p:spPr>
                <a:xfrm>
                  <a:off x="3829957" y="475061"/>
                  <a:ext cx="109728" cy="109728"/>
                </a:xfrm>
                <a:prstGeom prst="diamond">
                  <a:avLst/>
                </a:prstGeom>
                <a:solidFill>
                  <a:srgbClr val="94209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Diamond 8"/>
                <p:cNvSpPr/>
                <p:nvPr/>
              </p:nvSpPr>
              <p:spPr>
                <a:xfrm>
                  <a:off x="5686761" y="475061"/>
                  <a:ext cx="109728" cy="109728"/>
                </a:xfrm>
                <a:prstGeom prst="diamond">
                  <a:avLst/>
                </a:prstGeom>
                <a:solidFill>
                  <a:srgbClr val="94209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Triangle 9"/>
                <p:cNvSpPr/>
                <p:nvPr/>
              </p:nvSpPr>
              <p:spPr>
                <a:xfrm>
                  <a:off x="2849856" y="475061"/>
                  <a:ext cx="109728" cy="109728"/>
                </a:xfrm>
                <a:prstGeom prst="triangle">
                  <a:avLst/>
                </a:prstGeom>
                <a:solidFill>
                  <a:srgbClr val="0432FF"/>
                </a:solidFill>
                <a:ln>
                  <a:noFill/>
                </a:ln>
                <a:scene3d>
                  <a:camera prst="orthographicFront">
                    <a:rot lat="0" lon="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7" name="6-Point Star 156"/>
              <p:cNvSpPr>
                <a:spLocks noChangeAspect="1"/>
              </p:cNvSpPr>
              <p:nvPr/>
            </p:nvSpPr>
            <p:spPr>
              <a:xfrm>
                <a:off x="4187645" y="4755323"/>
                <a:ext cx="127604" cy="128843"/>
              </a:xfrm>
              <a:prstGeom prst="star6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0" name="Straight Connector 159"/>
              <p:cNvCxnSpPr/>
              <p:nvPr/>
            </p:nvCxnSpPr>
            <p:spPr>
              <a:xfrm>
                <a:off x="655419" y="3007576"/>
                <a:ext cx="0" cy="2818431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>
                <a:off x="1363092" y="3007576"/>
                <a:ext cx="0" cy="2818431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>
                <a:off x="1758666" y="3007576"/>
                <a:ext cx="0" cy="2818431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>
              <a:xfrm>
                <a:off x="2277037" y="3007576"/>
                <a:ext cx="0" cy="2818431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>
                <a:off x="2749215" y="3007576"/>
                <a:ext cx="0" cy="2818431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>
                <a:off x="3556816" y="3007576"/>
                <a:ext cx="0" cy="2818431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>
                <a:off x="3901082" y="3007576"/>
                <a:ext cx="0" cy="2818431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>
                <a:off x="4436209" y="3007576"/>
                <a:ext cx="0" cy="2818431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>
                <a:off x="4973236" y="3007576"/>
                <a:ext cx="0" cy="2818431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2" name="Right Brace 171"/>
              <p:cNvSpPr/>
              <p:nvPr/>
            </p:nvSpPr>
            <p:spPr>
              <a:xfrm>
                <a:off x="5035762" y="4634558"/>
                <a:ext cx="65594" cy="1160799"/>
              </a:xfrm>
              <a:prstGeom prst="rightBrace">
                <a:avLst/>
              </a:prstGeom>
              <a:ln w="158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0" name="Group 139"/>
              <p:cNvGrpSpPr/>
              <p:nvPr/>
            </p:nvGrpSpPr>
            <p:grpSpPr>
              <a:xfrm>
                <a:off x="405504" y="3149651"/>
                <a:ext cx="4350274" cy="1277826"/>
                <a:chOff x="799747" y="3210106"/>
                <a:chExt cx="5108871" cy="1451004"/>
              </a:xfrm>
            </p:grpSpPr>
            <p:grpSp>
              <p:nvGrpSpPr>
                <p:cNvPr id="137" name="Group 136"/>
                <p:cNvGrpSpPr/>
                <p:nvPr/>
              </p:nvGrpSpPr>
              <p:grpSpPr>
                <a:xfrm>
                  <a:off x="799747" y="3210106"/>
                  <a:ext cx="4428758" cy="385246"/>
                  <a:chOff x="799747" y="3273166"/>
                  <a:chExt cx="4428758" cy="385246"/>
                </a:xfrm>
              </p:grpSpPr>
              <p:pic>
                <p:nvPicPr>
                  <p:cNvPr id="120" name="Picture 119"/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36761" t="12941" r="35200" b="11177"/>
                  <a:stretch/>
                </p:blipFill>
                <p:spPr>
                  <a:xfrm flipH="1">
                    <a:off x="799747" y="3273166"/>
                    <a:ext cx="142352" cy="385246"/>
                  </a:xfrm>
                  <a:prstGeom prst="rect">
                    <a:avLst/>
                  </a:prstGeom>
                </p:spPr>
              </p:pic>
              <p:sp>
                <p:nvSpPr>
                  <p:cNvPr id="121" name="6-Point Star 120"/>
                  <p:cNvSpPr>
                    <a:spLocks noChangeAspect="1"/>
                  </p:cNvSpPr>
                  <p:nvPr/>
                </p:nvSpPr>
                <p:spPr>
                  <a:xfrm>
                    <a:off x="2436372" y="3392637"/>
                    <a:ext cx="149855" cy="146304"/>
                  </a:xfrm>
                  <a:prstGeom prst="star6">
                    <a:avLst/>
                  </a:prstGeom>
                  <a:pattFill prst="openDmnd">
                    <a:fgClr>
                      <a:schemeClr val="accent1"/>
                    </a:fgClr>
                    <a:bgClr>
                      <a:schemeClr val="bg1"/>
                    </a:bgClr>
                  </a:pattFill>
                  <a:ln w="3175">
                    <a:solidFill>
                      <a:srgbClr val="0432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2" name="6-Point Star 121"/>
                  <p:cNvSpPr>
                    <a:spLocks noChangeAspect="1"/>
                  </p:cNvSpPr>
                  <p:nvPr/>
                </p:nvSpPr>
                <p:spPr>
                  <a:xfrm>
                    <a:off x="4031613" y="3392637"/>
                    <a:ext cx="149855" cy="146304"/>
                  </a:xfrm>
                  <a:prstGeom prst="star6">
                    <a:avLst/>
                  </a:prstGeom>
                  <a:noFill/>
                  <a:ln w="3175">
                    <a:solidFill>
                      <a:srgbClr val="FF40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6-Point Star 122"/>
                  <p:cNvSpPr>
                    <a:spLocks noChangeAspect="1"/>
                  </p:cNvSpPr>
                  <p:nvPr/>
                </p:nvSpPr>
                <p:spPr>
                  <a:xfrm>
                    <a:off x="5078650" y="3392637"/>
                    <a:ext cx="149855" cy="146304"/>
                  </a:xfrm>
                  <a:prstGeom prst="star6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4" name="6-Point Star 123"/>
                  <p:cNvSpPr>
                    <a:spLocks noChangeAspect="1"/>
                  </p:cNvSpPr>
                  <p:nvPr/>
                </p:nvSpPr>
                <p:spPr>
                  <a:xfrm>
                    <a:off x="1469810" y="3392637"/>
                    <a:ext cx="149855" cy="146304"/>
                  </a:xfrm>
                  <a:prstGeom prst="star6">
                    <a:avLst/>
                  </a:prstGeom>
                  <a:noFill/>
                  <a:ln w="3175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8" name="Group 137"/>
                <p:cNvGrpSpPr/>
                <p:nvPr/>
              </p:nvGrpSpPr>
              <p:grpSpPr>
                <a:xfrm>
                  <a:off x="799747" y="3629610"/>
                  <a:ext cx="5108871" cy="385246"/>
                  <a:chOff x="799747" y="3707252"/>
                  <a:chExt cx="5108871" cy="385246"/>
                </a:xfrm>
              </p:grpSpPr>
              <p:pic>
                <p:nvPicPr>
                  <p:cNvPr id="126" name="Picture 125"/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36761" t="12941" r="35200" b="11177"/>
                  <a:stretch/>
                </p:blipFill>
                <p:spPr>
                  <a:xfrm flipH="1">
                    <a:off x="799747" y="3707252"/>
                    <a:ext cx="142352" cy="385246"/>
                  </a:xfrm>
                  <a:prstGeom prst="rect">
                    <a:avLst/>
                  </a:prstGeom>
                </p:spPr>
              </p:pic>
              <p:sp>
                <p:nvSpPr>
                  <p:cNvPr id="128" name="6-Point Star 127"/>
                  <p:cNvSpPr>
                    <a:spLocks noChangeAspect="1"/>
                  </p:cNvSpPr>
                  <p:nvPr/>
                </p:nvSpPr>
                <p:spPr>
                  <a:xfrm>
                    <a:off x="4193522" y="3826723"/>
                    <a:ext cx="149855" cy="146304"/>
                  </a:xfrm>
                  <a:prstGeom prst="star6">
                    <a:avLst/>
                  </a:prstGeom>
                  <a:pattFill prst="openDmnd">
                    <a:fgClr>
                      <a:srgbClr val="FF40FF"/>
                    </a:fgClr>
                    <a:bgClr>
                      <a:schemeClr val="bg1"/>
                    </a:bgClr>
                  </a:pattFill>
                  <a:ln w="3175">
                    <a:solidFill>
                      <a:srgbClr val="FF40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9" name="6-Point Star 128"/>
                  <p:cNvSpPr>
                    <a:spLocks noChangeAspect="1"/>
                  </p:cNvSpPr>
                  <p:nvPr/>
                </p:nvSpPr>
                <p:spPr>
                  <a:xfrm>
                    <a:off x="3208950" y="3826723"/>
                    <a:ext cx="149855" cy="146304"/>
                  </a:xfrm>
                  <a:prstGeom prst="star6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0" name="6-Point Star 129"/>
                  <p:cNvSpPr>
                    <a:spLocks noChangeAspect="1"/>
                  </p:cNvSpPr>
                  <p:nvPr/>
                </p:nvSpPr>
                <p:spPr>
                  <a:xfrm>
                    <a:off x="5758763" y="3826723"/>
                    <a:ext cx="149855" cy="146304"/>
                  </a:xfrm>
                  <a:prstGeom prst="star6">
                    <a:avLst/>
                  </a:prstGeom>
                  <a:noFill/>
                  <a:ln w="3175"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9" name="Group 138"/>
                <p:cNvGrpSpPr/>
                <p:nvPr/>
              </p:nvGrpSpPr>
              <p:grpSpPr>
                <a:xfrm>
                  <a:off x="799747" y="4275864"/>
                  <a:ext cx="5027942" cy="385246"/>
                  <a:chOff x="799747" y="4338924"/>
                  <a:chExt cx="5027942" cy="385246"/>
                </a:xfrm>
              </p:grpSpPr>
              <p:pic>
                <p:nvPicPr>
                  <p:cNvPr id="131" name="Picture 130"/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36761" t="12941" r="35200" b="11177"/>
                  <a:stretch/>
                </p:blipFill>
                <p:spPr>
                  <a:xfrm flipH="1">
                    <a:off x="799747" y="4338924"/>
                    <a:ext cx="142352" cy="385246"/>
                  </a:xfrm>
                  <a:prstGeom prst="rect">
                    <a:avLst/>
                  </a:prstGeom>
                </p:spPr>
              </p:pic>
              <p:sp>
                <p:nvSpPr>
                  <p:cNvPr id="132" name="6-Point Star 131"/>
                  <p:cNvSpPr>
                    <a:spLocks noChangeAspect="1"/>
                  </p:cNvSpPr>
                  <p:nvPr/>
                </p:nvSpPr>
                <p:spPr>
                  <a:xfrm>
                    <a:off x="2581307" y="4458395"/>
                    <a:ext cx="149855" cy="146304"/>
                  </a:xfrm>
                  <a:prstGeom prst="star6">
                    <a:avLst/>
                  </a:prstGeom>
                  <a:noFill/>
                  <a:ln w="3175">
                    <a:solidFill>
                      <a:srgbClr val="0432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3" name="6-Point Star 132"/>
                  <p:cNvSpPr>
                    <a:spLocks noChangeAspect="1"/>
                  </p:cNvSpPr>
                  <p:nvPr/>
                </p:nvSpPr>
                <p:spPr>
                  <a:xfrm>
                    <a:off x="3310895" y="4458395"/>
                    <a:ext cx="149855" cy="146304"/>
                  </a:xfrm>
                  <a:prstGeom prst="star6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4" name="6-Point Star 133"/>
                  <p:cNvSpPr>
                    <a:spLocks noChangeAspect="1"/>
                  </p:cNvSpPr>
                  <p:nvPr/>
                </p:nvSpPr>
                <p:spPr>
                  <a:xfrm>
                    <a:off x="5677834" y="4458395"/>
                    <a:ext cx="149855" cy="146304"/>
                  </a:xfrm>
                  <a:prstGeom prst="star6">
                    <a:avLst/>
                  </a:prstGeom>
                  <a:noFill/>
                  <a:ln w="3175"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136" name="Picture 135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26502" y="4049114"/>
                  <a:ext cx="88842" cy="192491"/>
                </a:xfrm>
                <a:prstGeom prst="rect">
                  <a:avLst/>
                </a:prstGeom>
              </p:spPr>
            </p:pic>
          </p:grpSp>
          <p:sp>
            <p:nvSpPr>
              <p:cNvPr id="141" name="Rectangle 140"/>
              <p:cNvSpPr/>
              <p:nvPr/>
            </p:nvSpPr>
            <p:spPr>
              <a:xfrm>
                <a:off x="600308" y="3133772"/>
                <a:ext cx="4410250" cy="1309584"/>
              </a:xfrm>
              <a:prstGeom prst="rect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  <a:prstDash val="lg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74" name="Group 173"/>
              <p:cNvGrpSpPr/>
              <p:nvPr/>
            </p:nvGrpSpPr>
            <p:grpSpPr>
              <a:xfrm>
                <a:off x="393747" y="4576044"/>
                <a:ext cx="4350274" cy="1277826"/>
                <a:chOff x="729186" y="4751960"/>
                <a:chExt cx="5108871" cy="1451004"/>
              </a:xfrm>
            </p:grpSpPr>
            <p:grpSp>
              <p:nvGrpSpPr>
                <p:cNvPr id="173" name="Group 172"/>
                <p:cNvGrpSpPr/>
                <p:nvPr/>
              </p:nvGrpSpPr>
              <p:grpSpPr>
                <a:xfrm>
                  <a:off x="729186" y="4751960"/>
                  <a:ext cx="819918" cy="385246"/>
                  <a:chOff x="729186" y="4751960"/>
                  <a:chExt cx="819918" cy="385246"/>
                </a:xfrm>
              </p:grpSpPr>
              <p:pic>
                <p:nvPicPr>
                  <p:cNvPr id="154" name="Picture 153"/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36761" t="12941" r="35200" b="11177"/>
                  <a:stretch/>
                </p:blipFill>
                <p:spPr>
                  <a:xfrm flipH="1">
                    <a:off x="729186" y="4751960"/>
                    <a:ext cx="142352" cy="385246"/>
                  </a:xfrm>
                  <a:prstGeom prst="rect">
                    <a:avLst/>
                  </a:prstGeom>
                </p:spPr>
              </p:pic>
              <p:sp>
                <p:nvSpPr>
                  <p:cNvPr id="158" name="6-Point Star 157"/>
                  <p:cNvSpPr>
                    <a:spLocks noChangeAspect="1"/>
                  </p:cNvSpPr>
                  <p:nvPr/>
                </p:nvSpPr>
                <p:spPr>
                  <a:xfrm>
                    <a:off x="1399249" y="4871431"/>
                    <a:ext cx="149855" cy="146304"/>
                  </a:xfrm>
                  <a:prstGeom prst="star6">
                    <a:avLst/>
                  </a:prstGeom>
                  <a:noFill/>
                  <a:ln w="3175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43" name="Group 142"/>
                <p:cNvGrpSpPr/>
                <p:nvPr/>
              </p:nvGrpSpPr>
              <p:grpSpPr>
                <a:xfrm>
                  <a:off x="729186" y="5171464"/>
                  <a:ext cx="5108871" cy="385246"/>
                  <a:chOff x="799747" y="3707252"/>
                  <a:chExt cx="5108871" cy="385246"/>
                </a:xfrm>
              </p:grpSpPr>
              <p:pic>
                <p:nvPicPr>
                  <p:cNvPr id="150" name="Picture 149"/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36761" t="12941" r="35200" b="11177"/>
                  <a:stretch/>
                </p:blipFill>
                <p:spPr>
                  <a:xfrm flipH="1">
                    <a:off x="799747" y="3707252"/>
                    <a:ext cx="142352" cy="385246"/>
                  </a:xfrm>
                  <a:prstGeom prst="rect">
                    <a:avLst/>
                  </a:prstGeom>
                </p:spPr>
              </p:pic>
              <p:sp>
                <p:nvSpPr>
                  <p:cNvPr id="151" name="6-Point Star 150"/>
                  <p:cNvSpPr>
                    <a:spLocks noChangeAspect="1"/>
                  </p:cNvSpPr>
                  <p:nvPr/>
                </p:nvSpPr>
                <p:spPr>
                  <a:xfrm>
                    <a:off x="3813754" y="3826723"/>
                    <a:ext cx="149855" cy="146304"/>
                  </a:xfrm>
                  <a:prstGeom prst="star6">
                    <a:avLst/>
                  </a:prstGeom>
                  <a:pattFill prst="openDmnd">
                    <a:fgClr>
                      <a:srgbClr val="FF40FF"/>
                    </a:fgClr>
                    <a:bgClr>
                      <a:schemeClr val="bg1"/>
                    </a:bgClr>
                  </a:pattFill>
                  <a:ln w="3175">
                    <a:solidFill>
                      <a:srgbClr val="FF40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3" name="6-Point Star 152"/>
                  <p:cNvSpPr>
                    <a:spLocks noChangeAspect="1"/>
                  </p:cNvSpPr>
                  <p:nvPr/>
                </p:nvSpPr>
                <p:spPr>
                  <a:xfrm>
                    <a:off x="5758763" y="3826723"/>
                    <a:ext cx="149855" cy="146304"/>
                  </a:xfrm>
                  <a:prstGeom prst="star6">
                    <a:avLst/>
                  </a:prstGeom>
                  <a:noFill/>
                  <a:ln w="3175"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44" name="Group 143"/>
                <p:cNvGrpSpPr/>
                <p:nvPr/>
              </p:nvGrpSpPr>
              <p:grpSpPr>
                <a:xfrm>
                  <a:off x="729186" y="5817718"/>
                  <a:ext cx="2075742" cy="385246"/>
                  <a:chOff x="799747" y="4338924"/>
                  <a:chExt cx="2075742" cy="385246"/>
                </a:xfrm>
              </p:grpSpPr>
              <p:pic>
                <p:nvPicPr>
                  <p:cNvPr id="146" name="Picture 145"/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36761" t="12941" r="35200" b="11177"/>
                  <a:stretch/>
                </p:blipFill>
                <p:spPr>
                  <a:xfrm flipH="1">
                    <a:off x="799747" y="4338924"/>
                    <a:ext cx="142352" cy="385246"/>
                  </a:xfrm>
                  <a:prstGeom prst="rect">
                    <a:avLst/>
                  </a:prstGeom>
                </p:spPr>
              </p:pic>
              <p:sp>
                <p:nvSpPr>
                  <p:cNvPr id="147" name="6-Point Star 146"/>
                  <p:cNvSpPr>
                    <a:spLocks noChangeAspect="1"/>
                  </p:cNvSpPr>
                  <p:nvPr/>
                </p:nvSpPr>
                <p:spPr>
                  <a:xfrm>
                    <a:off x="2725634" y="4458395"/>
                    <a:ext cx="149855" cy="146304"/>
                  </a:xfrm>
                  <a:prstGeom prst="star6">
                    <a:avLst/>
                  </a:prstGeom>
                  <a:noFill/>
                  <a:ln w="3175">
                    <a:solidFill>
                      <a:srgbClr val="0432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145" name="Picture 144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55941" y="5590968"/>
                  <a:ext cx="88842" cy="192491"/>
                </a:xfrm>
                <a:prstGeom prst="rect">
                  <a:avLst/>
                </a:prstGeom>
              </p:spPr>
            </p:pic>
          </p:grpSp>
          <p:sp>
            <p:nvSpPr>
              <p:cNvPr id="250" name="Rectangle 249"/>
              <p:cNvSpPr/>
              <p:nvPr/>
            </p:nvSpPr>
            <p:spPr>
              <a:xfrm>
                <a:off x="591126" y="4560165"/>
                <a:ext cx="4419432" cy="1309584"/>
              </a:xfrm>
              <a:prstGeom prst="rect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  <a:prstDash val="lg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Right Brace 250"/>
              <p:cNvSpPr/>
              <p:nvPr/>
            </p:nvSpPr>
            <p:spPr>
              <a:xfrm>
                <a:off x="5035762" y="3208165"/>
                <a:ext cx="65594" cy="1160799"/>
              </a:xfrm>
              <a:prstGeom prst="rightBrace">
                <a:avLst/>
              </a:prstGeom>
              <a:ln w="158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Oval 252"/>
              <p:cNvSpPr/>
              <p:nvPr/>
            </p:nvSpPr>
            <p:spPr>
              <a:xfrm>
                <a:off x="5136225" y="3656201"/>
                <a:ext cx="274320" cy="274320"/>
              </a:xfrm>
              <a:prstGeom prst="ellipse">
                <a:avLst/>
              </a:prstGeom>
              <a:solidFill>
                <a:srgbClr val="FF2600">
                  <a:alpha val="35000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254" name="Oval 253"/>
              <p:cNvSpPr/>
              <p:nvPr/>
            </p:nvSpPr>
            <p:spPr>
              <a:xfrm>
                <a:off x="5136225" y="5050692"/>
                <a:ext cx="274320" cy="274320"/>
              </a:xfrm>
              <a:prstGeom prst="ellipse">
                <a:avLst/>
              </a:prstGeom>
              <a:solidFill>
                <a:srgbClr val="FF2600">
                  <a:alpha val="5000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255" name="TextBox 254"/>
              <p:cNvSpPr txBox="1"/>
              <p:nvPr/>
            </p:nvSpPr>
            <p:spPr>
              <a:xfrm>
                <a:off x="5104108" y="3318960"/>
                <a:ext cx="338554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G</a:t>
                </a:r>
                <a:r>
                  <a:rPr lang="en-US" altLang="zh-CN" sz="1050" dirty="0" smtClean="0"/>
                  <a:t>1</a:t>
                </a:r>
                <a:endParaRPr lang="en-US" sz="1050" dirty="0"/>
              </a:p>
            </p:txBody>
          </p:sp>
          <p:sp>
            <p:nvSpPr>
              <p:cNvPr id="256" name="TextBox 255"/>
              <p:cNvSpPr txBox="1"/>
              <p:nvPr/>
            </p:nvSpPr>
            <p:spPr>
              <a:xfrm>
                <a:off x="5104108" y="4746324"/>
                <a:ext cx="338554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050" dirty="0" smtClean="0"/>
                  <a:t>G2</a:t>
                </a:r>
                <a:endParaRPr lang="en-US" sz="1050" dirty="0"/>
              </a:p>
            </p:txBody>
          </p:sp>
          <p:sp>
            <p:nvSpPr>
              <p:cNvPr id="116" name="Up Arrow 115"/>
              <p:cNvSpPr/>
              <p:nvPr/>
            </p:nvSpPr>
            <p:spPr>
              <a:xfrm>
                <a:off x="5628189" y="4180308"/>
                <a:ext cx="192889" cy="472965"/>
              </a:xfrm>
              <a:prstGeom prst="upArrow">
                <a:avLst/>
              </a:prstGeom>
              <a:gradFill>
                <a:gsLst>
                  <a:gs pos="0">
                    <a:schemeClr val="accent1">
                      <a:lumMod val="0"/>
                      <a:lumOff val="100000"/>
                    </a:schemeClr>
                  </a:gs>
                  <a:gs pos="49000">
                    <a:srgbClr val="FF2600">
                      <a:alpha val="96000"/>
                    </a:srgbClr>
                  </a:gs>
                  <a:gs pos="100000">
                    <a:srgbClr val="FF2600"/>
                  </a:gs>
                </a:gsLst>
                <a:lin ang="16200000" scaled="0"/>
              </a:gra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 rot="16200000">
                <a:off x="5316765" y="3609643"/>
                <a:ext cx="752059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 smtClean="0"/>
                  <a:t>More burdened</a:t>
                </a:r>
                <a:endParaRPr lang="en-US" sz="1050" dirty="0"/>
              </a:p>
            </p:txBody>
          </p:sp>
        </p:grpSp>
        <p:sp>
          <p:nvSpPr>
            <p:cNvPr id="295" name="Rounded Rectangle 294"/>
            <p:cNvSpPr/>
            <p:nvPr/>
          </p:nvSpPr>
          <p:spPr>
            <a:xfrm>
              <a:off x="6100626" y="97360"/>
              <a:ext cx="5480963" cy="235455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6" name="Group 265"/>
            <p:cNvGrpSpPr/>
            <p:nvPr/>
          </p:nvGrpSpPr>
          <p:grpSpPr>
            <a:xfrm>
              <a:off x="8682382" y="3339073"/>
              <a:ext cx="508752" cy="2057710"/>
              <a:chOff x="8854374" y="3339073"/>
              <a:chExt cx="508752" cy="2057710"/>
            </a:xfrm>
          </p:grpSpPr>
          <p:sp>
            <p:nvSpPr>
              <p:cNvPr id="135" name="Notched Right Arrow 134"/>
              <p:cNvSpPr/>
              <p:nvPr/>
            </p:nvSpPr>
            <p:spPr>
              <a:xfrm>
                <a:off x="8854374" y="3339073"/>
                <a:ext cx="508752" cy="190157"/>
              </a:xfrm>
              <a:prstGeom prst="notched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Notched Right Arrow 367"/>
              <p:cNvSpPr/>
              <p:nvPr/>
            </p:nvSpPr>
            <p:spPr>
              <a:xfrm rot="10800000">
                <a:off x="8854374" y="5206626"/>
                <a:ext cx="508752" cy="190157"/>
              </a:xfrm>
              <a:prstGeom prst="notched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6" name="Rounded Rectangle 385"/>
            <p:cNvSpPr/>
            <p:nvPr/>
          </p:nvSpPr>
          <p:spPr>
            <a:xfrm>
              <a:off x="6154467" y="2629353"/>
              <a:ext cx="5427122" cy="346997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7" name="Group 266"/>
            <p:cNvGrpSpPr/>
            <p:nvPr/>
          </p:nvGrpSpPr>
          <p:grpSpPr>
            <a:xfrm>
              <a:off x="9592341" y="2843806"/>
              <a:ext cx="1800806" cy="2983892"/>
              <a:chOff x="9592341" y="2843806"/>
              <a:chExt cx="1800806" cy="2983892"/>
            </a:xfrm>
          </p:grpSpPr>
          <p:grpSp>
            <p:nvGrpSpPr>
              <p:cNvPr id="335" name="Group 334"/>
              <p:cNvGrpSpPr>
                <a:grpSpLocks noChangeAspect="1"/>
              </p:cNvGrpSpPr>
              <p:nvPr/>
            </p:nvGrpSpPr>
            <p:grpSpPr>
              <a:xfrm>
                <a:off x="9665708" y="2843806"/>
                <a:ext cx="1727439" cy="1180690"/>
                <a:chOff x="6659932" y="3797059"/>
                <a:chExt cx="2277855" cy="1556895"/>
              </a:xfrm>
            </p:grpSpPr>
            <p:sp>
              <p:nvSpPr>
                <p:cNvPr id="336" name="Oval 335"/>
                <p:cNvSpPr/>
                <p:nvPr/>
              </p:nvSpPr>
              <p:spPr>
                <a:xfrm>
                  <a:off x="7536325" y="4417682"/>
                  <a:ext cx="274320" cy="274320"/>
                </a:xfrm>
                <a:prstGeom prst="ellipse">
                  <a:avLst/>
                </a:prstGeom>
                <a:solidFill>
                  <a:srgbClr val="FF0000">
                    <a:alpha val="66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37" name="Oval 336"/>
                <p:cNvSpPr/>
                <p:nvPr/>
              </p:nvSpPr>
              <p:spPr>
                <a:xfrm>
                  <a:off x="7131876" y="3797059"/>
                  <a:ext cx="274320" cy="274320"/>
                </a:xfrm>
                <a:prstGeom prst="ellipse">
                  <a:avLst/>
                </a:prstGeom>
                <a:solidFill>
                  <a:srgbClr val="FF0000">
                    <a:alpha val="55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rgbClr val="0432FF"/>
                    </a:solidFill>
                  </a:endParaRPr>
                </a:p>
              </p:txBody>
            </p:sp>
            <p:sp>
              <p:nvSpPr>
                <p:cNvPr id="338" name="Oval 337"/>
                <p:cNvSpPr/>
                <p:nvPr/>
              </p:nvSpPr>
              <p:spPr>
                <a:xfrm>
                  <a:off x="7913314" y="3797059"/>
                  <a:ext cx="274320" cy="274320"/>
                </a:xfrm>
                <a:prstGeom prst="ellipse">
                  <a:avLst/>
                </a:prstGeom>
                <a:solidFill>
                  <a:srgbClr val="FF2600">
                    <a:alpha val="8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39" name="Straight Connector 338"/>
                <p:cNvCxnSpPr>
                  <a:stCxn id="337" idx="5"/>
                </p:cNvCxnSpPr>
                <p:nvPr/>
              </p:nvCxnSpPr>
              <p:spPr>
                <a:xfrm>
                  <a:off x="7366022" y="4031206"/>
                  <a:ext cx="204719" cy="433346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0" name="Straight Connector 339"/>
                <p:cNvCxnSpPr/>
                <p:nvPr/>
              </p:nvCxnSpPr>
              <p:spPr>
                <a:xfrm flipH="1">
                  <a:off x="7810089" y="4070230"/>
                  <a:ext cx="150094" cy="403715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1" name="Oval 340"/>
                <p:cNvSpPr/>
                <p:nvPr/>
              </p:nvSpPr>
              <p:spPr>
                <a:xfrm>
                  <a:off x="8663467" y="3797059"/>
                  <a:ext cx="274320" cy="274320"/>
                </a:xfrm>
                <a:prstGeom prst="ellipse">
                  <a:avLst/>
                </a:prstGeom>
                <a:solidFill>
                  <a:srgbClr val="FF2600">
                    <a:alpha val="5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42" name="Oval 341"/>
                <p:cNvSpPr/>
                <p:nvPr/>
              </p:nvSpPr>
              <p:spPr>
                <a:xfrm>
                  <a:off x="8332356" y="5079634"/>
                  <a:ext cx="274320" cy="274320"/>
                </a:xfrm>
                <a:prstGeom prst="ellipse">
                  <a:avLst/>
                </a:prstGeom>
                <a:solidFill>
                  <a:srgbClr val="FF2600">
                    <a:alpha val="4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43" name="Oval 342"/>
                <p:cNvSpPr/>
                <p:nvPr/>
              </p:nvSpPr>
              <p:spPr>
                <a:xfrm>
                  <a:off x="8578298" y="4424722"/>
                  <a:ext cx="274320" cy="27432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44" name="Oval 343"/>
                <p:cNvSpPr/>
                <p:nvPr/>
              </p:nvSpPr>
              <p:spPr>
                <a:xfrm>
                  <a:off x="7536325" y="5060716"/>
                  <a:ext cx="274320" cy="274320"/>
                </a:xfrm>
                <a:prstGeom prst="ellipse">
                  <a:avLst/>
                </a:prstGeom>
                <a:solidFill>
                  <a:srgbClr val="FF2600">
                    <a:alpha val="7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45" name="Oval 344"/>
                <p:cNvSpPr/>
                <p:nvPr/>
              </p:nvSpPr>
              <p:spPr>
                <a:xfrm>
                  <a:off x="6659932" y="4417682"/>
                  <a:ext cx="274320" cy="274320"/>
                </a:xfrm>
                <a:prstGeom prst="ellipse">
                  <a:avLst/>
                </a:prstGeom>
                <a:solidFill>
                  <a:srgbClr val="FF2600">
                    <a:alpha val="5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46" name="Straight Connector 345"/>
                <p:cNvCxnSpPr/>
                <p:nvPr/>
              </p:nvCxnSpPr>
              <p:spPr>
                <a:xfrm flipH="1">
                  <a:off x="6979554" y="4577702"/>
                  <a:ext cx="548640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  <a:headEnd type="triangle"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7" name="Straight Connector 346"/>
                <p:cNvCxnSpPr>
                  <a:stCxn id="338" idx="6"/>
                </p:cNvCxnSpPr>
                <p:nvPr/>
              </p:nvCxnSpPr>
              <p:spPr>
                <a:xfrm>
                  <a:off x="8187634" y="3934219"/>
                  <a:ext cx="485011" cy="22860"/>
                </a:xfrm>
                <a:prstGeom prst="line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8" name="Straight Arrow Connector 347"/>
                <p:cNvCxnSpPr/>
                <p:nvPr/>
              </p:nvCxnSpPr>
              <p:spPr>
                <a:xfrm>
                  <a:off x="7810645" y="5197876"/>
                  <a:ext cx="523437" cy="32338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9" name="Straight Arrow Connector 348"/>
                <p:cNvCxnSpPr/>
                <p:nvPr/>
              </p:nvCxnSpPr>
              <p:spPr>
                <a:xfrm flipH="1">
                  <a:off x="8492376" y="4699043"/>
                  <a:ext cx="223083" cy="380592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0" name="Straight Arrow Connector 349"/>
                <p:cNvCxnSpPr/>
                <p:nvPr/>
              </p:nvCxnSpPr>
              <p:spPr>
                <a:xfrm flipV="1">
                  <a:off x="7673485" y="4692002"/>
                  <a:ext cx="0" cy="368714"/>
                </a:xfrm>
                <a:prstGeom prst="straightConnector1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51" name="Notched Right Arrow 350"/>
              <p:cNvSpPr/>
              <p:nvPr/>
            </p:nvSpPr>
            <p:spPr>
              <a:xfrm rot="5400000">
                <a:off x="10323538" y="4241558"/>
                <a:ext cx="305861" cy="190157"/>
              </a:xfrm>
              <a:prstGeom prst="notchedRightArrow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87" name="Group 386"/>
              <p:cNvGrpSpPr>
                <a:grpSpLocks noChangeAspect="1"/>
              </p:cNvGrpSpPr>
              <p:nvPr/>
            </p:nvGrpSpPr>
            <p:grpSpPr>
              <a:xfrm>
                <a:off x="9665708" y="4647008"/>
                <a:ext cx="1727439" cy="1180690"/>
                <a:chOff x="6659932" y="3797059"/>
                <a:chExt cx="2277855" cy="1556895"/>
              </a:xfrm>
            </p:grpSpPr>
            <p:sp>
              <p:nvSpPr>
                <p:cNvPr id="388" name="Oval 387"/>
                <p:cNvSpPr/>
                <p:nvPr/>
              </p:nvSpPr>
              <p:spPr>
                <a:xfrm>
                  <a:off x="7536325" y="4417682"/>
                  <a:ext cx="274320" cy="274320"/>
                </a:xfrm>
                <a:prstGeom prst="ellipse">
                  <a:avLst/>
                </a:prstGeom>
                <a:solidFill>
                  <a:srgbClr val="FF0000">
                    <a:alpha val="66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89" name="Oval 388"/>
                <p:cNvSpPr/>
                <p:nvPr/>
              </p:nvSpPr>
              <p:spPr>
                <a:xfrm>
                  <a:off x="7131876" y="3797059"/>
                  <a:ext cx="274320" cy="274320"/>
                </a:xfrm>
                <a:prstGeom prst="ellipse">
                  <a:avLst/>
                </a:prstGeom>
                <a:solidFill>
                  <a:srgbClr val="FF0000">
                    <a:alpha val="55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rgbClr val="0432FF"/>
                    </a:solidFill>
                  </a:endParaRPr>
                </a:p>
              </p:txBody>
            </p:sp>
            <p:sp>
              <p:nvSpPr>
                <p:cNvPr id="390" name="Oval 389"/>
                <p:cNvSpPr/>
                <p:nvPr/>
              </p:nvSpPr>
              <p:spPr>
                <a:xfrm>
                  <a:off x="7913314" y="3797059"/>
                  <a:ext cx="274320" cy="274320"/>
                </a:xfrm>
                <a:prstGeom prst="ellipse">
                  <a:avLst/>
                </a:prstGeom>
                <a:solidFill>
                  <a:srgbClr val="FF2600">
                    <a:alpha val="8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91" name="Straight Connector 390"/>
                <p:cNvCxnSpPr/>
                <p:nvPr/>
              </p:nvCxnSpPr>
              <p:spPr>
                <a:xfrm>
                  <a:off x="7366022" y="4031206"/>
                  <a:ext cx="204719" cy="433346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2" name="Straight Connector 391"/>
                <p:cNvCxnSpPr/>
                <p:nvPr/>
              </p:nvCxnSpPr>
              <p:spPr>
                <a:xfrm flipH="1">
                  <a:off x="7810089" y="4070230"/>
                  <a:ext cx="150094" cy="403715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3" name="Oval 392"/>
                <p:cNvSpPr/>
                <p:nvPr/>
              </p:nvSpPr>
              <p:spPr>
                <a:xfrm>
                  <a:off x="8663467" y="3797059"/>
                  <a:ext cx="274320" cy="274320"/>
                </a:xfrm>
                <a:prstGeom prst="ellipse">
                  <a:avLst/>
                </a:prstGeom>
                <a:solidFill>
                  <a:srgbClr val="FF2600">
                    <a:alpha val="5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94" name="Oval 393"/>
                <p:cNvSpPr/>
                <p:nvPr/>
              </p:nvSpPr>
              <p:spPr>
                <a:xfrm>
                  <a:off x="8332356" y="5079634"/>
                  <a:ext cx="274320" cy="274320"/>
                </a:xfrm>
                <a:prstGeom prst="ellipse">
                  <a:avLst/>
                </a:prstGeom>
                <a:solidFill>
                  <a:srgbClr val="FF2600">
                    <a:alpha val="4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95" name="Oval 394"/>
                <p:cNvSpPr/>
                <p:nvPr/>
              </p:nvSpPr>
              <p:spPr>
                <a:xfrm>
                  <a:off x="8578298" y="4424722"/>
                  <a:ext cx="274320" cy="27432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96" name="Oval 395"/>
                <p:cNvSpPr/>
                <p:nvPr/>
              </p:nvSpPr>
              <p:spPr>
                <a:xfrm>
                  <a:off x="7536325" y="5060716"/>
                  <a:ext cx="274320" cy="274320"/>
                </a:xfrm>
                <a:prstGeom prst="ellipse">
                  <a:avLst/>
                </a:prstGeom>
                <a:solidFill>
                  <a:srgbClr val="FF2600">
                    <a:alpha val="7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97" name="Oval 396"/>
                <p:cNvSpPr/>
                <p:nvPr/>
              </p:nvSpPr>
              <p:spPr>
                <a:xfrm>
                  <a:off x="6659932" y="4417682"/>
                  <a:ext cx="274320" cy="274320"/>
                </a:xfrm>
                <a:prstGeom prst="ellipse">
                  <a:avLst/>
                </a:prstGeom>
                <a:solidFill>
                  <a:srgbClr val="FF2600">
                    <a:alpha val="5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98" name="Straight Connector 397"/>
                <p:cNvCxnSpPr/>
                <p:nvPr/>
              </p:nvCxnSpPr>
              <p:spPr>
                <a:xfrm flipH="1">
                  <a:off x="6979554" y="4577702"/>
                  <a:ext cx="548640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  <a:headEnd type="triangle"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9" name="Straight Connector 398"/>
                <p:cNvCxnSpPr/>
                <p:nvPr/>
              </p:nvCxnSpPr>
              <p:spPr>
                <a:xfrm>
                  <a:off x="8187634" y="3934219"/>
                  <a:ext cx="485011" cy="22860"/>
                </a:xfrm>
                <a:prstGeom prst="line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0" name="Straight Arrow Connector 399"/>
                <p:cNvCxnSpPr/>
                <p:nvPr/>
              </p:nvCxnSpPr>
              <p:spPr>
                <a:xfrm>
                  <a:off x="7810645" y="5197876"/>
                  <a:ext cx="523437" cy="32338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1" name="Straight Arrow Connector 400"/>
                <p:cNvCxnSpPr/>
                <p:nvPr/>
              </p:nvCxnSpPr>
              <p:spPr>
                <a:xfrm flipH="1">
                  <a:off x="8492376" y="4699043"/>
                  <a:ext cx="223083" cy="380592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2" name="Straight Arrow Connector 401"/>
                <p:cNvCxnSpPr/>
                <p:nvPr/>
              </p:nvCxnSpPr>
              <p:spPr>
                <a:xfrm flipV="1">
                  <a:off x="7673485" y="4692002"/>
                  <a:ext cx="0" cy="368714"/>
                </a:xfrm>
                <a:prstGeom prst="straightConnector1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7" name="Rectangle 256"/>
              <p:cNvSpPr/>
              <p:nvPr/>
            </p:nvSpPr>
            <p:spPr>
              <a:xfrm>
                <a:off x="9592341" y="4514320"/>
                <a:ext cx="1341670" cy="881656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  <a:alpha val="31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9" name="Group 258"/>
            <p:cNvGrpSpPr/>
            <p:nvPr/>
          </p:nvGrpSpPr>
          <p:grpSpPr>
            <a:xfrm>
              <a:off x="6553737" y="2843806"/>
              <a:ext cx="1727439" cy="2983892"/>
              <a:chOff x="6553737" y="2843806"/>
              <a:chExt cx="1727439" cy="2983892"/>
            </a:xfrm>
          </p:grpSpPr>
          <p:grpSp>
            <p:nvGrpSpPr>
              <p:cNvPr id="303" name="Group 302"/>
              <p:cNvGrpSpPr>
                <a:grpSpLocks noChangeAspect="1"/>
              </p:cNvGrpSpPr>
              <p:nvPr/>
            </p:nvGrpSpPr>
            <p:grpSpPr>
              <a:xfrm>
                <a:off x="6553737" y="2843806"/>
                <a:ext cx="1727439" cy="1180690"/>
                <a:chOff x="6659932" y="3797059"/>
                <a:chExt cx="2277855" cy="1556895"/>
              </a:xfrm>
            </p:grpSpPr>
            <p:sp>
              <p:nvSpPr>
                <p:cNvPr id="283" name="Oval 282"/>
                <p:cNvSpPr/>
                <p:nvPr/>
              </p:nvSpPr>
              <p:spPr>
                <a:xfrm>
                  <a:off x="7536325" y="4417682"/>
                  <a:ext cx="274320" cy="274320"/>
                </a:xfrm>
                <a:prstGeom prst="ellipse">
                  <a:avLst/>
                </a:prstGeom>
                <a:solidFill>
                  <a:srgbClr val="FF0000">
                    <a:alpha val="35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0" name="Oval 259"/>
                <p:cNvSpPr/>
                <p:nvPr/>
              </p:nvSpPr>
              <p:spPr>
                <a:xfrm>
                  <a:off x="7131876" y="3797059"/>
                  <a:ext cx="274320" cy="274320"/>
                </a:xfrm>
                <a:prstGeom prst="ellipse">
                  <a:avLst/>
                </a:prstGeom>
                <a:solidFill>
                  <a:srgbClr val="FF0000">
                    <a:alpha val="55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rgbClr val="0432FF"/>
                    </a:solidFill>
                  </a:endParaRPr>
                </a:p>
              </p:txBody>
            </p:sp>
            <p:sp>
              <p:nvSpPr>
                <p:cNvPr id="262" name="Oval 261"/>
                <p:cNvSpPr/>
                <p:nvPr/>
              </p:nvSpPr>
              <p:spPr>
                <a:xfrm>
                  <a:off x="7913314" y="3797059"/>
                  <a:ext cx="274320" cy="274320"/>
                </a:xfrm>
                <a:prstGeom prst="ellipse">
                  <a:avLst/>
                </a:prstGeom>
                <a:solidFill>
                  <a:srgbClr val="FF2600">
                    <a:alpha val="8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64" name="Straight Connector 263"/>
                <p:cNvCxnSpPr>
                  <a:stCxn id="260" idx="5"/>
                </p:cNvCxnSpPr>
                <p:nvPr/>
              </p:nvCxnSpPr>
              <p:spPr>
                <a:xfrm>
                  <a:off x="7366022" y="4031206"/>
                  <a:ext cx="204719" cy="433346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" name="Straight Connector 264"/>
                <p:cNvCxnSpPr/>
                <p:nvPr/>
              </p:nvCxnSpPr>
              <p:spPr>
                <a:xfrm flipH="1">
                  <a:off x="7810089" y="4070230"/>
                  <a:ext cx="150094" cy="403715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1" name="Oval 280"/>
                <p:cNvSpPr/>
                <p:nvPr/>
              </p:nvSpPr>
              <p:spPr>
                <a:xfrm>
                  <a:off x="8663467" y="3797059"/>
                  <a:ext cx="274320" cy="274320"/>
                </a:xfrm>
                <a:prstGeom prst="ellipse">
                  <a:avLst/>
                </a:prstGeom>
                <a:solidFill>
                  <a:srgbClr val="FF2600">
                    <a:alpha val="5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9" name="Oval 278"/>
                <p:cNvSpPr/>
                <p:nvPr/>
              </p:nvSpPr>
              <p:spPr>
                <a:xfrm>
                  <a:off x="8332356" y="5079634"/>
                  <a:ext cx="274320" cy="27432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7" name="Oval 276"/>
                <p:cNvSpPr/>
                <p:nvPr/>
              </p:nvSpPr>
              <p:spPr>
                <a:xfrm>
                  <a:off x="8578298" y="4424722"/>
                  <a:ext cx="274320" cy="27432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9" name="Oval 268"/>
                <p:cNvSpPr/>
                <p:nvPr/>
              </p:nvSpPr>
              <p:spPr>
                <a:xfrm>
                  <a:off x="7536325" y="5060716"/>
                  <a:ext cx="274320" cy="274320"/>
                </a:xfrm>
                <a:prstGeom prst="ellipse">
                  <a:avLst/>
                </a:prstGeom>
                <a:solidFill>
                  <a:srgbClr val="FF2600">
                    <a:alpha val="7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1" name="Oval 270"/>
                <p:cNvSpPr/>
                <p:nvPr/>
              </p:nvSpPr>
              <p:spPr>
                <a:xfrm>
                  <a:off x="6659932" y="4417682"/>
                  <a:ext cx="274320" cy="274320"/>
                </a:xfrm>
                <a:prstGeom prst="ellipse">
                  <a:avLst/>
                </a:prstGeom>
                <a:solidFill>
                  <a:srgbClr val="FF2600">
                    <a:alpha val="5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72" name="Straight Connector 271"/>
                <p:cNvCxnSpPr/>
                <p:nvPr/>
              </p:nvCxnSpPr>
              <p:spPr>
                <a:xfrm flipH="1">
                  <a:off x="6979554" y="4577702"/>
                  <a:ext cx="548640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  <a:headEnd type="triangle"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3" name="Straight Connector 272"/>
                <p:cNvCxnSpPr>
                  <a:stCxn id="262" idx="6"/>
                </p:cNvCxnSpPr>
                <p:nvPr/>
              </p:nvCxnSpPr>
              <p:spPr>
                <a:xfrm>
                  <a:off x="8187634" y="3934219"/>
                  <a:ext cx="485011" cy="22860"/>
                </a:xfrm>
                <a:prstGeom prst="line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5" name="Straight Arrow Connector 274"/>
                <p:cNvCxnSpPr>
                  <a:stCxn id="269" idx="6"/>
                </p:cNvCxnSpPr>
                <p:nvPr/>
              </p:nvCxnSpPr>
              <p:spPr>
                <a:xfrm>
                  <a:off x="7810645" y="5197876"/>
                  <a:ext cx="523437" cy="32338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Arrow Connector 275"/>
                <p:cNvCxnSpPr>
                  <a:stCxn id="277" idx="4"/>
                </p:cNvCxnSpPr>
                <p:nvPr/>
              </p:nvCxnSpPr>
              <p:spPr>
                <a:xfrm flipH="1">
                  <a:off x="8492376" y="4699043"/>
                  <a:ext cx="223083" cy="380592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Arrow Connector 107"/>
                <p:cNvCxnSpPr>
                  <a:stCxn id="269" idx="0"/>
                  <a:endCxn id="283" idx="4"/>
                </p:cNvCxnSpPr>
                <p:nvPr/>
              </p:nvCxnSpPr>
              <p:spPr>
                <a:xfrm flipV="1">
                  <a:off x="7673485" y="4692002"/>
                  <a:ext cx="0" cy="368714"/>
                </a:xfrm>
                <a:prstGeom prst="straightConnector1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3" name="Group 402"/>
              <p:cNvGrpSpPr>
                <a:grpSpLocks noChangeAspect="1"/>
              </p:cNvGrpSpPr>
              <p:nvPr/>
            </p:nvGrpSpPr>
            <p:grpSpPr>
              <a:xfrm>
                <a:off x="6553737" y="4647008"/>
                <a:ext cx="1727439" cy="1180690"/>
                <a:chOff x="6659932" y="3797059"/>
                <a:chExt cx="2277855" cy="1556895"/>
              </a:xfrm>
            </p:grpSpPr>
            <p:sp>
              <p:nvSpPr>
                <p:cNvPr id="404" name="Oval 403"/>
                <p:cNvSpPr/>
                <p:nvPr/>
              </p:nvSpPr>
              <p:spPr>
                <a:xfrm>
                  <a:off x="7536325" y="4417682"/>
                  <a:ext cx="274320" cy="274320"/>
                </a:xfrm>
                <a:prstGeom prst="ellipse">
                  <a:avLst/>
                </a:prstGeom>
                <a:solidFill>
                  <a:srgbClr val="FF0000">
                    <a:alpha val="66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05" name="Oval 404"/>
                <p:cNvSpPr/>
                <p:nvPr/>
              </p:nvSpPr>
              <p:spPr>
                <a:xfrm>
                  <a:off x="7131876" y="3797059"/>
                  <a:ext cx="274320" cy="274320"/>
                </a:xfrm>
                <a:prstGeom prst="ellipse">
                  <a:avLst/>
                </a:prstGeom>
                <a:solidFill>
                  <a:srgbClr val="FF0000">
                    <a:alpha val="55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rgbClr val="0432FF"/>
                    </a:solidFill>
                  </a:endParaRPr>
                </a:p>
              </p:txBody>
            </p:sp>
            <p:sp>
              <p:nvSpPr>
                <p:cNvPr id="406" name="Oval 405"/>
                <p:cNvSpPr/>
                <p:nvPr/>
              </p:nvSpPr>
              <p:spPr>
                <a:xfrm>
                  <a:off x="7913314" y="3797059"/>
                  <a:ext cx="274320" cy="274320"/>
                </a:xfrm>
                <a:prstGeom prst="ellipse">
                  <a:avLst/>
                </a:prstGeom>
                <a:solidFill>
                  <a:srgbClr val="FF2600">
                    <a:alpha val="8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407" name="Straight Connector 406"/>
                <p:cNvCxnSpPr/>
                <p:nvPr/>
              </p:nvCxnSpPr>
              <p:spPr>
                <a:xfrm>
                  <a:off x="7366022" y="4031206"/>
                  <a:ext cx="204719" cy="433346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8" name="Straight Connector 407"/>
                <p:cNvCxnSpPr/>
                <p:nvPr/>
              </p:nvCxnSpPr>
              <p:spPr>
                <a:xfrm flipH="1">
                  <a:off x="7810089" y="4070230"/>
                  <a:ext cx="150094" cy="403715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9" name="Oval 408"/>
                <p:cNvSpPr/>
                <p:nvPr/>
              </p:nvSpPr>
              <p:spPr>
                <a:xfrm>
                  <a:off x="8663467" y="3797059"/>
                  <a:ext cx="274320" cy="274320"/>
                </a:xfrm>
                <a:prstGeom prst="ellipse">
                  <a:avLst/>
                </a:prstGeom>
                <a:solidFill>
                  <a:srgbClr val="FF2600">
                    <a:alpha val="5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10" name="Oval 409"/>
                <p:cNvSpPr/>
                <p:nvPr/>
              </p:nvSpPr>
              <p:spPr>
                <a:xfrm>
                  <a:off x="8332356" y="5079634"/>
                  <a:ext cx="274320" cy="274320"/>
                </a:xfrm>
                <a:prstGeom prst="ellipse">
                  <a:avLst/>
                </a:prstGeom>
                <a:solidFill>
                  <a:srgbClr val="FF2600">
                    <a:alpha val="4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11" name="Oval 410"/>
                <p:cNvSpPr/>
                <p:nvPr/>
              </p:nvSpPr>
              <p:spPr>
                <a:xfrm>
                  <a:off x="8578298" y="4424722"/>
                  <a:ext cx="274320" cy="27432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12" name="Oval 411"/>
                <p:cNvSpPr/>
                <p:nvPr/>
              </p:nvSpPr>
              <p:spPr>
                <a:xfrm>
                  <a:off x="7536325" y="5060716"/>
                  <a:ext cx="274320" cy="274320"/>
                </a:xfrm>
                <a:prstGeom prst="ellipse">
                  <a:avLst/>
                </a:prstGeom>
                <a:solidFill>
                  <a:srgbClr val="FF2600">
                    <a:alpha val="7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13" name="Oval 412"/>
                <p:cNvSpPr/>
                <p:nvPr/>
              </p:nvSpPr>
              <p:spPr>
                <a:xfrm>
                  <a:off x="6659932" y="4417682"/>
                  <a:ext cx="274320" cy="274320"/>
                </a:xfrm>
                <a:prstGeom prst="ellipse">
                  <a:avLst/>
                </a:prstGeom>
                <a:solidFill>
                  <a:srgbClr val="FF2600">
                    <a:alpha val="5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414" name="Straight Connector 413"/>
                <p:cNvCxnSpPr/>
                <p:nvPr/>
              </p:nvCxnSpPr>
              <p:spPr>
                <a:xfrm flipH="1">
                  <a:off x="6979554" y="4577702"/>
                  <a:ext cx="548640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  <a:headEnd type="triangle"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5" name="Straight Connector 414"/>
                <p:cNvCxnSpPr/>
                <p:nvPr/>
              </p:nvCxnSpPr>
              <p:spPr>
                <a:xfrm>
                  <a:off x="8187634" y="3934219"/>
                  <a:ext cx="485011" cy="22860"/>
                </a:xfrm>
                <a:prstGeom prst="line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6" name="Straight Arrow Connector 415"/>
                <p:cNvCxnSpPr/>
                <p:nvPr/>
              </p:nvCxnSpPr>
              <p:spPr>
                <a:xfrm>
                  <a:off x="7810645" y="5197876"/>
                  <a:ext cx="523437" cy="32338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7" name="Straight Arrow Connector 416"/>
                <p:cNvCxnSpPr/>
                <p:nvPr/>
              </p:nvCxnSpPr>
              <p:spPr>
                <a:xfrm flipH="1">
                  <a:off x="8492376" y="4699043"/>
                  <a:ext cx="223083" cy="380592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8" name="Straight Arrow Connector 417"/>
                <p:cNvCxnSpPr/>
                <p:nvPr/>
              </p:nvCxnSpPr>
              <p:spPr>
                <a:xfrm flipV="1">
                  <a:off x="7673485" y="4692002"/>
                  <a:ext cx="0" cy="368714"/>
                </a:xfrm>
                <a:prstGeom prst="straightConnector1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19" name="Rectangle 418"/>
              <p:cNvSpPr/>
              <p:nvPr/>
            </p:nvSpPr>
            <p:spPr>
              <a:xfrm>
                <a:off x="6974146" y="5022528"/>
                <a:ext cx="639645" cy="355103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  <a:alpha val="31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8" name="TextBox 267"/>
            <p:cNvSpPr txBox="1"/>
            <p:nvPr/>
          </p:nvSpPr>
          <p:spPr>
            <a:xfrm>
              <a:off x="8467738" y="2979695"/>
              <a:ext cx="99290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 smtClean="0"/>
                <a:t>Prorogation</a:t>
              </a:r>
              <a:endParaRPr lang="en-US" sz="1050" b="1" dirty="0"/>
            </a:p>
          </p:txBody>
        </p:sp>
        <p:sp>
          <p:nvSpPr>
            <p:cNvPr id="420" name="TextBox 419"/>
            <p:cNvSpPr txBox="1"/>
            <p:nvPr/>
          </p:nvSpPr>
          <p:spPr>
            <a:xfrm>
              <a:off x="10476468" y="4097025"/>
              <a:ext cx="99290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smtClean="0"/>
                <a:t>Modularity</a:t>
              </a:r>
              <a:endParaRPr lang="en-US" sz="1050" b="1" dirty="0"/>
            </a:p>
          </p:txBody>
        </p:sp>
        <p:sp>
          <p:nvSpPr>
            <p:cNvPr id="421" name="TextBox 420"/>
            <p:cNvSpPr txBox="1"/>
            <p:nvPr/>
          </p:nvSpPr>
          <p:spPr>
            <a:xfrm>
              <a:off x="8466335" y="4911007"/>
              <a:ext cx="99290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 smtClean="0"/>
                <a:t>Driver Gene</a:t>
              </a:r>
              <a:endParaRPr lang="en-US" sz="1050" b="1" dirty="0"/>
            </a:p>
          </p:txBody>
        </p:sp>
      </p:grpSp>
      <p:sp>
        <p:nvSpPr>
          <p:cNvPr id="422" name="Triangle 421"/>
          <p:cNvSpPr/>
          <p:nvPr/>
        </p:nvSpPr>
        <p:spPr>
          <a:xfrm>
            <a:off x="2540722" y="6299593"/>
            <a:ext cx="109728" cy="109728"/>
          </a:xfrm>
          <a:prstGeom prst="triangle">
            <a:avLst/>
          </a:prstGeom>
          <a:solidFill>
            <a:srgbClr val="0432FF"/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3" name="Diamond 422"/>
          <p:cNvSpPr/>
          <p:nvPr/>
        </p:nvSpPr>
        <p:spPr>
          <a:xfrm>
            <a:off x="3428310" y="6299593"/>
            <a:ext cx="109728" cy="109728"/>
          </a:xfrm>
          <a:prstGeom prst="diamond">
            <a:avLst/>
          </a:prstGeom>
          <a:solidFill>
            <a:srgbClr val="942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4" name="Hexagon 423"/>
          <p:cNvSpPr/>
          <p:nvPr/>
        </p:nvSpPr>
        <p:spPr>
          <a:xfrm>
            <a:off x="4416886" y="6308737"/>
            <a:ext cx="91440" cy="91440"/>
          </a:xfrm>
          <a:prstGeom prst="hexag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5" name="6-Point Star 424"/>
          <p:cNvSpPr>
            <a:spLocks noChangeAspect="1"/>
          </p:cNvSpPr>
          <p:nvPr/>
        </p:nvSpPr>
        <p:spPr>
          <a:xfrm>
            <a:off x="5571520" y="6299593"/>
            <a:ext cx="112391" cy="109728"/>
          </a:xfrm>
          <a:prstGeom prst="star6">
            <a:avLst/>
          </a:prstGeom>
          <a:pattFill prst="openDmnd">
            <a:fgClr>
              <a:schemeClr val="tx1"/>
            </a:fgClr>
            <a:bgClr>
              <a:schemeClr val="bg1"/>
            </a:bgClr>
          </a:patt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6" name="6-Point Star 425"/>
          <p:cNvSpPr>
            <a:spLocks noChangeAspect="1"/>
          </p:cNvSpPr>
          <p:nvPr/>
        </p:nvSpPr>
        <p:spPr>
          <a:xfrm>
            <a:off x="7362274" y="6299593"/>
            <a:ext cx="112391" cy="109728"/>
          </a:xfrm>
          <a:prstGeom prst="star6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7" name="TextBox 426"/>
          <p:cNvSpPr txBox="1"/>
          <p:nvPr/>
        </p:nvSpPr>
        <p:spPr>
          <a:xfrm>
            <a:off x="2671690" y="6215958"/>
            <a:ext cx="3305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TF</a:t>
            </a:r>
            <a:endParaRPr lang="en-US" sz="1200" dirty="0"/>
          </a:p>
        </p:txBody>
      </p:sp>
      <p:sp>
        <p:nvSpPr>
          <p:cNvPr id="428" name="TextBox 427"/>
          <p:cNvSpPr txBox="1"/>
          <p:nvPr/>
        </p:nvSpPr>
        <p:spPr>
          <a:xfrm>
            <a:off x="3559275" y="6215958"/>
            <a:ext cx="4315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RBP</a:t>
            </a:r>
            <a:endParaRPr lang="en-US" sz="1200" dirty="0"/>
          </a:p>
        </p:txBody>
      </p:sp>
      <p:sp>
        <p:nvSpPr>
          <p:cNvPr id="429" name="TextBox 428"/>
          <p:cNvSpPr txBox="1"/>
          <p:nvPr/>
        </p:nvSpPr>
        <p:spPr>
          <a:xfrm>
            <a:off x="4501643" y="6215958"/>
            <a:ext cx="615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miRNA</a:t>
            </a:r>
            <a:endParaRPr lang="en-US" sz="1200" dirty="0"/>
          </a:p>
        </p:txBody>
      </p:sp>
      <p:sp>
        <p:nvSpPr>
          <p:cNvPr id="430" name="TextBox 429"/>
          <p:cNvSpPr txBox="1"/>
          <p:nvPr/>
        </p:nvSpPr>
        <p:spPr>
          <a:xfrm>
            <a:off x="5712129" y="6215958"/>
            <a:ext cx="12310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Germline variant</a:t>
            </a:r>
            <a:endParaRPr lang="en-US" sz="1200" dirty="0"/>
          </a:p>
        </p:txBody>
      </p:sp>
      <p:sp>
        <p:nvSpPr>
          <p:cNvPr id="431" name="TextBox 430"/>
          <p:cNvSpPr txBox="1"/>
          <p:nvPr/>
        </p:nvSpPr>
        <p:spPr>
          <a:xfrm>
            <a:off x="7481939" y="6215958"/>
            <a:ext cx="1152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Somatic variant</a:t>
            </a:r>
            <a:endParaRPr lang="en-US" sz="1200" dirty="0"/>
          </a:p>
        </p:txBody>
      </p:sp>
      <p:sp>
        <p:nvSpPr>
          <p:cNvPr id="432" name="Triangle 431"/>
          <p:cNvSpPr/>
          <p:nvPr/>
        </p:nvSpPr>
        <p:spPr>
          <a:xfrm>
            <a:off x="1263059" y="832414"/>
            <a:ext cx="109728" cy="109728"/>
          </a:xfrm>
          <a:prstGeom prst="triangle">
            <a:avLst/>
          </a:prstGeom>
          <a:solidFill>
            <a:srgbClr val="0432FF"/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3" name="Triangle 432"/>
          <p:cNvSpPr/>
          <p:nvPr/>
        </p:nvSpPr>
        <p:spPr>
          <a:xfrm>
            <a:off x="1745202" y="1249455"/>
            <a:ext cx="109728" cy="109728"/>
          </a:xfrm>
          <a:prstGeom prst="triangle">
            <a:avLst/>
          </a:prstGeom>
          <a:solidFill>
            <a:srgbClr val="0432FF"/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4" name="Triangle 433"/>
          <p:cNvSpPr/>
          <p:nvPr/>
        </p:nvSpPr>
        <p:spPr>
          <a:xfrm>
            <a:off x="1331561" y="2076711"/>
            <a:ext cx="109728" cy="109728"/>
          </a:xfrm>
          <a:prstGeom prst="triangle">
            <a:avLst/>
          </a:prstGeom>
          <a:solidFill>
            <a:srgbClr val="0432FF"/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5" name="Diamond 434"/>
          <p:cNvSpPr/>
          <p:nvPr/>
        </p:nvSpPr>
        <p:spPr>
          <a:xfrm>
            <a:off x="3108348" y="520819"/>
            <a:ext cx="109728" cy="109728"/>
          </a:xfrm>
          <a:prstGeom prst="diamond">
            <a:avLst/>
          </a:prstGeom>
          <a:solidFill>
            <a:srgbClr val="942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6" name="TextBox 435"/>
          <p:cNvSpPr txBox="1"/>
          <p:nvPr/>
        </p:nvSpPr>
        <p:spPr>
          <a:xfrm>
            <a:off x="5135546" y="575717"/>
            <a:ext cx="551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</a:rPr>
              <a:t>miR-1</a:t>
            </a:r>
            <a:endParaRPr lang="en-US" sz="1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37" name="Diamond 436"/>
          <p:cNvSpPr/>
          <p:nvPr/>
        </p:nvSpPr>
        <p:spPr>
          <a:xfrm>
            <a:off x="4868394" y="1896743"/>
            <a:ext cx="109728" cy="109728"/>
          </a:xfrm>
          <a:prstGeom prst="diamond">
            <a:avLst/>
          </a:prstGeom>
          <a:solidFill>
            <a:srgbClr val="942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3" name="Elbow Connector 442"/>
          <p:cNvCxnSpPr>
            <a:stCxn id="70" idx="3"/>
            <a:endCxn id="59" idx="2"/>
          </p:cNvCxnSpPr>
          <p:nvPr/>
        </p:nvCxnSpPr>
        <p:spPr>
          <a:xfrm>
            <a:off x="4511669" y="352466"/>
            <a:ext cx="199562" cy="1243613"/>
          </a:xfrm>
          <a:prstGeom prst="bentConnector2">
            <a:avLst/>
          </a:prstGeom>
          <a:ln>
            <a:solidFill>
              <a:schemeClr val="bg1">
                <a:lumMod val="50000"/>
              </a:schemeClr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4" name="Diamond 443"/>
          <p:cNvSpPr/>
          <p:nvPr/>
        </p:nvSpPr>
        <p:spPr>
          <a:xfrm>
            <a:off x="4660113" y="1090295"/>
            <a:ext cx="109728" cy="109728"/>
          </a:xfrm>
          <a:prstGeom prst="diamond">
            <a:avLst/>
          </a:prstGeom>
          <a:solidFill>
            <a:srgbClr val="942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3902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9721</TotalTime>
  <Words>56</Words>
  <Application>Microsoft Macintosh PowerPoint</Application>
  <PresentationFormat>Widescreen</PresentationFormat>
  <Paragraphs>52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Calibri</vt:lpstr>
      <vt:lpstr>Calibri Light</vt:lpstr>
      <vt:lpstr>DengXian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jingzhang.wti.bupt@gmail.com</dc:creator>
  <cp:lastModifiedBy>jingzhang.wti.bupt@gmail.com</cp:lastModifiedBy>
  <cp:revision>211</cp:revision>
  <cp:lastPrinted>2017-09-22T20:10:06Z</cp:lastPrinted>
  <dcterms:created xsi:type="dcterms:W3CDTF">2017-08-31T14:48:15Z</dcterms:created>
  <dcterms:modified xsi:type="dcterms:W3CDTF">2017-09-28T20:40:03Z</dcterms:modified>
</cp:coreProperties>
</file>