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0" r:id="rId6"/>
    <p:sldId id="267" r:id="rId7"/>
    <p:sldId id="261" r:id="rId8"/>
    <p:sldId id="268" r:id="rId9"/>
    <p:sldId id="269" r:id="rId10"/>
    <p:sldId id="272" r:id="rId11"/>
    <p:sldId id="271" r:id="rId12"/>
    <p:sldId id="270" r:id="rId13"/>
    <p:sldId id="273" r:id="rId14"/>
    <p:sldId id="274" r:id="rId15"/>
    <p:sldId id="263" r:id="rId16"/>
    <p:sldId id="26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1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1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4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9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7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6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D845A-BE5D-404C-BB9B-CD653E9865B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E8DE-DDDB-F34B-8B65-2DEEECD30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Journal club 9/27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Leonidas Salichos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0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72400" cy="2547746"/>
          </a:xfrm>
        </p:spPr>
        <p:txBody>
          <a:bodyPr/>
          <a:lstStyle/>
          <a:p>
            <a:r>
              <a:rPr lang="en-US" dirty="0" err="1" smtClean="0"/>
              <a:t>MiSeq</a:t>
            </a:r>
            <a:r>
              <a:rPr lang="en-US" dirty="0" smtClean="0"/>
              <a:t>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83" y="0"/>
            <a:ext cx="4821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74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7185" y="229672"/>
            <a:ext cx="3528910" cy="6954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Long read validation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69" y="91652"/>
            <a:ext cx="6848531" cy="676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85" y="1066234"/>
            <a:ext cx="22575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VDJer</a:t>
            </a:r>
            <a:r>
              <a:rPr lang="en-US" sz="1400" dirty="0" smtClean="0"/>
              <a:t> performance to targeted </a:t>
            </a:r>
            <a:r>
              <a:rPr lang="en-US" sz="1400" dirty="0" err="1" smtClean="0"/>
              <a:t>IgH</a:t>
            </a:r>
            <a:r>
              <a:rPr lang="en-US" sz="1400" dirty="0" smtClean="0"/>
              <a:t> </a:t>
            </a:r>
            <a:r>
              <a:rPr lang="en-US" sz="1400" dirty="0" err="1" smtClean="0"/>
              <a:t>amplicon</a:t>
            </a:r>
            <a:r>
              <a:rPr lang="en-US" sz="1400" dirty="0" smtClean="0"/>
              <a:t> sequencing of breast cancer derived RNA samples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/>
              <a:t>MiSeq</a:t>
            </a:r>
            <a:r>
              <a:rPr lang="en-US" sz="1400" dirty="0" smtClean="0"/>
              <a:t> 2x250 paired end sequencing was used for comparison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85% </a:t>
            </a:r>
            <a:r>
              <a:rPr lang="en-US" sz="1400" dirty="0" err="1" smtClean="0"/>
              <a:t>VDJer</a:t>
            </a:r>
            <a:r>
              <a:rPr lang="en-US" sz="1400" dirty="0" smtClean="0"/>
              <a:t> </a:t>
            </a:r>
            <a:r>
              <a:rPr lang="en-US" sz="1400" dirty="0" err="1" smtClean="0"/>
              <a:t>contigs</a:t>
            </a:r>
            <a:r>
              <a:rPr lang="en-US" sz="1400" dirty="0" smtClean="0"/>
              <a:t> were validated by </a:t>
            </a:r>
            <a:r>
              <a:rPr lang="en-US" sz="1400" dirty="0" err="1" smtClean="0"/>
              <a:t>MiSeq</a:t>
            </a:r>
            <a:r>
              <a:rPr lang="en-US" sz="1400" dirty="0" smtClean="0"/>
              <a:t> sequencing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91.3 when allowing two mismatches </a:t>
            </a:r>
          </a:p>
        </p:txBody>
      </p:sp>
    </p:spTree>
    <p:extLst>
      <p:ext uri="{BB962C8B-B14F-4D97-AF65-F5344CB8AC3E}">
        <p14:creationId xmlns:p14="http://schemas.microsoft.com/office/powerpoint/2010/main" val="66581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5596"/>
            <a:ext cx="8229600" cy="59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19"/>
            <a:ext cx="8229600" cy="5720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473 TCGA melanoma results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35573" y="1002954"/>
            <a:ext cx="22337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an average of 35 </a:t>
            </a:r>
            <a:r>
              <a:rPr lang="en-US" sz="1400" dirty="0" err="1" smtClean="0"/>
              <a:t>clonotypes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146854" y="4508706"/>
            <a:ext cx="2233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increased incidence of somatic </a:t>
            </a:r>
            <a:r>
              <a:rPr lang="en-US" sz="1400" dirty="0" err="1" smtClean="0"/>
              <a:t>hypermutation</a:t>
            </a:r>
            <a:r>
              <a:rPr lang="en-US" sz="1400" dirty="0" smtClean="0"/>
              <a:t> in </a:t>
            </a:r>
            <a:r>
              <a:rPr lang="en-US" sz="1400" dirty="0" err="1" smtClean="0"/>
              <a:t>IgG</a:t>
            </a:r>
            <a:r>
              <a:rPr lang="en-US" sz="1400" dirty="0" smtClean="0"/>
              <a:t> and IgA </a:t>
            </a:r>
            <a:r>
              <a:rPr lang="en-US" sz="1400" dirty="0" err="1" smtClean="0"/>
              <a:t>clonotypes</a:t>
            </a:r>
            <a:r>
              <a:rPr lang="en-US" sz="1400" dirty="0" smtClean="0"/>
              <a:t> compared to </a:t>
            </a:r>
            <a:r>
              <a:rPr lang="en-US" sz="1400" dirty="0" err="1" smtClean="0"/>
              <a:t>IgM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777031" y="467632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n-US" dirty="0" err="1" smtClean="0"/>
              <a:t>clonotypes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82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06"/>
            <a:ext cx="8229600" cy="3355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BCR diversity prognostics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011" y="809387"/>
            <a:ext cx="5004548" cy="6048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6961"/>
            <a:ext cx="3162126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Measures of diversity can include assessments of richness and evenness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Richness: number of distinct members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Evenness: variance of abundance of </a:t>
            </a:r>
            <a:r>
              <a:rPr lang="en-US" sz="1400" dirty="0" err="1" smtClean="0"/>
              <a:t>clonotypes</a:t>
            </a:r>
            <a:r>
              <a:rPr lang="en-US" sz="1400" dirty="0" smtClean="0"/>
              <a:t> within the repertoire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group with high abundance and low evenness showed best survival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Conf. Hypothesis: a selected antigen driven B-cell response is present in tumor immune microenvironment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 TCGA bladder samples was not shown to be a prognostic indicator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08" y="3461686"/>
            <a:ext cx="3964436" cy="42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7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80376"/>
            <a:ext cx="9055100" cy="27686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944360"/>
            <a:ext cx="8229600" cy="349502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Individual variation in </a:t>
            </a:r>
            <a:r>
              <a:rPr lang="en-US" dirty="0" err="1" smtClean="0"/>
              <a:t>germline</a:t>
            </a:r>
            <a:r>
              <a:rPr lang="en-US" dirty="0" smtClean="0"/>
              <a:t> and expressed B-cell </a:t>
            </a:r>
            <a:r>
              <a:rPr lang="en-US" dirty="0" err="1" smtClean="0"/>
              <a:t>immunoglobuline</a:t>
            </a:r>
            <a:r>
              <a:rPr lang="en-US" dirty="0" smtClean="0"/>
              <a:t> has been associated with:</a:t>
            </a:r>
          </a:p>
          <a:p>
            <a:pPr lvl="1"/>
            <a:r>
              <a:rPr lang="en-US" dirty="0" smtClean="0"/>
              <a:t>Aging, disease susceptibility and differential response to infection  </a:t>
            </a:r>
          </a:p>
          <a:p>
            <a:r>
              <a:rPr lang="en-US" dirty="0" smtClean="0"/>
              <a:t>Repertoire properties can now be studied at large scale through </a:t>
            </a:r>
            <a:r>
              <a:rPr lang="en-US" dirty="0" err="1" smtClean="0"/>
              <a:t>nexgen</a:t>
            </a:r>
            <a:r>
              <a:rPr lang="en-US" dirty="0" smtClean="0"/>
              <a:t> sequencing</a:t>
            </a:r>
          </a:p>
          <a:p>
            <a:r>
              <a:rPr lang="en-US" dirty="0" smtClean="0"/>
              <a:t>Accurate analysis of repertoire sequencing requires identifying the </a:t>
            </a:r>
            <a:r>
              <a:rPr lang="en-US" dirty="0" err="1" smtClean="0"/>
              <a:t>germline</a:t>
            </a:r>
            <a:r>
              <a:rPr lang="en-US" dirty="0" smtClean="0"/>
              <a:t> variable (V), diversity (D) and joining (J) segments</a:t>
            </a:r>
          </a:p>
          <a:p>
            <a:r>
              <a:rPr lang="en-US" dirty="0" smtClean="0"/>
              <a:t>Existing databases are likely incomplete and novel polymorphisms are hard to identify</a:t>
            </a:r>
          </a:p>
          <a:p>
            <a:r>
              <a:rPr lang="en-US" dirty="0" smtClean="0"/>
              <a:t>develop a tool for </a:t>
            </a:r>
            <a:r>
              <a:rPr lang="en-US" dirty="0" err="1" smtClean="0"/>
              <a:t>Ig</a:t>
            </a:r>
            <a:r>
              <a:rPr lang="en-US" dirty="0" smtClean="0"/>
              <a:t> Genotype Elucidation via Rep-</a:t>
            </a:r>
            <a:r>
              <a:rPr lang="en-US" dirty="0" err="1" smtClean="0"/>
              <a:t>Seq</a:t>
            </a:r>
            <a:r>
              <a:rPr lang="en-US" dirty="0" smtClean="0"/>
              <a:t> (</a:t>
            </a:r>
            <a:r>
              <a:rPr lang="en-US" dirty="0" err="1" smtClean="0"/>
              <a:t>TIgER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Identified 11 novel V segment alleles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8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08" r="108"/>
          <a:stretch>
            <a:fillRect/>
          </a:stretch>
        </p:blipFill>
        <p:spPr>
          <a:xfrm>
            <a:off x="392449" y="87880"/>
            <a:ext cx="8134350" cy="2465388"/>
          </a:xfrm>
        </p:spPr>
      </p:pic>
    </p:spTree>
    <p:extLst>
      <p:ext uri="{BB962C8B-B14F-4D97-AF65-F5344CB8AC3E}">
        <p14:creationId xmlns:p14="http://schemas.microsoft.com/office/powerpoint/2010/main" val="192669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Co-evolution of a broadly neutralizing HIV-1 antibody and founder virus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HIV-1 vaccines elicit strain-specific neutralizing antibodies</a:t>
            </a:r>
          </a:p>
          <a:p>
            <a:endParaRPr lang="en-US" dirty="0" smtClean="0"/>
          </a:p>
          <a:p>
            <a:r>
              <a:rPr lang="en-US" dirty="0" smtClean="0"/>
              <a:t>Cross neutralizing antibodies arise in 20% of infected individuals</a:t>
            </a:r>
          </a:p>
          <a:p>
            <a:endParaRPr lang="en-US" dirty="0" smtClean="0"/>
          </a:p>
          <a:p>
            <a:r>
              <a:rPr lang="en-US" dirty="0" smtClean="0"/>
              <a:t>Here, they report the isolation, evolution and structure of a broadly neutralizing antibody from infection</a:t>
            </a:r>
          </a:p>
          <a:p>
            <a:endParaRPr lang="en-US" dirty="0" smtClean="0"/>
          </a:p>
          <a:p>
            <a:r>
              <a:rPr lang="en-US" dirty="0" smtClean="0"/>
              <a:t>Antibody CH103 neutralized 55% of HIV-1 isolates</a:t>
            </a:r>
          </a:p>
          <a:p>
            <a:endParaRPr lang="en-US" dirty="0" smtClean="0"/>
          </a:p>
          <a:p>
            <a:r>
              <a:rPr lang="en-US" dirty="0" smtClean="0"/>
              <a:t>Virus and antibody gene sequencing revealed </a:t>
            </a:r>
            <a:r>
              <a:rPr lang="en-US" dirty="0" err="1" smtClean="0"/>
              <a:t>concominant</a:t>
            </a:r>
            <a:r>
              <a:rPr lang="en-US" dirty="0" smtClean="0"/>
              <a:t> virus evolution and antibody maturation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2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80% of heterosexual HIV-1 infections are established by one founder virus. Then: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initial neutralizing antibody response to virus arises 3 months after transmission and is strain specific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antibody response drives viral escape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virus becomes resistant to neutralization</a:t>
            </a:r>
          </a:p>
          <a:p>
            <a:endParaRPr lang="en-US" dirty="0" smtClean="0"/>
          </a:p>
          <a:p>
            <a:r>
              <a:rPr lang="en-US" dirty="0" smtClean="0"/>
              <a:t>Poor specificities of neutralizing antibodies in 80% of patients</a:t>
            </a:r>
          </a:p>
          <a:p>
            <a:endParaRPr lang="en-US" dirty="0" smtClean="0"/>
          </a:p>
          <a:p>
            <a:r>
              <a:rPr lang="en-US" dirty="0" smtClean="0"/>
              <a:t>But 20% evolve variants with considerable neutralization breadth</a:t>
            </a:r>
          </a:p>
          <a:p>
            <a:r>
              <a:rPr lang="en-US" dirty="0" smtClean="0"/>
              <a:t>Here they report the isolation of CH103 CD4 binding site </a:t>
            </a:r>
            <a:r>
              <a:rPr lang="en-US" dirty="0" err="1" smtClean="0"/>
              <a:t>BnAb</a:t>
            </a:r>
            <a:r>
              <a:rPr lang="en-US" dirty="0" smtClean="0"/>
              <a:t> from acute HIV-1 to </a:t>
            </a:r>
            <a:r>
              <a:rPr lang="en-US" dirty="0" err="1" smtClean="0"/>
              <a:t>BnAB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The idea is to target naive B cells that lead to </a:t>
            </a:r>
            <a:r>
              <a:rPr lang="en-US" dirty="0" err="1" smtClean="0"/>
              <a:t>BnAB</a:t>
            </a:r>
            <a:r>
              <a:rPr lang="en-US" dirty="0" smtClean="0"/>
              <a:t> with vaccination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00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139700"/>
            <a:ext cx="85090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4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81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87" y="2723448"/>
            <a:ext cx="2328418" cy="415462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8405" y="2677676"/>
            <a:ext cx="6267746" cy="459108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Next gen DNA and RNA sequencing technologies are used in the study of B-cell and T-cell receptor repertoire</a:t>
            </a:r>
          </a:p>
          <a:p>
            <a:endParaRPr lang="en-US" sz="1800" dirty="0" smtClean="0"/>
          </a:p>
          <a:p>
            <a:r>
              <a:rPr lang="en-US" sz="1800" dirty="0" smtClean="0"/>
              <a:t>Repertoire properties can now be studied at large scale through </a:t>
            </a:r>
            <a:r>
              <a:rPr lang="en-US" sz="1800" dirty="0" err="1" smtClean="0"/>
              <a:t>nexgen</a:t>
            </a:r>
            <a:r>
              <a:rPr lang="en-US" sz="1800" dirty="0" smtClean="0"/>
              <a:t> sequencing</a:t>
            </a:r>
          </a:p>
          <a:p>
            <a:endParaRPr lang="en-US" sz="1800" dirty="0" smtClean="0"/>
          </a:p>
          <a:p>
            <a:r>
              <a:rPr lang="en-US" sz="1800" dirty="0" smtClean="0"/>
              <a:t>Rep-</a:t>
            </a:r>
            <a:r>
              <a:rPr lang="en-US" sz="1800" dirty="0" err="1" smtClean="0"/>
              <a:t>seq</a:t>
            </a:r>
            <a:r>
              <a:rPr lang="en-US" sz="1800" dirty="0" smtClean="0"/>
              <a:t> (repertoire sequencing), to portray achievements in the field of #</a:t>
            </a:r>
            <a:r>
              <a:rPr lang="en-US" sz="1800" dirty="0" err="1" smtClean="0"/>
              <a:t>nextgenseq</a:t>
            </a:r>
            <a:r>
              <a:rPr lang="en-US" sz="1800" dirty="0" smtClean="0"/>
              <a:t> to understand immune response </a:t>
            </a:r>
          </a:p>
          <a:p>
            <a:endParaRPr lang="en-US" sz="1800" dirty="0" smtClean="0"/>
          </a:p>
          <a:p>
            <a:r>
              <a:rPr lang="en-US" sz="1800" dirty="0" smtClean="0"/>
              <a:t>New computational algorithms needed to transition to system-wide analysis in </a:t>
            </a:r>
            <a:r>
              <a:rPr lang="en-US" sz="1800" dirty="0" err="1" smtClean="0"/>
              <a:t>personilized</a:t>
            </a:r>
            <a:r>
              <a:rPr lang="en-US" sz="1800" dirty="0" smtClean="0"/>
              <a:t> medicine and understanding of immune behavior and response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10334" y="2076328"/>
            <a:ext cx="706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</a:t>
            </a:r>
            <a:r>
              <a:rPr lang="en-US" dirty="0" err="1" smtClean="0"/>
              <a:t>B_cell</a:t>
            </a:r>
            <a:r>
              <a:rPr lang="en-US" dirty="0" smtClean="0"/>
              <a:t> #</a:t>
            </a:r>
            <a:r>
              <a:rPr lang="en-US" dirty="0" err="1" smtClean="0"/>
              <a:t>Immunological_repertoire</a:t>
            </a:r>
            <a:r>
              <a:rPr lang="en-US" dirty="0" smtClean="0"/>
              <a:t> #next-</a:t>
            </a:r>
            <a:r>
              <a:rPr lang="en-US" dirty="0" err="1" smtClean="0"/>
              <a:t>gen_sequencing</a:t>
            </a:r>
            <a:r>
              <a:rPr lang="en-US" dirty="0" smtClean="0"/>
              <a:t>  #</a:t>
            </a:r>
            <a:r>
              <a:rPr lang="en-US" dirty="0" err="1" smtClean="0"/>
              <a:t>T_cell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5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785555"/>
            <a:ext cx="4219223" cy="918023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Binding affinities (</a:t>
            </a:r>
            <a:r>
              <a:rPr lang="en-US" dirty="0" err="1"/>
              <a:t>Kd</a:t>
            </a:r>
            <a:r>
              <a:rPr lang="en-US" dirty="0"/>
              <a:t>, </a:t>
            </a:r>
            <a:r>
              <a:rPr lang="en-US" dirty="0" err="1"/>
              <a:t>nM</a:t>
            </a:r>
            <a:r>
              <a:rPr lang="en-US" dirty="0"/>
              <a:t>) of antibodies to</a:t>
            </a:r>
          </a:p>
          <a:p>
            <a:r>
              <a:rPr lang="en-US" dirty="0"/>
              <a:t>autologous subtype C CH505 (C.CH505; left box) and heterologous B.63521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4" y="0"/>
            <a:ext cx="514161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22" y="864780"/>
            <a:ext cx="4402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a,b</a:t>
            </a:r>
            <a:r>
              <a:rPr lang="en-US" b="1" dirty="0" smtClean="0"/>
              <a:t> </a:t>
            </a:r>
            <a:r>
              <a:rPr lang="en-US" dirty="0" smtClean="0"/>
              <a:t>antibodies </a:t>
            </a:r>
            <a:r>
              <a:rPr lang="en-US" dirty="0"/>
              <a:t>were representatives of a single</a:t>
            </a:r>
          </a:p>
          <a:p>
            <a:r>
              <a:rPr lang="en-US" dirty="0"/>
              <a:t>clonal lineage </a:t>
            </a:r>
            <a:r>
              <a:rPr lang="en-US" dirty="0" smtClean="0"/>
              <a:t>designated </a:t>
            </a:r>
            <a:r>
              <a:rPr lang="en-US" dirty="0"/>
              <a:t>as the CH103 clonal lineage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2222" y="3720785"/>
            <a:ext cx="4176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, Maximum likelihood </a:t>
            </a:r>
            <a:r>
              <a:rPr lang="en-US" dirty="0" err="1" smtClean="0"/>
              <a:t>phylogram</a:t>
            </a:r>
            <a:r>
              <a:rPr lang="en-US" dirty="0" smtClean="0"/>
              <a:t> showing the CH103 lineage with the inferred intermediates (circles, I1–4, I7 and I8)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5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7216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34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0"/>
            <a:ext cx="9053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1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23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18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RNA </a:t>
            </a:r>
            <a:r>
              <a:rPr lang="en-US" dirty="0" err="1" smtClean="0"/>
              <a:t>seq</a:t>
            </a:r>
            <a:r>
              <a:rPr lang="en-US" dirty="0" smtClean="0"/>
              <a:t> (and DNA </a:t>
            </a:r>
            <a:r>
              <a:rPr lang="en-US" dirty="0" err="1" smtClean="0"/>
              <a:t>seq</a:t>
            </a:r>
            <a:r>
              <a:rPr lang="en-US" dirty="0" smtClean="0"/>
              <a:t>) to map and construct the evolution of B and T cells</a:t>
            </a:r>
          </a:p>
          <a:p>
            <a:endParaRPr lang="en-US" dirty="0" smtClean="0"/>
          </a:p>
          <a:p>
            <a:r>
              <a:rPr lang="en-US" dirty="0" smtClean="0"/>
              <a:t>Associate specific types of </a:t>
            </a:r>
            <a:r>
              <a:rPr lang="en-US" dirty="0" err="1" smtClean="0"/>
              <a:t>subclones</a:t>
            </a:r>
            <a:r>
              <a:rPr lang="en-US" dirty="0" smtClean="0"/>
              <a:t> with cancer properties</a:t>
            </a:r>
          </a:p>
          <a:p>
            <a:endParaRPr lang="en-US" dirty="0"/>
          </a:p>
          <a:p>
            <a:r>
              <a:rPr lang="en-US" dirty="0" smtClean="0"/>
              <a:t>Using Bayesian phylogenetic models, to predict the variations in size and </a:t>
            </a:r>
            <a:r>
              <a:rPr lang="en-US" smtClean="0"/>
              <a:t>clonality </a:t>
            </a:r>
            <a:r>
              <a:rPr lang="en-US" dirty="0" smtClean="0"/>
              <a:t>during tumor growth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4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76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66" y="359335"/>
            <a:ext cx="4457700" cy="330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55536" y="812028"/>
            <a:ext cx="4226513" cy="621728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Large scale &gt; powerful results</a:t>
            </a:r>
          </a:p>
          <a:p>
            <a:pPr lvl="1"/>
            <a:r>
              <a:rPr lang="en-US" sz="1400" dirty="0" smtClean="0"/>
              <a:t>Temporal snapshot of immune repertoire</a:t>
            </a:r>
          </a:p>
          <a:p>
            <a:pPr lvl="1"/>
            <a:r>
              <a:rPr lang="en-US" sz="1400" dirty="0" smtClean="0"/>
              <a:t>Understanding of the how IS disposes unwanted infections</a:t>
            </a:r>
          </a:p>
          <a:p>
            <a:pPr lvl="1"/>
            <a:r>
              <a:rPr lang="en-US" sz="1400" dirty="0" smtClean="0"/>
              <a:t>Use in therapeutic contexts</a:t>
            </a:r>
            <a:endParaRPr lang="en-US" sz="1800" dirty="0" smtClean="0"/>
          </a:p>
          <a:p>
            <a:r>
              <a:rPr lang="en-US" sz="1800" dirty="0" smtClean="0"/>
              <a:t>T and B cells (adaptive immune system) are activated by antigen contact via receptors.</a:t>
            </a:r>
          </a:p>
          <a:p>
            <a:endParaRPr lang="en-US" sz="1800" dirty="0"/>
          </a:p>
          <a:p>
            <a:r>
              <a:rPr lang="en-US" sz="1800" dirty="0" smtClean="0"/>
              <a:t>The receptors are diversified through a sequence of mechanisms that maximize diversity including:</a:t>
            </a:r>
          </a:p>
          <a:p>
            <a:pPr lvl="1"/>
            <a:r>
              <a:rPr lang="en-US" sz="1400" dirty="0" smtClean="0"/>
              <a:t>Non-precise V(D)J rearrangements</a:t>
            </a:r>
          </a:p>
          <a:p>
            <a:pPr lvl="1"/>
            <a:r>
              <a:rPr lang="en-US" sz="1400" dirty="0" err="1" smtClean="0"/>
              <a:t>Templated</a:t>
            </a:r>
            <a:r>
              <a:rPr lang="en-US" sz="1400" dirty="0" smtClean="0"/>
              <a:t> and non </a:t>
            </a:r>
            <a:r>
              <a:rPr lang="en-US" sz="1400" dirty="0" err="1" smtClean="0"/>
              <a:t>templated</a:t>
            </a:r>
            <a:r>
              <a:rPr lang="en-US" sz="1400" dirty="0" smtClean="0"/>
              <a:t> nucleotide additions</a:t>
            </a:r>
          </a:p>
          <a:p>
            <a:pPr lvl="1"/>
            <a:r>
              <a:rPr lang="en-US" sz="1400" dirty="0" smtClean="0"/>
              <a:t>Nucleotide deletions</a:t>
            </a:r>
          </a:p>
          <a:p>
            <a:r>
              <a:rPr lang="en-US" sz="1800" dirty="0" smtClean="0"/>
              <a:t>The immense theoretical combinatorial diversity challenges immunology. As recent as 2006 impossibly to sequence enough DNA or RNA to obtain a statistically sound sample of repertoire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389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576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66" y="359335"/>
            <a:ext cx="4457700" cy="330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55536" y="812028"/>
            <a:ext cx="4226513" cy="621728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An important issue is clone identification, </a:t>
            </a:r>
            <a:r>
              <a:rPr lang="en-US" sz="1800" dirty="0" err="1" smtClean="0"/>
              <a:t>eg</a:t>
            </a:r>
            <a:r>
              <a:rPr lang="en-US" sz="1800" dirty="0" smtClean="0"/>
              <a:t> classification of the reads into clusters assuming close sequences originate from </a:t>
            </a:r>
          </a:p>
          <a:p>
            <a:endParaRPr lang="en-US" sz="1800" dirty="0" smtClean="0"/>
          </a:p>
          <a:p>
            <a:r>
              <a:rPr lang="en-US" sz="1800" dirty="0" smtClean="0"/>
              <a:t>Once sequences are available we are interested in:</a:t>
            </a:r>
          </a:p>
          <a:p>
            <a:pPr lvl="1"/>
            <a:r>
              <a:rPr lang="en-US" sz="1400" dirty="0" smtClean="0"/>
              <a:t>Size of the repertoire; </a:t>
            </a:r>
          </a:p>
          <a:p>
            <a:pPr lvl="1"/>
            <a:r>
              <a:rPr lang="en-US" sz="1400" dirty="0" smtClean="0"/>
              <a:t>similarities between repertoires; </a:t>
            </a:r>
          </a:p>
          <a:p>
            <a:pPr lvl="1"/>
            <a:r>
              <a:rPr lang="en-US" sz="1400" dirty="0" smtClean="0"/>
              <a:t>VDJ segment use; </a:t>
            </a:r>
          </a:p>
          <a:p>
            <a:pPr lvl="1"/>
            <a:r>
              <a:rPr lang="en-US" sz="1400" dirty="0" smtClean="0"/>
              <a:t>insertions/deletions; </a:t>
            </a:r>
          </a:p>
          <a:p>
            <a:pPr lvl="1"/>
            <a:r>
              <a:rPr lang="en-US" sz="1400" dirty="0" smtClean="0"/>
              <a:t>CDR length</a:t>
            </a:r>
          </a:p>
          <a:p>
            <a:pPr lvl="1"/>
            <a:r>
              <a:rPr lang="en-US" sz="1400" dirty="0" smtClean="0"/>
              <a:t>Estimating the number of unique receptors (the unseen species problem, </a:t>
            </a:r>
            <a:r>
              <a:rPr lang="en-US" sz="1400" dirty="0" err="1" smtClean="0"/>
              <a:t>Fisheret</a:t>
            </a:r>
            <a:r>
              <a:rPr lang="en-US" sz="1400" dirty="0" smtClean="0"/>
              <a:t> al  &gt;60 years ago)</a:t>
            </a:r>
          </a:p>
          <a:p>
            <a:pPr lvl="1"/>
            <a:endParaRPr lang="en-US" sz="1400" dirty="0"/>
          </a:p>
          <a:p>
            <a:r>
              <a:rPr lang="en-US" sz="1800" dirty="0" smtClean="0"/>
              <a:t>Analyses may also be performed at:</a:t>
            </a:r>
          </a:p>
          <a:p>
            <a:pPr lvl="1"/>
            <a:r>
              <a:rPr lang="en-US" sz="1400" dirty="0" smtClean="0"/>
              <a:t>Individual level</a:t>
            </a:r>
          </a:p>
          <a:p>
            <a:pPr lvl="1"/>
            <a:r>
              <a:rPr lang="en-US" sz="1400" dirty="0" smtClean="0"/>
              <a:t>Naïve </a:t>
            </a:r>
            <a:r>
              <a:rPr lang="en-US" sz="1400" dirty="0" err="1" smtClean="0"/>
              <a:t>vs</a:t>
            </a:r>
            <a:r>
              <a:rPr lang="en-US" sz="1400" dirty="0" smtClean="0"/>
              <a:t> memory</a:t>
            </a:r>
          </a:p>
          <a:p>
            <a:pPr lvl="1"/>
            <a:r>
              <a:rPr lang="en-US" sz="1400" dirty="0" smtClean="0"/>
              <a:t>B cell </a:t>
            </a:r>
            <a:r>
              <a:rPr lang="en-US" sz="1400" dirty="0" err="1" smtClean="0"/>
              <a:t>isotypes</a:t>
            </a:r>
            <a:r>
              <a:rPr lang="en-US" sz="1400" dirty="0" smtClean="0"/>
              <a:t>, CD$ and CD8 T cells or lymphocytes</a:t>
            </a:r>
          </a:p>
          <a:p>
            <a:pPr lvl="1"/>
            <a:r>
              <a:rPr lang="en-US" sz="1400" dirty="0" smtClean="0"/>
              <a:t>At different levels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241900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 descr="A description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17" y="82226"/>
            <a:ext cx="4923869" cy="66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690" y="3410657"/>
            <a:ext cx="3598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crucial for immune defense against infectious pathogens and has </a:t>
            </a:r>
            <a:r>
              <a:rPr lang="en-US" dirty="0" smtClean="0"/>
              <a:t>implications for </a:t>
            </a:r>
            <a:r>
              <a:rPr lang="en-US" dirty="0"/>
              <a:t>understanding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autoimmunity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immunodeficiency </a:t>
            </a:r>
            <a:r>
              <a:rPr lang="en-US" dirty="0"/>
              <a:t>syndromes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anti</a:t>
            </a:r>
            <a:r>
              <a:rPr lang="en-US" dirty="0"/>
              <a:t>-tumor immune response to malignant </a:t>
            </a:r>
            <a:r>
              <a:rPr lang="en-US" dirty="0" smtClean="0"/>
              <a:t>diseases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Brain (multiple sclerosis)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6690" y="782284"/>
            <a:ext cx="3680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recombination </a:t>
            </a:r>
            <a:r>
              <a:rPr lang="en-US" dirty="0"/>
              <a:t>of V, D and </a:t>
            </a:r>
            <a:r>
              <a:rPr lang="en-US" dirty="0" smtClean="0"/>
              <a:t>J segments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insertions </a:t>
            </a:r>
            <a:r>
              <a:rPr lang="en-US" dirty="0"/>
              <a:t>and deletions at junction </a:t>
            </a:r>
            <a:r>
              <a:rPr lang="en-US" dirty="0" smtClean="0"/>
              <a:t>points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somatic </a:t>
            </a:r>
            <a:r>
              <a:rPr lang="en-US" dirty="0" err="1"/>
              <a:t>hypermutation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2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9637"/>
            <a:ext cx="8229600" cy="348186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Previous methods depend upon PCR amp. followed by long read </a:t>
            </a:r>
            <a:r>
              <a:rPr lang="en-US" dirty="0" err="1" smtClean="0"/>
              <a:t>amplicon</a:t>
            </a:r>
            <a:r>
              <a:rPr lang="en-US" dirty="0" smtClean="0"/>
              <a:t> sequencing on VDJ junctions</a:t>
            </a:r>
          </a:p>
          <a:p>
            <a:endParaRPr lang="en-US" dirty="0" smtClean="0"/>
          </a:p>
          <a:p>
            <a:r>
              <a:rPr lang="en-US" dirty="0" smtClean="0"/>
              <a:t>Often not feasible due to cost or limited material</a:t>
            </a:r>
          </a:p>
          <a:p>
            <a:endParaRPr lang="en-US" dirty="0"/>
          </a:p>
          <a:p>
            <a:r>
              <a:rPr lang="en-US" dirty="0" smtClean="0"/>
              <a:t>B-cell lineage gene expression signatures are strongly prognostic in multiple solid tumor types</a:t>
            </a:r>
          </a:p>
          <a:p>
            <a:endParaRPr lang="en-US" dirty="0" smtClean="0"/>
          </a:p>
          <a:p>
            <a:r>
              <a:rPr lang="en-US" dirty="0" smtClean="0"/>
              <a:t>Many existing datasets where short read RNA sequencing are available </a:t>
            </a:r>
          </a:p>
          <a:p>
            <a:endParaRPr lang="en-US" dirty="0" smtClean="0"/>
          </a:p>
          <a:p>
            <a:r>
              <a:rPr lang="en-US" dirty="0" err="1" smtClean="0"/>
              <a:t>V’Djer</a:t>
            </a:r>
            <a:r>
              <a:rPr lang="en-US" dirty="0" smtClean="0"/>
              <a:t> &gt; an assembly-based method that reconstructs repertoires from short-read RNA sequencing data</a:t>
            </a:r>
          </a:p>
          <a:p>
            <a:endParaRPr lang="en-US" dirty="0" smtClean="0"/>
          </a:p>
          <a:p>
            <a:r>
              <a:rPr lang="en-US" dirty="0" smtClean="0"/>
              <a:t>This method captures expressed BCR repertoires from short read mRNA-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endParaRPr lang="en-US" dirty="0"/>
          </a:p>
          <a:p>
            <a:r>
              <a:rPr lang="en-US" dirty="0" smtClean="0"/>
              <a:t>Applied to 473 Melanoma samples from TCGA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1" y="102275"/>
            <a:ext cx="8579429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4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185" y="0"/>
            <a:ext cx="545211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045" y="1674673"/>
            <a:ext cx="2993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V’DJer</a:t>
            </a:r>
            <a:r>
              <a:rPr lang="en-US" dirty="0" smtClean="0"/>
              <a:t> (</a:t>
            </a:r>
            <a:r>
              <a:rPr lang="en-US" dirty="0" err="1" smtClean="0"/>
              <a:t>vē-jur</a:t>
            </a:r>
            <a:r>
              <a:rPr lang="en-US" dirty="0" smtClean="0"/>
              <a:t>), an assembly-based approach to reconstruction and relative quantitation of: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immunoglobulin heavy-chain (</a:t>
            </a:r>
            <a:r>
              <a:rPr lang="en-US" dirty="0" err="1" smtClean="0"/>
              <a:t>IgH</a:t>
            </a:r>
            <a:r>
              <a:rPr lang="en-US" dirty="0" smtClean="0"/>
              <a:t>),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kappa light-chain (</a:t>
            </a:r>
            <a:r>
              <a:rPr lang="en-US" dirty="0" err="1" smtClean="0"/>
              <a:t>IgK</a:t>
            </a:r>
            <a:r>
              <a:rPr lang="en-US" dirty="0" smtClean="0"/>
              <a:t>) and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lambda light-chain (</a:t>
            </a:r>
            <a:r>
              <a:rPr lang="en-US" dirty="0" err="1" smtClean="0"/>
              <a:t>IgL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r>
              <a:rPr lang="en-US" dirty="0" smtClean="0"/>
              <a:t>sequences from short read mRNA-</a:t>
            </a:r>
            <a:r>
              <a:rPr lang="en-US" dirty="0" err="1" smtClean="0"/>
              <a:t>Seq</a:t>
            </a:r>
            <a:r>
              <a:rPr lang="en-US" dirty="0" smtClean="0"/>
              <a:t> data with read lengths of 48 </a:t>
            </a:r>
            <a:r>
              <a:rPr lang="en-US" dirty="0" err="1" smtClean="0"/>
              <a:t>bp</a:t>
            </a:r>
            <a:r>
              <a:rPr lang="en-US" dirty="0" smtClean="0"/>
              <a:t> or longer.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6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V]</a:t>
            </a:r>
            <a:r>
              <a:rPr lang="en-US" dirty="0" err="1" smtClean="0"/>
              <a:t>Djer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5" y="1600200"/>
            <a:ext cx="365480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VDJer</a:t>
            </a:r>
            <a:r>
              <a:rPr lang="en-US" dirty="0" smtClean="0"/>
              <a:t> accepts a BAM file of mapped mRNA-</a:t>
            </a:r>
            <a:r>
              <a:rPr lang="en-US" dirty="0" err="1" smtClean="0"/>
              <a:t>seq</a:t>
            </a:r>
            <a:r>
              <a:rPr lang="en-US" dirty="0" smtClean="0"/>
              <a:t> short reads as input. Then:</a:t>
            </a:r>
          </a:p>
          <a:p>
            <a:pPr lvl="1"/>
            <a:r>
              <a:rPr lang="en-US" dirty="0" smtClean="0"/>
              <a:t>Read extraction to isolate reads that may have arisen from a BCR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Bruijn</a:t>
            </a:r>
            <a:r>
              <a:rPr lang="en-US" dirty="0" smtClean="0"/>
              <a:t> graph construction from candidate reads</a:t>
            </a:r>
          </a:p>
          <a:p>
            <a:pPr lvl="1"/>
            <a:r>
              <a:rPr lang="en-US" dirty="0" smtClean="0"/>
              <a:t>Graph traversal using BCR </a:t>
            </a:r>
            <a:r>
              <a:rPr lang="en-US" dirty="0" err="1" smtClean="0"/>
              <a:t>specfic</a:t>
            </a:r>
            <a:r>
              <a:rPr lang="en-US" dirty="0" smtClean="0"/>
              <a:t> heuristics</a:t>
            </a:r>
          </a:p>
          <a:p>
            <a:pPr lvl="1"/>
            <a:r>
              <a:rPr lang="en-US" dirty="0" smtClean="0"/>
              <a:t>Maps reads to and evaluation of candidate BCR sequences</a:t>
            </a:r>
          </a:p>
          <a:p>
            <a:pPr lvl="1"/>
            <a:r>
              <a:rPr lang="en-US" dirty="0" smtClean="0"/>
              <a:t>Outputs a </a:t>
            </a:r>
            <a:r>
              <a:rPr lang="en-US" dirty="0" err="1" smtClean="0"/>
              <a:t>fasta</a:t>
            </a:r>
            <a:r>
              <a:rPr lang="en-US" dirty="0" smtClean="0"/>
              <a:t> file containing BCR </a:t>
            </a:r>
            <a:r>
              <a:rPr lang="en-US" dirty="0" err="1" smtClean="0"/>
              <a:t>contigs</a:t>
            </a:r>
            <a:r>
              <a:rPr lang="en-US" dirty="0" smtClean="0"/>
              <a:t> and a SAM file with reads mapped to these </a:t>
            </a:r>
            <a:r>
              <a:rPr lang="en-US" dirty="0" err="1" smtClean="0"/>
              <a:t>contigs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343" y="968188"/>
            <a:ext cx="4787900" cy="57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97185" y="229672"/>
            <a:ext cx="3528910" cy="69544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Simulation results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69" y="91652"/>
            <a:ext cx="6848531" cy="6766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885" y="1066234"/>
            <a:ext cx="22575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Short paired reads at average depths varying from 25x to 500x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&gt;90% sensitivity for 50x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Sensitivity is </a:t>
            </a:r>
            <a:r>
              <a:rPr lang="en-US" sz="1400" dirty="0" err="1" smtClean="0"/>
              <a:t>achived</a:t>
            </a:r>
            <a:r>
              <a:rPr lang="en-US" sz="1400" dirty="0" smtClean="0"/>
              <a:t> with: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Smaller k-</a:t>
            </a:r>
            <a:r>
              <a:rPr lang="en-US" sz="1400" dirty="0" err="1" smtClean="0"/>
              <a:t>mer</a:t>
            </a:r>
            <a:r>
              <a:rPr lang="en-US" sz="1400" dirty="0" smtClean="0"/>
              <a:t> size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More exhaustive graph traversal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 smtClean="0"/>
              <a:t>Less aggressive graph pruning/</a:t>
            </a:r>
            <a:r>
              <a:rPr lang="en-US" sz="1400" dirty="0" err="1" smtClean="0"/>
              <a:t>contig</a:t>
            </a:r>
            <a:r>
              <a:rPr lang="en-US" sz="1400" dirty="0" smtClean="0"/>
              <a:t> filtering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(B) count estimates in agreement with simulated </a:t>
            </a:r>
            <a:r>
              <a:rPr lang="en-US" sz="1400" dirty="0" err="1" smtClean="0"/>
              <a:t>clonotype</a:t>
            </a:r>
            <a:r>
              <a:rPr lang="en-US" sz="1400" dirty="0" smtClean="0"/>
              <a:t> depths using RSEM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5467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1114</Words>
  <Application>Microsoft Macintosh PowerPoint</Application>
  <PresentationFormat>On-screen Show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Journal club 9/27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V]Djer workflow</vt:lpstr>
      <vt:lpstr>Simulation results</vt:lpstr>
      <vt:lpstr>MiSeq systems</vt:lpstr>
      <vt:lpstr>Long read validation</vt:lpstr>
      <vt:lpstr>PowerPoint Presentation</vt:lpstr>
      <vt:lpstr>473 TCGA melanoma results</vt:lpstr>
      <vt:lpstr>BCR diversity prognostics</vt:lpstr>
      <vt:lpstr>PowerPoint Presentation</vt:lpstr>
      <vt:lpstr>PowerPoint Presentation</vt:lpstr>
      <vt:lpstr>Co-evolution of a broadly neutralizing HIV-1 antibody and founder virus </vt:lpstr>
      <vt:lpstr>A few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 9/27</dc:title>
  <dc:creator>Leonidas Salichos</dc:creator>
  <cp:lastModifiedBy>Leonidas Salichos</cp:lastModifiedBy>
  <cp:revision>39</cp:revision>
  <cp:lastPrinted>2017-09-27T10:53:57Z</cp:lastPrinted>
  <dcterms:created xsi:type="dcterms:W3CDTF">2017-09-25T21:09:44Z</dcterms:created>
  <dcterms:modified xsi:type="dcterms:W3CDTF">2017-09-27T16:06:37Z</dcterms:modified>
</cp:coreProperties>
</file>