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"/>
  </p:notesMasterIdLst>
  <p:sldIdLst>
    <p:sldId id="270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2600"/>
    <a:srgbClr val="FF7503"/>
    <a:srgbClr val="0432FF"/>
    <a:srgbClr val="FF40FF"/>
    <a:srgbClr val="FF85FF"/>
    <a:srgbClr val="AB7942"/>
    <a:srgbClr val="9437FF"/>
    <a:srgbClr val="0096FF"/>
    <a:srgbClr val="521B93"/>
    <a:srgbClr val="9420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25"/>
    <p:restoredTop sz="94696"/>
  </p:normalViewPr>
  <p:slideViewPr>
    <p:cSldViewPr snapToGrid="0" snapToObjects="1">
      <p:cViewPr varScale="1">
        <p:scale>
          <a:sx n="155" d="100"/>
          <a:sy n="155" d="100"/>
        </p:scale>
        <p:origin x="224" y="16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4FCDF-ED59-E841-9D7F-05DF72852B1B}" type="datetimeFigureOut">
              <a:rPr lang="en-US" smtClean="0"/>
              <a:t>9/26/17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042B2D-BF83-1A42-AB09-B66BC56A95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425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9FB389-11AA-4642-8028-4835A4673D4B}" type="datetime1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300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DCE4-09D6-DB4E-81FC-22FA476D4390}" type="datetime1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228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DB2E9-A923-7049-BC56-866D0EAE804E}" type="datetime1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943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9C6529-4538-224C-BC2B-82AD0E9A9693}" type="datetime1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64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21DC3C-9AE3-1547-8AAA-730B2636D18B}" type="datetime1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83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37773-A20A-9B4D-911F-5206EA7CD5C0}" type="datetime1">
              <a:rPr lang="en-US" smtClean="0"/>
              <a:t>9/26/17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87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28CC7F-0189-F448-A32C-4EB7D4BE6132}" type="datetime1">
              <a:rPr lang="en-US" smtClean="0"/>
              <a:t>9/26/17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09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9EB93-F6F6-4A4D-B220-5C1E6F033C37}" type="datetime1">
              <a:rPr lang="en-US" smtClean="0"/>
              <a:t>9/26/17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885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620A-A37A-0348-B1AF-B61685941583}" type="datetime1">
              <a:rPr lang="en-US" smtClean="0"/>
              <a:t>9/26/17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0478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C19C65-F1D1-1E46-8A4C-8A766CFF610B}" type="datetime1">
              <a:rPr lang="en-US" smtClean="0"/>
              <a:t>9/26/17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0234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BADFFB-E6BA-A247-8259-A82811E8EF8B}" type="datetime1">
              <a:rPr lang="en-US" smtClean="0"/>
              <a:t>9/26/17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98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3F6F4E-4566-5A44-91B5-1AE6EFEC2F3C}" type="datetime1">
              <a:rPr lang="en-US" smtClean="0"/>
              <a:t>9/26/17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90CB10-3CFA-3A43-9BE3-6DA7EBF618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7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4" Type="http://schemas.openxmlformats.org/officeDocument/2006/relationships/image" Target="../media/image3.tiff"/><Relationship Id="rId5" Type="http://schemas.openxmlformats.org/officeDocument/2006/relationships/image" Target="../media/image4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2620A-A37A-0348-B1AF-B61685941583}" type="datetime1">
              <a:rPr lang="en-US" smtClean="0"/>
              <a:t>9/26/17</a:t>
            </a:fld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90CB10-3CFA-3A43-9BE3-6DA7EBF618DC}" type="slidenum">
              <a:rPr lang="en-US" smtClean="0"/>
              <a:t>1</a:t>
            </a:fld>
            <a:endParaRPr lang="en-US" dirty="0"/>
          </a:p>
        </p:txBody>
      </p:sp>
      <p:sp>
        <p:nvSpPr>
          <p:cNvPr id="304" name="TextBox 303"/>
          <p:cNvSpPr txBox="1"/>
          <p:nvPr/>
        </p:nvSpPr>
        <p:spPr>
          <a:xfrm>
            <a:off x="6042549" y="2159339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miR-1</a:t>
            </a:r>
            <a:endParaRPr lang="en-US" sz="1200" dirty="0">
              <a:solidFill>
                <a:schemeClr val="accent4">
                  <a:lumMod val="75000"/>
                </a:schemeClr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1104856" y="1047847"/>
            <a:ext cx="5012471" cy="388312"/>
            <a:chOff x="1360423" y="475061"/>
            <a:chExt cx="5012471" cy="388312"/>
          </a:xfrm>
        </p:grpSpPr>
        <p:sp>
          <p:nvSpPr>
            <p:cNvPr id="56" name="Hexagon 55"/>
            <p:cNvSpPr/>
            <p:nvPr/>
          </p:nvSpPr>
          <p:spPr>
            <a:xfrm>
              <a:off x="6100916" y="484205"/>
              <a:ext cx="91440" cy="91440"/>
            </a:xfrm>
            <a:prstGeom prst="hexagon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360423" y="641437"/>
              <a:ext cx="5012471" cy="221936"/>
              <a:chOff x="816633" y="641003"/>
              <a:chExt cx="5012471" cy="221936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3275488" y="641003"/>
                <a:ext cx="948529" cy="162047"/>
              </a:xfrm>
              <a:prstGeom prst="rect">
                <a:avLst/>
              </a:prstGeom>
              <a:noFill/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FF40FF"/>
                    </a:solidFill>
                  </a:rPr>
                  <a:t>intron</a:t>
                </a:r>
                <a:endParaRPr lang="en-US" sz="1200" dirty="0">
                  <a:solidFill>
                    <a:srgbClr val="FF40FF"/>
                  </a:solidFill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4230756" y="650914"/>
                <a:ext cx="380048" cy="212025"/>
              </a:xfrm>
              <a:prstGeom prst="rect">
                <a:avLst/>
              </a:prstGeom>
            </p:spPr>
          </p:pic>
          <p:sp>
            <p:nvSpPr>
              <p:cNvPr id="54" name="Rectangle 53"/>
              <p:cNvSpPr/>
              <p:nvPr/>
            </p:nvSpPr>
            <p:spPr>
              <a:xfrm>
                <a:off x="4628172" y="641003"/>
                <a:ext cx="626309" cy="16204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exon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5258625" y="641003"/>
                <a:ext cx="570479" cy="162047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3’UTR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2723523" y="641003"/>
                <a:ext cx="549797" cy="16204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exon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2110662" y="641003"/>
                <a:ext cx="610265" cy="162047"/>
              </a:xfrm>
              <a:prstGeom prst="rect">
                <a:avLst/>
              </a:prstGeom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rgbClr val="0432FF"/>
                    </a:solidFill>
                  </a:rPr>
                  <a:t>5’ UTR</a:t>
                </a:r>
                <a:endParaRPr lang="en-US" sz="1200" dirty="0">
                  <a:solidFill>
                    <a:srgbClr val="0432FF"/>
                  </a:solidFill>
                </a:endParaRPr>
              </a:p>
            </p:txBody>
          </p:sp>
          <p:cxnSp>
            <p:nvCxnSpPr>
              <p:cNvPr id="50" name="Straight Connector 49"/>
              <p:cNvCxnSpPr/>
              <p:nvPr/>
            </p:nvCxnSpPr>
            <p:spPr>
              <a:xfrm>
                <a:off x="1668108" y="720231"/>
                <a:ext cx="434629" cy="3590"/>
              </a:xfrm>
              <a:prstGeom prst="line">
                <a:avLst/>
              </a:prstGeom>
              <a:ln w="31750" cmpd="sng">
                <a:solidFill>
                  <a:schemeClr val="bg1">
                    <a:lumMod val="65000"/>
                  </a:scheme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Rectangle 50"/>
              <p:cNvSpPr/>
              <p:nvPr/>
            </p:nvSpPr>
            <p:spPr>
              <a:xfrm>
                <a:off x="816633" y="641003"/>
                <a:ext cx="834107" cy="162047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enhancer</a:t>
                </a:r>
                <a:endParaRPr lang="en-US" sz="1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53" name="Triangle 52"/>
            <p:cNvSpPr/>
            <p:nvPr/>
          </p:nvSpPr>
          <p:spPr>
            <a:xfrm>
              <a:off x="1675582" y="475061"/>
              <a:ext cx="109728" cy="109728"/>
            </a:xfrm>
            <a:prstGeom prst="triangle">
              <a:avLst/>
            </a:prstGeom>
            <a:solidFill>
              <a:srgbClr val="0432FF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Diamond 35"/>
            <p:cNvSpPr/>
            <p:nvPr/>
          </p:nvSpPr>
          <p:spPr>
            <a:xfrm>
              <a:off x="3829957" y="475061"/>
              <a:ext cx="109728" cy="109728"/>
            </a:xfrm>
            <a:prstGeom prst="diamond">
              <a:avLst/>
            </a:prstGeom>
            <a:solidFill>
              <a:srgbClr val="942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Diamond 36"/>
            <p:cNvSpPr/>
            <p:nvPr/>
          </p:nvSpPr>
          <p:spPr>
            <a:xfrm>
              <a:off x="5686761" y="475061"/>
              <a:ext cx="109728" cy="109728"/>
            </a:xfrm>
            <a:prstGeom prst="diamond">
              <a:avLst/>
            </a:prstGeom>
            <a:solidFill>
              <a:srgbClr val="9420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3" name="Triangle 382"/>
            <p:cNvSpPr/>
            <p:nvPr/>
          </p:nvSpPr>
          <p:spPr>
            <a:xfrm>
              <a:off x="2849856" y="475061"/>
              <a:ext cx="109728" cy="109728"/>
            </a:xfrm>
            <a:prstGeom prst="triangle">
              <a:avLst/>
            </a:prstGeom>
            <a:solidFill>
              <a:srgbClr val="0432FF"/>
            </a:solidFill>
            <a:ln>
              <a:noFill/>
            </a:ln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63143" y="1464273"/>
            <a:ext cx="5495897" cy="1965329"/>
            <a:chOff x="821262" y="891487"/>
            <a:chExt cx="5495897" cy="1965329"/>
          </a:xfrm>
        </p:grpSpPr>
        <p:sp>
          <p:nvSpPr>
            <p:cNvPr id="308" name="TextBox 307"/>
            <p:cNvSpPr txBox="1"/>
            <p:nvPr/>
          </p:nvSpPr>
          <p:spPr>
            <a:xfrm>
              <a:off x="1436198" y="2579817"/>
              <a:ext cx="3609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G2</a:t>
              </a:r>
              <a:endParaRPr lang="en-US" sz="1200" dirty="0"/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821262" y="891487"/>
              <a:ext cx="5495897" cy="1863560"/>
              <a:chOff x="765526" y="1114850"/>
              <a:chExt cx="5495897" cy="1863560"/>
            </a:xfrm>
          </p:grpSpPr>
          <p:sp>
            <p:nvSpPr>
              <p:cNvPr id="179" name="TextBox 178"/>
              <p:cNvSpPr txBox="1"/>
              <p:nvPr/>
            </p:nvSpPr>
            <p:spPr>
              <a:xfrm>
                <a:off x="822415" y="1293151"/>
                <a:ext cx="40908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432FF"/>
                    </a:solidFill>
                  </a:rPr>
                  <a:t>TF1</a:t>
                </a:r>
                <a:endParaRPr lang="en-US" sz="1200" dirty="0">
                  <a:solidFill>
                    <a:srgbClr val="0432FF"/>
                  </a:solidFill>
                </a:endParaRPr>
              </a:p>
            </p:txBody>
          </p:sp>
          <p:sp>
            <p:nvSpPr>
              <p:cNvPr id="210" name="Hexagon 209"/>
              <p:cNvSpPr/>
              <p:nvPr/>
            </p:nvSpPr>
            <p:spPr>
              <a:xfrm>
                <a:off x="4357048" y="1690476"/>
                <a:ext cx="91440" cy="91440"/>
              </a:xfrm>
              <a:prstGeom prst="hexagon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3" name="TextBox 302"/>
              <p:cNvSpPr txBox="1"/>
              <p:nvPr/>
            </p:nvSpPr>
            <p:spPr>
              <a:xfrm>
                <a:off x="5023729" y="1114850"/>
                <a:ext cx="5100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7030A0"/>
                    </a:solidFill>
                  </a:rPr>
                  <a:t>RBP1</a:t>
                </a:r>
                <a:endParaRPr lang="en-US" sz="1200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305" name="TextBox 304"/>
              <p:cNvSpPr txBox="1"/>
              <p:nvPr/>
            </p:nvSpPr>
            <p:spPr>
              <a:xfrm>
                <a:off x="5682280" y="2655757"/>
                <a:ext cx="51007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7030A0"/>
                    </a:solidFill>
                  </a:rPr>
                  <a:t>RBP2</a:t>
                </a:r>
                <a:endParaRPr lang="en-US" sz="1200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306" name="TextBox 305"/>
              <p:cNvSpPr txBox="1"/>
              <p:nvPr/>
            </p:nvSpPr>
            <p:spPr>
              <a:xfrm>
                <a:off x="765526" y="2315303"/>
                <a:ext cx="40908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0432FF"/>
                    </a:solidFill>
                  </a:rPr>
                  <a:t>TF2</a:t>
                </a:r>
                <a:endParaRPr lang="en-US" sz="1200" dirty="0">
                  <a:solidFill>
                    <a:srgbClr val="0432FF"/>
                  </a:solidFill>
                </a:endParaRPr>
              </a:p>
            </p:txBody>
          </p:sp>
          <p:sp>
            <p:nvSpPr>
              <p:cNvPr id="307" name="TextBox 306"/>
              <p:cNvSpPr txBox="1"/>
              <p:nvPr/>
            </p:nvSpPr>
            <p:spPr>
              <a:xfrm>
                <a:off x="1350272" y="1757125"/>
                <a:ext cx="36099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G1</a:t>
                </a:r>
                <a:endParaRPr lang="en-US" sz="1200" dirty="0"/>
              </a:p>
            </p:txBody>
          </p:sp>
          <p:sp>
            <p:nvSpPr>
              <p:cNvPr id="309" name="TextBox 308"/>
              <p:cNvSpPr txBox="1"/>
              <p:nvPr/>
            </p:nvSpPr>
            <p:spPr>
              <a:xfrm>
                <a:off x="5900427" y="2208390"/>
                <a:ext cx="36099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/>
                  <a:t>G3</a:t>
                </a:r>
                <a:endParaRPr lang="en-US" sz="1200" dirty="0"/>
              </a:p>
            </p:txBody>
          </p:sp>
          <p:grpSp>
            <p:nvGrpSpPr>
              <p:cNvPr id="393" name="Group 392"/>
              <p:cNvGrpSpPr/>
              <p:nvPr/>
            </p:nvGrpSpPr>
            <p:grpSpPr>
              <a:xfrm flipV="1">
                <a:off x="1326412" y="1408791"/>
                <a:ext cx="1909739" cy="45719"/>
                <a:chOff x="816633" y="641003"/>
                <a:chExt cx="5012471" cy="221936"/>
              </a:xfrm>
            </p:grpSpPr>
            <p:sp>
              <p:nvSpPr>
                <p:cNvPr id="409" name="Rectangle 408"/>
                <p:cNvSpPr/>
                <p:nvPr/>
              </p:nvSpPr>
              <p:spPr>
                <a:xfrm>
                  <a:off x="3275488" y="641003"/>
                  <a:ext cx="948529" cy="16204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22" name="Picture 421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30756" y="650914"/>
                  <a:ext cx="380048" cy="212025"/>
                </a:xfrm>
                <a:prstGeom prst="rect">
                  <a:avLst/>
                </a:prstGeom>
              </p:spPr>
            </p:pic>
            <p:sp>
              <p:nvSpPr>
                <p:cNvPr id="427" name="Rectangle 426"/>
                <p:cNvSpPr/>
                <p:nvPr/>
              </p:nvSpPr>
              <p:spPr>
                <a:xfrm>
                  <a:off x="4628172" y="641003"/>
                  <a:ext cx="626309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8" name="Rectangle 427"/>
                <p:cNvSpPr/>
                <p:nvPr/>
              </p:nvSpPr>
              <p:spPr>
                <a:xfrm>
                  <a:off x="5258625" y="641003"/>
                  <a:ext cx="570479" cy="162047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9" name="Rectangle 428"/>
                <p:cNvSpPr/>
                <p:nvPr/>
              </p:nvSpPr>
              <p:spPr>
                <a:xfrm>
                  <a:off x="2723523" y="641003"/>
                  <a:ext cx="549797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0" name="Rectangle 429"/>
                <p:cNvSpPr/>
                <p:nvPr/>
              </p:nvSpPr>
              <p:spPr>
                <a:xfrm>
                  <a:off x="2110662" y="641003"/>
                  <a:ext cx="610265" cy="16204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31" name="Straight Connector 430"/>
                <p:cNvCxnSpPr/>
                <p:nvPr/>
              </p:nvCxnSpPr>
              <p:spPr>
                <a:xfrm>
                  <a:off x="1668108" y="720231"/>
                  <a:ext cx="434629" cy="3590"/>
                </a:xfrm>
                <a:prstGeom prst="line">
                  <a:avLst/>
                </a:prstGeom>
                <a:ln w="12700" cmpd="sng">
                  <a:solidFill>
                    <a:schemeClr val="bg1">
                      <a:lumMod val="6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32" name="Rectangle 431"/>
                <p:cNvSpPr/>
                <p:nvPr/>
              </p:nvSpPr>
              <p:spPr>
                <a:xfrm>
                  <a:off x="816633" y="641003"/>
                  <a:ext cx="834107" cy="162047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433" name="Group 432"/>
              <p:cNvGrpSpPr/>
              <p:nvPr/>
            </p:nvGrpSpPr>
            <p:grpSpPr>
              <a:xfrm flipV="1">
                <a:off x="1730446" y="1872765"/>
                <a:ext cx="1909739" cy="45719"/>
                <a:chOff x="816633" y="641003"/>
                <a:chExt cx="5012471" cy="221936"/>
              </a:xfrm>
            </p:grpSpPr>
            <p:sp>
              <p:nvSpPr>
                <p:cNvPr id="434" name="Rectangle 433"/>
                <p:cNvSpPr/>
                <p:nvPr/>
              </p:nvSpPr>
              <p:spPr>
                <a:xfrm>
                  <a:off x="3275488" y="641003"/>
                  <a:ext cx="948529" cy="16204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35" name="Picture 43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30756" y="650914"/>
                  <a:ext cx="380048" cy="212025"/>
                </a:xfrm>
                <a:prstGeom prst="rect">
                  <a:avLst/>
                </a:prstGeom>
              </p:spPr>
            </p:pic>
            <p:sp>
              <p:nvSpPr>
                <p:cNvPr id="437" name="Rectangle 436"/>
                <p:cNvSpPr/>
                <p:nvPr/>
              </p:nvSpPr>
              <p:spPr>
                <a:xfrm>
                  <a:off x="4628172" y="641003"/>
                  <a:ext cx="626309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8" name="Rectangle 437"/>
                <p:cNvSpPr/>
                <p:nvPr/>
              </p:nvSpPr>
              <p:spPr>
                <a:xfrm>
                  <a:off x="5258625" y="641003"/>
                  <a:ext cx="570479" cy="162047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9" name="Rectangle 438"/>
                <p:cNvSpPr/>
                <p:nvPr/>
              </p:nvSpPr>
              <p:spPr>
                <a:xfrm>
                  <a:off x="2723523" y="641003"/>
                  <a:ext cx="549797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0" name="Rectangle 439"/>
                <p:cNvSpPr/>
                <p:nvPr/>
              </p:nvSpPr>
              <p:spPr>
                <a:xfrm>
                  <a:off x="2110662" y="641003"/>
                  <a:ext cx="610265" cy="16204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41" name="Straight Connector 440"/>
                <p:cNvCxnSpPr/>
                <p:nvPr/>
              </p:nvCxnSpPr>
              <p:spPr>
                <a:xfrm>
                  <a:off x="1668108" y="720231"/>
                  <a:ext cx="434629" cy="3590"/>
                </a:xfrm>
                <a:prstGeom prst="line">
                  <a:avLst/>
                </a:prstGeom>
                <a:ln w="12700" cmpd="sng">
                  <a:solidFill>
                    <a:schemeClr val="bg1">
                      <a:lumMod val="6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42" name="Rectangle 441"/>
                <p:cNvSpPr/>
                <p:nvPr/>
              </p:nvSpPr>
              <p:spPr>
                <a:xfrm>
                  <a:off x="816633" y="641003"/>
                  <a:ext cx="834107" cy="162047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22" name="Elbow Connector 21"/>
              <p:cNvCxnSpPr>
                <a:stCxn id="429" idx="0"/>
              </p:cNvCxnSpPr>
              <p:nvPr/>
            </p:nvCxnSpPr>
            <p:spPr>
              <a:xfrm rot="5400000">
                <a:off x="1815541" y="1516631"/>
                <a:ext cx="404248" cy="280006"/>
              </a:xfrm>
              <a:prstGeom prst="bentConnector3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43" name="Group 442"/>
              <p:cNvGrpSpPr/>
              <p:nvPr/>
            </p:nvGrpSpPr>
            <p:grpSpPr>
              <a:xfrm flipV="1">
                <a:off x="1293834" y="2430943"/>
                <a:ext cx="1909739" cy="45719"/>
                <a:chOff x="816633" y="641003"/>
                <a:chExt cx="5012471" cy="221936"/>
              </a:xfrm>
            </p:grpSpPr>
            <p:sp>
              <p:nvSpPr>
                <p:cNvPr id="444" name="Rectangle 443"/>
                <p:cNvSpPr/>
                <p:nvPr/>
              </p:nvSpPr>
              <p:spPr>
                <a:xfrm>
                  <a:off x="3275488" y="641003"/>
                  <a:ext cx="948529" cy="16204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45" name="Picture 444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30756" y="650914"/>
                  <a:ext cx="380048" cy="212025"/>
                </a:xfrm>
                <a:prstGeom prst="rect">
                  <a:avLst/>
                </a:prstGeom>
              </p:spPr>
            </p:pic>
            <p:sp>
              <p:nvSpPr>
                <p:cNvPr id="446" name="Rectangle 445"/>
                <p:cNvSpPr/>
                <p:nvPr/>
              </p:nvSpPr>
              <p:spPr>
                <a:xfrm>
                  <a:off x="4628172" y="641003"/>
                  <a:ext cx="626309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7" name="Rectangle 446"/>
                <p:cNvSpPr/>
                <p:nvPr/>
              </p:nvSpPr>
              <p:spPr>
                <a:xfrm>
                  <a:off x="5258625" y="641003"/>
                  <a:ext cx="570479" cy="162047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8" name="Rectangle 447"/>
                <p:cNvSpPr/>
                <p:nvPr/>
              </p:nvSpPr>
              <p:spPr>
                <a:xfrm>
                  <a:off x="2723523" y="641003"/>
                  <a:ext cx="549797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49" name="Rectangle 448"/>
                <p:cNvSpPr/>
                <p:nvPr/>
              </p:nvSpPr>
              <p:spPr>
                <a:xfrm>
                  <a:off x="2110662" y="641003"/>
                  <a:ext cx="610265" cy="16204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50" name="Straight Connector 449"/>
                <p:cNvCxnSpPr/>
                <p:nvPr/>
              </p:nvCxnSpPr>
              <p:spPr>
                <a:xfrm>
                  <a:off x="1668108" y="720231"/>
                  <a:ext cx="434629" cy="3590"/>
                </a:xfrm>
                <a:prstGeom prst="line">
                  <a:avLst/>
                </a:prstGeom>
                <a:ln w="12700" cmpd="sng">
                  <a:solidFill>
                    <a:schemeClr val="bg1">
                      <a:lumMod val="6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2" name="Rectangle 451"/>
                <p:cNvSpPr/>
                <p:nvPr/>
              </p:nvSpPr>
              <p:spPr>
                <a:xfrm>
                  <a:off x="816633" y="641003"/>
                  <a:ext cx="834107" cy="162047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58" name="Elbow Connector 57"/>
              <p:cNvCxnSpPr>
                <a:stCxn id="444" idx="2"/>
                <a:endCxn id="440" idx="0"/>
              </p:cNvCxnSpPr>
              <p:nvPr/>
            </p:nvCxnSpPr>
            <p:spPr>
              <a:xfrm rot="16200000" flipV="1">
                <a:off x="2113137" y="2145070"/>
                <a:ext cx="524796" cy="71623"/>
              </a:xfrm>
              <a:prstGeom prst="bentConnector3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4" name="Group 453"/>
              <p:cNvGrpSpPr/>
              <p:nvPr/>
            </p:nvGrpSpPr>
            <p:grpSpPr>
              <a:xfrm flipV="1">
                <a:off x="1783837" y="2932691"/>
                <a:ext cx="1909739" cy="45719"/>
                <a:chOff x="816633" y="641003"/>
                <a:chExt cx="5012471" cy="221936"/>
              </a:xfrm>
            </p:grpSpPr>
            <p:sp>
              <p:nvSpPr>
                <p:cNvPr id="455" name="Rectangle 454"/>
                <p:cNvSpPr/>
                <p:nvPr/>
              </p:nvSpPr>
              <p:spPr>
                <a:xfrm>
                  <a:off x="3275488" y="641003"/>
                  <a:ext cx="948529" cy="16204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57" name="Picture 456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30756" y="650914"/>
                  <a:ext cx="380048" cy="212025"/>
                </a:xfrm>
                <a:prstGeom prst="rect">
                  <a:avLst/>
                </a:prstGeom>
              </p:spPr>
            </p:pic>
            <p:sp>
              <p:nvSpPr>
                <p:cNvPr id="458" name="Rectangle 457"/>
                <p:cNvSpPr/>
                <p:nvPr/>
              </p:nvSpPr>
              <p:spPr>
                <a:xfrm>
                  <a:off x="4628172" y="641003"/>
                  <a:ext cx="626309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0" name="Rectangle 459"/>
                <p:cNvSpPr/>
                <p:nvPr/>
              </p:nvSpPr>
              <p:spPr>
                <a:xfrm>
                  <a:off x="5258625" y="641003"/>
                  <a:ext cx="570479" cy="162047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1" name="Rectangle 460"/>
                <p:cNvSpPr/>
                <p:nvPr/>
              </p:nvSpPr>
              <p:spPr>
                <a:xfrm>
                  <a:off x="2723523" y="641003"/>
                  <a:ext cx="549797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64" name="Rectangle 463"/>
                <p:cNvSpPr/>
                <p:nvPr/>
              </p:nvSpPr>
              <p:spPr>
                <a:xfrm>
                  <a:off x="2110662" y="641003"/>
                  <a:ext cx="610265" cy="16204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65" name="Straight Connector 464"/>
                <p:cNvCxnSpPr/>
                <p:nvPr/>
              </p:nvCxnSpPr>
              <p:spPr>
                <a:xfrm>
                  <a:off x="1668108" y="720231"/>
                  <a:ext cx="434629" cy="3590"/>
                </a:xfrm>
                <a:prstGeom prst="line">
                  <a:avLst/>
                </a:prstGeom>
                <a:ln w="12700" cmpd="sng">
                  <a:solidFill>
                    <a:schemeClr val="bg1">
                      <a:lumMod val="6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66" name="Rectangle 465"/>
                <p:cNvSpPr/>
                <p:nvPr/>
              </p:nvSpPr>
              <p:spPr>
                <a:xfrm>
                  <a:off x="816633" y="641003"/>
                  <a:ext cx="834107" cy="162047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62" name="Elbow Connector 61"/>
              <p:cNvCxnSpPr>
                <a:stCxn id="444" idx="0"/>
                <a:endCxn id="466" idx="2"/>
              </p:cNvCxnSpPr>
              <p:nvPr/>
            </p:nvCxnSpPr>
            <p:spPr>
              <a:xfrm rot="5400000">
                <a:off x="1942857" y="2476539"/>
                <a:ext cx="468366" cy="468612"/>
              </a:xfrm>
              <a:prstGeom prst="bentConnector3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67" name="Group 466"/>
              <p:cNvGrpSpPr/>
              <p:nvPr/>
            </p:nvGrpSpPr>
            <p:grpSpPr>
              <a:xfrm flipV="1">
                <a:off x="3013038" y="1230490"/>
                <a:ext cx="1909739" cy="45719"/>
                <a:chOff x="816633" y="641003"/>
                <a:chExt cx="5012471" cy="221936"/>
              </a:xfrm>
            </p:grpSpPr>
            <p:sp>
              <p:nvSpPr>
                <p:cNvPr id="468" name="Rectangle 467"/>
                <p:cNvSpPr/>
                <p:nvPr/>
              </p:nvSpPr>
              <p:spPr>
                <a:xfrm>
                  <a:off x="3275488" y="641003"/>
                  <a:ext cx="948529" cy="16204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69" name="Picture 468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30756" y="650914"/>
                  <a:ext cx="380048" cy="212025"/>
                </a:xfrm>
                <a:prstGeom prst="rect">
                  <a:avLst/>
                </a:prstGeom>
              </p:spPr>
            </p:pic>
            <p:sp>
              <p:nvSpPr>
                <p:cNvPr id="470" name="Rectangle 469"/>
                <p:cNvSpPr/>
                <p:nvPr/>
              </p:nvSpPr>
              <p:spPr>
                <a:xfrm>
                  <a:off x="4628172" y="641003"/>
                  <a:ext cx="626309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71" name="Rectangle 470"/>
                <p:cNvSpPr/>
                <p:nvPr/>
              </p:nvSpPr>
              <p:spPr>
                <a:xfrm>
                  <a:off x="5258625" y="641003"/>
                  <a:ext cx="570479" cy="162047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2" name="Rectangle 481"/>
                <p:cNvSpPr/>
                <p:nvPr/>
              </p:nvSpPr>
              <p:spPr>
                <a:xfrm>
                  <a:off x="2723523" y="641003"/>
                  <a:ext cx="549797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86" name="Rectangle 485"/>
                <p:cNvSpPr/>
                <p:nvPr/>
              </p:nvSpPr>
              <p:spPr>
                <a:xfrm>
                  <a:off x="2110662" y="641003"/>
                  <a:ext cx="610265" cy="16204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87" name="Straight Connector 486"/>
                <p:cNvCxnSpPr/>
                <p:nvPr/>
              </p:nvCxnSpPr>
              <p:spPr>
                <a:xfrm>
                  <a:off x="1668108" y="720231"/>
                  <a:ext cx="434629" cy="3590"/>
                </a:xfrm>
                <a:prstGeom prst="line">
                  <a:avLst/>
                </a:prstGeom>
                <a:ln w="12700" cmpd="sng">
                  <a:solidFill>
                    <a:schemeClr val="bg1">
                      <a:lumMod val="6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88" name="Rectangle 487"/>
                <p:cNvSpPr/>
                <p:nvPr/>
              </p:nvSpPr>
              <p:spPr>
                <a:xfrm>
                  <a:off x="816633" y="641003"/>
                  <a:ext cx="834107" cy="162047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489" name="Elbow Connector 488"/>
              <p:cNvCxnSpPr/>
              <p:nvPr/>
            </p:nvCxnSpPr>
            <p:spPr>
              <a:xfrm rot="5400000">
                <a:off x="3180852" y="1435700"/>
                <a:ext cx="609460" cy="312784"/>
              </a:xfrm>
              <a:prstGeom prst="bentConnector3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0" name="Group 489"/>
              <p:cNvGrpSpPr/>
              <p:nvPr/>
            </p:nvGrpSpPr>
            <p:grpSpPr>
              <a:xfrm flipV="1">
                <a:off x="3995562" y="2324030"/>
                <a:ext cx="1909739" cy="45719"/>
                <a:chOff x="816633" y="641003"/>
                <a:chExt cx="5012471" cy="221936"/>
              </a:xfrm>
            </p:grpSpPr>
            <p:sp>
              <p:nvSpPr>
                <p:cNvPr id="491" name="Rectangle 490"/>
                <p:cNvSpPr/>
                <p:nvPr/>
              </p:nvSpPr>
              <p:spPr>
                <a:xfrm>
                  <a:off x="3275488" y="641003"/>
                  <a:ext cx="948529" cy="16204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92" name="Picture 491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30756" y="650914"/>
                  <a:ext cx="380048" cy="212025"/>
                </a:xfrm>
                <a:prstGeom prst="rect">
                  <a:avLst/>
                </a:prstGeom>
              </p:spPr>
            </p:pic>
            <p:sp>
              <p:nvSpPr>
                <p:cNvPr id="493" name="Rectangle 492"/>
                <p:cNvSpPr/>
                <p:nvPr/>
              </p:nvSpPr>
              <p:spPr>
                <a:xfrm>
                  <a:off x="4628172" y="641003"/>
                  <a:ext cx="626309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4" name="Rectangle 493"/>
                <p:cNvSpPr/>
                <p:nvPr/>
              </p:nvSpPr>
              <p:spPr>
                <a:xfrm>
                  <a:off x="5258625" y="641003"/>
                  <a:ext cx="570479" cy="162047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5" name="Rectangle 494"/>
                <p:cNvSpPr/>
                <p:nvPr/>
              </p:nvSpPr>
              <p:spPr>
                <a:xfrm>
                  <a:off x="2723523" y="641003"/>
                  <a:ext cx="549797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96" name="Rectangle 495"/>
                <p:cNvSpPr/>
                <p:nvPr/>
              </p:nvSpPr>
              <p:spPr>
                <a:xfrm>
                  <a:off x="2110662" y="641003"/>
                  <a:ext cx="610265" cy="16204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97" name="Straight Connector 496"/>
                <p:cNvCxnSpPr/>
                <p:nvPr/>
              </p:nvCxnSpPr>
              <p:spPr>
                <a:xfrm>
                  <a:off x="1668108" y="720231"/>
                  <a:ext cx="434629" cy="3590"/>
                </a:xfrm>
                <a:prstGeom prst="line">
                  <a:avLst/>
                </a:prstGeom>
                <a:ln w="12700" cmpd="sng">
                  <a:solidFill>
                    <a:schemeClr val="bg1">
                      <a:lumMod val="6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8" name="Rectangle 497"/>
                <p:cNvSpPr/>
                <p:nvPr/>
              </p:nvSpPr>
              <p:spPr>
                <a:xfrm>
                  <a:off x="816633" y="641003"/>
                  <a:ext cx="834107" cy="162047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502" name="Group 501"/>
              <p:cNvGrpSpPr/>
              <p:nvPr/>
            </p:nvGrpSpPr>
            <p:grpSpPr>
              <a:xfrm flipV="1">
                <a:off x="3738199" y="2771397"/>
                <a:ext cx="1909739" cy="45719"/>
                <a:chOff x="816633" y="641003"/>
                <a:chExt cx="5012471" cy="221936"/>
              </a:xfrm>
            </p:grpSpPr>
            <p:sp>
              <p:nvSpPr>
                <p:cNvPr id="503" name="Rectangle 502"/>
                <p:cNvSpPr/>
                <p:nvPr/>
              </p:nvSpPr>
              <p:spPr>
                <a:xfrm>
                  <a:off x="3275488" y="641003"/>
                  <a:ext cx="948529" cy="162047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504" name="Picture 50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4230756" y="650914"/>
                  <a:ext cx="380048" cy="212025"/>
                </a:xfrm>
                <a:prstGeom prst="rect">
                  <a:avLst/>
                </a:prstGeom>
              </p:spPr>
            </p:pic>
            <p:sp>
              <p:nvSpPr>
                <p:cNvPr id="505" name="Rectangle 504"/>
                <p:cNvSpPr/>
                <p:nvPr/>
              </p:nvSpPr>
              <p:spPr>
                <a:xfrm>
                  <a:off x="4628172" y="641003"/>
                  <a:ext cx="626309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6" name="Rectangle 505"/>
                <p:cNvSpPr/>
                <p:nvPr/>
              </p:nvSpPr>
              <p:spPr>
                <a:xfrm>
                  <a:off x="5258625" y="641003"/>
                  <a:ext cx="570479" cy="162047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7" name="Rectangle 506"/>
                <p:cNvSpPr/>
                <p:nvPr/>
              </p:nvSpPr>
              <p:spPr>
                <a:xfrm>
                  <a:off x="2723523" y="641003"/>
                  <a:ext cx="549797" cy="16204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08" name="Rectangle 507"/>
                <p:cNvSpPr/>
                <p:nvPr/>
              </p:nvSpPr>
              <p:spPr>
                <a:xfrm>
                  <a:off x="2110662" y="641003"/>
                  <a:ext cx="610265" cy="162047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509" name="Straight Connector 508"/>
                <p:cNvCxnSpPr/>
                <p:nvPr/>
              </p:nvCxnSpPr>
              <p:spPr>
                <a:xfrm>
                  <a:off x="1668108" y="720231"/>
                  <a:ext cx="434629" cy="3590"/>
                </a:xfrm>
                <a:prstGeom prst="line">
                  <a:avLst/>
                </a:prstGeom>
                <a:ln w="12700" cmpd="sng">
                  <a:solidFill>
                    <a:schemeClr val="bg1">
                      <a:lumMod val="65000"/>
                    </a:schemeClr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0" name="Rectangle 509"/>
                <p:cNvSpPr/>
                <p:nvPr/>
              </p:nvSpPr>
              <p:spPr>
                <a:xfrm>
                  <a:off x="816633" y="641003"/>
                  <a:ext cx="834107" cy="162047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99" name="Group 298"/>
              <p:cNvGrpSpPr/>
              <p:nvPr/>
            </p:nvGrpSpPr>
            <p:grpSpPr>
              <a:xfrm>
                <a:off x="4556894" y="1702193"/>
                <a:ext cx="1416717" cy="45719"/>
                <a:chOff x="4556894" y="1703215"/>
                <a:chExt cx="1416717" cy="45719"/>
              </a:xfrm>
            </p:grpSpPr>
            <p:sp>
              <p:nvSpPr>
                <p:cNvPr id="513" name="Rectangle 512"/>
                <p:cNvSpPr/>
                <p:nvPr/>
              </p:nvSpPr>
              <p:spPr>
                <a:xfrm flipV="1">
                  <a:off x="5000690" y="1715552"/>
                  <a:ext cx="361387" cy="33382"/>
                </a:xfrm>
                <a:prstGeom prst="rect">
                  <a:avLst/>
                </a:prstGeom>
                <a:noFill/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514" name="Picture 513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 flipV="1">
                  <a:off x="5364644" y="1703215"/>
                  <a:ext cx="144797" cy="43677"/>
                </a:xfrm>
                <a:prstGeom prst="rect">
                  <a:avLst/>
                </a:prstGeom>
              </p:spPr>
            </p:pic>
            <p:sp>
              <p:nvSpPr>
                <p:cNvPr id="515" name="Rectangle 514"/>
                <p:cNvSpPr/>
                <p:nvPr/>
              </p:nvSpPr>
              <p:spPr>
                <a:xfrm flipV="1">
                  <a:off x="5516059" y="1715552"/>
                  <a:ext cx="238622" cy="3338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6" name="Rectangle 515"/>
                <p:cNvSpPr/>
                <p:nvPr/>
              </p:nvSpPr>
              <p:spPr>
                <a:xfrm flipV="1">
                  <a:off x="5756260" y="1715552"/>
                  <a:ext cx="217351" cy="33382"/>
                </a:xfrm>
                <a:prstGeom prst="rect">
                  <a:avLst/>
                </a:prstGeom>
                <a:solidFill>
                  <a:schemeClr val="accent2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7" name="Rectangle 516"/>
                <p:cNvSpPr/>
                <p:nvPr/>
              </p:nvSpPr>
              <p:spPr>
                <a:xfrm flipV="1">
                  <a:off x="4790392" y="1715552"/>
                  <a:ext cx="209471" cy="3338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518" name="Rectangle 517"/>
                <p:cNvSpPr/>
                <p:nvPr/>
              </p:nvSpPr>
              <p:spPr>
                <a:xfrm flipV="1">
                  <a:off x="4556894" y="1715552"/>
                  <a:ext cx="232509" cy="33382"/>
                </a:xfrm>
                <a:prstGeom prst="rect">
                  <a:avLst/>
                </a:prstGeom>
                <a:solidFill>
                  <a:schemeClr val="accent5">
                    <a:lumMod val="40000"/>
                    <a:lumOff val="60000"/>
                  </a:schemeClr>
                </a:solidFill>
                <a:ln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200" dirty="0">
                    <a:solidFill>
                      <a:schemeClr val="tx1"/>
                    </a:solidFill>
                  </a:endParaRPr>
                </a:p>
              </p:txBody>
            </p:sp>
          </p:grpSp>
          <p:cxnSp>
            <p:nvCxnSpPr>
              <p:cNvPr id="302" name="Elbow Connector 301"/>
              <p:cNvCxnSpPr>
                <a:stCxn id="518" idx="1"/>
                <a:endCxn id="438" idx="2"/>
              </p:cNvCxnSpPr>
              <p:nvPr/>
            </p:nvCxnSpPr>
            <p:spPr>
              <a:xfrm rot="10800000" flipV="1">
                <a:off x="3531510" y="1731220"/>
                <a:ext cx="1025384" cy="153881"/>
              </a:xfrm>
              <a:prstGeom prst="bentConnector2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1" name="Elbow Connector 310"/>
              <p:cNvCxnSpPr>
                <a:stCxn id="438" idx="3"/>
                <a:endCxn id="498" idx="1"/>
              </p:cNvCxnSpPr>
              <p:nvPr/>
            </p:nvCxnSpPr>
            <p:spPr>
              <a:xfrm>
                <a:off x="3640185" y="1901793"/>
                <a:ext cx="355377" cy="451265"/>
              </a:xfrm>
              <a:prstGeom prst="bentConnector3">
                <a:avLst/>
              </a:prstGeom>
              <a:ln>
                <a:solidFill>
                  <a:schemeClr val="bg1">
                    <a:lumMod val="50000"/>
                  </a:schemeClr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3" name="Elbow Connector 312"/>
              <p:cNvCxnSpPr>
                <a:stCxn id="505" idx="2"/>
                <a:endCxn id="494" idx="0"/>
              </p:cNvCxnSpPr>
              <p:nvPr/>
            </p:nvCxnSpPr>
            <p:spPr>
              <a:xfrm rot="5400000" flipH="1" flipV="1">
                <a:off x="5346169" y="2333278"/>
                <a:ext cx="413985" cy="486929"/>
              </a:xfrm>
              <a:prstGeom prst="bentConnector3">
                <a:avLst/>
              </a:prstGeom>
              <a:ln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337" name="Picture 3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9778" y="1904558"/>
            <a:ext cx="226015" cy="126092"/>
          </a:xfrm>
          <a:prstGeom prst="rect">
            <a:avLst/>
          </a:prstGeom>
        </p:spPr>
      </p:pic>
      <p:grpSp>
        <p:nvGrpSpPr>
          <p:cNvPr id="297" name="Group 296"/>
          <p:cNvGrpSpPr/>
          <p:nvPr/>
        </p:nvGrpSpPr>
        <p:grpSpPr>
          <a:xfrm>
            <a:off x="7950937" y="1260815"/>
            <a:ext cx="817547" cy="1413579"/>
            <a:chOff x="1216691" y="3580971"/>
            <a:chExt cx="817547" cy="1413579"/>
          </a:xfrm>
        </p:grpSpPr>
        <p:pic>
          <p:nvPicPr>
            <p:cNvPr id="298" name="Picture 29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6691" y="4176691"/>
              <a:ext cx="105013" cy="222138"/>
            </a:xfrm>
            <a:prstGeom prst="rect">
              <a:avLst/>
            </a:prstGeom>
          </p:spPr>
        </p:pic>
        <p:grpSp>
          <p:nvGrpSpPr>
            <p:cNvPr id="300" name="Group 299"/>
            <p:cNvGrpSpPr/>
            <p:nvPr/>
          </p:nvGrpSpPr>
          <p:grpSpPr>
            <a:xfrm>
              <a:off x="1216691" y="3580971"/>
              <a:ext cx="817547" cy="231288"/>
              <a:chOff x="1222231" y="3580971"/>
              <a:chExt cx="817547" cy="231288"/>
            </a:xfrm>
          </p:grpSpPr>
          <p:pic>
            <p:nvPicPr>
              <p:cNvPr id="325" name="Picture 324"/>
              <p:cNvPicPr>
                <a:picLocks noChangeAspect="1"/>
              </p:cNvPicPr>
              <p:nvPr/>
            </p:nvPicPr>
            <p:blipFill rotWithShape="1">
              <a:blip r:embed="rId4"/>
              <a:srcRect l="36761" t="12941" r="35200" b="11177"/>
              <a:stretch/>
            </p:blipFill>
            <p:spPr>
              <a:xfrm flipH="1">
                <a:off x="1222231" y="3580971"/>
                <a:ext cx="85463" cy="231288"/>
              </a:xfrm>
              <a:prstGeom prst="rect">
                <a:avLst/>
              </a:prstGeom>
            </p:spPr>
          </p:pic>
          <p:sp>
            <p:nvSpPr>
              <p:cNvPr id="331" name="6-Point Star 330"/>
              <p:cNvSpPr>
                <a:spLocks noChangeAspect="1"/>
              </p:cNvSpPr>
              <p:nvPr/>
            </p:nvSpPr>
            <p:spPr>
              <a:xfrm>
                <a:off x="1392241" y="3641751"/>
                <a:ext cx="112391" cy="109728"/>
              </a:xfrm>
              <a:prstGeom prst="star6">
                <a:avLst/>
              </a:prstGeom>
              <a:pattFill prst="openDmnd">
                <a:fgClr>
                  <a:schemeClr val="accent1"/>
                </a:fgClr>
                <a:bgClr>
                  <a:schemeClr val="bg1"/>
                </a:bgClr>
              </a:pattFill>
              <a:ln w="3175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2" name="6-Point Star 331"/>
              <p:cNvSpPr>
                <a:spLocks noChangeAspect="1"/>
              </p:cNvSpPr>
              <p:nvPr/>
            </p:nvSpPr>
            <p:spPr>
              <a:xfrm>
                <a:off x="1570623" y="3641751"/>
                <a:ext cx="112391" cy="109728"/>
              </a:xfrm>
              <a:prstGeom prst="star6">
                <a:avLst/>
              </a:prstGeom>
              <a:noFill/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3" name="6-Point Star 332"/>
              <p:cNvSpPr>
                <a:spLocks noChangeAspect="1"/>
              </p:cNvSpPr>
              <p:nvPr/>
            </p:nvSpPr>
            <p:spPr>
              <a:xfrm>
                <a:off x="1749005" y="3641751"/>
                <a:ext cx="112391" cy="109728"/>
              </a:xfrm>
              <a:prstGeom prst="star6">
                <a:avLst/>
              </a:prstGeom>
              <a:noFill/>
              <a:ln w="31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4" name="6-Point Star 333"/>
              <p:cNvSpPr>
                <a:spLocks noChangeAspect="1"/>
              </p:cNvSpPr>
              <p:nvPr/>
            </p:nvSpPr>
            <p:spPr>
              <a:xfrm>
                <a:off x="1927387" y="3641751"/>
                <a:ext cx="112391" cy="109728"/>
              </a:xfrm>
              <a:prstGeom prst="star6">
                <a:avLst/>
              </a:prstGeom>
              <a:noFill/>
              <a:ln w="3175">
                <a:solidFill>
                  <a:srgbClr val="FF4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01" name="Picture 300"/>
            <p:cNvPicPr>
              <a:picLocks noChangeAspect="1"/>
            </p:cNvPicPr>
            <p:nvPr/>
          </p:nvPicPr>
          <p:blipFill rotWithShape="1">
            <a:blip r:embed="rId4"/>
            <a:srcRect l="36761" t="12941" r="35200" b="11177"/>
            <a:stretch/>
          </p:blipFill>
          <p:spPr>
            <a:xfrm flipH="1">
              <a:off x="1216691" y="3878831"/>
              <a:ext cx="85463" cy="231288"/>
            </a:xfrm>
            <a:prstGeom prst="rect">
              <a:avLst/>
            </a:prstGeom>
          </p:spPr>
        </p:pic>
        <p:sp>
          <p:nvSpPr>
            <p:cNvPr id="310" name="6-Point Star 309"/>
            <p:cNvSpPr>
              <a:spLocks noChangeAspect="1"/>
            </p:cNvSpPr>
            <p:nvPr/>
          </p:nvSpPr>
          <p:spPr>
            <a:xfrm>
              <a:off x="1386701" y="3939611"/>
              <a:ext cx="112391" cy="109728"/>
            </a:xfrm>
            <a:prstGeom prst="star6">
              <a:avLst/>
            </a:pr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2" name="Picture 311"/>
            <p:cNvPicPr>
              <a:picLocks noChangeAspect="1"/>
            </p:cNvPicPr>
            <p:nvPr/>
          </p:nvPicPr>
          <p:blipFill rotWithShape="1">
            <a:blip r:embed="rId4"/>
            <a:srcRect l="36761" t="12941" r="35200" b="11177"/>
            <a:stretch/>
          </p:blipFill>
          <p:spPr>
            <a:xfrm flipH="1">
              <a:off x="1216691" y="4465401"/>
              <a:ext cx="85463" cy="231288"/>
            </a:xfrm>
            <a:prstGeom prst="rect">
              <a:avLst/>
            </a:prstGeom>
          </p:spPr>
        </p:pic>
        <p:sp>
          <p:nvSpPr>
            <p:cNvPr id="314" name="6-Point Star 313"/>
            <p:cNvSpPr>
              <a:spLocks noChangeAspect="1"/>
            </p:cNvSpPr>
            <p:nvPr/>
          </p:nvSpPr>
          <p:spPr>
            <a:xfrm>
              <a:off x="1386701" y="4526181"/>
              <a:ext cx="112391" cy="109728"/>
            </a:xfrm>
            <a:prstGeom prst="star6">
              <a:avLst/>
            </a:prstGeom>
            <a:pattFill prst="openDmnd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5" name="6-Point Star 314"/>
            <p:cNvSpPr>
              <a:spLocks noChangeAspect="1"/>
            </p:cNvSpPr>
            <p:nvPr/>
          </p:nvSpPr>
          <p:spPr>
            <a:xfrm>
              <a:off x="1565083" y="4526181"/>
              <a:ext cx="112391" cy="109728"/>
            </a:xfrm>
            <a:prstGeom prst="star6">
              <a:avLst/>
            </a:prstGeom>
            <a:noFill/>
            <a:ln w="317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7" name="6-Point Star 316"/>
            <p:cNvSpPr>
              <a:spLocks noChangeAspect="1"/>
            </p:cNvSpPr>
            <p:nvPr/>
          </p:nvSpPr>
          <p:spPr>
            <a:xfrm>
              <a:off x="1743465" y="4526181"/>
              <a:ext cx="112391" cy="109728"/>
            </a:xfrm>
            <a:prstGeom prst="star6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8" name="Picture 317"/>
            <p:cNvPicPr>
              <a:picLocks noChangeAspect="1"/>
            </p:cNvPicPr>
            <p:nvPr/>
          </p:nvPicPr>
          <p:blipFill rotWithShape="1">
            <a:blip r:embed="rId4"/>
            <a:srcRect l="36761" t="12941" r="35200" b="11177"/>
            <a:stretch/>
          </p:blipFill>
          <p:spPr>
            <a:xfrm flipH="1">
              <a:off x="1216691" y="4763262"/>
              <a:ext cx="85463" cy="231288"/>
            </a:xfrm>
            <a:prstGeom prst="rect">
              <a:avLst/>
            </a:prstGeom>
          </p:spPr>
        </p:pic>
        <p:sp>
          <p:nvSpPr>
            <p:cNvPr id="320" name="6-Point Star 319"/>
            <p:cNvSpPr>
              <a:spLocks noChangeAspect="1"/>
            </p:cNvSpPr>
            <p:nvPr/>
          </p:nvSpPr>
          <p:spPr>
            <a:xfrm>
              <a:off x="1386701" y="4824042"/>
              <a:ext cx="112391" cy="109728"/>
            </a:xfrm>
            <a:prstGeom prst="star6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1" name="6-Point Star 320"/>
            <p:cNvSpPr>
              <a:spLocks noChangeAspect="1"/>
            </p:cNvSpPr>
            <p:nvPr/>
          </p:nvSpPr>
          <p:spPr>
            <a:xfrm>
              <a:off x="1565083" y="4824042"/>
              <a:ext cx="112391" cy="109728"/>
            </a:xfrm>
            <a:prstGeom prst="star6">
              <a:avLst/>
            </a:prstGeom>
            <a:pattFill prst="openDmnd">
              <a:fgClr>
                <a:schemeClr val="accent4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4" name="6-Point Star 323"/>
            <p:cNvSpPr>
              <a:spLocks noChangeAspect="1"/>
            </p:cNvSpPr>
            <p:nvPr/>
          </p:nvSpPr>
          <p:spPr>
            <a:xfrm>
              <a:off x="1743465" y="4824042"/>
              <a:ext cx="112391" cy="109728"/>
            </a:xfrm>
            <a:prstGeom prst="star6">
              <a:avLst/>
            </a:prstGeom>
            <a:noFill/>
            <a:ln w="3175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8192837" y="2898180"/>
            <a:ext cx="333746" cy="320040"/>
            <a:chOff x="6802240" y="796567"/>
            <a:chExt cx="333746" cy="320040"/>
          </a:xfrm>
        </p:grpSpPr>
        <p:sp>
          <p:nvSpPr>
            <p:cNvPr id="339" name="Oval 338"/>
            <p:cNvSpPr/>
            <p:nvPr/>
          </p:nvSpPr>
          <p:spPr>
            <a:xfrm>
              <a:off x="6813100" y="796567"/>
              <a:ext cx="320040" cy="320040"/>
            </a:xfrm>
            <a:prstGeom prst="ellipse">
              <a:avLst/>
            </a:prstGeom>
            <a:solidFill>
              <a:srgbClr val="FF2600">
                <a:alpha val="69804"/>
              </a:srgb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340" name="TextBox 339"/>
            <p:cNvSpPr txBox="1"/>
            <p:nvPr/>
          </p:nvSpPr>
          <p:spPr>
            <a:xfrm>
              <a:off x="6802240" y="848865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0432FF"/>
                  </a:solidFill>
                </a:rPr>
                <a:t>TF1</a:t>
              </a:r>
              <a:endParaRPr lang="en-US" sz="800" b="1" dirty="0">
                <a:solidFill>
                  <a:srgbClr val="0432FF"/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115597" y="1260815"/>
            <a:ext cx="282401" cy="1413579"/>
            <a:chOff x="8749026" y="688029"/>
            <a:chExt cx="282401" cy="1413579"/>
          </a:xfrm>
        </p:grpSpPr>
        <p:pic>
          <p:nvPicPr>
            <p:cNvPr id="280" name="Picture 27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49026" y="1283749"/>
              <a:ext cx="105013" cy="222138"/>
            </a:xfrm>
            <a:prstGeom prst="rect">
              <a:avLst/>
            </a:prstGeom>
          </p:spPr>
        </p:pic>
        <p:grpSp>
          <p:nvGrpSpPr>
            <p:cNvPr id="281" name="Group 280"/>
            <p:cNvGrpSpPr/>
            <p:nvPr/>
          </p:nvGrpSpPr>
          <p:grpSpPr>
            <a:xfrm>
              <a:off x="8749026" y="688029"/>
              <a:ext cx="282401" cy="231288"/>
              <a:chOff x="1222231" y="3580971"/>
              <a:chExt cx="282401" cy="231288"/>
            </a:xfrm>
          </p:grpSpPr>
          <p:pic>
            <p:nvPicPr>
              <p:cNvPr id="292" name="Picture 291"/>
              <p:cNvPicPr>
                <a:picLocks noChangeAspect="1"/>
              </p:cNvPicPr>
              <p:nvPr/>
            </p:nvPicPr>
            <p:blipFill rotWithShape="1">
              <a:blip r:embed="rId4"/>
              <a:srcRect l="36761" t="12941" r="35200" b="11177"/>
              <a:stretch/>
            </p:blipFill>
            <p:spPr>
              <a:xfrm flipH="1">
                <a:off x="1222231" y="3580971"/>
                <a:ext cx="85463" cy="231288"/>
              </a:xfrm>
              <a:prstGeom prst="rect">
                <a:avLst/>
              </a:prstGeom>
            </p:spPr>
          </p:pic>
          <p:sp>
            <p:nvSpPr>
              <p:cNvPr id="293" name="6-Point Star 292"/>
              <p:cNvSpPr>
                <a:spLocks noChangeAspect="1"/>
              </p:cNvSpPr>
              <p:nvPr/>
            </p:nvSpPr>
            <p:spPr>
              <a:xfrm>
                <a:off x="1392241" y="3641751"/>
                <a:ext cx="112391" cy="109728"/>
              </a:xfrm>
              <a:prstGeom prst="star6">
                <a:avLst/>
              </a:prstGeom>
              <a:pattFill prst="openDmnd">
                <a:fgClr>
                  <a:schemeClr val="accent1"/>
                </a:fgClr>
                <a:bgClr>
                  <a:schemeClr val="bg1"/>
                </a:bgClr>
              </a:pattFill>
              <a:ln w="3175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82" name="Picture 281"/>
            <p:cNvPicPr>
              <a:picLocks noChangeAspect="1"/>
            </p:cNvPicPr>
            <p:nvPr/>
          </p:nvPicPr>
          <p:blipFill rotWithShape="1">
            <a:blip r:embed="rId4"/>
            <a:srcRect l="36761" t="12941" r="35200" b="11177"/>
            <a:stretch/>
          </p:blipFill>
          <p:spPr>
            <a:xfrm flipH="1">
              <a:off x="8749026" y="985889"/>
              <a:ext cx="85463" cy="231288"/>
            </a:xfrm>
            <a:prstGeom prst="rect">
              <a:avLst/>
            </a:prstGeom>
          </p:spPr>
        </p:pic>
        <p:sp>
          <p:nvSpPr>
            <p:cNvPr id="283" name="6-Point Star 282"/>
            <p:cNvSpPr>
              <a:spLocks noChangeAspect="1"/>
            </p:cNvSpPr>
            <p:nvPr/>
          </p:nvSpPr>
          <p:spPr>
            <a:xfrm>
              <a:off x="8919036" y="1046669"/>
              <a:ext cx="112391" cy="109728"/>
            </a:xfrm>
            <a:prstGeom prst="star6">
              <a:avLst/>
            </a:prstGeom>
            <a:noFill/>
            <a:ln w="31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84" name="Picture 283"/>
            <p:cNvPicPr>
              <a:picLocks noChangeAspect="1"/>
            </p:cNvPicPr>
            <p:nvPr/>
          </p:nvPicPr>
          <p:blipFill rotWithShape="1">
            <a:blip r:embed="rId4"/>
            <a:srcRect l="36761" t="12941" r="35200" b="11177"/>
            <a:stretch/>
          </p:blipFill>
          <p:spPr>
            <a:xfrm flipH="1">
              <a:off x="8749026" y="1572459"/>
              <a:ext cx="85463" cy="231288"/>
            </a:xfrm>
            <a:prstGeom prst="rect">
              <a:avLst/>
            </a:prstGeom>
          </p:spPr>
        </p:pic>
        <p:pic>
          <p:nvPicPr>
            <p:cNvPr id="288" name="Picture 287"/>
            <p:cNvPicPr>
              <a:picLocks noChangeAspect="1"/>
            </p:cNvPicPr>
            <p:nvPr/>
          </p:nvPicPr>
          <p:blipFill rotWithShape="1">
            <a:blip r:embed="rId4"/>
            <a:srcRect l="36761" t="12941" r="35200" b="11177"/>
            <a:stretch/>
          </p:blipFill>
          <p:spPr>
            <a:xfrm flipH="1">
              <a:off x="8749026" y="1870320"/>
              <a:ext cx="85463" cy="231288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9089924" y="2898180"/>
            <a:ext cx="333746" cy="320040"/>
            <a:chOff x="2533226" y="3386700"/>
            <a:chExt cx="333746" cy="320040"/>
          </a:xfrm>
        </p:grpSpPr>
        <p:sp>
          <p:nvSpPr>
            <p:cNvPr id="341" name="Oval 340"/>
            <p:cNvSpPr/>
            <p:nvPr/>
          </p:nvSpPr>
          <p:spPr>
            <a:xfrm>
              <a:off x="2544086" y="3386700"/>
              <a:ext cx="320040" cy="320040"/>
            </a:xfrm>
            <a:prstGeom prst="ellipse">
              <a:avLst/>
            </a:prstGeom>
            <a:solidFill>
              <a:srgbClr val="FF7503">
                <a:alpha val="5098"/>
              </a:srgb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344" name="TextBox 343"/>
            <p:cNvSpPr txBox="1"/>
            <p:nvPr/>
          </p:nvSpPr>
          <p:spPr>
            <a:xfrm>
              <a:off x="2533226" y="3438998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0432FF"/>
                  </a:solidFill>
                </a:rPr>
                <a:t>TF2</a:t>
              </a:r>
              <a:endParaRPr lang="en-US" sz="800" b="1" dirty="0">
                <a:solidFill>
                  <a:srgbClr val="0432FF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0548302" y="1260815"/>
            <a:ext cx="643047" cy="1413579"/>
            <a:chOff x="4007427" y="3862982"/>
            <a:chExt cx="643047" cy="1413579"/>
          </a:xfrm>
        </p:grpSpPr>
        <p:pic>
          <p:nvPicPr>
            <p:cNvPr id="247" name="Picture 24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7427" y="4458702"/>
              <a:ext cx="105013" cy="222138"/>
            </a:xfrm>
            <a:prstGeom prst="rect">
              <a:avLst/>
            </a:prstGeom>
          </p:spPr>
        </p:pic>
        <p:grpSp>
          <p:nvGrpSpPr>
            <p:cNvPr id="21" name="Group 20"/>
            <p:cNvGrpSpPr/>
            <p:nvPr/>
          </p:nvGrpSpPr>
          <p:grpSpPr>
            <a:xfrm>
              <a:off x="4007427" y="3862982"/>
              <a:ext cx="643047" cy="231288"/>
              <a:chOff x="1222231" y="3580971"/>
              <a:chExt cx="643047" cy="231288"/>
            </a:xfrm>
          </p:grpSpPr>
          <p:pic>
            <p:nvPicPr>
              <p:cNvPr id="242" name="Picture 241"/>
              <p:cNvPicPr>
                <a:picLocks noChangeAspect="1"/>
              </p:cNvPicPr>
              <p:nvPr/>
            </p:nvPicPr>
            <p:blipFill rotWithShape="1">
              <a:blip r:embed="rId4"/>
              <a:srcRect l="36761" t="12941" r="35200" b="11177"/>
              <a:stretch/>
            </p:blipFill>
            <p:spPr>
              <a:xfrm flipH="1">
                <a:off x="1222231" y="3580971"/>
                <a:ext cx="85463" cy="231288"/>
              </a:xfrm>
              <a:prstGeom prst="rect">
                <a:avLst/>
              </a:prstGeom>
            </p:spPr>
          </p:pic>
          <p:sp>
            <p:nvSpPr>
              <p:cNvPr id="255" name="6-Point Star 254"/>
              <p:cNvSpPr>
                <a:spLocks noChangeAspect="1"/>
              </p:cNvSpPr>
              <p:nvPr/>
            </p:nvSpPr>
            <p:spPr>
              <a:xfrm>
                <a:off x="1392241" y="3641751"/>
                <a:ext cx="112391" cy="109728"/>
              </a:xfrm>
              <a:prstGeom prst="star6">
                <a:avLst/>
              </a:prstGeom>
              <a:pattFill prst="openDmnd">
                <a:fgClr>
                  <a:schemeClr val="accent1"/>
                </a:fgClr>
                <a:bgClr>
                  <a:schemeClr val="bg1"/>
                </a:bgClr>
              </a:pattFill>
              <a:ln w="3175">
                <a:solidFill>
                  <a:srgbClr val="0432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6-Point Star 256"/>
              <p:cNvSpPr>
                <a:spLocks noChangeAspect="1"/>
              </p:cNvSpPr>
              <p:nvPr/>
            </p:nvSpPr>
            <p:spPr>
              <a:xfrm>
                <a:off x="1570623" y="3641751"/>
                <a:ext cx="112391" cy="109728"/>
              </a:xfrm>
              <a:prstGeom prst="star6">
                <a:avLst/>
              </a:prstGeom>
              <a:noFill/>
              <a:ln w="317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9" name="6-Point Star 258"/>
              <p:cNvSpPr>
                <a:spLocks noChangeAspect="1"/>
              </p:cNvSpPr>
              <p:nvPr/>
            </p:nvSpPr>
            <p:spPr>
              <a:xfrm>
                <a:off x="1752887" y="3641751"/>
                <a:ext cx="112391" cy="109728"/>
              </a:xfrm>
              <a:prstGeom prst="star6">
                <a:avLst/>
              </a:prstGeom>
              <a:noFill/>
              <a:ln w="3175">
                <a:solidFill>
                  <a:srgbClr val="FF4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260" name="Picture 259"/>
            <p:cNvPicPr>
              <a:picLocks noChangeAspect="1"/>
            </p:cNvPicPr>
            <p:nvPr/>
          </p:nvPicPr>
          <p:blipFill rotWithShape="1">
            <a:blip r:embed="rId4"/>
            <a:srcRect l="36761" t="12941" r="35200" b="11177"/>
            <a:stretch/>
          </p:blipFill>
          <p:spPr>
            <a:xfrm flipH="1">
              <a:off x="4007427" y="4160842"/>
              <a:ext cx="85463" cy="231288"/>
            </a:xfrm>
            <a:prstGeom prst="rect">
              <a:avLst/>
            </a:prstGeom>
          </p:spPr>
        </p:pic>
        <p:sp>
          <p:nvSpPr>
            <p:cNvPr id="261" name="6-Point Star 260"/>
            <p:cNvSpPr>
              <a:spLocks noChangeAspect="1"/>
            </p:cNvSpPr>
            <p:nvPr/>
          </p:nvSpPr>
          <p:spPr>
            <a:xfrm>
              <a:off x="4177437" y="4221622"/>
              <a:ext cx="112391" cy="109728"/>
            </a:xfrm>
            <a:prstGeom prst="star6">
              <a:avLst/>
            </a:prstGeom>
            <a:noFill/>
            <a:ln w="31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7" name="Picture 266"/>
            <p:cNvPicPr>
              <a:picLocks noChangeAspect="1"/>
            </p:cNvPicPr>
            <p:nvPr/>
          </p:nvPicPr>
          <p:blipFill rotWithShape="1">
            <a:blip r:embed="rId4"/>
            <a:srcRect l="36761" t="12941" r="35200" b="11177"/>
            <a:stretch/>
          </p:blipFill>
          <p:spPr>
            <a:xfrm flipH="1">
              <a:off x="4007427" y="4747412"/>
              <a:ext cx="85463" cy="231288"/>
            </a:xfrm>
            <a:prstGeom prst="rect">
              <a:avLst/>
            </a:prstGeom>
          </p:spPr>
        </p:pic>
        <p:sp>
          <p:nvSpPr>
            <p:cNvPr id="268" name="6-Point Star 267"/>
            <p:cNvSpPr>
              <a:spLocks noChangeAspect="1"/>
            </p:cNvSpPr>
            <p:nvPr/>
          </p:nvSpPr>
          <p:spPr>
            <a:xfrm>
              <a:off x="4177437" y="4808192"/>
              <a:ext cx="112391" cy="109728"/>
            </a:xfrm>
            <a:prstGeom prst="star6">
              <a:avLst/>
            </a:prstGeom>
            <a:pattFill prst="openDmnd">
              <a:fgClr>
                <a:schemeClr val="accent6">
                  <a:lumMod val="75000"/>
                </a:schemeClr>
              </a:fgClr>
              <a:bgClr>
                <a:schemeClr val="bg1"/>
              </a:bgClr>
            </a:pattFill>
            <a:ln w="31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6-Point Star 268"/>
            <p:cNvSpPr>
              <a:spLocks noChangeAspect="1"/>
            </p:cNvSpPr>
            <p:nvPr/>
          </p:nvSpPr>
          <p:spPr>
            <a:xfrm>
              <a:off x="4355819" y="4808192"/>
              <a:ext cx="112391" cy="109728"/>
            </a:xfrm>
            <a:prstGeom prst="star6">
              <a:avLst/>
            </a:prstGeom>
            <a:noFill/>
            <a:ln w="317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0" name="6-Point Star 269"/>
            <p:cNvSpPr>
              <a:spLocks noChangeAspect="1"/>
            </p:cNvSpPr>
            <p:nvPr/>
          </p:nvSpPr>
          <p:spPr>
            <a:xfrm>
              <a:off x="4534201" y="4808192"/>
              <a:ext cx="112391" cy="109728"/>
            </a:xfrm>
            <a:prstGeom prst="star6">
              <a:avLst/>
            </a:prstGeom>
            <a:noFill/>
            <a:ln w="31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73" name="Picture 272"/>
            <p:cNvPicPr>
              <a:picLocks noChangeAspect="1"/>
            </p:cNvPicPr>
            <p:nvPr/>
          </p:nvPicPr>
          <p:blipFill rotWithShape="1">
            <a:blip r:embed="rId4"/>
            <a:srcRect l="36761" t="12941" r="35200" b="11177"/>
            <a:stretch/>
          </p:blipFill>
          <p:spPr>
            <a:xfrm flipH="1">
              <a:off x="4007427" y="5045273"/>
              <a:ext cx="85463" cy="231288"/>
            </a:xfrm>
            <a:prstGeom prst="rect">
              <a:avLst/>
            </a:prstGeom>
          </p:spPr>
        </p:pic>
        <p:sp>
          <p:nvSpPr>
            <p:cNvPr id="274" name="6-Point Star 273"/>
            <p:cNvSpPr>
              <a:spLocks noChangeAspect="1"/>
            </p:cNvSpPr>
            <p:nvPr/>
          </p:nvSpPr>
          <p:spPr>
            <a:xfrm>
              <a:off x="4177437" y="5106053"/>
              <a:ext cx="112391" cy="109728"/>
            </a:xfrm>
            <a:prstGeom prst="star6">
              <a:avLst/>
            </a:prstGeom>
            <a:noFill/>
            <a:ln w="3175">
              <a:solidFill>
                <a:srgbClr val="0432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6-Point Star 274"/>
            <p:cNvSpPr>
              <a:spLocks noChangeAspect="1"/>
            </p:cNvSpPr>
            <p:nvPr/>
          </p:nvSpPr>
          <p:spPr>
            <a:xfrm>
              <a:off x="4355819" y="5106053"/>
              <a:ext cx="112391" cy="109728"/>
            </a:xfrm>
            <a:prstGeom prst="star6">
              <a:avLst/>
            </a:prstGeom>
            <a:noFill/>
            <a:ln w="3175">
              <a:solidFill>
                <a:srgbClr val="FF4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709805" y="2898180"/>
            <a:ext cx="320040" cy="320040"/>
            <a:chOff x="4088463" y="3330300"/>
            <a:chExt cx="320040" cy="320040"/>
          </a:xfrm>
        </p:grpSpPr>
        <p:sp>
          <p:nvSpPr>
            <p:cNvPr id="347" name="Oval 346"/>
            <p:cNvSpPr/>
            <p:nvPr/>
          </p:nvSpPr>
          <p:spPr>
            <a:xfrm>
              <a:off x="4088463" y="3330300"/>
              <a:ext cx="320040" cy="320040"/>
            </a:xfrm>
            <a:prstGeom prst="ellipse">
              <a:avLst/>
            </a:prstGeom>
            <a:solidFill>
              <a:srgbClr val="FF2600">
                <a:alpha val="29804"/>
              </a:srgb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350" name="TextBox 349"/>
            <p:cNvSpPr txBox="1"/>
            <p:nvPr/>
          </p:nvSpPr>
          <p:spPr>
            <a:xfrm>
              <a:off x="4097640" y="3382598"/>
              <a:ext cx="3016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G1</a:t>
              </a:r>
              <a:endParaRPr lang="en-US" sz="800" b="1" dirty="0"/>
            </a:p>
          </p:txBody>
        </p:sp>
      </p:grpSp>
      <p:pic>
        <p:nvPicPr>
          <p:cNvPr id="351" name="Picture 35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96627" y="1904558"/>
            <a:ext cx="226015" cy="126092"/>
          </a:xfrm>
          <a:prstGeom prst="rect">
            <a:avLst/>
          </a:prstGeom>
        </p:spPr>
      </p:pic>
      <p:pic>
        <p:nvPicPr>
          <p:cNvPr id="249" name="Picture 2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1409" y="3025181"/>
            <a:ext cx="226015" cy="126092"/>
          </a:xfrm>
          <a:prstGeom prst="rect">
            <a:avLst/>
          </a:prstGeom>
        </p:spPr>
      </p:pic>
      <p:pic>
        <p:nvPicPr>
          <p:cNvPr id="250" name="Picture 24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29453" y="2974494"/>
            <a:ext cx="226015" cy="126092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7380233" y="4502667"/>
            <a:ext cx="4050522" cy="1497511"/>
            <a:chOff x="7243630" y="4351972"/>
            <a:chExt cx="4050522" cy="1497511"/>
          </a:xfrm>
        </p:grpSpPr>
        <p:grpSp>
          <p:nvGrpSpPr>
            <p:cNvPr id="28" name="Group 27"/>
            <p:cNvGrpSpPr/>
            <p:nvPr/>
          </p:nvGrpSpPr>
          <p:grpSpPr>
            <a:xfrm>
              <a:off x="10395281" y="4351972"/>
              <a:ext cx="898871" cy="1497511"/>
              <a:chOff x="10395281" y="4351972"/>
              <a:chExt cx="898871" cy="1497511"/>
            </a:xfrm>
          </p:grpSpPr>
          <p:sp>
            <p:nvSpPr>
              <p:cNvPr id="256" name="Oval 255"/>
              <p:cNvSpPr/>
              <p:nvPr/>
            </p:nvSpPr>
            <p:spPr>
              <a:xfrm>
                <a:off x="10798137" y="4972595"/>
                <a:ext cx="320040" cy="320040"/>
              </a:xfrm>
              <a:prstGeom prst="ellipse">
                <a:avLst/>
              </a:prstGeom>
              <a:solidFill>
                <a:srgbClr val="FF2600">
                  <a:alpha val="40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262" name="TextBox 261"/>
              <p:cNvSpPr txBox="1"/>
              <p:nvPr/>
            </p:nvSpPr>
            <p:spPr>
              <a:xfrm>
                <a:off x="10807314" y="5024893"/>
                <a:ext cx="3016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G1</a:t>
                </a:r>
                <a:endParaRPr lang="en-US" sz="800" b="1" dirty="0"/>
              </a:p>
            </p:txBody>
          </p:sp>
          <p:sp>
            <p:nvSpPr>
              <p:cNvPr id="263" name="Oval 262"/>
              <p:cNvSpPr/>
              <p:nvPr/>
            </p:nvSpPr>
            <p:spPr>
              <a:xfrm>
                <a:off x="10406141" y="4351972"/>
                <a:ext cx="320040" cy="320040"/>
              </a:xfrm>
              <a:prstGeom prst="ellipse">
                <a:avLst/>
              </a:prstGeom>
              <a:solidFill>
                <a:srgbClr val="FF2600">
                  <a:alpha val="70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rgbClr val="0432FF"/>
                  </a:solidFill>
                </a:endParaRPr>
              </a:p>
            </p:txBody>
          </p:sp>
          <p:sp>
            <p:nvSpPr>
              <p:cNvPr id="264" name="TextBox 263"/>
              <p:cNvSpPr txBox="1"/>
              <p:nvPr/>
            </p:nvSpPr>
            <p:spPr>
              <a:xfrm>
                <a:off x="10395281" y="4404270"/>
                <a:ext cx="33374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0432FF"/>
                    </a:solidFill>
                  </a:rPr>
                  <a:t>TF1</a:t>
                </a:r>
                <a:endParaRPr lang="en-US" sz="800" b="1" dirty="0">
                  <a:solidFill>
                    <a:srgbClr val="0432FF"/>
                  </a:solidFill>
                </a:endParaRPr>
              </a:p>
            </p:txBody>
          </p:sp>
          <p:cxnSp>
            <p:nvCxnSpPr>
              <p:cNvPr id="271" name="Straight Connector 270"/>
              <p:cNvCxnSpPr/>
              <p:nvPr/>
            </p:nvCxnSpPr>
            <p:spPr>
              <a:xfrm>
                <a:off x="10679312" y="4625143"/>
                <a:ext cx="165694" cy="394321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8" name="Oval 277"/>
              <p:cNvSpPr/>
              <p:nvPr/>
            </p:nvSpPr>
            <p:spPr>
              <a:xfrm>
                <a:off x="10974112" y="5529443"/>
                <a:ext cx="320040" cy="320040"/>
              </a:xfrm>
              <a:prstGeom prst="ellipse">
                <a:avLst/>
              </a:prstGeom>
              <a:solidFill>
                <a:srgbClr val="FF2600">
                  <a:alpha val="30000"/>
                </a:srgbClr>
              </a:solidFill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354" name="TextBox 353"/>
              <p:cNvSpPr txBox="1"/>
              <p:nvPr/>
            </p:nvSpPr>
            <p:spPr>
              <a:xfrm>
                <a:off x="10983289" y="5581741"/>
                <a:ext cx="3016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G3</a:t>
                </a:r>
                <a:endParaRPr lang="en-US" sz="800" b="1" dirty="0"/>
              </a:p>
            </p:txBody>
          </p:sp>
          <p:cxnSp>
            <p:nvCxnSpPr>
              <p:cNvPr id="372" name="Straight Connector 371"/>
              <p:cNvCxnSpPr/>
              <p:nvPr/>
            </p:nvCxnSpPr>
            <p:spPr>
              <a:xfrm>
                <a:off x="10958157" y="5292635"/>
                <a:ext cx="175975" cy="236808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6" name="Group 375"/>
            <p:cNvGrpSpPr/>
            <p:nvPr/>
          </p:nvGrpSpPr>
          <p:grpSpPr>
            <a:xfrm>
              <a:off x="7243630" y="4351972"/>
              <a:ext cx="2434581" cy="1497511"/>
              <a:chOff x="8591480" y="4715669"/>
              <a:chExt cx="2434581" cy="1497511"/>
            </a:xfrm>
          </p:grpSpPr>
          <p:sp>
            <p:nvSpPr>
              <p:cNvPr id="377" name="TextBox 376"/>
              <p:cNvSpPr txBox="1"/>
              <p:nvPr/>
            </p:nvSpPr>
            <p:spPr>
              <a:xfrm>
                <a:off x="8591480" y="5388590"/>
                <a:ext cx="434734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AB7942"/>
                    </a:solidFill>
                  </a:rPr>
                  <a:t>miR-1</a:t>
                </a:r>
                <a:endParaRPr lang="en-US" sz="800" b="1" dirty="0">
                  <a:solidFill>
                    <a:srgbClr val="AB7942"/>
                  </a:solidFill>
                </a:endParaRPr>
              </a:p>
            </p:txBody>
          </p:sp>
          <p:grpSp>
            <p:nvGrpSpPr>
              <p:cNvPr id="378" name="Group 377"/>
              <p:cNvGrpSpPr/>
              <p:nvPr/>
            </p:nvGrpSpPr>
            <p:grpSpPr>
              <a:xfrm>
                <a:off x="8648360" y="4715669"/>
                <a:ext cx="2377701" cy="1497511"/>
                <a:chOff x="8578560" y="4715669"/>
                <a:chExt cx="2377701" cy="1497511"/>
              </a:xfrm>
            </p:grpSpPr>
            <p:sp>
              <p:nvSpPr>
                <p:cNvPr id="379" name="Oval 378"/>
                <p:cNvSpPr/>
                <p:nvPr/>
              </p:nvSpPr>
              <p:spPr>
                <a:xfrm>
                  <a:off x="9442500" y="5336292"/>
                  <a:ext cx="320040" cy="320040"/>
                </a:xfrm>
                <a:prstGeom prst="ellipse">
                  <a:avLst/>
                </a:prstGeom>
                <a:solidFill>
                  <a:srgbClr val="FF2600">
                    <a:alpha val="4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0" name="TextBox 379"/>
                <p:cNvSpPr txBox="1"/>
                <p:nvPr/>
              </p:nvSpPr>
              <p:spPr>
                <a:xfrm>
                  <a:off x="9451677" y="5388590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G1</a:t>
                  </a:r>
                  <a:endParaRPr lang="en-US" sz="800" b="1" dirty="0"/>
                </a:p>
              </p:txBody>
            </p:sp>
            <p:sp>
              <p:nvSpPr>
                <p:cNvPr id="381" name="Oval 380"/>
                <p:cNvSpPr/>
                <p:nvPr/>
              </p:nvSpPr>
              <p:spPr>
                <a:xfrm>
                  <a:off x="9050504" y="4715669"/>
                  <a:ext cx="320040" cy="320040"/>
                </a:xfrm>
                <a:prstGeom prst="ellipse">
                  <a:avLst/>
                </a:prstGeom>
                <a:solidFill>
                  <a:srgbClr val="FF2600">
                    <a:alpha val="7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382" name="TextBox 381"/>
                <p:cNvSpPr txBox="1"/>
                <p:nvPr/>
              </p:nvSpPr>
              <p:spPr>
                <a:xfrm>
                  <a:off x="9039644" y="4767967"/>
                  <a:ext cx="33374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0432FF"/>
                      </a:solidFill>
                    </a:rPr>
                    <a:t>TF1</a:t>
                  </a:r>
                  <a:endParaRPr lang="en-US" sz="800" b="1" dirty="0">
                    <a:solidFill>
                      <a:srgbClr val="0432FF"/>
                    </a:solidFill>
                  </a:endParaRPr>
                </a:p>
              </p:txBody>
            </p:sp>
            <p:sp>
              <p:nvSpPr>
                <p:cNvPr id="385" name="Oval 384"/>
                <p:cNvSpPr/>
                <p:nvPr/>
              </p:nvSpPr>
              <p:spPr>
                <a:xfrm>
                  <a:off x="9831942" y="4715669"/>
                  <a:ext cx="320040" cy="320040"/>
                </a:xfrm>
                <a:prstGeom prst="ellipse">
                  <a:avLst/>
                </a:prstGeom>
                <a:solidFill>
                  <a:srgbClr val="FF2600">
                    <a:alpha val="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7" name="TextBox 386"/>
                <p:cNvSpPr txBox="1"/>
                <p:nvPr/>
              </p:nvSpPr>
              <p:spPr>
                <a:xfrm>
                  <a:off x="9825089" y="4767967"/>
                  <a:ext cx="33374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0432FF"/>
                      </a:solidFill>
                    </a:rPr>
                    <a:t>TF2</a:t>
                  </a:r>
                  <a:endParaRPr lang="en-US" sz="800" b="1" dirty="0">
                    <a:solidFill>
                      <a:srgbClr val="0432FF"/>
                    </a:solidFill>
                  </a:endParaRPr>
                </a:p>
              </p:txBody>
            </p:sp>
            <p:cxnSp>
              <p:nvCxnSpPr>
                <p:cNvPr id="389" name="Straight Connector 388"/>
                <p:cNvCxnSpPr/>
                <p:nvPr/>
              </p:nvCxnSpPr>
              <p:spPr>
                <a:xfrm>
                  <a:off x="9323675" y="4988840"/>
                  <a:ext cx="165694" cy="394321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1" name="Straight Connector 390"/>
                <p:cNvCxnSpPr/>
                <p:nvPr/>
              </p:nvCxnSpPr>
              <p:spPr>
                <a:xfrm flipH="1">
                  <a:off x="9728717" y="4988840"/>
                  <a:ext cx="150094" cy="403715"/>
                </a:xfrm>
                <a:prstGeom prst="line">
                  <a:avLst/>
                </a:prstGeom>
                <a:ln w="12700"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94" name="Group 393"/>
                <p:cNvGrpSpPr/>
                <p:nvPr/>
              </p:nvGrpSpPr>
              <p:grpSpPr>
                <a:xfrm>
                  <a:off x="10582095" y="4715669"/>
                  <a:ext cx="320040" cy="320040"/>
                  <a:chOff x="9583703" y="5118791"/>
                  <a:chExt cx="320040" cy="320040"/>
                </a:xfrm>
              </p:grpSpPr>
              <p:sp>
                <p:nvSpPr>
                  <p:cNvPr id="473" name="Oval 472"/>
                  <p:cNvSpPr/>
                  <p:nvPr/>
                </p:nvSpPr>
                <p:spPr>
                  <a:xfrm>
                    <a:off x="9583703" y="5118791"/>
                    <a:ext cx="320040" cy="320040"/>
                  </a:xfrm>
                  <a:prstGeom prst="ellipse">
                    <a:avLst/>
                  </a:prstGeom>
                  <a:noFill/>
                  <a:ln>
                    <a:solidFill>
                      <a:schemeClr val="bg1">
                        <a:lumMod val="6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 b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474" name="TextBox 473"/>
                  <p:cNvSpPr txBox="1"/>
                  <p:nvPr/>
                </p:nvSpPr>
                <p:spPr>
                  <a:xfrm>
                    <a:off x="9592880" y="5171089"/>
                    <a:ext cx="301686" cy="21544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800" b="1" dirty="0" smtClean="0"/>
                      <a:t>G2</a:t>
                    </a:r>
                    <a:endParaRPr lang="en-US" sz="800" b="1" dirty="0"/>
                  </a:p>
                </p:txBody>
              </p:sp>
            </p:grpSp>
            <p:sp>
              <p:nvSpPr>
                <p:cNvPr id="395" name="Oval 394"/>
                <p:cNvSpPr/>
                <p:nvPr/>
              </p:nvSpPr>
              <p:spPr>
                <a:xfrm>
                  <a:off x="9618475" y="5893140"/>
                  <a:ext cx="320040" cy="320040"/>
                </a:xfrm>
                <a:prstGeom prst="ellipse">
                  <a:avLst/>
                </a:prstGeom>
                <a:solidFill>
                  <a:srgbClr val="FF2600">
                    <a:alpha val="3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6" name="TextBox 395"/>
                <p:cNvSpPr txBox="1"/>
                <p:nvPr/>
              </p:nvSpPr>
              <p:spPr>
                <a:xfrm>
                  <a:off x="9627652" y="5945438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G3</a:t>
                  </a:r>
                  <a:endParaRPr lang="en-US" sz="800" b="1" dirty="0"/>
                </a:p>
              </p:txBody>
            </p:sp>
            <p:sp>
              <p:nvSpPr>
                <p:cNvPr id="397" name="Oval 396"/>
                <p:cNvSpPr/>
                <p:nvPr/>
              </p:nvSpPr>
              <p:spPr>
                <a:xfrm>
                  <a:off x="8972201" y="5893140"/>
                  <a:ext cx="320040" cy="320040"/>
                </a:xfrm>
                <a:prstGeom prst="ellipse">
                  <a:avLst/>
                </a:prstGeom>
                <a:solidFill>
                  <a:srgbClr val="FF2600">
                    <a:alpha val="10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8" name="TextBox 397"/>
                <p:cNvSpPr txBox="1"/>
                <p:nvPr/>
              </p:nvSpPr>
              <p:spPr>
                <a:xfrm>
                  <a:off x="8929281" y="5945438"/>
                  <a:ext cx="405880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7030A0"/>
                      </a:solidFill>
                    </a:rPr>
                    <a:t>RBP2</a:t>
                  </a:r>
                  <a:endParaRPr lang="en-US" sz="800" b="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399" name="Oval 398"/>
                <p:cNvSpPr/>
                <p:nvPr/>
              </p:nvSpPr>
              <p:spPr>
                <a:xfrm>
                  <a:off x="10593301" y="5893140"/>
                  <a:ext cx="320040" cy="32004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0" name="TextBox 399"/>
                <p:cNvSpPr txBox="1"/>
                <p:nvPr/>
              </p:nvSpPr>
              <p:spPr>
                <a:xfrm>
                  <a:off x="10550381" y="5945438"/>
                  <a:ext cx="405880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>
                      <a:solidFill>
                        <a:srgbClr val="7030A0"/>
                      </a:solidFill>
                    </a:rPr>
                    <a:t>RBP1</a:t>
                  </a:r>
                  <a:endParaRPr lang="en-US" sz="800" b="1" dirty="0">
                    <a:solidFill>
                      <a:srgbClr val="7030A0"/>
                    </a:solidFill>
                  </a:endParaRPr>
                </a:p>
              </p:txBody>
            </p:sp>
            <p:sp>
              <p:nvSpPr>
                <p:cNvPr id="403" name="Oval 402"/>
                <p:cNvSpPr/>
                <p:nvPr/>
              </p:nvSpPr>
              <p:spPr>
                <a:xfrm>
                  <a:off x="8578560" y="5336292"/>
                  <a:ext cx="320040" cy="320040"/>
                </a:xfrm>
                <a:prstGeom prst="ellipse">
                  <a:avLst/>
                </a:prstGeom>
                <a:solidFill>
                  <a:srgbClr val="FF2600">
                    <a:alpha val="5000"/>
                  </a:srgbClr>
                </a:solidFill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404" name="Straight Connector 403"/>
                <p:cNvCxnSpPr/>
                <p:nvPr/>
              </p:nvCxnSpPr>
              <p:spPr>
                <a:xfrm flipH="1">
                  <a:off x="8898182" y="5496312"/>
                  <a:ext cx="548640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headEnd type="triangle" w="sm" len="sm"/>
                  <a:tailEnd type="non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4" name="Straight Connector 413"/>
                <p:cNvCxnSpPr/>
                <p:nvPr/>
              </p:nvCxnSpPr>
              <p:spPr>
                <a:xfrm flipH="1" flipV="1">
                  <a:off x="9762540" y="5496312"/>
                  <a:ext cx="872695" cy="443699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9" name="Straight Connector 418"/>
                <p:cNvCxnSpPr/>
                <p:nvPr/>
              </p:nvCxnSpPr>
              <p:spPr>
                <a:xfrm>
                  <a:off x="10151982" y="4875689"/>
                  <a:ext cx="439290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5" name="Straight Connector 424"/>
                <p:cNvCxnSpPr/>
                <p:nvPr/>
              </p:nvCxnSpPr>
              <p:spPr>
                <a:xfrm>
                  <a:off x="9290710" y="6053160"/>
                  <a:ext cx="329184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3" name="Straight Connector 462"/>
                <p:cNvCxnSpPr/>
                <p:nvPr/>
              </p:nvCxnSpPr>
              <p:spPr>
                <a:xfrm>
                  <a:off x="9602520" y="5656332"/>
                  <a:ext cx="175975" cy="236808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headEnd type="triangle" w="sm" len="sm"/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2" name="Straight Connector 471"/>
                <p:cNvCxnSpPr/>
                <p:nvPr/>
              </p:nvCxnSpPr>
              <p:spPr>
                <a:xfrm flipH="1">
                  <a:off x="9938515" y="6053160"/>
                  <a:ext cx="640080" cy="0"/>
                </a:xfrm>
                <a:prstGeom prst="line">
                  <a:avLst/>
                </a:prstGeom>
                <a:ln w="12700">
                  <a:solidFill>
                    <a:schemeClr val="bg1">
                      <a:lumMod val="50000"/>
                    </a:schemeClr>
                  </a:solidFill>
                  <a:tailEnd type="triangle" w="sm" len="sm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31" name="Rounded Rectangle 30"/>
          <p:cNvSpPr/>
          <p:nvPr/>
        </p:nvSpPr>
        <p:spPr>
          <a:xfrm>
            <a:off x="863143" y="963675"/>
            <a:ext cx="5731160" cy="2426162"/>
          </a:xfrm>
          <a:prstGeom prst="round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0" name="Picture 3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8505" y="4713049"/>
            <a:ext cx="279400" cy="27940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966677" y="4422717"/>
            <a:ext cx="1429356" cy="860064"/>
            <a:chOff x="1257512" y="5034392"/>
            <a:chExt cx="1429356" cy="860064"/>
          </a:xfrm>
        </p:grpSpPr>
        <p:sp>
          <p:nvSpPr>
            <p:cNvPr id="328" name="Oval 327"/>
            <p:cNvSpPr/>
            <p:nvPr/>
          </p:nvSpPr>
          <p:spPr>
            <a:xfrm>
              <a:off x="1660368" y="557441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329" name="TextBox 328"/>
            <p:cNvSpPr txBox="1"/>
            <p:nvPr/>
          </p:nvSpPr>
          <p:spPr>
            <a:xfrm>
              <a:off x="1669545" y="5626714"/>
              <a:ext cx="3016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G1</a:t>
              </a:r>
              <a:endParaRPr lang="en-US" sz="800" b="1" dirty="0"/>
            </a:p>
          </p:txBody>
        </p:sp>
        <p:sp>
          <p:nvSpPr>
            <p:cNvPr id="326" name="Oval 325"/>
            <p:cNvSpPr/>
            <p:nvPr/>
          </p:nvSpPr>
          <p:spPr>
            <a:xfrm>
              <a:off x="1268372" y="5034392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327" name="TextBox 326"/>
            <p:cNvSpPr txBox="1"/>
            <p:nvPr/>
          </p:nvSpPr>
          <p:spPr>
            <a:xfrm>
              <a:off x="1257512" y="5086690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0432FF"/>
                  </a:solidFill>
                </a:rPr>
                <a:t>TF1</a:t>
              </a:r>
              <a:endParaRPr lang="en-US" sz="800" b="1" dirty="0">
                <a:solidFill>
                  <a:srgbClr val="0432FF"/>
                </a:solidFill>
              </a:endParaRPr>
            </a:p>
          </p:txBody>
        </p:sp>
        <p:sp>
          <p:nvSpPr>
            <p:cNvPr id="322" name="Oval 321"/>
            <p:cNvSpPr/>
            <p:nvPr/>
          </p:nvSpPr>
          <p:spPr>
            <a:xfrm>
              <a:off x="2049810" y="5034392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323" name="TextBox 322"/>
            <p:cNvSpPr txBox="1"/>
            <p:nvPr/>
          </p:nvSpPr>
          <p:spPr>
            <a:xfrm>
              <a:off x="2042957" y="5086690"/>
              <a:ext cx="33374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0432FF"/>
                  </a:solidFill>
                </a:rPr>
                <a:t>TF2</a:t>
              </a:r>
              <a:endParaRPr lang="en-US" sz="800" b="1" dirty="0">
                <a:solidFill>
                  <a:srgbClr val="0432FF"/>
                </a:solidFill>
              </a:endParaRPr>
            </a:p>
          </p:txBody>
        </p:sp>
        <p:cxnSp>
          <p:nvCxnSpPr>
            <p:cNvPr id="316" name="Straight Connector 315"/>
            <p:cNvCxnSpPr>
              <a:endCxn id="328" idx="1"/>
            </p:cNvCxnSpPr>
            <p:nvPr/>
          </p:nvCxnSpPr>
          <p:spPr>
            <a:xfrm>
              <a:off x="1505447" y="5330047"/>
              <a:ext cx="201790" cy="291238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9" name="Straight Connector 318"/>
            <p:cNvCxnSpPr/>
            <p:nvPr/>
          </p:nvCxnSpPr>
          <p:spPr>
            <a:xfrm flipH="1">
              <a:off x="1946584" y="5306221"/>
              <a:ext cx="131452" cy="330924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5" name="Oval 334"/>
            <p:cNvSpPr/>
            <p:nvPr/>
          </p:nvSpPr>
          <p:spPr>
            <a:xfrm>
              <a:off x="2366828" y="557441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336" name="TextBox 335"/>
            <p:cNvSpPr txBox="1"/>
            <p:nvPr/>
          </p:nvSpPr>
          <p:spPr>
            <a:xfrm>
              <a:off x="2376005" y="5626714"/>
              <a:ext cx="3016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G2</a:t>
              </a:r>
              <a:endParaRPr lang="en-US" sz="800" b="1" dirty="0"/>
            </a:p>
          </p:txBody>
        </p:sp>
        <p:cxnSp>
          <p:nvCxnSpPr>
            <p:cNvPr id="338" name="Straight Connector 337"/>
            <p:cNvCxnSpPr>
              <a:stCxn id="322" idx="5"/>
              <a:endCxn id="335" idx="0"/>
            </p:cNvCxnSpPr>
            <p:nvPr/>
          </p:nvCxnSpPr>
          <p:spPr>
            <a:xfrm>
              <a:off x="2322981" y="5307563"/>
              <a:ext cx="203867" cy="266853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/>
          <p:cNvGrpSpPr/>
          <p:nvPr/>
        </p:nvGrpSpPr>
        <p:grpSpPr>
          <a:xfrm>
            <a:off x="873915" y="5325415"/>
            <a:ext cx="1614880" cy="860064"/>
            <a:chOff x="3394280" y="5034392"/>
            <a:chExt cx="1614880" cy="860064"/>
          </a:xfrm>
        </p:grpSpPr>
        <p:sp>
          <p:nvSpPr>
            <p:cNvPr id="342" name="Oval 341"/>
            <p:cNvSpPr/>
            <p:nvPr/>
          </p:nvSpPr>
          <p:spPr>
            <a:xfrm>
              <a:off x="3394280" y="557441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343" name="TextBox 342"/>
            <p:cNvSpPr txBox="1"/>
            <p:nvPr/>
          </p:nvSpPr>
          <p:spPr>
            <a:xfrm>
              <a:off x="3403457" y="5626714"/>
              <a:ext cx="3016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G1</a:t>
              </a:r>
              <a:endParaRPr lang="en-US" sz="800" b="1" dirty="0"/>
            </a:p>
          </p:txBody>
        </p:sp>
        <p:sp>
          <p:nvSpPr>
            <p:cNvPr id="348" name="Oval 347"/>
            <p:cNvSpPr/>
            <p:nvPr/>
          </p:nvSpPr>
          <p:spPr>
            <a:xfrm>
              <a:off x="4646200" y="5034392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rgbClr val="7030A0"/>
                </a:solidFill>
              </a:endParaRPr>
            </a:p>
          </p:txBody>
        </p:sp>
        <p:sp>
          <p:nvSpPr>
            <p:cNvPr id="349" name="TextBox 348"/>
            <p:cNvSpPr txBox="1"/>
            <p:nvPr/>
          </p:nvSpPr>
          <p:spPr>
            <a:xfrm>
              <a:off x="4603280" y="5086690"/>
              <a:ext cx="40588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7030A0"/>
                  </a:solidFill>
                </a:rPr>
                <a:t>RBP2</a:t>
              </a:r>
              <a:endParaRPr lang="en-US" sz="800" b="1" dirty="0">
                <a:solidFill>
                  <a:srgbClr val="7030A0"/>
                </a:solidFill>
              </a:endParaRPr>
            </a:p>
          </p:txBody>
        </p:sp>
        <p:sp>
          <p:nvSpPr>
            <p:cNvPr id="352" name="Oval 351"/>
            <p:cNvSpPr/>
            <p:nvPr/>
          </p:nvSpPr>
          <p:spPr>
            <a:xfrm>
              <a:off x="4100740" y="557441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353" name="TextBox 352"/>
            <p:cNvSpPr txBox="1"/>
            <p:nvPr/>
          </p:nvSpPr>
          <p:spPr>
            <a:xfrm>
              <a:off x="4109917" y="5626714"/>
              <a:ext cx="3016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G3</a:t>
              </a:r>
              <a:endParaRPr lang="en-US" sz="800" b="1" dirty="0"/>
            </a:p>
          </p:txBody>
        </p:sp>
        <p:sp>
          <p:nvSpPr>
            <p:cNvPr id="345" name="Oval 344"/>
            <p:cNvSpPr/>
            <p:nvPr/>
          </p:nvSpPr>
          <p:spPr>
            <a:xfrm>
              <a:off x="3795121" y="5034392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346" name="TextBox 345"/>
            <p:cNvSpPr txBox="1"/>
            <p:nvPr/>
          </p:nvSpPr>
          <p:spPr>
            <a:xfrm>
              <a:off x="3752201" y="5086690"/>
              <a:ext cx="405880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7030A0"/>
                  </a:solidFill>
                </a:rPr>
                <a:t>RBP1</a:t>
              </a:r>
              <a:endParaRPr lang="en-US" sz="800" b="1" dirty="0">
                <a:solidFill>
                  <a:srgbClr val="7030A0"/>
                </a:solidFill>
              </a:endParaRPr>
            </a:p>
          </p:txBody>
        </p:sp>
        <p:cxnSp>
          <p:nvCxnSpPr>
            <p:cNvPr id="384" name="Straight Connector 383"/>
            <p:cNvCxnSpPr>
              <a:endCxn id="342" idx="7"/>
            </p:cNvCxnSpPr>
            <p:nvPr/>
          </p:nvCxnSpPr>
          <p:spPr>
            <a:xfrm flipH="1">
              <a:off x="3667451" y="5313006"/>
              <a:ext cx="174540" cy="308279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6" name="Straight Connector 385"/>
            <p:cNvCxnSpPr>
              <a:stCxn id="352" idx="0"/>
              <a:endCxn id="345" idx="5"/>
            </p:cNvCxnSpPr>
            <p:nvPr/>
          </p:nvCxnSpPr>
          <p:spPr>
            <a:xfrm flipH="1" flipV="1">
              <a:off x="4068292" y="5307563"/>
              <a:ext cx="192468" cy="266853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8" name="Straight Connector 387"/>
            <p:cNvCxnSpPr>
              <a:stCxn id="352" idx="7"/>
              <a:endCxn id="348" idx="3"/>
            </p:cNvCxnSpPr>
            <p:nvPr/>
          </p:nvCxnSpPr>
          <p:spPr>
            <a:xfrm flipV="1">
              <a:off x="4373911" y="5307563"/>
              <a:ext cx="319158" cy="313722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2840377" y="4422717"/>
            <a:ext cx="792655" cy="860064"/>
            <a:chOff x="5760885" y="5034392"/>
            <a:chExt cx="792655" cy="860064"/>
          </a:xfrm>
        </p:grpSpPr>
        <p:sp>
          <p:nvSpPr>
            <p:cNvPr id="358" name="Oval 357"/>
            <p:cNvSpPr/>
            <p:nvPr/>
          </p:nvSpPr>
          <p:spPr>
            <a:xfrm>
              <a:off x="5760885" y="557441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359" name="TextBox 358"/>
            <p:cNvSpPr txBox="1"/>
            <p:nvPr/>
          </p:nvSpPr>
          <p:spPr>
            <a:xfrm>
              <a:off x="5770062" y="5626714"/>
              <a:ext cx="3016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G1</a:t>
              </a:r>
              <a:endParaRPr lang="en-US" sz="800" b="1" dirty="0"/>
            </a:p>
          </p:txBody>
        </p:sp>
        <p:sp>
          <p:nvSpPr>
            <p:cNvPr id="361" name="Oval 360"/>
            <p:cNvSpPr/>
            <p:nvPr/>
          </p:nvSpPr>
          <p:spPr>
            <a:xfrm>
              <a:off x="6161726" y="5034392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362" name="TextBox 361"/>
            <p:cNvSpPr txBox="1"/>
            <p:nvPr/>
          </p:nvSpPr>
          <p:spPr>
            <a:xfrm>
              <a:off x="6118806" y="5086690"/>
              <a:ext cx="43473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AB7942"/>
                  </a:solidFill>
                </a:rPr>
                <a:t>miR-1</a:t>
              </a:r>
              <a:endParaRPr lang="en-US" sz="800" b="1" dirty="0">
                <a:solidFill>
                  <a:srgbClr val="AB7942"/>
                </a:solidFill>
              </a:endParaRPr>
            </a:p>
          </p:txBody>
        </p:sp>
        <p:cxnSp>
          <p:nvCxnSpPr>
            <p:cNvPr id="390" name="Straight Connector 389"/>
            <p:cNvCxnSpPr>
              <a:stCxn id="358" idx="7"/>
              <a:endCxn id="361" idx="3"/>
            </p:cNvCxnSpPr>
            <p:nvPr/>
          </p:nvCxnSpPr>
          <p:spPr>
            <a:xfrm flipV="1">
              <a:off x="6034056" y="5307563"/>
              <a:ext cx="174539" cy="313722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triangle" w="sm" len="sm"/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2912648" y="5325415"/>
            <a:ext cx="648113" cy="860064"/>
            <a:chOff x="7189249" y="5034392"/>
            <a:chExt cx="648113" cy="860064"/>
          </a:xfrm>
        </p:grpSpPr>
        <p:sp>
          <p:nvSpPr>
            <p:cNvPr id="364" name="Oval 363"/>
            <p:cNvSpPr/>
            <p:nvPr/>
          </p:nvSpPr>
          <p:spPr>
            <a:xfrm>
              <a:off x="7517322" y="5574416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365" name="TextBox 364"/>
            <p:cNvSpPr txBox="1"/>
            <p:nvPr/>
          </p:nvSpPr>
          <p:spPr>
            <a:xfrm>
              <a:off x="7526499" y="5626714"/>
              <a:ext cx="3016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G1</a:t>
              </a:r>
              <a:endParaRPr lang="en-US" sz="800" b="1" dirty="0"/>
            </a:p>
          </p:txBody>
        </p:sp>
        <p:sp>
          <p:nvSpPr>
            <p:cNvPr id="366" name="Oval 365"/>
            <p:cNvSpPr/>
            <p:nvPr/>
          </p:nvSpPr>
          <p:spPr>
            <a:xfrm>
              <a:off x="7189249" y="5034392"/>
              <a:ext cx="320040" cy="320040"/>
            </a:xfrm>
            <a:prstGeom prst="ellipse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800" b="1">
                <a:solidFill>
                  <a:schemeClr val="tx1"/>
                </a:solidFill>
              </a:endParaRPr>
            </a:p>
          </p:txBody>
        </p:sp>
        <p:sp>
          <p:nvSpPr>
            <p:cNvPr id="367" name="TextBox 366"/>
            <p:cNvSpPr txBox="1"/>
            <p:nvPr/>
          </p:nvSpPr>
          <p:spPr>
            <a:xfrm>
              <a:off x="7198426" y="5086690"/>
              <a:ext cx="3016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/>
                <a:t>G3</a:t>
              </a:r>
              <a:endParaRPr lang="en-US" sz="800" b="1" dirty="0"/>
            </a:p>
          </p:txBody>
        </p:sp>
        <p:cxnSp>
          <p:nvCxnSpPr>
            <p:cNvPr id="392" name="Straight Connector 391"/>
            <p:cNvCxnSpPr>
              <a:stCxn id="366" idx="5"/>
              <a:endCxn id="364" idx="0"/>
            </p:cNvCxnSpPr>
            <p:nvPr/>
          </p:nvCxnSpPr>
          <p:spPr>
            <a:xfrm>
              <a:off x="7462420" y="5307563"/>
              <a:ext cx="214922" cy="266853"/>
            </a:xfrm>
            <a:prstGeom prst="line">
              <a:avLst/>
            </a:prstGeom>
            <a:ln w="12700">
              <a:solidFill>
                <a:schemeClr val="bg1">
                  <a:lumMod val="50000"/>
                </a:schemeClr>
              </a:solidFill>
              <a:headEnd type="triangle" w="sm" len="sm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/>
          <p:cNvGrpSpPr/>
          <p:nvPr/>
        </p:nvGrpSpPr>
        <p:grpSpPr>
          <a:xfrm>
            <a:off x="3878192" y="4513424"/>
            <a:ext cx="2434581" cy="1497511"/>
            <a:chOff x="8591480" y="4715669"/>
            <a:chExt cx="2434581" cy="1497511"/>
          </a:xfrm>
        </p:grpSpPr>
        <p:sp>
          <p:nvSpPr>
            <p:cNvPr id="424" name="TextBox 423"/>
            <p:cNvSpPr txBox="1"/>
            <p:nvPr/>
          </p:nvSpPr>
          <p:spPr>
            <a:xfrm>
              <a:off x="8591480" y="5388590"/>
              <a:ext cx="43473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b="1" dirty="0" smtClean="0">
                  <a:solidFill>
                    <a:srgbClr val="AB7942"/>
                  </a:solidFill>
                </a:rPr>
                <a:t>miR-1</a:t>
              </a:r>
              <a:endParaRPr lang="en-US" sz="800" b="1" dirty="0">
                <a:solidFill>
                  <a:srgbClr val="AB7942"/>
                </a:solidFill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8648360" y="4715669"/>
              <a:ext cx="2377701" cy="1497511"/>
              <a:chOff x="8578560" y="4715669"/>
              <a:chExt cx="2377701" cy="1497511"/>
            </a:xfrm>
          </p:grpSpPr>
          <p:sp>
            <p:nvSpPr>
              <p:cNvPr id="401" name="Oval 400"/>
              <p:cNvSpPr/>
              <p:nvPr/>
            </p:nvSpPr>
            <p:spPr>
              <a:xfrm>
                <a:off x="9442500" y="5336292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02" name="TextBox 401"/>
              <p:cNvSpPr txBox="1"/>
              <p:nvPr/>
            </p:nvSpPr>
            <p:spPr>
              <a:xfrm>
                <a:off x="9451677" y="5388590"/>
                <a:ext cx="3016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G1</a:t>
                </a:r>
                <a:endParaRPr lang="en-US" sz="800" b="1" dirty="0"/>
              </a:p>
            </p:txBody>
          </p:sp>
          <p:sp>
            <p:nvSpPr>
              <p:cNvPr id="412" name="Oval 411"/>
              <p:cNvSpPr/>
              <p:nvPr/>
            </p:nvSpPr>
            <p:spPr>
              <a:xfrm>
                <a:off x="9050504" y="4715669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rgbClr val="0432FF"/>
                  </a:solidFill>
                </a:endParaRPr>
              </a:p>
            </p:txBody>
          </p:sp>
          <p:sp>
            <p:nvSpPr>
              <p:cNvPr id="413" name="TextBox 412"/>
              <p:cNvSpPr txBox="1"/>
              <p:nvPr/>
            </p:nvSpPr>
            <p:spPr>
              <a:xfrm>
                <a:off x="9039644" y="4767967"/>
                <a:ext cx="33374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0432FF"/>
                    </a:solidFill>
                  </a:rPr>
                  <a:t>TF1</a:t>
                </a:r>
                <a:endParaRPr lang="en-US" sz="800" b="1" dirty="0">
                  <a:solidFill>
                    <a:srgbClr val="0432FF"/>
                  </a:solidFill>
                </a:endParaRPr>
              </a:p>
            </p:txBody>
          </p:sp>
          <p:sp>
            <p:nvSpPr>
              <p:cNvPr id="410" name="Oval 409"/>
              <p:cNvSpPr/>
              <p:nvPr/>
            </p:nvSpPr>
            <p:spPr>
              <a:xfrm>
                <a:off x="9831942" y="4715669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11" name="TextBox 410"/>
              <p:cNvSpPr txBox="1"/>
              <p:nvPr/>
            </p:nvSpPr>
            <p:spPr>
              <a:xfrm>
                <a:off x="9825089" y="4767967"/>
                <a:ext cx="33374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0432FF"/>
                    </a:solidFill>
                  </a:rPr>
                  <a:t>TF2</a:t>
                </a:r>
                <a:endParaRPr lang="en-US" sz="800" b="1" dirty="0">
                  <a:solidFill>
                    <a:srgbClr val="0432FF"/>
                  </a:solidFill>
                </a:endParaRPr>
              </a:p>
            </p:txBody>
          </p:sp>
          <p:cxnSp>
            <p:nvCxnSpPr>
              <p:cNvPr id="405" name="Straight Connector 404"/>
              <p:cNvCxnSpPr>
                <a:stCxn id="412" idx="5"/>
                <a:endCxn id="401" idx="1"/>
              </p:cNvCxnSpPr>
              <p:nvPr/>
            </p:nvCxnSpPr>
            <p:spPr>
              <a:xfrm>
                <a:off x="9323675" y="4988840"/>
                <a:ext cx="165694" cy="394321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6" name="Straight Connector 405"/>
              <p:cNvCxnSpPr>
                <a:stCxn id="410" idx="3"/>
              </p:cNvCxnSpPr>
              <p:nvPr/>
            </p:nvCxnSpPr>
            <p:spPr>
              <a:xfrm flipH="1">
                <a:off x="9728717" y="4988840"/>
                <a:ext cx="150094" cy="403715"/>
              </a:xfrm>
              <a:prstGeom prst="line">
                <a:avLst/>
              </a:prstGeom>
              <a:ln w="12700">
                <a:solidFill>
                  <a:schemeClr val="tx1">
                    <a:lumMod val="50000"/>
                    <a:lumOff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26" name="Group 425"/>
              <p:cNvGrpSpPr/>
              <p:nvPr/>
            </p:nvGrpSpPr>
            <p:grpSpPr>
              <a:xfrm>
                <a:off x="10582095" y="4715669"/>
                <a:ext cx="320040" cy="320040"/>
                <a:chOff x="9583703" y="5118791"/>
                <a:chExt cx="320040" cy="320040"/>
              </a:xfrm>
            </p:grpSpPr>
            <p:sp>
              <p:nvSpPr>
                <p:cNvPr id="407" name="Oval 406"/>
                <p:cNvSpPr/>
                <p:nvPr/>
              </p:nvSpPr>
              <p:spPr>
                <a:xfrm>
                  <a:off x="9583703" y="5118791"/>
                  <a:ext cx="320040" cy="320040"/>
                </a:xfrm>
                <a:prstGeom prst="ellipse">
                  <a:avLst/>
                </a:prstGeom>
                <a:noFill/>
                <a:ln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800" b="1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8" name="TextBox 407"/>
                <p:cNvSpPr txBox="1"/>
                <p:nvPr/>
              </p:nvSpPr>
              <p:spPr>
                <a:xfrm>
                  <a:off x="9592880" y="5171089"/>
                  <a:ext cx="301686" cy="2154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800" b="1" dirty="0" smtClean="0"/>
                    <a:t>G2</a:t>
                  </a:r>
                  <a:endParaRPr lang="en-US" sz="800" b="1" dirty="0"/>
                </a:p>
              </p:txBody>
            </p:sp>
          </p:grpSp>
          <p:sp>
            <p:nvSpPr>
              <p:cNvPr id="415" name="Oval 414"/>
              <p:cNvSpPr/>
              <p:nvPr/>
            </p:nvSpPr>
            <p:spPr>
              <a:xfrm>
                <a:off x="9618475" y="5893140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16" name="TextBox 415"/>
              <p:cNvSpPr txBox="1"/>
              <p:nvPr/>
            </p:nvSpPr>
            <p:spPr>
              <a:xfrm>
                <a:off x="9627652" y="5945438"/>
                <a:ext cx="301686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/>
                  <a:t>G3</a:t>
                </a:r>
                <a:endParaRPr lang="en-US" sz="800" b="1" dirty="0"/>
              </a:p>
            </p:txBody>
          </p:sp>
          <p:sp>
            <p:nvSpPr>
              <p:cNvPr id="417" name="Oval 416"/>
              <p:cNvSpPr/>
              <p:nvPr/>
            </p:nvSpPr>
            <p:spPr>
              <a:xfrm>
                <a:off x="8972201" y="5893140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18" name="TextBox 417"/>
              <p:cNvSpPr txBox="1"/>
              <p:nvPr/>
            </p:nvSpPr>
            <p:spPr>
              <a:xfrm>
                <a:off x="8929281" y="5945438"/>
                <a:ext cx="40588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7030A0"/>
                    </a:solidFill>
                  </a:rPr>
                  <a:t>RBP2</a:t>
                </a:r>
                <a:endParaRPr lang="en-US" sz="800" b="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420" name="Oval 419"/>
              <p:cNvSpPr/>
              <p:nvPr/>
            </p:nvSpPr>
            <p:spPr>
              <a:xfrm>
                <a:off x="10593301" y="5893140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sp>
            <p:nvSpPr>
              <p:cNvPr id="421" name="TextBox 420"/>
              <p:cNvSpPr txBox="1"/>
              <p:nvPr/>
            </p:nvSpPr>
            <p:spPr>
              <a:xfrm>
                <a:off x="10550381" y="5945438"/>
                <a:ext cx="405880" cy="2154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800" b="1" dirty="0" smtClean="0">
                    <a:solidFill>
                      <a:srgbClr val="7030A0"/>
                    </a:solidFill>
                  </a:rPr>
                  <a:t>RBP1</a:t>
                </a:r>
                <a:endParaRPr lang="en-US" sz="800" b="1" dirty="0">
                  <a:solidFill>
                    <a:srgbClr val="7030A0"/>
                  </a:solidFill>
                </a:endParaRPr>
              </a:p>
            </p:txBody>
          </p:sp>
          <p:sp>
            <p:nvSpPr>
              <p:cNvPr id="423" name="Oval 422"/>
              <p:cNvSpPr/>
              <p:nvPr/>
            </p:nvSpPr>
            <p:spPr>
              <a:xfrm>
                <a:off x="8578560" y="5336292"/>
                <a:ext cx="320040" cy="320040"/>
              </a:xfrm>
              <a:prstGeom prst="ellipse">
                <a:avLst/>
              </a:prstGeom>
              <a:noFill/>
              <a:ln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 b="1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436" name="Straight Connector 435"/>
              <p:cNvCxnSpPr/>
              <p:nvPr/>
            </p:nvCxnSpPr>
            <p:spPr>
              <a:xfrm flipH="1">
                <a:off x="8898182" y="5496312"/>
                <a:ext cx="54864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headEnd type="triangle" w="sm" len="sm"/>
                <a:tailEnd type="non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1" name="Straight Connector 450"/>
              <p:cNvCxnSpPr>
                <a:endCxn id="401" idx="6"/>
              </p:cNvCxnSpPr>
              <p:nvPr/>
            </p:nvCxnSpPr>
            <p:spPr>
              <a:xfrm flipH="1" flipV="1">
                <a:off x="9762540" y="5496312"/>
                <a:ext cx="872695" cy="443699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3" name="Straight Connector 452"/>
              <p:cNvCxnSpPr>
                <a:stCxn id="410" idx="6"/>
                <a:endCxn id="408" idx="1"/>
              </p:cNvCxnSpPr>
              <p:nvPr/>
            </p:nvCxnSpPr>
            <p:spPr>
              <a:xfrm>
                <a:off x="10151982" y="4875689"/>
                <a:ext cx="43929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6" name="Straight Connector 455"/>
              <p:cNvCxnSpPr/>
              <p:nvPr/>
            </p:nvCxnSpPr>
            <p:spPr>
              <a:xfrm>
                <a:off x="9290710" y="6053160"/>
                <a:ext cx="329184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9" name="Straight Connector 458"/>
              <p:cNvCxnSpPr>
                <a:stCxn id="401" idx="4"/>
                <a:endCxn id="415" idx="0"/>
              </p:cNvCxnSpPr>
              <p:nvPr/>
            </p:nvCxnSpPr>
            <p:spPr>
              <a:xfrm>
                <a:off x="9602520" y="5656332"/>
                <a:ext cx="175975" cy="236808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headEnd type="triangle" w="sm" len="sm"/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2" name="Straight Connector 461"/>
              <p:cNvCxnSpPr>
                <a:stCxn id="421" idx="1"/>
                <a:endCxn id="415" idx="6"/>
              </p:cNvCxnSpPr>
              <p:nvPr/>
            </p:nvCxnSpPr>
            <p:spPr>
              <a:xfrm flipH="1">
                <a:off x="9938515" y="6053160"/>
                <a:ext cx="640080" cy="0"/>
              </a:xfrm>
              <a:prstGeom prst="line">
                <a:avLst/>
              </a:prstGeom>
              <a:ln w="12700">
                <a:solidFill>
                  <a:schemeClr val="bg1">
                    <a:lumMod val="50000"/>
                  </a:schemeClr>
                </a:solidFill>
                <a:tailEnd type="triangle" w="sm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476" name="TextBox 475"/>
          <p:cNvSpPr txBox="1"/>
          <p:nvPr/>
        </p:nvSpPr>
        <p:spPr>
          <a:xfrm>
            <a:off x="1353295" y="4145585"/>
            <a:ext cx="6819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432FF"/>
                </a:solidFill>
              </a:rPr>
              <a:t>TF-gene</a:t>
            </a:r>
            <a:endParaRPr lang="en-US" sz="1400" dirty="0">
              <a:solidFill>
                <a:srgbClr val="0432FF"/>
              </a:solidFill>
            </a:endParaRPr>
          </a:p>
        </p:txBody>
      </p:sp>
      <p:sp>
        <p:nvSpPr>
          <p:cNvPr id="477" name="TextBox 476"/>
          <p:cNvSpPr txBox="1"/>
          <p:nvPr/>
        </p:nvSpPr>
        <p:spPr>
          <a:xfrm>
            <a:off x="2766784" y="4145585"/>
            <a:ext cx="9662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4">
                    <a:lumMod val="75000"/>
                  </a:schemeClr>
                </a:solidFill>
              </a:rPr>
              <a:t>miRNA-gene</a:t>
            </a:r>
            <a:endParaRPr lang="en-US" sz="1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78" name="TextBox 477"/>
          <p:cNvSpPr txBox="1"/>
          <p:nvPr/>
        </p:nvSpPr>
        <p:spPr>
          <a:xfrm>
            <a:off x="1395781" y="6129687"/>
            <a:ext cx="778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9437FF"/>
                </a:solidFill>
              </a:rPr>
              <a:t>RBP-gene</a:t>
            </a:r>
            <a:endParaRPr lang="en-US" sz="1200" dirty="0">
              <a:solidFill>
                <a:srgbClr val="9437FF"/>
              </a:solidFill>
            </a:endParaRPr>
          </a:p>
        </p:txBody>
      </p:sp>
      <p:sp>
        <p:nvSpPr>
          <p:cNvPr id="479" name="TextBox 478"/>
          <p:cNvSpPr txBox="1"/>
          <p:nvPr/>
        </p:nvSpPr>
        <p:spPr>
          <a:xfrm>
            <a:off x="3055289" y="6129687"/>
            <a:ext cx="383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PPI</a:t>
            </a:r>
            <a:endParaRPr lang="en-US" sz="1200" dirty="0"/>
          </a:p>
        </p:txBody>
      </p:sp>
      <p:sp>
        <p:nvSpPr>
          <p:cNvPr id="480" name="TextBox 479"/>
          <p:cNvSpPr txBox="1"/>
          <p:nvPr/>
        </p:nvSpPr>
        <p:spPr>
          <a:xfrm>
            <a:off x="4556588" y="4145585"/>
            <a:ext cx="11031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Meta-Network</a:t>
            </a:r>
            <a:endParaRPr lang="en-US" sz="1200" dirty="0"/>
          </a:p>
        </p:txBody>
      </p:sp>
      <p:pic>
        <p:nvPicPr>
          <p:cNvPr id="203" name="Picture 20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1021" y="5615747"/>
            <a:ext cx="279400" cy="279400"/>
          </a:xfrm>
          <a:prstGeom prst="rect">
            <a:avLst/>
          </a:prstGeom>
        </p:spPr>
      </p:pic>
      <p:sp>
        <p:nvSpPr>
          <p:cNvPr id="16" name="Right Brace 15"/>
          <p:cNvSpPr/>
          <p:nvPr/>
        </p:nvSpPr>
        <p:spPr>
          <a:xfrm>
            <a:off x="3621262" y="4514841"/>
            <a:ext cx="217998" cy="151559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5" name="Rounded Rectangle 474"/>
          <p:cNvSpPr/>
          <p:nvPr/>
        </p:nvSpPr>
        <p:spPr>
          <a:xfrm>
            <a:off x="700588" y="4157240"/>
            <a:ext cx="5731160" cy="2230016"/>
          </a:xfrm>
          <a:prstGeom prst="round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3" name="Rounded Rectangle 482"/>
          <p:cNvSpPr/>
          <p:nvPr/>
        </p:nvSpPr>
        <p:spPr>
          <a:xfrm>
            <a:off x="7178014" y="860373"/>
            <a:ext cx="4480560" cy="2426162"/>
          </a:xfrm>
          <a:prstGeom prst="round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4" name="Rounded Rectangle 483"/>
          <p:cNvSpPr/>
          <p:nvPr/>
        </p:nvSpPr>
        <p:spPr>
          <a:xfrm>
            <a:off x="7213556" y="4126334"/>
            <a:ext cx="4480560" cy="2230016"/>
          </a:xfrm>
          <a:prstGeom prst="roundRect">
            <a:avLst/>
          </a:prstGeom>
          <a:noFill/>
          <a:ln w="63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5" name="TextBox 484"/>
          <p:cNvSpPr txBox="1"/>
          <p:nvPr/>
        </p:nvSpPr>
        <p:spPr>
          <a:xfrm>
            <a:off x="7791565" y="4207144"/>
            <a:ext cx="1829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Network Mutation Burden</a:t>
            </a:r>
            <a:endParaRPr lang="en-US" sz="1200" dirty="0"/>
          </a:p>
        </p:txBody>
      </p:sp>
      <p:sp>
        <p:nvSpPr>
          <p:cNvPr id="499" name="TextBox 498"/>
          <p:cNvSpPr txBox="1"/>
          <p:nvPr/>
        </p:nvSpPr>
        <p:spPr>
          <a:xfrm>
            <a:off x="10341263" y="4215233"/>
            <a:ext cx="1258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Hot sub-Network</a:t>
            </a:r>
            <a:endParaRPr lang="en-US" sz="1200" dirty="0"/>
          </a:p>
        </p:txBody>
      </p:sp>
      <p:sp>
        <p:nvSpPr>
          <p:cNvPr id="35" name="Right Arrow 34"/>
          <p:cNvSpPr/>
          <p:nvPr/>
        </p:nvSpPr>
        <p:spPr>
          <a:xfrm>
            <a:off x="6749808" y="2073454"/>
            <a:ext cx="293166" cy="132571"/>
          </a:xfrm>
          <a:prstGeom prst="rightArrow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1" name="Right Arrow 500"/>
          <p:cNvSpPr/>
          <p:nvPr/>
        </p:nvSpPr>
        <p:spPr>
          <a:xfrm rot="5400000">
            <a:off x="3437563" y="3676306"/>
            <a:ext cx="293166" cy="132571"/>
          </a:xfrm>
          <a:prstGeom prst="rightArrow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1" name="Right Arrow 510"/>
          <p:cNvSpPr/>
          <p:nvPr/>
        </p:nvSpPr>
        <p:spPr>
          <a:xfrm>
            <a:off x="6662843" y="5246096"/>
            <a:ext cx="293166" cy="132571"/>
          </a:xfrm>
          <a:prstGeom prst="rightArrow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" name="Right Arrow 511"/>
          <p:cNvSpPr/>
          <p:nvPr/>
        </p:nvSpPr>
        <p:spPr>
          <a:xfrm rot="5400000">
            <a:off x="9335291" y="3663281"/>
            <a:ext cx="293166" cy="132571"/>
          </a:xfrm>
          <a:prstGeom prst="rightArrow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9" name="Triangle 518"/>
          <p:cNvSpPr/>
          <p:nvPr/>
        </p:nvSpPr>
        <p:spPr>
          <a:xfrm>
            <a:off x="1929041" y="2003758"/>
            <a:ext cx="109728" cy="109728"/>
          </a:xfrm>
          <a:prstGeom prst="triangle">
            <a:avLst/>
          </a:prstGeom>
          <a:solidFill>
            <a:srgbClr val="0432FF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0" name="Triangle 519"/>
          <p:cNvSpPr/>
          <p:nvPr/>
        </p:nvSpPr>
        <p:spPr>
          <a:xfrm>
            <a:off x="2464514" y="2889353"/>
            <a:ext cx="109728" cy="109728"/>
          </a:xfrm>
          <a:prstGeom prst="triangle">
            <a:avLst/>
          </a:prstGeom>
          <a:solidFill>
            <a:srgbClr val="0432FF"/>
          </a:solidFill>
          <a:ln>
            <a:noFill/>
          </a:ln>
          <a:scene3d>
            <a:camera prst="orthographicFront">
              <a:rot lat="1080000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1" name="Diamond 520"/>
          <p:cNvSpPr/>
          <p:nvPr/>
        </p:nvSpPr>
        <p:spPr>
          <a:xfrm>
            <a:off x="3370364" y="2023007"/>
            <a:ext cx="109728" cy="109728"/>
          </a:xfrm>
          <a:prstGeom prst="diamond">
            <a:avLst/>
          </a:prstGeom>
          <a:solidFill>
            <a:srgbClr val="942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" name="Diamond 521"/>
          <p:cNvSpPr/>
          <p:nvPr/>
        </p:nvSpPr>
        <p:spPr>
          <a:xfrm>
            <a:off x="5840802" y="2785411"/>
            <a:ext cx="109728" cy="109728"/>
          </a:xfrm>
          <a:prstGeom prst="diamond">
            <a:avLst/>
          </a:prstGeom>
          <a:solidFill>
            <a:srgbClr val="942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3" name="Triangle 522"/>
          <p:cNvSpPr/>
          <p:nvPr/>
        </p:nvSpPr>
        <p:spPr>
          <a:xfrm>
            <a:off x="1985916" y="478025"/>
            <a:ext cx="109728" cy="109728"/>
          </a:xfrm>
          <a:prstGeom prst="triangle">
            <a:avLst/>
          </a:prstGeom>
          <a:solidFill>
            <a:srgbClr val="0432FF"/>
          </a:solidFill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4" name="Diamond 523"/>
          <p:cNvSpPr/>
          <p:nvPr/>
        </p:nvSpPr>
        <p:spPr>
          <a:xfrm>
            <a:off x="2873504" y="478025"/>
            <a:ext cx="109728" cy="109728"/>
          </a:xfrm>
          <a:prstGeom prst="diamond">
            <a:avLst/>
          </a:prstGeom>
          <a:solidFill>
            <a:srgbClr val="9420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6" name="Hexagon 525"/>
          <p:cNvSpPr/>
          <p:nvPr/>
        </p:nvSpPr>
        <p:spPr>
          <a:xfrm>
            <a:off x="3862080" y="487169"/>
            <a:ext cx="91440" cy="91440"/>
          </a:xfrm>
          <a:prstGeom prst="hexagon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7" name="6-Point Star 526"/>
          <p:cNvSpPr>
            <a:spLocks noChangeAspect="1"/>
          </p:cNvSpPr>
          <p:nvPr/>
        </p:nvSpPr>
        <p:spPr>
          <a:xfrm>
            <a:off x="5016714" y="478025"/>
            <a:ext cx="112391" cy="109728"/>
          </a:xfrm>
          <a:prstGeom prst="star6">
            <a:avLst/>
          </a:prstGeom>
          <a:pattFill prst="openDmnd">
            <a:fgClr>
              <a:schemeClr val="tx1"/>
            </a:fgClr>
            <a:bgClr>
              <a:schemeClr val="bg1"/>
            </a:bgClr>
          </a:patt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8" name="6-Point Star 527"/>
          <p:cNvSpPr>
            <a:spLocks noChangeAspect="1"/>
          </p:cNvSpPr>
          <p:nvPr/>
        </p:nvSpPr>
        <p:spPr>
          <a:xfrm>
            <a:off x="6807468" y="478025"/>
            <a:ext cx="112391" cy="109728"/>
          </a:xfrm>
          <a:prstGeom prst="star6">
            <a:avLst/>
          </a:prstGeom>
          <a:noFill/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2116884" y="394390"/>
            <a:ext cx="3305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TF</a:t>
            </a:r>
            <a:endParaRPr lang="en-US" sz="1200" dirty="0"/>
          </a:p>
        </p:txBody>
      </p:sp>
      <p:sp>
        <p:nvSpPr>
          <p:cNvPr id="529" name="TextBox 528"/>
          <p:cNvSpPr txBox="1"/>
          <p:nvPr/>
        </p:nvSpPr>
        <p:spPr>
          <a:xfrm>
            <a:off x="3004469" y="394390"/>
            <a:ext cx="431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RBP</a:t>
            </a:r>
            <a:endParaRPr lang="en-US" sz="1200" dirty="0"/>
          </a:p>
        </p:txBody>
      </p:sp>
      <p:sp>
        <p:nvSpPr>
          <p:cNvPr id="530" name="TextBox 529"/>
          <p:cNvSpPr txBox="1"/>
          <p:nvPr/>
        </p:nvSpPr>
        <p:spPr>
          <a:xfrm>
            <a:off x="3946837" y="394390"/>
            <a:ext cx="615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miRNA</a:t>
            </a:r>
            <a:endParaRPr lang="en-US" sz="1200" dirty="0"/>
          </a:p>
        </p:txBody>
      </p:sp>
      <p:sp>
        <p:nvSpPr>
          <p:cNvPr id="531" name="TextBox 530"/>
          <p:cNvSpPr txBox="1"/>
          <p:nvPr/>
        </p:nvSpPr>
        <p:spPr>
          <a:xfrm>
            <a:off x="5157323" y="394390"/>
            <a:ext cx="12310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smtClean="0"/>
              <a:t>Germline variant</a:t>
            </a:r>
            <a:endParaRPr lang="en-US" sz="1200" dirty="0"/>
          </a:p>
        </p:txBody>
      </p:sp>
      <p:sp>
        <p:nvSpPr>
          <p:cNvPr id="532" name="TextBox 531"/>
          <p:cNvSpPr txBox="1"/>
          <p:nvPr/>
        </p:nvSpPr>
        <p:spPr>
          <a:xfrm>
            <a:off x="6927133" y="394390"/>
            <a:ext cx="11526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Somatic variant</a:t>
            </a:r>
            <a:endParaRPr lang="en-US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7189197" y="1264025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Patient 1</a:t>
            </a:r>
            <a:endParaRPr lang="en-US" sz="1050" dirty="0"/>
          </a:p>
        </p:txBody>
      </p:sp>
      <p:sp>
        <p:nvSpPr>
          <p:cNvPr id="533" name="TextBox 532"/>
          <p:cNvSpPr txBox="1"/>
          <p:nvPr/>
        </p:nvSpPr>
        <p:spPr>
          <a:xfrm>
            <a:off x="7189197" y="1558155"/>
            <a:ext cx="6976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Patient 2</a:t>
            </a:r>
            <a:endParaRPr lang="en-US" sz="1050" dirty="0"/>
          </a:p>
        </p:txBody>
      </p:sp>
      <p:sp>
        <p:nvSpPr>
          <p:cNvPr id="534" name="TextBox 533"/>
          <p:cNvSpPr txBox="1"/>
          <p:nvPr/>
        </p:nvSpPr>
        <p:spPr>
          <a:xfrm>
            <a:off x="7189197" y="2107745"/>
            <a:ext cx="81464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Patient n-1</a:t>
            </a:r>
            <a:endParaRPr lang="en-US" sz="1050" dirty="0"/>
          </a:p>
        </p:txBody>
      </p:sp>
      <p:sp>
        <p:nvSpPr>
          <p:cNvPr id="535" name="TextBox 534"/>
          <p:cNvSpPr txBox="1"/>
          <p:nvPr/>
        </p:nvSpPr>
        <p:spPr>
          <a:xfrm>
            <a:off x="7189197" y="2399616"/>
            <a:ext cx="69923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Patient n</a:t>
            </a:r>
            <a:endParaRPr lang="en-US" sz="1050" dirty="0"/>
          </a:p>
        </p:txBody>
      </p:sp>
      <p:sp>
        <p:nvSpPr>
          <p:cNvPr id="40" name="TextBox 39"/>
          <p:cNvSpPr txBox="1"/>
          <p:nvPr/>
        </p:nvSpPr>
        <p:spPr>
          <a:xfrm>
            <a:off x="537472" y="805363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(A)</a:t>
            </a:r>
            <a:endParaRPr lang="en-US" sz="1200" dirty="0"/>
          </a:p>
        </p:txBody>
      </p:sp>
      <p:sp>
        <p:nvSpPr>
          <p:cNvPr id="536" name="TextBox 535"/>
          <p:cNvSpPr txBox="1"/>
          <p:nvPr/>
        </p:nvSpPr>
        <p:spPr>
          <a:xfrm>
            <a:off x="510244" y="3997460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(B)</a:t>
            </a:r>
            <a:endParaRPr lang="en-US" sz="1200" dirty="0"/>
          </a:p>
        </p:txBody>
      </p:sp>
      <p:sp>
        <p:nvSpPr>
          <p:cNvPr id="537" name="TextBox 536"/>
          <p:cNvSpPr txBox="1"/>
          <p:nvPr/>
        </p:nvSpPr>
        <p:spPr>
          <a:xfrm>
            <a:off x="6894285" y="805363"/>
            <a:ext cx="3674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(C)</a:t>
            </a:r>
            <a:endParaRPr lang="en-US" sz="1200" dirty="0"/>
          </a:p>
        </p:txBody>
      </p:sp>
      <p:sp>
        <p:nvSpPr>
          <p:cNvPr id="538" name="TextBox 537"/>
          <p:cNvSpPr txBox="1"/>
          <p:nvPr/>
        </p:nvSpPr>
        <p:spPr>
          <a:xfrm>
            <a:off x="6867057" y="3997460"/>
            <a:ext cx="3722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(D)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151958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9575</TotalTime>
  <Words>89</Words>
  <Application>Microsoft Macintosh PowerPoint</Application>
  <PresentationFormat>Widescreen</PresentationFormat>
  <Paragraphs>70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Calibri</vt:lpstr>
      <vt:lpstr>Calibri Light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jingzhang.wti.bupt@gmail.com</dc:creator>
  <cp:lastModifiedBy>jingzhang.wti.bupt@gmail.com</cp:lastModifiedBy>
  <cp:revision>159</cp:revision>
  <cp:lastPrinted>2017-09-22T20:10:06Z</cp:lastPrinted>
  <dcterms:created xsi:type="dcterms:W3CDTF">2017-08-31T14:48:15Z</dcterms:created>
  <dcterms:modified xsi:type="dcterms:W3CDTF">2017-09-27T00:38:36Z</dcterms:modified>
</cp:coreProperties>
</file>