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2" type="sldNum"/>
          </p:nvPr>
        </p:nvSpPr>
        <p:spPr>
          <a:xfrm>
            <a:off x="3884612"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000000"/>
                </a:solidFill>
                <a:latin typeface="Arial"/>
                <a:ea typeface="Arial"/>
                <a:cs typeface="Arial"/>
                <a:sym typeface="Arial"/>
              </a:rPr>
              <a:t>‹#›</a:t>
            </a:fld>
          </a:p>
        </p:txBody>
      </p:sp>
      <p:sp>
        <p:nvSpPr>
          <p:cNvPr id="127" name="Shape 127"/>
          <p:cNvSpPr txBox="1"/>
          <p:nvPr/>
        </p:nvSpPr>
        <p:spPr>
          <a:xfrm>
            <a:off x="3884612"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000000"/>
                </a:solidFill>
                <a:latin typeface="Calibri"/>
                <a:ea typeface="Calibri"/>
                <a:cs typeface="Calibri"/>
                <a:sym typeface="Calibri"/>
              </a:rPr>
              <a:t>‹#›</a:t>
            </a:fld>
          </a:p>
        </p:txBody>
      </p:sp>
      <p:sp>
        <p:nvSpPr>
          <p:cNvPr id="128" name="Shape 1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med" w="med" type="none"/>
            <a:tailEnd len="med" w="med" type="none"/>
          </a:ln>
        </p:spPr>
      </p:sp>
      <p:sp>
        <p:nvSpPr>
          <p:cNvPr id="129" name="Shape 129"/>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spcBef>
                <a:spcPts val="0"/>
              </a:spcBef>
              <a:buSzPct val="25000"/>
              <a:buNone/>
            </a:pPr>
            <a:r>
              <a:rPr b="0" i="0" lang="en" sz="1800" u="none" cap="none" strike="noStrike">
                <a:solidFill>
                  <a:schemeClr val="dk1"/>
                </a:solidFill>
                <a:latin typeface="Calibri"/>
                <a:ea typeface="Calibri"/>
                <a:cs typeface="Calibri"/>
                <a:sym typeface="Calibri"/>
              </a:rPr>
              <a:t>Big data challenge, graphical interface is important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20" name="Shape 2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2" type="sldNum"/>
          </p:nvPr>
        </p:nvSpPr>
        <p:spPr>
          <a:xfrm>
            <a:off x="3884612"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300" u="none" cap="none" strike="noStrike">
                <a:solidFill>
                  <a:srgbClr val="000000"/>
                </a:solidFill>
                <a:latin typeface="Calibri"/>
                <a:ea typeface="Calibri"/>
                <a:cs typeface="Calibri"/>
                <a:sym typeface="Calibri"/>
              </a:rPr>
              <a:t>‹#›</a:t>
            </a:fld>
          </a:p>
        </p:txBody>
      </p:sp>
      <p:sp>
        <p:nvSpPr>
          <p:cNvPr id="142" name="Shape 1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med" w="med" type="none"/>
            <a:tailEnd len="med" w="med" type="none"/>
          </a:ln>
        </p:spPr>
      </p:sp>
      <p:sp>
        <p:nvSpPr>
          <p:cNvPr id="143" name="Shape 143"/>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7" name="Shape 1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75" name="Shape 17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 YZ (comment below) --</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NMD prediction - Prediction of nonsense-mediated mRNA decay (NMD)</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Information of benign, dominant and recessive are from HGMD-DM</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Prediction model based on random forests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Wiki: </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In genetics, a nonsense mutation is a point mutation in a sequence of DNA that results in a premature stop codon, or a nonsense codon in the transcribed mRNA, and in a truncated, incomplete, and usually nonfunctional protein product.</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Wiki:</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Nonsense-mediated mRNA decay (NMD) is a surveillance pathway that exists in all eukaryotes. Its main function is to reduce errors in gene expression by eliminating mRNA transcripts that contain premature stop codons. If these aberrant mRNA transcripts were translated, the result would be deleterious gain-of-function or dominant-negative activity of the resulting proteins.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Biostars:</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Neutral Evolution (drift): dN/dS ratio = 1 implies there has been equal numbers of synonymous (dna substitutions that do not affect the protein sequence) and non-synonymous changes (dna substitutions that do affect the protein sequence) during the time between ancestral to the modern versions of the protein.</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Positive Selection (adaptive evolution): dN/dS ratio &gt; 1 implies there has been more non-synonymous changes than synonymous changes. There has been evolutionary pressure to escape from the ancestral state - i.e. positive selection pressure. This can occur for example in paralogues that are required to serve a novel function, or in proteins of parasites that need to escape host immune recognition (e.g. changes to avoid MHC-1 binding to evade T-cell attack).</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Negative Selection (conservation): dN/dS ratio &lt; 1 implies there has been more synonymous changes than non-synonymous changes. There has been evolutionary pressure to conserve the ancestral state - i.e. negative selection pressure. This can occur for example in orthologues that are required to maintain (conserve) some function encoded in the protein sequence, since changes from this state would lead to disruption of function.</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76" name="Shape 176"/>
          <p:cNvSpPr txBox="1"/>
          <p:nvPr>
            <p:ph idx="12" type="sldNum"/>
          </p:nvPr>
        </p:nvSpPr>
        <p:spPr>
          <a:xfrm>
            <a:off x="3884612"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5" name="Shape 1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3" name="Shape 2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1" name="Shape 2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629840" y="342900"/>
            <a:ext cx="2949000" cy="12003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2" name="Shape 62"/>
          <p:cNvSpPr txBox="1"/>
          <p:nvPr>
            <p:ph idx="1" type="body"/>
          </p:nvPr>
        </p:nvSpPr>
        <p:spPr>
          <a:xfrm>
            <a:off x="3887390" y="740568"/>
            <a:ext cx="4629300" cy="3655200"/>
          </a:xfrm>
          <a:prstGeom prst="rect">
            <a:avLst/>
          </a:prstGeom>
          <a:noFill/>
          <a:ln>
            <a:noFill/>
          </a:ln>
        </p:spPr>
        <p:txBody>
          <a:bodyPr anchorCtr="0" anchor="t" bIns="68575" lIns="68575" rIns="68575" wrap="square"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63" name="Shape 63"/>
          <p:cNvSpPr txBox="1"/>
          <p:nvPr>
            <p:ph idx="2" type="body"/>
          </p:nvPr>
        </p:nvSpPr>
        <p:spPr>
          <a:xfrm>
            <a:off x="629840" y="1543050"/>
            <a:ext cx="294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64" name="Shape 64"/>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67" name="Shape 67"/>
        <p:cNvGrpSpPr/>
        <p:nvPr/>
      </p:nvGrpSpPr>
      <p:grpSpPr>
        <a:xfrm>
          <a:off x="0" y="0"/>
          <a:ext cx="0" cy="0"/>
          <a:chOff x="0" y="0"/>
          <a:chExt cx="0" cy="0"/>
        </a:xfrm>
      </p:grpSpPr>
      <p:sp>
        <p:nvSpPr>
          <p:cNvPr id="68" name="Shape 68"/>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9" name="Shape 69"/>
          <p:cNvSpPr txBox="1"/>
          <p:nvPr>
            <p:ph idx="1" type="body"/>
          </p:nvPr>
        </p:nvSpPr>
        <p:spPr>
          <a:xfrm>
            <a:off x="628650" y="1369218"/>
            <a:ext cx="78867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0" name="Shape 70"/>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1" name="Shape 71"/>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3" name="Shape 73"/>
        <p:cNvGrpSpPr/>
        <p:nvPr/>
      </p:nvGrpSpPr>
      <p:grpSpPr>
        <a:xfrm>
          <a:off x="0" y="0"/>
          <a:ext cx="0" cy="0"/>
          <a:chOff x="0" y="0"/>
          <a:chExt cx="0" cy="0"/>
        </a:xfrm>
      </p:grpSpPr>
      <p:sp>
        <p:nvSpPr>
          <p:cNvPr id="74" name="Shape 74"/>
          <p:cNvSpPr txBox="1"/>
          <p:nvPr>
            <p:ph type="title"/>
          </p:nvPr>
        </p:nvSpPr>
        <p:spPr>
          <a:xfrm>
            <a:off x="629840" y="342900"/>
            <a:ext cx="2949000" cy="12003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75" name="Shape 75"/>
          <p:cNvSpPr/>
          <p:nvPr>
            <p:ph idx="2" type="pic"/>
          </p:nvPr>
        </p:nvSpPr>
        <p:spPr>
          <a:xfrm>
            <a:off x="3887390" y="740568"/>
            <a:ext cx="4629300" cy="36552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76" name="Shape 76"/>
          <p:cNvSpPr txBox="1"/>
          <p:nvPr>
            <p:ph idx="1" type="body"/>
          </p:nvPr>
        </p:nvSpPr>
        <p:spPr>
          <a:xfrm>
            <a:off x="629840" y="1543050"/>
            <a:ext cx="294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0" name="Shape 80"/>
        <p:cNvGrpSpPr/>
        <p:nvPr/>
      </p:nvGrpSpPr>
      <p:grpSpPr>
        <a:xfrm>
          <a:off x="0" y="0"/>
          <a:ext cx="0" cy="0"/>
          <a:chOff x="0" y="0"/>
          <a:chExt cx="0" cy="0"/>
        </a:xfrm>
      </p:grpSpPr>
      <p:sp>
        <p:nvSpPr>
          <p:cNvPr id="81" name="Shape 81"/>
          <p:cNvSpPr txBox="1"/>
          <p:nvPr>
            <p:ph type="ctrTitle"/>
          </p:nvPr>
        </p:nvSpPr>
        <p:spPr>
          <a:xfrm>
            <a:off x="1143000" y="841772"/>
            <a:ext cx="6858000" cy="17907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2" name="Shape 82"/>
          <p:cNvSpPr txBox="1"/>
          <p:nvPr>
            <p:ph idx="1" type="subTitle"/>
          </p:nvPr>
        </p:nvSpPr>
        <p:spPr>
          <a:xfrm>
            <a:off x="1143000" y="2701528"/>
            <a:ext cx="6858000" cy="1241700"/>
          </a:xfrm>
          <a:prstGeom prst="rect">
            <a:avLst/>
          </a:prstGeom>
          <a:noFill/>
          <a:ln>
            <a:noFill/>
          </a:ln>
        </p:spPr>
        <p:txBody>
          <a:bodyPr anchorCtr="0" anchor="t" bIns="68575" lIns="68575" rIns="68575" wrap="square"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83" name="Shape 83"/>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6" name="Shape 86"/>
        <p:cNvGrpSpPr/>
        <p:nvPr/>
      </p:nvGrpSpPr>
      <p:grpSpPr>
        <a:xfrm>
          <a:off x="0" y="0"/>
          <a:ext cx="0" cy="0"/>
          <a:chOff x="0" y="0"/>
          <a:chExt cx="0" cy="0"/>
        </a:xfrm>
      </p:grpSpPr>
      <p:sp>
        <p:nvSpPr>
          <p:cNvPr id="87" name="Shape 87"/>
          <p:cNvSpPr txBox="1"/>
          <p:nvPr>
            <p:ph type="title"/>
          </p:nvPr>
        </p:nvSpPr>
        <p:spPr>
          <a:xfrm>
            <a:off x="623887" y="1282303"/>
            <a:ext cx="7886700" cy="21396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8" name="Shape 88"/>
          <p:cNvSpPr txBox="1"/>
          <p:nvPr>
            <p:ph idx="1" type="body"/>
          </p:nvPr>
        </p:nvSpPr>
        <p:spPr>
          <a:xfrm>
            <a:off x="623887" y="3442097"/>
            <a:ext cx="7886700" cy="11253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89" name="Shape 89"/>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92" name="Shape 92"/>
        <p:cNvGrpSpPr/>
        <p:nvPr/>
      </p:nvGrpSpPr>
      <p:grpSpPr>
        <a:xfrm>
          <a:off x="0" y="0"/>
          <a:ext cx="0" cy="0"/>
          <a:chOff x="0" y="0"/>
          <a:chExt cx="0" cy="0"/>
        </a:xfrm>
      </p:grpSpPr>
      <p:sp>
        <p:nvSpPr>
          <p:cNvPr id="93" name="Shape 93"/>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94" name="Shape 94"/>
          <p:cNvSpPr txBox="1"/>
          <p:nvPr>
            <p:ph idx="1" type="body"/>
          </p:nvPr>
        </p:nvSpPr>
        <p:spPr>
          <a:xfrm>
            <a:off x="628650" y="1369218"/>
            <a:ext cx="3886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95" name="Shape 95"/>
          <p:cNvSpPr txBox="1"/>
          <p:nvPr>
            <p:ph idx="2" type="body"/>
          </p:nvPr>
        </p:nvSpPr>
        <p:spPr>
          <a:xfrm>
            <a:off x="4629150" y="1369218"/>
            <a:ext cx="3886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96" name="Shape 96"/>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99" name="Shape 99"/>
        <p:cNvGrpSpPr/>
        <p:nvPr/>
      </p:nvGrpSpPr>
      <p:grpSpPr>
        <a:xfrm>
          <a:off x="0" y="0"/>
          <a:ext cx="0" cy="0"/>
          <a:chOff x="0" y="0"/>
          <a:chExt cx="0" cy="0"/>
        </a:xfrm>
      </p:grpSpPr>
      <p:sp>
        <p:nvSpPr>
          <p:cNvPr id="100" name="Shape 100"/>
          <p:cNvSpPr txBox="1"/>
          <p:nvPr>
            <p:ph type="title"/>
          </p:nvPr>
        </p:nvSpPr>
        <p:spPr>
          <a:xfrm>
            <a:off x="62984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1" name="Shape 101"/>
          <p:cNvSpPr txBox="1"/>
          <p:nvPr>
            <p:ph idx="1" type="body"/>
          </p:nvPr>
        </p:nvSpPr>
        <p:spPr>
          <a:xfrm>
            <a:off x="629840" y="1260872"/>
            <a:ext cx="3868500" cy="617999"/>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0" y="1878806"/>
            <a:ext cx="38685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03" name="Shape 103"/>
          <p:cNvSpPr txBox="1"/>
          <p:nvPr>
            <p:ph idx="3" type="body"/>
          </p:nvPr>
        </p:nvSpPr>
        <p:spPr>
          <a:xfrm>
            <a:off x="4629150" y="1260872"/>
            <a:ext cx="3887400" cy="617999"/>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104" name="Shape 104"/>
          <p:cNvSpPr txBox="1"/>
          <p:nvPr>
            <p:ph idx="4" type="body"/>
          </p:nvPr>
        </p:nvSpPr>
        <p:spPr>
          <a:xfrm>
            <a:off x="4629150" y="1878806"/>
            <a:ext cx="38874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6" name="Shape 106"/>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7" name="Shape 107"/>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8" name="Shape 108"/>
        <p:cNvGrpSpPr/>
        <p:nvPr/>
      </p:nvGrpSpPr>
      <p:grpSpPr>
        <a:xfrm>
          <a:off x="0" y="0"/>
          <a:ext cx="0" cy="0"/>
          <a:chOff x="0" y="0"/>
          <a:chExt cx="0" cy="0"/>
        </a:xfrm>
      </p:grpSpPr>
      <p:sp>
        <p:nvSpPr>
          <p:cNvPr id="109" name="Shape 109"/>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10" name="Shape 110"/>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15" name="Shape 115"/>
          <p:cNvSpPr txBox="1"/>
          <p:nvPr>
            <p:ph idx="1" type="body"/>
          </p:nvPr>
        </p:nvSpPr>
        <p:spPr>
          <a:xfrm rot="5400000">
            <a:off x="2940300" y="-942431"/>
            <a:ext cx="3263400" cy="78867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50" y="1467543"/>
            <a:ext cx="4359000" cy="19716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21" name="Shape 121"/>
          <p:cNvSpPr txBox="1"/>
          <p:nvPr>
            <p:ph idx="1" type="body"/>
          </p:nvPr>
        </p:nvSpPr>
        <p:spPr>
          <a:xfrm rot="5400000">
            <a:off x="1349475" y="-447056"/>
            <a:ext cx="4359000" cy="58008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52" name="Shape 52"/>
          <p:cNvSpPr txBox="1"/>
          <p:nvPr>
            <p:ph idx="1" type="body"/>
          </p:nvPr>
        </p:nvSpPr>
        <p:spPr>
          <a:xfrm>
            <a:off x="628650" y="1369218"/>
            <a:ext cx="78867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Screen Shot 2012-09-29 at 9.33.49 AM.png" id="131" name="Shape 131"/>
          <p:cNvPicPr preferRelativeResize="0"/>
          <p:nvPr/>
        </p:nvPicPr>
        <p:blipFill rotWithShape="1">
          <a:blip r:embed="rId3">
            <a:alphaModFix/>
          </a:blip>
          <a:srcRect b="36236" l="0" r="0" t="0"/>
          <a:stretch/>
        </p:blipFill>
        <p:spPr>
          <a:xfrm>
            <a:off x="4169923" y="3002752"/>
            <a:ext cx="3871426" cy="1011212"/>
          </a:xfrm>
          <a:prstGeom prst="rect">
            <a:avLst/>
          </a:prstGeom>
          <a:noFill/>
          <a:ln>
            <a:noFill/>
          </a:ln>
        </p:spPr>
      </p:pic>
      <p:sp>
        <p:nvSpPr>
          <p:cNvPr id="132" name="Shape 132"/>
          <p:cNvSpPr txBox="1"/>
          <p:nvPr/>
        </p:nvSpPr>
        <p:spPr>
          <a:xfrm>
            <a:off x="6057900" y="4686300"/>
            <a:ext cx="1428900" cy="342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r>
              <a:t/>
            </a:r>
            <a:endParaRPr b="0" i="0" sz="900" u="none" cap="none" strike="noStrike">
              <a:solidFill>
                <a:srgbClr val="898989"/>
              </a:solidFill>
              <a:latin typeface="Calibri"/>
              <a:ea typeface="Calibri"/>
              <a:cs typeface="Calibri"/>
              <a:sym typeface="Calibri"/>
            </a:endParaRPr>
          </a:p>
        </p:txBody>
      </p:sp>
      <p:sp>
        <p:nvSpPr>
          <p:cNvPr id="133" name="Shape 133"/>
          <p:cNvSpPr txBox="1"/>
          <p:nvPr>
            <p:ph idx="4294967295" type="title"/>
          </p:nvPr>
        </p:nvSpPr>
        <p:spPr>
          <a:xfrm>
            <a:off x="4882387" y="3931475"/>
            <a:ext cx="2446500" cy="8358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buClr>
                <a:srgbClr val="000090"/>
              </a:buClr>
              <a:buSzPct val="25000"/>
              <a:buFont typeface="Calibri"/>
              <a:buNone/>
            </a:pPr>
            <a:r>
              <a:rPr b="0" i="0" lang="en" sz="2400" u="none" cap="none" strike="noStrike">
                <a:solidFill>
                  <a:srgbClr val="000090"/>
                </a:solidFill>
                <a:latin typeface="Calibri"/>
                <a:ea typeface="Calibri"/>
                <a:cs typeface="Calibri"/>
                <a:sym typeface="Calibri"/>
              </a:rPr>
              <a:t>vat.gersteinlab.org</a:t>
            </a:r>
          </a:p>
        </p:txBody>
      </p:sp>
      <p:sp>
        <p:nvSpPr>
          <p:cNvPr id="134" name="Shape 134"/>
          <p:cNvSpPr txBox="1"/>
          <p:nvPr>
            <p:ph idx="4294967295" type="body"/>
          </p:nvPr>
        </p:nvSpPr>
        <p:spPr>
          <a:xfrm>
            <a:off x="870942" y="1126331"/>
            <a:ext cx="3219599" cy="3576600"/>
          </a:xfrm>
          <a:prstGeom prst="rect">
            <a:avLst/>
          </a:prstGeom>
          <a:noFill/>
          <a:ln>
            <a:noFill/>
          </a:ln>
        </p:spPr>
        <p:txBody>
          <a:bodyPr anchorCtr="0" anchor="t" bIns="34275" lIns="68575" rIns="68575" wrap="square" tIns="34275">
            <a:noAutofit/>
          </a:bodyPr>
          <a:lstStyle/>
          <a:p>
            <a:pPr indent="0" lvl="0" marL="0" marR="0" rtl="0" algn="l">
              <a:lnSpc>
                <a:spcPct val="80000"/>
              </a:lnSpc>
              <a:spcBef>
                <a:spcPts val="800"/>
              </a:spcBef>
              <a:spcAft>
                <a:spcPts val="0"/>
              </a:spcAft>
              <a:buNone/>
            </a:pPr>
            <a:r>
              <a:rPr lang="en" sz="1400">
                <a:latin typeface="Helvetica Neue"/>
                <a:ea typeface="Helvetica Neue"/>
                <a:cs typeface="Helvetica Neue"/>
                <a:sym typeface="Helvetica Neue"/>
              </a:rPr>
              <a:t>VCF </a:t>
            </a:r>
            <a:r>
              <a:rPr b="0" i="0" lang="en" sz="1400" u="none" cap="none" strike="noStrike">
                <a:solidFill>
                  <a:schemeClr val="dk1"/>
                </a:solidFill>
                <a:latin typeface="Helvetica Neue"/>
                <a:ea typeface="Helvetica Neue"/>
                <a:cs typeface="Helvetica Neue"/>
                <a:sym typeface="Helvetica Neue"/>
              </a:rPr>
              <a:t>Input </a:t>
            </a:r>
          </a:p>
          <a:p>
            <a:pPr indent="-317500" lvl="0" marL="457200" marR="0" rtl="0" algn="l">
              <a:lnSpc>
                <a:spcPct val="80000"/>
              </a:lnSpc>
              <a:spcBef>
                <a:spcPts val="8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Uses GENCODE (with option of CCDS &amp; other annotations) </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Overlaps with 1000G </a:t>
            </a:r>
            <a:br>
              <a:rPr b="0" i="0" lang="en" sz="1400" u="none" cap="none" strike="noStrike">
                <a:solidFill>
                  <a:schemeClr val="dk1"/>
                </a:solidFill>
                <a:latin typeface="Helvetica Neue"/>
                <a:ea typeface="Helvetica Neue"/>
                <a:cs typeface="Helvetica Neue"/>
                <a:sym typeface="Helvetica Neue"/>
              </a:rPr>
            </a:br>
            <a:r>
              <a:rPr b="0" i="0" lang="en" sz="1400" u="none" cap="none" strike="noStrike">
                <a:solidFill>
                  <a:schemeClr val="dk1"/>
                </a:solidFill>
                <a:latin typeface="Helvetica Neue"/>
                <a:ea typeface="Helvetica Neue"/>
                <a:cs typeface="Helvetica Neue"/>
                <a:sym typeface="Helvetica Neue"/>
              </a:rPr>
              <a:t>SNPs, MNPs, indels &amp; SVs </a:t>
            </a:r>
            <a:br>
              <a:rPr b="0" i="0" lang="en" sz="1400" u="none" cap="none" strike="noStrike">
                <a:solidFill>
                  <a:schemeClr val="dk1"/>
                </a:solidFill>
                <a:latin typeface="Helvetica Neue"/>
                <a:ea typeface="Helvetica Neue"/>
                <a:cs typeface="Helvetica Neue"/>
                <a:sym typeface="Helvetica Neue"/>
              </a:rPr>
            </a:br>
            <a:r>
              <a:rPr b="0" i="0" lang="en" sz="1400" u="none" cap="none" strike="noStrike">
                <a:solidFill>
                  <a:schemeClr val="dk1"/>
                </a:solidFill>
                <a:latin typeface="Helvetica Neue"/>
                <a:ea typeface="Helvetica Neue"/>
                <a:cs typeface="Helvetica Neue"/>
                <a:sym typeface="Helvetica Neue"/>
              </a:rPr>
              <a:t>(other input VCFs possible)</a:t>
            </a:r>
          </a:p>
          <a:p>
            <a:pPr indent="0" lvl="0" marL="0" marR="0" rtl="0" algn="l">
              <a:lnSpc>
                <a:spcPct val="80000"/>
              </a:lnSpc>
              <a:spcBef>
                <a:spcPts val="800"/>
              </a:spcBef>
              <a:spcAft>
                <a:spcPts val="0"/>
              </a:spcAft>
              <a:buNone/>
            </a:pPr>
            <a:r>
              <a:rPr b="0" i="0" lang="en" sz="1400" u="none" cap="none" strike="noStrike">
                <a:solidFill>
                  <a:schemeClr val="dk1"/>
                </a:solidFill>
                <a:latin typeface="Helvetica Neue"/>
                <a:ea typeface="Helvetica Neue"/>
                <a:cs typeface="Helvetica Neue"/>
                <a:sym typeface="Helvetica Neue"/>
              </a:rPr>
              <a:t>Output</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Annotated VCFs</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Graphical representations of</a:t>
            </a:r>
          </a:p>
          <a:p>
            <a:pPr indent="-317500" lvl="0" marL="457200" marR="0" rtl="0" algn="l">
              <a:lnSpc>
                <a:spcPct val="80000"/>
              </a:lnSpc>
              <a:spcBef>
                <a:spcPts val="400"/>
              </a:spcBef>
              <a:spcAft>
                <a:spcPts val="0"/>
              </a:spcAft>
              <a:buSzPct val="100000"/>
              <a:buFont typeface="Helvetica Neue"/>
            </a:pPr>
            <a:r>
              <a:rPr lang="en" sz="1400">
                <a:latin typeface="Helvetica Neue"/>
                <a:ea typeface="Helvetica Neue"/>
                <a:cs typeface="Helvetica Neue"/>
                <a:sym typeface="Helvetica Neue"/>
              </a:rPr>
              <a:t>F</a:t>
            </a:r>
            <a:r>
              <a:rPr b="0" i="0" lang="en" sz="1400" u="none" cap="none" strike="noStrike">
                <a:solidFill>
                  <a:schemeClr val="dk1"/>
                </a:solidFill>
                <a:latin typeface="Helvetica Neue"/>
                <a:ea typeface="Helvetica Neue"/>
                <a:cs typeface="Helvetica Neue"/>
                <a:sym typeface="Helvetica Neue"/>
              </a:rPr>
              <a:t>unctional impact on transcripts</a:t>
            </a:r>
          </a:p>
          <a:p>
            <a:pPr indent="0" lvl="0" marL="0" marR="0" rtl="0" algn="l">
              <a:lnSpc>
                <a:spcPct val="80000"/>
              </a:lnSpc>
              <a:spcBef>
                <a:spcPts val="800"/>
              </a:spcBef>
              <a:spcAft>
                <a:spcPts val="0"/>
              </a:spcAft>
              <a:buNone/>
            </a:pPr>
            <a:r>
              <a:rPr b="0" i="0" lang="en" sz="1400" u="none" cap="none" strike="noStrike">
                <a:solidFill>
                  <a:schemeClr val="dk1"/>
                </a:solidFill>
                <a:latin typeface="Helvetica Neue"/>
                <a:ea typeface="Helvetica Neue"/>
                <a:cs typeface="Helvetica Neue"/>
                <a:sym typeface="Helvetica Neue"/>
              </a:rPr>
              <a:t>Access</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Webserver</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AWS cloud instance</a:t>
            </a:r>
          </a:p>
          <a:p>
            <a:pPr indent="-317500" lvl="0" marL="457200" rtl="0">
              <a:lnSpc>
                <a:spcPct val="80000"/>
              </a:lnSpc>
              <a:spcBef>
                <a:spcPts val="0"/>
              </a:spcBef>
              <a:buSzPct val="100000"/>
              <a:buFont typeface="Helvetica Neue"/>
            </a:pPr>
            <a:r>
              <a:rPr lang="en" sz="1400">
                <a:latin typeface="Helvetica Neue"/>
                <a:ea typeface="Helvetica Neue"/>
                <a:cs typeface="Helvetica Neue"/>
                <a:sym typeface="Helvetica Neue"/>
              </a:rPr>
              <a:t>Source freely available</a:t>
            </a:r>
          </a:p>
        </p:txBody>
      </p:sp>
      <p:sp>
        <p:nvSpPr>
          <p:cNvPr id="135" name="Shape 135"/>
          <p:cNvSpPr/>
          <p:nvPr/>
        </p:nvSpPr>
        <p:spPr>
          <a:xfrm>
            <a:off x="4101487" y="4682875"/>
            <a:ext cx="4008300" cy="342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b="0" i="1" lang="en" sz="1200" u="none" cap="none" strike="noStrike">
                <a:solidFill>
                  <a:srgbClr val="000000"/>
                </a:solidFill>
                <a:latin typeface="Calibri"/>
                <a:ea typeface="Calibri"/>
                <a:cs typeface="Calibri"/>
                <a:sym typeface="Calibri"/>
              </a:rPr>
              <a:t>Habegger L.</a:t>
            </a:r>
            <a:r>
              <a:rPr b="0" baseline="30000" i="1" lang="en" sz="1200" u="none" cap="none" strike="noStrike">
                <a:solidFill>
                  <a:srgbClr val="000000"/>
                </a:solidFill>
                <a:latin typeface="Calibri"/>
                <a:ea typeface="Calibri"/>
                <a:cs typeface="Calibri"/>
                <a:sym typeface="Calibri"/>
              </a:rPr>
              <a:t>*</a:t>
            </a:r>
            <a:r>
              <a:rPr b="0" i="1" lang="en" sz="1200" u="none" cap="none" strike="noStrike">
                <a:solidFill>
                  <a:srgbClr val="000000"/>
                </a:solidFill>
                <a:latin typeface="Calibri"/>
                <a:ea typeface="Calibri"/>
                <a:cs typeface="Calibri"/>
                <a:sym typeface="Calibri"/>
              </a:rPr>
              <a:t>, Balasubramanian S.</a:t>
            </a:r>
            <a:r>
              <a:rPr b="0" baseline="30000" i="1" lang="en" sz="1200" u="none" cap="none" strike="noStrike">
                <a:solidFill>
                  <a:srgbClr val="000000"/>
                </a:solidFill>
                <a:latin typeface="Calibri"/>
                <a:ea typeface="Calibri"/>
                <a:cs typeface="Calibri"/>
                <a:sym typeface="Calibri"/>
              </a:rPr>
              <a:t>*</a:t>
            </a:r>
            <a:r>
              <a:rPr b="0" i="1" lang="en" sz="1200" u="none" cap="none" strike="noStrike">
                <a:solidFill>
                  <a:srgbClr val="000000"/>
                </a:solidFill>
                <a:latin typeface="Calibri"/>
                <a:ea typeface="Calibri"/>
                <a:cs typeface="Calibri"/>
                <a:sym typeface="Calibri"/>
              </a:rPr>
              <a:t>, et al. Bioinformatics, 2012</a:t>
            </a:r>
          </a:p>
        </p:txBody>
      </p:sp>
      <p:pic>
        <p:nvPicPr>
          <p:cNvPr descr="Screen Shot 2012-09-24 at 2.30.17 PM.png" id="136" name="Shape 136"/>
          <p:cNvPicPr preferRelativeResize="0"/>
          <p:nvPr/>
        </p:nvPicPr>
        <p:blipFill rotWithShape="1">
          <a:blip r:embed="rId4">
            <a:alphaModFix/>
          </a:blip>
          <a:srcRect b="0" l="0" r="0" t="0"/>
          <a:stretch/>
        </p:blipFill>
        <p:spPr>
          <a:xfrm>
            <a:off x="4242355" y="1234531"/>
            <a:ext cx="3726563" cy="1283707"/>
          </a:xfrm>
          <a:prstGeom prst="rect">
            <a:avLst/>
          </a:prstGeom>
          <a:noFill/>
          <a:ln>
            <a:noFill/>
          </a:ln>
        </p:spPr>
      </p:pic>
      <p:sp>
        <p:nvSpPr>
          <p:cNvPr id="137" name="Shape 137"/>
          <p:cNvSpPr txBox="1"/>
          <p:nvPr/>
        </p:nvSpPr>
        <p:spPr>
          <a:xfrm>
            <a:off x="2114550" y="114300"/>
            <a:ext cx="4707000" cy="461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b="1" i="0" lang="en" sz="2600" u="none" cap="none" strike="noStrike">
                <a:solidFill>
                  <a:srgbClr val="1F3864"/>
                </a:solidFill>
                <a:latin typeface="Helvetica Neue"/>
                <a:ea typeface="Helvetica Neue"/>
                <a:cs typeface="Helvetica Neue"/>
                <a:sym typeface="Helvetica Neue"/>
              </a:rPr>
              <a:t>Variant Annotation Tool (VAT)</a:t>
            </a:r>
          </a:p>
        </p:txBody>
      </p:sp>
      <p:sp>
        <p:nvSpPr>
          <p:cNvPr id="138" name="Shape 138"/>
          <p:cNvSpPr txBox="1"/>
          <p:nvPr/>
        </p:nvSpPr>
        <p:spPr>
          <a:xfrm>
            <a:off x="5049637" y="2571750"/>
            <a:ext cx="2112000" cy="300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b="0" i="0" lang="en" sz="1500" u="none" cap="none" strike="noStrike">
                <a:solidFill>
                  <a:srgbClr val="000000"/>
                </a:solidFill>
                <a:latin typeface="Arial"/>
                <a:ea typeface="Arial"/>
                <a:cs typeface="Arial"/>
                <a:sym typeface="Arial"/>
              </a:rPr>
              <a:t>CLOUD APPLICATION</a:t>
            </a:r>
          </a:p>
        </p:txBody>
      </p:sp>
      <p:sp>
        <p:nvSpPr>
          <p:cNvPr id="139" name="Shape 139"/>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629840" y="342900"/>
            <a:ext cx="6012300" cy="5715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400" u="none" cap="none" strike="noStrike">
                <a:solidFill>
                  <a:srgbClr val="1F3864"/>
                </a:solidFill>
                <a:latin typeface="Helvetica Neue"/>
                <a:ea typeface="Helvetica Neue"/>
                <a:cs typeface="Helvetica Neue"/>
                <a:sym typeface="Helvetica Neue"/>
              </a:rPr>
              <a:t>Tumor suppressor genes: the 20/20 rule</a:t>
            </a:r>
          </a:p>
        </p:txBody>
      </p:sp>
      <p:sp>
        <p:nvSpPr>
          <p:cNvPr id="223" name="Shape 223"/>
          <p:cNvSpPr txBox="1"/>
          <p:nvPr>
            <p:ph idx="2" type="body"/>
          </p:nvPr>
        </p:nvSpPr>
        <p:spPr>
          <a:xfrm>
            <a:off x="629840" y="1543050"/>
            <a:ext cx="2949000"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800"/>
              </a:spcBef>
              <a:spcAft>
                <a:spcPts val="0"/>
              </a:spcAft>
              <a:buClr>
                <a:schemeClr val="dk1"/>
              </a:buClr>
              <a:buSzPct val="25000"/>
              <a:buFont typeface="Arial"/>
              <a:buNone/>
            </a:pPr>
            <a:r>
              <a:rPr b="0" i="1" lang="en" sz="1500" u="none" cap="none" strike="noStrike">
                <a:solidFill>
                  <a:schemeClr val="dk1"/>
                </a:solidFill>
                <a:latin typeface="Helvetica Neue"/>
                <a:ea typeface="Helvetica Neue"/>
                <a:cs typeface="Helvetica Neue"/>
                <a:sym typeface="Helvetica Neue"/>
              </a:rPr>
              <a:t>Vogelstein et al. 2013: </a:t>
            </a:r>
            <a:r>
              <a:rPr b="0" i="0" lang="en" sz="1500" u="none" cap="none" strike="noStrike">
                <a:solidFill>
                  <a:schemeClr val="dk1"/>
                </a:solidFill>
                <a:latin typeface="Helvetica Neue"/>
                <a:ea typeface="Helvetica Neue"/>
                <a:cs typeface="Helvetica Neue"/>
                <a:sym typeface="Helvetica Neue"/>
              </a:rPr>
              <a:t>“To be classified as a tumor suppressor gene, we require that &gt;20% of the recorded mutations in the gene are inactivating”</a:t>
            </a:r>
          </a:p>
          <a:p>
            <a:pPr indent="0" lvl="0" marL="0" marR="0" rtl="0" algn="l">
              <a:lnSpc>
                <a:spcPct val="90000"/>
              </a:lnSpc>
              <a:spcBef>
                <a:spcPts val="800"/>
              </a:spcBef>
              <a:spcAft>
                <a:spcPts val="0"/>
              </a:spcAft>
              <a:buClr>
                <a:schemeClr val="dk1"/>
              </a:buClr>
              <a:buSzPct val="25000"/>
              <a:buFont typeface="Arial"/>
              <a:buNone/>
            </a:pPr>
            <a:r>
              <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buClr>
                <a:schemeClr val="dk1"/>
              </a:buClr>
              <a:buSzPct val="25000"/>
              <a:buFont typeface="Arial"/>
              <a:buNone/>
            </a:pPr>
            <a:r>
              <a:rPr b="0" i="0" lang="en" sz="1500" u="none" cap="none" strike="noStrike">
                <a:solidFill>
                  <a:schemeClr val="dk1"/>
                </a:solidFill>
                <a:latin typeface="Helvetica Neue"/>
                <a:ea typeface="Helvetica Neue"/>
                <a:cs typeface="Helvetica Neue"/>
                <a:sym typeface="Helvetica Neue"/>
              </a:rPr>
              <a:t>ALoFT further refines 20/20 rule predictions.</a:t>
            </a:r>
          </a:p>
        </p:txBody>
      </p:sp>
      <p:sp>
        <p:nvSpPr>
          <p:cNvPr id="224" name="Shape 224"/>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pic>
        <p:nvPicPr>
          <p:cNvPr descr="text63366.png" id="225" name="Shape 225"/>
          <p:cNvPicPr preferRelativeResize="0"/>
          <p:nvPr/>
        </p:nvPicPr>
        <p:blipFill>
          <a:blip r:embed="rId3">
            <a:alphaModFix/>
          </a:blip>
          <a:stretch>
            <a:fillRect/>
          </a:stretch>
        </p:blipFill>
        <p:spPr>
          <a:xfrm>
            <a:off x="4163390" y="1143500"/>
            <a:ext cx="3915221" cy="3548059"/>
          </a:xfrm>
          <a:prstGeom prst="rect">
            <a:avLst/>
          </a:prstGeom>
          <a:noFill/>
          <a:ln>
            <a:noFill/>
          </a:ln>
        </p:spPr>
      </p:pic>
      <p:sp>
        <p:nvSpPr>
          <p:cNvPr id="226" name="Shape 226"/>
          <p:cNvSpPr txBox="1"/>
          <p:nvPr/>
        </p:nvSpPr>
        <p:spPr>
          <a:xfrm>
            <a:off x="6935350" y="5116900"/>
            <a:ext cx="6071100" cy="7083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p:nvPr/>
        </p:nvSpPr>
        <p:spPr>
          <a:xfrm>
            <a:off x="1314450" y="114300"/>
            <a:ext cx="342900" cy="228600"/>
          </a:xfrm>
          <a:prstGeom prst="rect">
            <a:avLst/>
          </a:prstGeom>
          <a:solidFill>
            <a:schemeClr val="lt1"/>
          </a:solidFill>
          <a:ln>
            <a:noFill/>
          </a:ln>
        </p:spPr>
        <p:txBody>
          <a:bodyPr anchorCtr="0" anchor="ctr" bIns="34275" lIns="68575" rIns="68575" wrap="square" tIns="34275">
            <a:noAutofit/>
          </a:bodyPr>
          <a:lstStyle/>
          <a:p>
            <a:pPr indent="0" lvl="0" marL="0" marR="0" rtl="0" algn="l">
              <a:spcBef>
                <a:spcPts val="0"/>
              </a:spcBef>
              <a:buNone/>
            </a:pPr>
            <a:r>
              <a:t/>
            </a:r>
            <a:endParaRPr b="0" i="0" sz="1400" u="none" cap="none" strike="noStrike">
              <a:solidFill>
                <a:srgbClr val="000000"/>
              </a:solidFill>
              <a:latin typeface="Helvetica Neue"/>
              <a:ea typeface="Helvetica Neue"/>
              <a:cs typeface="Helvetica Neue"/>
              <a:sym typeface="Helvetica Neue"/>
            </a:endParaRPr>
          </a:p>
        </p:txBody>
      </p:sp>
      <p:sp>
        <p:nvSpPr>
          <p:cNvPr id="146" name="Shape 146"/>
          <p:cNvSpPr/>
          <p:nvPr/>
        </p:nvSpPr>
        <p:spPr>
          <a:xfrm>
            <a:off x="2171700" y="1928812"/>
            <a:ext cx="342900" cy="228600"/>
          </a:xfrm>
          <a:prstGeom prst="rect">
            <a:avLst/>
          </a:prstGeom>
          <a:solidFill>
            <a:schemeClr val="lt1"/>
          </a:solidFill>
          <a:ln>
            <a:noFill/>
          </a:ln>
        </p:spPr>
        <p:txBody>
          <a:bodyPr anchorCtr="0" anchor="ctr" bIns="34275" lIns="68575" rIns="68575" wrap="square" tIns="34275">
            <a:noAutofit/>
          </a:bodyPr>
          <a:lstStyle/>
          <a:p>
            <a:pPr indent="0" lvl="0" marL="0" marR="0" rtl="0" algn="l">
              <a:spcBef>
                <a:spcPts val="0"/>
              </a:spcBef>
              <a:buNone/>
            </a:pPr>
            <a:r>
              <a:t/>
            </a:r>
            <a:endParaRPr b="0" i="0" sz="1400" u="none" cap="none" strike="noStrike">
              <a:solidFill>
                <a:srgbClr val="000000"/>
              </a:solidFill>
              <a:latin typeface="Helvetica Neue"/>
              <a:ea typeface="Helvetica Neue"/>
              <a:cs typeface="Helvetica Neue"/>
              <a:sym typeface="Helvetica Neue"/>
            </a:endParaRPr>
          </a:p>
        </p:txBody>
      </p:sp>
      <p:sp>
        <p:nvSpPr>
          <p:cNvPr id="147" name="Shape 147"/>
          <p:cNvSpPr txBox="1"/>
          <p:nvPr>
            <p:ph type="title"/>
          </p:nvPr>
        </p:nvSpPr>
        <p:spPr>
          <a:xfrm>
            <a:off x="629840" y="342900"/>
            <a:ext cx="7886700" cy="5589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300" u="none" cap="none" strike="noStrike">
                <a:solidFill>
                  <a:srgbClr val="1F3864"/>
                </a:solidFill>
                <a:latin typeface="Helvetica Neue"/>
                <a:ea typeface="Helvetica Neue"/>
                <a:cs typeface="Helvetica Neue"/>
                <a:sym typeface="Helvetica Neue"/>
              </a:rPr>
              <a:t>Loss-of-function (LoF) variant effect varies by location</a:t>
            </a:r>
          </a:p>
        </p:txBody>
      </p:sp>
      <p:pic>
        <p:nvPicPr>
          <p:cNvPr descr="Screen shot 2011-01-10 at 8" id="148" name="Shape 148"/>
          <p:cNvPicPr preferRelativeResize="0"/>
          <p:nvPr>
            <p:ph idx="1" type="body"/>
          </p:nvPr>
        </p:nvPicPr>
        <p:blipFill rotWithShape="1">
          <a:blip r:embed="rId3">
            <a:alphaModFix/>
          </a:blip>
          <a:srcRect b="0" l="0" r="0" t="0"/>
          <a:stretch/>
        </p:blipFill>
        <p:spPr>
          <a:xfrm>
            <a:off x="3887240" y="1307375"/>
            <a:ext cx="4629300" cy="2287200"/>
          </a:xfrm>
          <a:prstGeom prst="rect">
            <a:avLst/>
          </a:prstGeom>
          <a:noFill/>
          <a:ln>
            <a:noFill/>
          </a:ln>
        </p:spPr>
      </p:pic>
      <p:sp>
        <p:nvSpPr>
          <p:cNvPr id="149" name="Shape 149"/>
          <p:cNvSpPr txBox="1"/>
          <p:nvPr>
            <p:ph idx="2" type="body"/>
          </p:nvPr>
        </p:nvSpPr>
        <p:spPr>
          <a:xfrm>
            <a:off x="629840" y="1307375"/>
            <a:ext cx="2949000" cy="2858700"/>
          </a:xfrm>
          <a:prstGeom prst="rect">
            <a:avLst/>
          </a:prstGeom>
          <a:noFill/>
          <a:ln>
            <a:noFill/>
          </a:ln>
        </p:spPr>
        <p:txBody>
          <a:bodyPr anchorCtr="0" anchor="t" bIns="34275" lIns="68575" rIns="68575" wrap="square" tIns="34275">
            <a:noAutofit/>
          </a:bodyPr>
          <a:lstStyle/>
          <a:p>
            <a:pPr indent="-209550" lvl="0" marL="215900" marR="0" rtl="0" algn="l">
              <a:lnSpc>
                <a:spcPct val="90000"/>
              </a:lnSpc>
              <a:spcBef>
                <a:spcPts val="0"/>
              </a:spcBef>
              <a:spcAft>
                <a:spcPts val="0"/>
              </a:spcAft>
              <a:buClr>
                <a:schemeClr val="dk1"/>
              </a:buClr>
              <a:buSzPct val="100000"/>
              <a:buFont typeface="Arial"/>
              <a:buChar char="•"/>
            </a:pPr>
            <a:r>
              <a:rPr b="0" i="0" lang="en" sz="1500" u="none" cap="none" strike="noStrike">
                <a:solidFill>
                  <a:schemeClr val="dk1"/>
                </a:solidFill>
                <a:latin typeface="Helvetica Neue"/>
                <a:ea typeface="Helvetica Neue"/>
                <a:cs typeface="Helvetica Neue"/>
                <a:sym typeface="Helvetica Neue"/>
              </a:rPr>
              <a:t>Transcript isoforms affected.</a:t>
            </a:r>
          </a:p>
          <a:p>
            <a:pPr indent="-209550" lvl="0" marL="215900" marR="0" rtl="0" algn="l">
              <a:lnSpc>
                <a:spcPct val="90000"/>
              </a:lnSpc>
              <a:spcBef>
                <a:spcPts val="800"/>
              </a:spcBef>
              <a:spcAft>
                <a:spcPts val="0"/>
              </a:spcAft>
              <a:buClr>
                <a:schemeClr val="dk1"/>
              </a:buClr>
              <a:buSzPct val="100000"/>
              <a:buFont typeface="Arial"/>
              <a:buChar char="•"/>
            </a:pPr>
            <a:r>
              <a:rPr b="0" i="0" lang="en" sz="1500" u="none" cap="none" strike="noStrike">
                <a:solidFill>
                  <a:schemeClr val="dk1"/>
                </a:solidFill>
                <a:latin typeface="Helvetica Neue"/>
                <a:ea typeface="Helvetica Neue"/>
                <a:cs typeface="Helvetica Neue"/>
                <a:sym typeface="Helvetica Neue"/>
              </a:rPr>
              <a:t>Distance to stop codon.</a:t>
            </a:r>
          </a:p>
          <a:p>
            <a:pPr indent="-209550" lvl="0" marL="215900" marR="0" rtl="0" algn="l">
              <a:lnSpc>
                <a:spcPct val="90000"/>
              </a:lnSpc>
              <a:spcBef>
                <a:spcPts val="800"/>
              </a:spcBef>
              <a:spcAft>
                <a:spcPts val="0"/>
              </a:spcAft>
              <a:buClr>
                <a:schemeClr val="dk1"/>
              </a:buClr>
              <a:buSzPct val="100000"/>
              <a:buFont typeface="Arial"/>
              <a:buChar char="•"/>
            </a:pPr>
            <a:r>
              <a:rPr b="0" i="0" lang="en" sz="1500" u="none" cap="none" strike="noStrike">
                <a:solidFill>
                  <a:schemeClr val="dk1"/>
                </a:solidFill>
                <a:latin typeface="Helvetica Neue"/>
                <a:ea typeface="Helvetica Neue"/>
                <a:cs typeface="Helvetica Neue"/>
                <a:sym typeface="Helvetica Neue"/>
              </a:rPr>
              <a:t>Functional domains affected.</a:t>
            </a:r>
          </a:p>
          <a:p>
            <a:pPr indent="-209550" lvl="0" marL="215900" marR="0" rtl="0" algn="l">
              <a:lnSpc>
                <a:spcPct val="90000"/>
              </a:lnSpc>
              <a:spcBef>
                <a:spcPts val="800"/>
              </a:spcBef>
              <a:spcAft>
                <a:spcPts val="0"/>
              </a:spcAft>
              <a:buClr>
                <a:schemeClr val="dk1"/>
              </a:buClr>
              <a:buSzPct val="100000"/>
              <a:buFont typeface="Arial"/>
              <a:buChar char="•"/>
            </a:pPr>
            <a:r>
              <a:rPr lang="en" sz="1500">
                <a:latin typeface="Helvetica Neue"/>
                <a:ea typeface="Helvetica Neue"/>
                <a:cs typeface="Helvetica Neue"/>
                <a:sym typeface="Helvetica Neue"/>
              </a:rPr>
              <a:t>Many</a:t>
            </a:r>
            <a:r>
              <a:rPr b="0" i="0" lang="en" sz="1500" u="none" cap="none" strike="noStrike">
                <a:solidFill>
                  <a:schemeClr val="dk1"/>
                </a:solidFill>
                <a:latin typeface="Helvetica Neue"/>
                <a:ea typeface="Helvetica Neue"/>
                <a:cs typeface="Helvetica Neue"/>
                <a:sym typeface="Helvetica Neue"/>
              </a:rPr>
              <a:t> attributes determine impact – network</a:t>
            </a:r>
            <a:r>
              <a:rPr lang="en" sz="1500">
                <a:latin typeface="Helvetica Neue"/>
                <a:ea typeface="Helvetica Neue"/>
                <a:cs typeface="Helvetica Neue"/>
                <a:sym typeface="Helvetica Neue"/>
              </a:rPr>
              <a:t> effect</a:t>
            </a:r>
            <a:r>
              <a:rPr b="0" i="0" lang="en" sz="1500" u="none" cap="none" strike="noStrike">
                <a:solidFill>
                  <a:schemeClr val="dk1"/>
                </a:solidFill>
                <a:latin typeface="Helvetica Neue"/>
                <a:ea typeface="Helvetica Neue"/>
                <a:cs typeface="Helvetica Neue"/>
                <a:sym typeface="Helvetica Neue"/>
              </a:rPr>
              <a:t>, </a:t>
            </a:r>
            <a:r>
              <a:rPr lang="en" sz="1500">
                <a:latin typeface="Helvetica Neue"/>
                <a:ea typeface="Helvetica Neue"/>
                <a:cs typeface="Helvetica Neue"/>
                <a:sym typeface="Helvetica Neue"/>
              </a:rPr>
              <a:t>conserved regions</a:t>
            </a:r>
            <a:r>
              <a:rPr b="0" i="0" lang="en" sz="1500" u="none" cap="none" strike="noStrike">
                <a:solidFill>
                  <a:schemeClr val="dk1"/>
                </a:solidFill>
                <a:latin typeface="Helvetica Neue"/>
                <a:ea typeface="Helvetica Neue"/>
                <a:cs typeface="Helvetica Neue"/>
                <a:sym typeface="Helvetica Neue"/>
              </a:rPr>
              <a:t>, protein folding, etc.</a:t>
            </a:r>
          </a:p>
          <a:p>
            <a:pPr indent="0" lvl="0" marL="0" marR="0" rtl="0" algn="l">
              <a:lnSpc>
                <a:spcPct val="90000"/>
              </a:lnSpc>
              <a:spcBef>
                <a:spcPts val="800"/>
              </a:spcBef>
              <a:spcAft>
                <a:spcPts val="0"/>
              </a:spcAft>
              <a:buClr>
                <a:schemeClr val="dk1"/>
              </a:buClr>
              <a:buSzPct val="25000"/>
              <a:buFont typeface="Arial"/>
              <a:buNone/>
            </a:pPr>
            <a:r>
              <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buClr>
                <a:schemeClr val="dk1"/>
              </a:buClr>
              <a:buSzPct val="25000"/>
              <a:buFont typeface="Arial"/>
              <a:buNone/>
            </a:pPr>
            <a:r>
              <a:t/>
            </a:r>
            <a:endParaRPr b="0" i="0" sz="1500" u="none" cap="none" strike="noStrike">
              <a:solidFill>
                <a:schemeClr val="dk1"/>
              </a:solidFill>
              <a:latin typeface="Helvetica Neue"/>
              <a:ea typeface="Helvetica Neue"/>
              <a:cs typeface="Helvetica Neue"/>
              <a:sym typeface="Helvetica Neue"/>
            </a:endParaRPr>
          </a:p>
        </p:txBody>
      </p:sp>
      <p:sp>
        <p:nvSpPr>
          <p:cNvPr id="150" name="Shape 150"/>
          <p:cNvSpPr txBox="1"/>
          <p:nvPr/>
        </p:nvSpPr>
        <p:spPr>
          <a:xfrm>
            <a:off x="4601400" y="3594575"/>
            <a:ext cx="2949000" cy="2058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1200" u="none" cap="none" strike="noStrike">
                <a:solidFill>
                  <a:srgbClr val="000000"/>
                </a:solidFill>
                <a:latin typeface="Calibri"/>
                <a:ea typeface="Calibri"/>
                <a:cs typeface="Calibri"/>
                <a:sym typeface="Calibri"/>
              </a:rPr>
              <a:t>Balasubramanian S. et al., Genes Dev., ’11</a:t>
            </a:r>
          </a:p>
        </p:txBody>
      </p:sp>
      <p:sp>
        <p:nvSpPr>
          <p:cNvPr id="151" name="Shape 151"/>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t/>
            </a:r>
            <a:endParaRPr/>
          </a:p>
        </p:txBody>
      </p:sp>
      <p:sp>
        <p:nvSpPr>
          <p:cNvPr id="157" name="Shape 157"/>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image56461.png" id="158" name="Shape 158"/>
          <p:cNvPicPr preferRelativeResize="0"/>
          <p:nvPr/>
        </p:nvPicPr>
        <p:blipFill rotWithShape="1">
          <a:blip r:embed="rId3">
            <a:alphaModFix/>
          </a:blip>
          <a:srcRect b="76693" l="12624" r="11647" t="8519"/>
          <a:stretch/>
        </p:blipFill>
        <p:spPr>
          <a:xfrm>
            <a:off x="366987" y="1653275"/>
            <a:ext cx="8412424" cy="2125629"/>
          </a:xfrm>
          <a:prstGeom prst="rect">
            <a:avLst/>
          </a:prstGeom>
          <a:noFill/>
          <a:ln>
            <a:noFill/>
          </a:ln>
        </p:spPr>
      </p:pic>
      <p:sp>
        <p:nvSpPr>
          <p:cNvPr id="159" name="Shape 15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60" name="Shape 160"/>
          <p:cNvSpPr txBox="1"/>
          <p:nvPr>
            <p:ph idx="4294967295" type="title"/>
          </p:nvPr>
        </p:nvSpPr>
        <p:spPr>
          <a:xfrm>
            <a:off x="629840" y="342900"/>
            <a:ext cx="7886700" cy="558900"/>
          </a:xfrm>
          <a:prstGeom prst="rect">
            <a:avLst/>
          </a:prstGeom>
          <a:noFill/>
          <a:ln>
            <a:noFill/>
          </a:ln>
        </p:spPr>
        <p:txBody>
          <a:bodyPr anchorCtr="0" anchor="b" bIns="34275" lIns="68575" rIns="68575" wrap="square" tIns="34275">
            <a:noAutofit/>
          </a:bodyPr>
          <a:lstStyle/>
          <a:p>
            <a:pPr lvl="0" rtl="0">
              <a:lnSpc>
                <a:spcPct val="90000"/>
              </a:lnSpc>
              <a:spcBef>
                <a:spcPts val="0"/>
              </a:spcBef>
              <a:buClr>
                <a:srgbClr val="1F3864"/>
              </a:buClr>
              <a:buSzPct val="25000"/>
              <a:buFont typeface="Helvetica Neue"/>
              <a:buNone/>
            </a:pPr>
            <a:r>
              <a:rPr b="1" lang="en" sz="2600">
                <a:solidFill>
                  <a:srgbClr val="1F3864"/>
                </a:solidFill>
                <a:latin typeface="Helvetica Neue"/>
                <a:ea typeface="Helvetica Neue"/>
                <a:cs typeface="Helvetica Neue"/>
                <a:sym typeface="Helvetica Neue"/>
              </a:rPr>
              <a:t>LoF positions varies by cohort</a:t>
            </a:r>
          </a:p>
        </p:txBody>
      </p:sp>
      <p:cxnSp>
        <p:nvCxnSpPr>
          <p:cNvPr id="161" name="Shape 161"/>
          <p:cNvCxnSpPr/>
          <p:nvPr/>
        </p:nvCxnSpPr>
        <p:spPr>
          <a:xfrm rot="10800000">
            <a:off x="852875" y="3621450"/>
            <a:ext cx="0" cy="747900"/>
          </a:xfrm>
          <a:prstGeom prst="straightConnector1">
            <a:avLst/>
          </a:prstGeom>
          <a:noFill/>
          <a:ln cap="flat" cmpd="sng" w="9525">
            <a:solidFill>
              <a:schemeClr val="dk2"/>
            </a:solidFill>
            <a:prstDash val="solid"/>
            <a:round/>
            <a:headEnd len="lg" w="lg" type="none"/>
            <a:tailEnd len="lg" w="lg" type="triangle"/>
          </a:ln>
        </p:spPr>
      </p:cxnSp>
      <p:cxnSp>
        <p:nvCxnSpPr>
          <p:cNvPr id="162" name="Shape 162"/>
          <p:cNvCxnSpPr/>
          <p:nvPr/>
        </p:nvCxnSpPr>
        <p:spPr>
          <a:xfrm rot="10800000">
            <a:off x="3196525" y="3621450"/>
            <a:ext cx="0" cy="747900"/>
          </a:xfrm>
          <a:prstGeom prst="straightConnector1">
            <a:avLst/>
          </a:prstGeom>
          <a:noFill/>
          <a:ln cap="flat" cmpd="sng" w="9525">
            <a:solidFill>
              <a:schemeClr val="dk2"/>
            </a:solidFill>
            <a:prstDash val="solid"/>
            <a:round/>
            <a:headEnd len="lg" w="lg" type="none"/>
            <a:tailEnd len="lg" w="lg" type="triangle"/>
          </a:ln>
        </p:spPr>
      </p:cxnSp>
      <p:cxnSp>
        <p:nvCxnSpPr>
          <p:cNvPr id="163" name="Shape 163"/>
          <p:cNvCxnSpPr/>
          <p:nvPr/>
        </p:nvCxnSpPr>
        <p:spPr>
          <a:xfrm rot="10800000">
            <a:off x="4306750" y="3621450"/>
            <a:ext cx="0" cy="747900"/>
          </a:xfrm>
          <a:prstGeom prst="straightConnector1">
            <a:avLst/>
          </a:prstGeom>
          <a:noFill/>
          <a:ln cap="flat" cmpd="sng" w="9525">
            <a:solidFill>
              <a:schemeClr val="dk2"/>
            </a:solidFill>
            <a:prstDash val="solid"/>
            <a:round/>
            <a:headEnd len="lg" w="lg" type="none"/>
            <a:tailEnd len="lg" w="lg" type="triangle"/>
          </a:ln>
        </p:spPr>
      </p:cxnSp>
      <p:cxnSp>
        <p:nvCxnSpPr>
          <p:cNvPr id="164" name="Shape 164"/>
          <p:cNvCxnSpPr/>
          <p:nvPr/>
        </p:nvCxnSpPr>
        <p:spPr>
          <a:xfrm>
            <a:off x="4306750" y="1254600"/>
            <a:ext cx="0" cy="7479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628650" y="273843"/>
            <a:ext cx="7886700" cy="9942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600" u="none" cap="none" strike="noStrike">
                <a:solidFill>
                  <a:srgbClr val="1F3864"/>
                </a:solidFill>
                <a:latin typeface="Helvetica Neue"/>
                <a:ea typeface="Helvetica Neue"/>
                <a:cs typeface="Helvetica Neue"/>
                <a:sym typeface="Helvetica Neue"/>
              </a:rPr>
              <a:t>LoF position distribution varies by cohort</a:t>
            </a:r>
          </a:p>
        </p:txBody>
      </p:sp>
      <p:sp>
        <p:nvSpPr>
          <p:cNvPr id="170" name="Shape 170"/>
          <p:cNvSpPr txBox="1"/>
          <p:nvPr>
            <p:ph idx="1" type="body"/>
          </p:nvPr>
        </p:nvSpPr>
        <p:spPr>
          <a:xfrm>
            <a:off x="628650" y="1369218"/>
            <a:ext cx="7886700" cy="32634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spcAft>
                <a:spcPts val="0"/>
              </a:spcAft>
              <a:buClr>
                <a:schemeClr val="dk1"/>
              </a:buClr>
              <a:buSzPct val="25000"/>
              <a:buFont typeface="Arial"/>
              <a:buNone/>
            </a:pPr>
            <a:r>
              <a:rPr b="1" i="1" lang="en" sz="2100" u="none" cap="none" strike="noStrike">
                <a:solidFill>
                  <a:schemeClr val="dk1"/>
                </a:solidFill>
                <a:latin typeface="Calibri"/>
                <a:ea typeface="Calibri"/>
                <a:cs typeface="Calibri"/>
                <a:sym typeface="Calibri"/>
              </a:rPr>
              <a:t>Earlier in transcript: </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HGMD (disease variants)</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Rare variants (AF &lt;1%)</a:t>
            </a:r>
          </a:p>
          <a:p>
            <a:pPr indent="0" lvl="0" marL="0" marR="0" rtl="0" algn="l">
              <a:lnSpc>
                <a:spcPct val="90000"/>
              </a:lnSpc>
              <a:spcBef>
                <a:spcPts val="800"/>
              </a:spcBef>
              <a:spcAft>
                <a:spcPts val="0"/>
              </a:spcAft>
              <a:buClr>
                <a:schemeClr val="dk1"/>
              </a:buClr>
              <a:buSzPct val="25000"/>
              <a:buFont typeface="Arial"/>
              <a:buNone/>
            </a:pPr>
            <a:r>
              <a:rPr b="1" i="1" lang="en" sz="2100" u="none" cap="none" strike="noStrike">
                <a:solidFill>
                  <a:schemeClr val="dk1"/>
                </a:solidFill>
                <a:latin typeface="Calibri"/>
                <a:ea typeface="Calibri"/>
                <a:cs typeface="Calibri"/>
                <a:sym typeface="Calibri"/>
              </a:rPr>
              <a:t>Later in transcript:</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1KG, ExAC, ESP6500</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Common variants (AF &gt;1%)</a:t>
            </a:r>
          </a:p>
          <a:p>
            <a:pPr indent="-171450" lvl="0" marL="177800" marR="0" rtl="0" algn="l">
              <a:lnSpc>
                <a:spcPct val="90000"/>
              </a:lnSpc>
              <a:spcBef>
                <a:spcPts val="800"/>
              </a:spcBef>
              <a:spcAft>
                <a:spcPts val="0"/>
              </a:spcAft>
              <a:buClr>
                <a:schemeClr val="dk1"/>
              </a:buClr>
              <a:buSzPct val="1000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800"/>
              </a:spcBef>
              <a:buClr>
                <a:schemeClr val="dk1"/>
              </a:buClr>
              <a:buSzPct val="25000"/>
              <a:buFont typeface="Arial"/>
              <a:buNone/>
            </a:pPr>
            <a:r>
              <a:t/>
            </a:r>
            <a:endParaRPr b="0" i="0" sz="2100" u="none" cap="none" strike="noStrike">
              <a:solidFill>
                <a:schemeClr val="dk1"/>
              </a:solidFill>
              <a:latin typeface="Calibri"/>
              <a:ea typeface="Calibri"/>
              <a:cs typeface="Calibri"/>
              <a:sym typeface="Calibri"/>
            </a:endParaRPr>
          </a:p>
        </p:txBody>
      </p:sp>
      <p:pic>
        <p:nvPicPr>
          <p:cNvPr id="171" name="Shape 171"/>
          <p:cNvPicPr preferRelativeResize="0"/>
          <p:nvPr/>
        </p:nvPicPr>
        <p:blipFill rotWithShape="1">
          <a:blip r:embed="rId3">
            <a:alphaModFix/>
          </a:blip>
          <a:srcRect b="0" l="0" r="48990" t="0"/>
          <a:stretch/>
        </p:blipFill>
        <p:spPr>
          <a:xfrm>
            <a:off x="4667250" y="1206455"/>
            <a:ext cx="3792943" cy="3412761"/>
          </a:xfrm>
          <a:prstGeom prst="rect">
            <a:avLst/>
          </a:prstGeom>
          <a:noFill/>
          <a:ln>
            <a:noFill/>
          </a:ln>
        </p:spPr>
      </p:pic>
      <p:sp>
        <p:nvSpPr>
          <p:cNvPr id="172" name="Shape 172"/>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629840" y="342900"/>
            <a:ext cx="7941300" cy="5970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300" u="sng" cap="none" strike="noStrike">
                <a:solidFill>
                  <a:srgbClr val="1F3864"/>
                </a:solidFill>
                <a:latin typeface="Helvetica Neue"/>
                <a:ea typeface="Helvetica Neue"/>
                <a:cs typeface="Helvetica Neue"/>
                <a:sym typeface="Helvetica Neue"/>
              </a:rPr>
              <a:t>A</a:t>
            </a:r>
            <a:r>
              <a:rPr b="1" i="0" lang="en" sz="2300" u="none" cap="none" strike="noStrike">
                <a:solidFill>
                  <a:srgbClr val="1F3864"/>
                </a:solidFill>
                <a:latin typeface="Helvetica Neue"/>
                <a:ea typeface="Helvetica Neue"/>
                <a:cs typeface="Helvetica Neue"/>
                <a:sym typeface="Helvetica Neue"/>
              </a:rPr>
              <a:t>nnotation of </a:t>
            </a:r>
            <a:r>
              <a:rPr b="1" i="0" lang="en" sz="2300" u="sng" cap="none" strike="noStrike">
                <a:solidFill>
                  <a:srgbClr val="1F3864"/>
                </a:solidFill>
                <a:latin typeface="Helvetica Neue"/>
                <a:ea typeface="Helvetica Neue"/>
                <a:cs typeface="Helvetica Neue"/>
                <a:sym typeface="Helvetica Neue"/>
              </a:rPr>
              <a:t>L</a:t>
            </a:r>
            <a:r>
              <a:rPr b="1" i="0" lang="en" sz="2300" u="none" cap="none" strike="noStrike">
                <a:solidFill>
                  <a:srgbClr val="1F3864"/>
                </a:solidFill>
                <a:latin typeface="Helvetica Neue"/>
                <a:ea typeface="Helvetica Neue"/>
                <a:cs typeface="Helvetica Neue"/>
                <a:sym typeface="Helvetica Neue"/>
              </a:rPr>
              <a:t>oss-</a:t>
            </a:r>
            <a:r>
              <a:rPr b="1" i="0" lang="en" sz="2300" u="sng" cap="none" strike="noStrike">
                <a:solidFill>
                  <a:srgbClr val="1F3864"/>
                </a:solidFill>
                <a:latin typeface="Helvetica Neue"/>
                <a:ea typeface="Helvetica Neue"/>
                <a:cs typeface="Helvetica Neue"/>
                <a:sym typeface="Helvetica Neue"/>
              </a:rPr>
              <a:t>o</a:t>
            </a:r>
            <a:r>
              <a:rPr b="1" i="0" lang="en" sz="2300" u="none" cap="none" strike="noStrike">
                <a:solidFill>
                  <a:srgbClr val="1F3864"/>
                </a:solidFill>
                <a:latin typeface="Helvetica Neue"/>
                <a:ea typeface="Helvetica Neue"/>
                <a:cs typeface="Helvetica Neue"/>
                <a:sym typeface="Helvetica Neue"/>
              </a:rPr>
              <a:t>f-</a:t>
            </a:r>
            <a:r>
              <a:rPr b="1" i="0" lang="en" sz="2300" u="sng" cap="none" strike="noStrike">
                <a:solidFill>
                  <a:srgbClr val="1F3864"/>
                </a:solidFill>
                <a:latin typeface="Helvetica Neue"/>
                <a:ea typeface="Helvetica Neue"/>
                <a:cs typeface="Helvetica Neue"/>
                <a:sym typeface="Helvetica Neue"/>
              </a:rPr>
              <a:t>F</a:t>
            </a:r>
            <a:r>
              <a:rPr b="1" i="0" lang="en" sz="2300" u="none" cap="none" strike="noStrike">
                <a:solidFill>
                  <a:srgbClr val="1F3864"/>
                </a:solidFill>
                <a:latin typeface="Helvetica Neue"/>
                <a:ea typeface="Helvetica Neue"/>
                <a:cs typeface="Helvetica Neue"/>
                <a:sym typeface="Helvetica Neue"/>
              </a:rPr>
              <a:t>unction </a:t>
            </a:r>
            <a:r>
              <a:rPr b="1" i="0" lang="en" sz="2300" u="sng" cap="none" strike="noStrike">
                <a:solidFill>
                  <a:srgbClr val="1F3864"/>
                </a:solidFill>
                <a:latin typeface="Helvetica Neue"/>
                <a:ea typeface="Helvetica Neue"/>
                <a:cs typeface="Helvetica Neue"/>
                <a:sym typeface="Helvetica Neue"/>
              </a:rPr>
              <a:t>T</a:t>
            </a:r>
            <a:r>
              <a:rPr b="1" i="0" lang="en" sz="2300" u="none" cap="none" strike="noStrike">
                <a:solidFill>
                  <a:srgbClr val="1F3864"/>
                </a:solidFill>
                <a:latin typeface="Helvetica Neue"/>
                <a:ea typeface="Helvetica Neue"/>
                <a:cs typeface="Helvetica Neue"/>
                <a:sym typeface="Helvetica Neue"/>
              </a:rPr>
              <a:t>ranscripts (ALoFT)</a:t>
            </a:r>
          </a:p>
        </p:txBody>
      </p:sp>
      <p:sp>
        <p:nvSpPr>
          <p:cNvPr id="179" name="Shape 179"/>
          <p:cNvSpPr txBox="1"/>
          <p:nvPr>
            <p:ph idx="2" type="body"/>
          </p:nvPr>
        </p:nvSpPr>
        <p:spPr>
          <a:xfrm>
            <a:off x="579041" y="1092994"/>
            <a:ext cx="3930900" cy="3118800"/>
          </a:xfrm>
          <a:prstGeom prst="rect">
            <a:avLst/>
          </a:prstGeom>
          <a:noFill/>
          <a:ln>
            <a:noFill/>
          </a:ln>
        </p:spPr>
        <p:txBody>
          <a:bodyPr anchorCtr="0" anchor="t" bIns="34275" lIns="68575" rIns="68575" wrap="square" tIns="34275">
            <a:noAutofit/>
          </a:bodyPr>
          <a:lstStyle/>
          <a:p>
            <a:pPr indent="0" lvl="0" marL="0" marR="0" rtl="0" algn="l">
              <a:lnSpc>
                <a:spcPct val="150000"/>
              </a:lnSpc>
              <a:spcBef>
                <a:spcPts val="800"/>
              </a:spcBef>
              <a:spcAft>
                <a:spcPts val="0"/>
              </a:spcAft>
              <a:buClr>
                <a:srgbClr val="000000"/>
              </a:buClr>
              <a:buSzPct val="25000"/>
              <a:buFont typeface="Arial"/>
              <a:buNone/>
            </a:pPr>
            <a:r>
              <a:rPr b="0" i="0" lang="en" sz="1500" u="none" cap="none" strike="noStrike">
                <a:solidFill>
                  <a:srgbClr val="000000"/>
                </a:solidFill>
                <a:latin typeface="Helvetica Neue"/>
                <a:ea typeface="Helvetica Neue"/>
                <a:cs typeface="Helvetica Neue"/>
                <a:sym typeface="Helvetica Neue"/>
              </a:rPr>
              <a:t>VCF file input.</a:t>
            </a:r>
          </a:p>
          <a:p>
            <a:pPr indent="0" lvl="0" marL="0" marR="0" rtl="0" algn="l">
              <a:lnSpc>
                <a:spcPct val="150000"/>
              </a:lnSpc>
              <a:spcBef>
                <a:spcPts val="800"/>
              </a:spcBef>
              <a:spcAft>
                <a:spcPts val="0"/>
              </a:spcAft>
              <a:buClr>
                <a:srgbClr val="000000"/>
              </a:buClr>
              <a:buSzPct val="25000"/>
              <a:buFont typeface="Arial"/>
              <a:buNone/>
            </a:pPr>
            <a:r>
              <a:rPr b="0" i="0" lang="en" sz="1500" u="none" cap="none" strike="noStrike">
                <a:solidFill>
                  <a:srgbClr val="000000"/>
                </a:solidFill>
                <a:latin typeface="Helvetica Neue"/>
                <a:ea typeface="Helvetica Neue"/>
                <a:cs typeface="Helvetica Neue"/>
                <a:sym typeface="Helvetica Neue"/>
              </a:rPr>
              <a:t>Automatic annotation of variants, incl. mismapping, function, conservation, etc</a:t>
            </a:r>
            <a:r>
              <a:rPr lang="en" sz="1500">
                <a:solidFill>
                  <a:srgbClr val="000000"/>
                </a:solidFill>
                <a:latin typeface="Helvetica Neue"/>
                <a:ea typeface="Helvetica Neue"/>
                <a:cs typeface="Helvetica Neue"/>
                <a:sym typeface="Helvetica Neue"/>
              </a:rPr>
              <a:t>.</a:t>
            </a:r>
          </a:p>
          <a:p>
            <a:pPr indent="0" lvl="0" marL="0" marR="0" rtl="0" algn="l">
              <a:lnSpc>
                <a:spcPct val="150000"/>
              </a:lnSpc>
              <a:spcBef>
                <a:spcPts val="800"/>
              </a:spcBef>
              <a:spcAft>
                <a:spcPts val="0"/>
              </a:spcAft>
              <a:buClr>
                <a:srgbClr val="000000"/>
              </a:buClr>
              <a:buSzPct val="25000"/>
              <a:buFont typeface="Arial"/>
              <a:buNone/>
            </a:pPr>
            <a:r>
              <a:rPr lang="en" sz="1500">
                <a:solidFill>
                  <a:srgbClr val="000000"/>
                </a:solidFill>
                <a:latin typeface="Helvetica Neue"/>
                <a:ea typeface="Helvetica Neue"/>
                <a:cs typeface="Helvetica Neue"/>
                <a:sym typeface="Helvetica Neue"/>
              </a:rPr>
              <a:t>Prebuilt software available:</a:t>
            </a:r>
          </a:p>
          <a:p>
            <a:pPr lvl="0" rtl="0">
              <a:lnSpc>
                <a:spcPct val="150000"/>
              </a:lnSpc>
              <a:spcBef>
                <a:spcPts val="0"/>
              </a:spcBef>
              <a:buClr>
                <a:schemeClr val="dk1"/>
              </a:buClr>
              <a:buSzPct val="25000"/>
              <a:buFont typeface="Arial"/>
              <a:buNone/>
            </a:pPr>
            <a:r>
              <a:rPr b="1" lang="en" sz="1500">
                <a:latin typeface="Helvetica Neue"/>
                <a:ea typeface="Helvetica Neue"/>
                <a:cs typeface="Helvetica Neue"/>
                <a:sym typeface="Helvetica Neue"/>
              </a:rPr>
              <a:t>aloft.gersteinlab.org</a:t>
            </a:r>
          </a:p>
          <a:p>
            <a:pPr lvl="0" rtl="0">
              <a:lnSpc>
                <a:spcPct val="150000"/>
              </a:lnSpc>
              <a:spcBef>
                <a:spcPts val="0"/>
              </a:spcBef>
              <a:buClr>
                <a:schemeClr val="dk1"/>
              </a:buClr>
              <a:buSzPct val="25000"/>
              <a:buFont typeface="Arial"/>
              <a:buNone/>
            </a:pPr>
            <a:r>
              <a:rPr lang="en" sz="1500">
                <a:latin typeface="Helvetica Neue"/>
                <a:ea typeface="Helvetica Neue"/>
                <a:cs typeface="Helvetica Neue"/>
                <a:sym typeface="Helvetica Neue"/>
              </a:rPr>
              <a:t>Open source through github:</a:t>
            </a:r>
          </a:p>
          <a:p>
            <a:pPr lvl="0" rtl="0">
              <a:lnSpc>
                <a:spcPct val="150000"/>
              </a:lnSpc>
              <a:spcBef>
                <a:spcPts val="0"/>
              </a:spcBef>
              <a:buClr>
                <a:schemeClr val="dk1"/>
              </a:buClr>
              <a:buSzPct val="25000"/>
              <a:buFont typeface="Arial"/>
              <a:buNone/>
            </a:pPr>
            <a:r>
              <a:rPr b="1" lang="en" sz="1500">
                <a:latin typeface="Helvetica Neue"/>
                <a:ea typeface="Helvetica Neue"/>
                <a:cs typeface="Helvetica Neue"/>
                <a:sym typeface="Helvetica Neue"/>
              </a:rPr>
              <a:t>github.com/gersteinlab/aloft</a:t>
            </a:r>
          </a:p>
        </p:txBody>
      </p:sp>
      <p:sp>
        <p:nvSpPr>
          <p:cNvPr id="180" name="Shape 180"/>
          <p:cNvSpPr txBox="1"/>
          <p:nvPr/>
        </p:nvSpPr>
        <p:spPr>
          <a:xfrm>
            <a:off x="5149201" y="597694"/>
            <a:ext cx="2949000" cy="12003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chemeClr val="dk1"/>
              </a:buClr>
              <a:buFont typeface="Calibri"/>
              <a:buNone/>
            </a:pPr>
            <a:r>
              <a:t/>
            </a:r>
            <a:endParaRPr b="0" i="0" sz="2400" u="none" cap="none" strike="noStrike">
              <a:solidFill>
                <a:schemeClr val="dk1"/>
              </a:solidFill>
              <a:latin typeface="Calibri"/>
              <a:ea typeface="Calibri"/>
              <a:cs typeface="Calibri"/>
              <a:sym typeface="Calibri"/>
            </a:endParaRPr>
          </a:p>
        </p:txBody>
      </p:sp>
      <p:sp>
        <p:nvSpPr>
          <p:cNvPr id="181" name="Shape 181"/>
          <p:cNvSpPr txBox="1"/>
          <p:nvPr/>
        </p:nvSpPr>
        <p:spPr>
          <a:xfrm>
            <a:off x="5149201" y="1797844"/>
            <a:ext cx="2949000"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pic>
        <p:nvPicPr>
          <p:cNvPr descr="Figure 1_Dec.pdf" id="182" name="Shape 182"/>
          <p:cNvPicPr preferRelativeResize="0"/>
          <p:nvPr>
            <p:ph idx="1" type="body"/>
          </p:nvPr>
        </p:nvPicPr>
        <p:blipFill rotWithShape="1">
          <a:blip r:embed="rId3">
            <a:alphaModFix/>
          </a:blip>
          <a:srcRect b="0" l="0" r="0" t="0"/>
          <a:stretch/>
        </p:blipFill>
        <p:spPr>
          <a:xfrm>
            <a:off x="4600470" y="879997"/>
            <a:ext cx="3894600" cy="4337100"/>
          </a:xfrm>
          <a:prstGeom prst="rect">
            <a:avLst/>
          </a:prstGeom>
          <a:noFill/>
          <a:ln>
            <a:noFill/>
          </a:ln>
        </p:spPr>
      </p:pic>
      <p:sp>
        <p:nvSpPr>
          <p:cNvPr id="183" name="Shape 183"/>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
        <p:nvSpPr>
          <p:cNvPr id="184" name="Shape 184"/>
          <p:cNvSpPr txBox="1"/>
          <p:nvPr/>
        </p:nvSpPr>
        <p:spPr>
          <a:xfrm>
            <a:off x="292400" y="4250975"/>
            <a:ext cx="5501700" cy="516300"/>
          </a:xfrm>
          <a:prstGeom prst="rect">
            <a:avLst/>
          </a:prstGeom>
          <a:noFill/>
          <a:ln>
            <a:noFill/>
          </a:ln>
        </p:spPr>
        <p:txBody>
          <a:bodyPr anchorCtr="0" anchor="t" bIns="91425" lIns="91425" rIns="91425" wrap="square" tIns="91425">
            <a:noAutofit/>
          </a:bodyPr>
          <a:lstStyle/>
          <a:p>
            <a:pPr lvl="0" rtl="0">
              <a:spcBef>
                <a:spcPts val="0"/>
              </a:spcBef>
              <a:buNone/>
            </a:pPr>
            <a:r>
              <a:rPr lang="en" sz="1200">
                <a:solidFill>
                  <a:schemeClr val="dk1"/>
                </a:solidFill>
                <a:latin typeface="Calibri"/>
                <a:ea typeface="Calibri"/>
                <a:cs typeface="Calibri"/>
                <a:sym typeface="Calibri"/>
              </a:rPr>
              <a:t>Balasubramanian S.*, Fu Y.*  et al., </a:t>
            </a:r>
            <a:r>
              <a:rPr i="1" lang="en" sz="1200">
                <a:solidFill>
                  <a:schemeClr val="dk1"/>
                </a:solidFill>
                <a:latin typeface="Calibri"/>
                <a:ea typeface="Calibri"/>
                <a:cs typeface="Calibri"/>
                <a:sym typeface="Calibri"/>
              </a:rPr>
              <a:t>NComms.</a:t>
            </a:r>
            <a:r>
              <a:rPr lang="en" sz="1200">
                <a:solidFill>
                  <a:schemeClr val="dk1"/>
                </a:solidFill>
                <a:latin typeface="Calibri"/>
                <a:ea typeface="Calibri"/>
                <a:cs typeface="Calibri"/>
                <a:sym typeface="Calibri"/>
              </a:rPr>
              <a:t>, ’17</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628650" y="273843"/>
            <a:ext cx="7886700" cy="994200"/>
          </a:xfrm>
          <a:prstGeom prst="rect">
            <a:avLst/>
          </a:prstGeom>
        </p:spPr>
        <p:txBody>
          <a:bodyPr anchorCtr="0" anchor="ctr" bIns="68575" lIns="68575" rIns="68575" wrap="square" tIns="68575">
            <a:noAutofit/>
          </a:bodyPr>
          <a:lstStyle/>
          <a:p>
            <a:pPr lvl="0">
              <a:spcBef>
                <a:spcPts val="0"/>
              </a:spcBef>
              <a:buNone/>
            </a:pPr>
            <a:r>
              <a:rPr lang="en"/>
              <a:t>ALoFT software algorithm</a:t>
            </a:r>
          </a:p>
        </p:txBody>
      </p:sp>
      <p:sp>
        <p:nvSpPr>
          <p:cNvPr id="190" name="Shape 190"/>
          <p:cNvSpPr txBox="1"/>
          <p:nvPr>
            <p:ph idx="1" type="body"/>
          </p:nvPr>
        </p:nvSpPr>
        <p:spPr>
          <a:xfrm>
            <a:off x="628650" y="1369218"/>
            <a:ext cx="7886700" cy="3263400"/>
          </a:xfrm>
          <a:prstGeom prst="rect">
            <a:avLst/>
          </a:prstGeom>
        </p:spPr>
        <p:txBody>
          <a:bodyPr anchorCtr="0" anchor="t" bIns="68575" lIns="68575" rIns="68575" wrap="square" tIns="68575">
            <a:noAutofit/>
          </a:bodyPr>
          <a:lstStyle/>
          <a:p>
            <a:pPr indent="-228600" lvl="0" marL="457200" rtl="0">
              <a:spcBef>
                <a:spcPts val="0"/>
              </a:spcBef>
            </a:pPr>
            <a:r>
              <a:rPr lang="en"/>
              <a:t>Random forest algorithm</a:t>
            </a:r>
          </a:p>
          <a:p>
            <a:pPr indent="-228600" lvl="0" marL="457200" rtl="0">
              <a:spcBef>
                <a:spcPts val="0"/>
              </a:spcBef>
            </a:pPr>
            <a:r>
              <a:rPr lang="en"/>
              <a:t>3-class probabilities -- benign, dominant, recessive</a:t>
            </a:r>
          </a:p>
          <a:p>
            <a:pPr indent="-228600" lvl="0" marL="457200" rtl="0">
              <a:spcBef>
                <a:spcPts val="0"/>
              </a:spcBef>
            </a:pPr>
            <a:r>
              <a:rPr lang="en"/>
              <a:t>For cancer variants: (1 - benign) = deleterious</a:t>
            </a:r>
          </a:p>
          <a:p>
            <a:pPr indent="0" lvl="0" marL="0" rtl="0">
              <a:spcBef>
                <a:spcPts val="0"/>
              </a:spcBef>
              <a:buNone/>
            </a:pPr>
            <a:r>
              <a:t/>
            </a:r>
            <a:endParaRPr/>
          </a:p>
          <a:p>
            <a:pPr indent="0" lvl="0" marL="0">
              <a:spcBef>
                <a:spcPts val="0"/>
              </a:spcBef>
              <a:buNone/>
            </a:pPr>
            <a:r>
              <a:t/>
            </a:r>
            <a:endParaRPr/>
          </a:p>
        </p:txBody>
      </p:sp>
      <p:sp>
        <p:nvSpPr>
          <p:cNvPr id="191" name="Shape 191"/>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pic>
        <p:nvPicPr>
          <p:cNvPr descr="g2519.png" id="192" name="Shape 192"/>
          <p:cNvPicPr preferRelativeResize="0"/>
          <p:nvPr/>
        </p:nvPicPr>
        <p:blipFill>
          <a:blip r:embed="rId3">
            <a:alphaModFix/>
          </a:blip>
          <a:stretch>
            <a:fillRect/>
          </a:stretch>
        </p:blipFill>
        <p:spPr>
          <a:xfrm>
            <a:off x="628649" y="2892743"/>
            <a:ext cx="7886704" cy="16913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b="-5110" l="50744" r="-4534" t="5110"/>
          <a:stretch/>
        </p:blipFill>
        <p:spPr>
          <a:xfrm>
            <a:off x="4458478" y="1160475"/>
            <a:ext cx="3999571" cy="3412774"/>
          </a:xfrm>
          <a:prstGeom prst="rect">
            <a:avLst/>
          </a:prstGeom>
          <a:noFill/>
          <a:ln>
            <a:noFill/>
          </a:ln>
        </p:spPr>
      </p:pic>
      <p:sp>
        <p:nvSpPr>
          <p:cNvPr id="198" name="Shape 198"/>
          <p:cNvSpPr txBox="1"/>
          <p:nvPr>
            <p:ph type="title"/>
          </p:nvPr>
        </p:nvSpPr>
        <p:spPr>
          <a:xfrm>
            <a:off x="629840" y="342900"/>
            <a:ext cx="7941300" cy="5970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600" u="none" cap="none" strike="noStrike">
                <a:solidFill>
                  <a:srgbClr val="1F3864"/>
                </a:solidFill>
                <a:latin typeface="Helvetica Neue"/>
                <a:ea typeface="Helvetica Neue"/>
                <a:cs typeface="Helvetica Neue"/>
                <a:sym typeface="Helvetica Neue"/>
              </a:rPr>
              <a:t>ALoFT identifies variants with disease causing potential</a:t>
            </a:r>
          </a:p>
        </p:txBody>
      </p:sp>
      <p:sp>
        <p:nvSpPr>
          <p:cNvPr id="199" name="Shape 199"/>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
        <p:nvSpPr>
          <p:cNvPr id="200" name="Shape 200"/>
          <p:cNvSpPr txBox="1"/>
          <p:nvPr>
            <p:ph idx="1" type="body"/>
          </p:nvPr>
        </p:nvSpPr>
        <p:spPr>
          <a:xfrm>
            <a:off x="628650" y="1221881"/>
            <a:ext cx="7886700" cy="32634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800"/>
              </a:spcBef>
              <a:spcAft>
                <a:spcPts val="0"/>
              </a:spcAft>
              <a:buNone/>
            </a:pPr>
            <a:r>
              <a:rPr b="1" i="1" lang="en" sz="2100"/>
              <a:t>Benign</a:t>
            </a:r>
            <a:r>
              <a:rPr b="1" i="1" lang="en" sz="2100" u="none" cap="none" strike="noStrike">
                <a:solidFill>
                  <a:schemeClr val="dk1"/>
                </a:solidFill>
                <a:latin typeface="Calibri"/>
                <a:ea typeface="Calibri"/>
                <a:cs typeface="Calibri"/>
                <a:sym typeface="Calibri"/>
              </a:rPr>
              <a:t>:</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1KG, ExAC, ESP6500</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Common variants (AF &gt;1%)</a:t>
            </a:r>
          </a:p>
          <a:p>
            <a:pPr indent="-69850" lvl="0" marL="0" rtl="0">
              <a:spcBef>
                <a:spcPts val="0"/>
              </a:spcBef>
              <a:buClr>
                <a:srgbClr val="000000"/>
              </a:buClr>
              <a:buSzPct val="52380"/>
              <a:buFont typeface="Arial"/>
              <a:buNone/>
            </a:pPr>
            <a:r>
              <a:rPr b="1" i="1" lang="en" sz="2100"/>
              <a:t>Deleterious: </a:t>
            </a:r>
          </a:p>
          <a:p>
            <a:pPr indent="6350" lvl="0" rtl="0">
              <a:spcBef>
                <a:spcPts val="0"/>
              </a:spcBef>
              <a:buClr>
                <a:schemeClr val="dk1"/>
              </a:buClr>
              <a:buSzPct val="100000"/>
              <a:buFont typeface="Arial"/>
              <a:buChar char="•"/>
            </a:pPr>
            <a:r>
              <a:rPr lang="en" sz="2100"/>
              <a:t>HGMD (disease variants)</a:t>
            </a:r>
          </a:p>
          <a:p>
            <a:pPr indent="6350" lvl="0" rtl="0">
              <a:spcBef>
                <a:spcPts val="0"/>
              </a:spcBef>
              <a:buClr>
                <a:schemeClr val="dk1"/>
              </a:buClr>
              <a:buSzPct val="100000"/>
              <a:buFont typeface="Arial"/>
              <a:buChar char="•"/>
            </a:pPr>
            <a:r>
              <a:rPr lang="en" sz="2100"/>
              <a:t>Rare variants (AF &lt;1%)</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629840" y="342900"/>
            <a:ext cx="7392000" cy="4827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300" u="none" cap="none" strike="noStrike">
                <a:solidFill>
                  <a:srgbClr val="1F3864"/>
                </a:solidFill>
                <a:latin typeface="Helvetica Neue"/>
                <a:ea typeface="Helvetica Neue"/>
                <a:cs typeface="Helvetica Neue"/>
                <a:sym typeface="Helvetica Neue"/>
              </a:rPr>
              <a:t>ALoFT identifies deleterious somatic LoF variants</a:t>
            </a:r>
          </a:p>
        </p:txBody>
      </p:sp>
      <p:sp>
        <p:nvSpPr>
          <p:cNvPr id="206" name="Shape 206"/>
          <p:cNvSpPr txBox="1"/>
          <p:nvPr>
            <p:ph idx="1" type="body"/>
          </p:nvPr>
        </p:nvSpPr>
        <p:spPr>
          <a:xfrm>
            <a:off x="1084497" y="1231185"/>
            <a:ext cx="2949000" cy="35763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spcAft>
                <a:spcPts val="0"/>
              </a:spcAft>
              <a:buClr>
                <a:schemeClr val="dk1"/>
              </a:buClr>
              <a:buSzPct val="25000"/>
              <a:buFont typeface="Arial"/>
              <a:buNone/>
            </a:pPr>
            <a:r>
              <a:rPr b="1" i="0" lang="en" sz="1800" u="none" cap="none" strike="noStrike">
                <a:solidFill>
                  <a:schemeClr val="dk1"/>
                </a:solidFill>
                <a:latin typeface="Helvetica Neue"/>
                <a:ea typeface="Helvetica Neue"/>
                <a:cs typeface="Helvetica Neue"/>
                <a:sym typeface="Helvetica Neue"/>
              </a:rPr>
              <a:t>LoF tolerant genes:</a:t>
            </a:r>
          </a:p>
          <a:p>
            <a:pPr indent="-254000" lvl="0" marL="254000" marR="0" rtl="0" algn="l">
              <a:lnSpc>
                <a:spcPct val="90000"/>
              </a:lnSpc>
              <a:spcBef>
                <a:spcPts val="800"/>
              </a:spcBef>
              <a:spcAft>
                <a:spcPts val="0"/>
              </a:spcAft>
              <a:buClr>
                <a:schemeClr val="dk1"/>
              </a:buClr>
              <a:buSzPct val="100000"/>
              <a:buFont typeface="Arial"/>
              <a:buChar char="•"/>
            </a:pPr>
            <a:r>
              <a:rPr b="0" i="0" lang="en" sz="1800" u="none" cap="none" strike="noStrike">
                <a:solidFill>
                  <a:schemeClr val="dk1"/>
                </a:solidFill>
                <a:latin typeface="Helvetica Neue"/>
                <a:ea typeface="Helvetica Neue"/>
                <a:cs typeface="Helvetica Neue"/>
                <a:sym typeface="Helvetica Neue"/>
              </a:rPr>
              <a:t>LoF in the 1KG cohort.</a:t>
            </a:r>
          </a:p>
          <a:p>
            <a:pPr indent="-254000" lvl="0" marL="254000" marR="0" rtl="0" algn="l">
              <a:lnSpc>
                <a:spcPct val="90000"/>
              </a:lnSpc>
              <a:spcBef>
                <a:spcPts val="800"/>
              </a:spcBef>
              <a:spcAft>
                <a:spcPts val="0"/>
              </a:spcAft>
              <a:buClr>
                <a:schemeClr val="dk1"/>
              </a:buClr>
              <a:buSzPct val="100000"/>
              <a:buFont typeface="Arial"/>
              <a:buChar char="•"/>
            </a:pPr>
            <a:r>
              <a:rPr b="0" i="1" lang="en" sz="1800" u="none" cap="none" strike="noStrike">
                <a:solidFill>
                  <a:schemeClr val="dk1"/>
                </a:solidFill>
                <a:latin typeface="Helvetica Neue"/>
                <a:ea typeface="Helvetica Neue"/>
                <a:cs typeface="Helvetica Neue"/>
                <a:sym typeface="Helvetica Neue"/>
              </a:rPr>
              <a:t>Depleted in deleterious LoFs.</a:t>
            </a:r>
          </a:p>
          <a:p>
            <a:pPr indent="0" lvl="0" marL="0" marR="0" rtl="0" algn="l">
              <a:lnSpc>
                <a:spcPct val="90000"/>
              </a:lnSpc>
              <a:spcBef>
                <a:spcPts val="800"/>
              </a:spcBef>
              <a:spcAft>
                <a:spcPts val="0"/>
              </a:spcAft>
              <a:buClr>
                <a:schemeClr val="dk1"/>
              </a:buClr>
              <a:buSzPct val="250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spcAft>
                <a:spcPts val="0"/>
              </a:spcAft>
              <a:buClr>
                <a:schemeClr val="dk1"/>
              </a:buClr>
              <a:buSzPct val="25000"/>
              <a:buFont typeface="Arial"/>
              <a:buNone/>
            </a:pPr>
            <a:r>
              <a:rPr b="1" i="0" lang="en" sz="1800" u="none" cap="none" strike="noStrike">
                <a:solidFill>
                  <a:schemeClr val="dk1"/>
                </a:solidFill>
                <a:latin typeface="Helvetica Neue"/>
                <a:ea typeface="Helvetica Neue"/>
                <a:cs typeface="Helvetica Neue"/>
                <a:sym typeface="Helvetica Neue"/>
              </a:rPr>
              <a:t>Cancer genes:</a:t>
            </a:r>
          </a:p>
          <a:p>
            <a:pPr indent="-254000" lvl="0" marL="254000" marR="0" rtl="0" algn="l">
              <a:lnSpc>
                <a:spcPct val="90000"/>
              </a:lnSpc>
              <a:spcBef>
                <a:spcPts val="800"/>
              </a:spcBef>
              <a:spcAft>
                <a:spcPts val="0"/>
              </a:spcAft>
              <a:buClr>
                <a:schemeClr val="dk1"/>
              </a:buClr>
              <a:buSzPct val="100000"/>
              <a:buFont typeface="Arial"/>
              <a:buChar char="•"/>
            </a:pPr>
            <a:r>
              <a:rPr b="0" i="0" lang="en" sz="1800" u="none" cap="none" strike="noStrike">
                <a:solidFill>
                  <a:schemeClr val="dk1"/>
                </a:solidFill>
                <a:latin typeface="Helvetica Neue"/>
                <a:ea typeface="Helvetica Neue"/>
                <a:cs typeface="Helvetica Neue"/>
                <a:sym typeface="Helvetica Neue"/>
              </a:rPr>
              <a:t>COSMIC consensus.</a:t>
            </a:r>
          </a:p>
          <a:p>
            <a:pPr indent="-254000" lvl="0" marL="254000" marR="0" rtl="0" algn="l">
              <a:lnSpc>
                <a:spcPct val="90000"/>
              </a:lnSpc>
              <a:spcBef>
                <a:spcPts val="800"/>
              </a:spcBef>
              <a:spcAft>
                <a:spcPts val="0"/>
              </a:spcAft>
              <a:buClr>
                <a:schemeClr val="dk1"/>
              </a:buClr>
              <a:buSzPct val="100000"/>
              <a:buFont typeface="Arial"/>
              <a:buChar char="•"/>
            </a:pPr>
            <a:r>
              <a:rPr b="0" i="1" lang="en" sz="1800" u="none" cap="none" strike="noStrike">
                <a:solidFill>
                  <a:schemeClr val="dk1"/>
                </a:solidFill>
                <a:latin typeface="Helvetica Neue"/>
                <a:ea typeface="Helvetica Neue"/>
                <a:cs typeface="Helvetica Neue"/>
                <a:sym typeface="Helvetica Neue"/>
              </a:rPr>
              <a:t>Enriched in deleterious LoFs.</a:t>
            </a:r>
          </a:p>
          <a:p>
            <a:pPr indent="0" lvl="0" marL="0" marR="0" rtl="0" algn="l">
              <a:lnSpc>
                <a:spcPct val="90000"/>
              </a:lnSpc>
              <a:spcBef>
                <a:spcPts val="800"/>
              </a:spcBef>
              <a:spcAft>
                <a:spcPts val="0"/>
              </a:spcAft>
              <a:buClr>
                <a:schemeClr val="dk1"/>
              </a:buClr>
              <a:buSzPct val="250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buClr>
                <a:schemeClr val="dk1"/>
              </a:buClr>
              <a:buSzPct val="25000"/>
              <a:buFont typeface="Arial"/>
              <a:buNone/>
            </a:pPr>
            <a:r>
              <a:t/>
            </a:r>
            <a:endParaRPr b="0" i="0" sz="1800" u="none" cap="none" strike="noStrike">
              <a:solidFill>
                <a:schemeClr val="dk1"/>
              </a:solidFill>
              <a:latin typeface="Helvetica Neue"/>
              <a:ea typeface="Helvetica Neue"/>
              <a:cs typeface="Helvetica Neue"/>
              <a:sym typeface="Helvetica Neue"/>
            </a:endParaRPr>
          </a:p>
        </p:txBody>
      </p:sp>
      <p:pic>
        <p:nvPicPr>
          <p:cNvPr id="207" name="Shape 207"/>
          <p:cNvPicPr preferRelativeResize="0"/>
          <p:nvPr/>
        </p:nvPicPr>
        <p:blipFill rotWithShape="1">
          <a:blip r:embed="rId3">
            <a:alphaModFix/>
          </a:blip>
          <a:srcRect b="0" l="0" r="0" t="0"/>
          <a:stretch/>
        </p:blipFill>
        <p:spPr>
          <a:xfrm>
            <a:off x="4926211" y="987981"/>
            <a:ext cx="3070734" cy="3798437"/>
          </a:xfrm>
          <a:prstGeom prst="rect">
            <a:avLst/>
          </a:prstGeom>
          <a:noFill/>
          <a:ln>
            <a:noFill/>
          </a:ln>
        </p:spPr>
      </p:pic>
      <p:sp>
        <p:nvSpPr>
          <p:cNvPr id="208" name="Shape 208"/>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629840" y="342900"/>
            <a:ext cx="7500900" cy="8634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600" u="none" cap="none" strike="noStrike">
                <a:solidFill>
                  <a:srgbClr val="1F3864"/>
                </a:solidFill>
                <a:latin typeface="Helvetica Neue"/>
                <a:ea typeface="Helvetica Neue"/>
                <a:cs typeface="Helvetica Neue"/>
                <a:sym typeface="Helvetica Neue"/>
              </a:rPr>
              <a:t>Deleterious LoF mutations vs. total tumor mutational burden</a:t>
            </a:r>
          </a:p>
        </p:txBody>
      </p:sp>
      <p:sp>
        <p:nvSpPr>
          <p:cNvPr id="214" name="Shape 214"/>
          <p:cNvSpPr txBox="1"/>
          <p:nvPr>
            <p:ph idx="2" type="body"/>
          </p:nvPr>
        </p:nvSpPr>
        <p:spPr>
          <a:xfrm>
            <a:off x="1564995" y="1446609"/>
            <a:ext cx="2948999"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buClr>
                <a:schemeClr val="dk1"/>
              </a:buClr>
              <a:buSzPct val="25000"/>
              <a:buFont typeface="Arial"/>
              <a:buNone/>
            </a:pPr>
            <a:r>
              <a:rPr b="0" i="0" lang="en" sz="1500" u="none" cap="none" strike="noStrike">
                <a:solidFill>
                  <a:schemeClr val="dk1"/>
                </a:solidFill>
                <a:latin typeface="Helvetica Neue"/>
                <a:ea typeface="Helvetica Neue"/>
                <a:cs typeface="Helvetica Neue"/>
                <a:sym typeface="Helvetica Neue"/>
              </a:rPr>
              <a:t>Higher mutational burden samples have proportionally fewer deleterious LoF mutations.</a:t>
            </a:r>
          </a:p>
        </p:txBody>
      </p:sp>
      <p:sp>
        <p:nvSpPr>
          <p:cNvPr id="215" name="Shape 215"/>
          <p:cNvSpPr txBox="1"/>
          <p:nvPr/>
        </p:nvSpPr>
        <p:spPr>
          <a:xfrm>
            <a:off x="4953000" y="1446609"/>
            <a:ext cx="2949000"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buClr>
                <a:schemeClr val="dk1"/>
              </a:buClr>
              <a:buSzPct val="25000"/>
              <a:buFont typeface="Arial"/>
              <a:buNone/>
            </a:pPr>
            <a:r>
              <a:rPr b="0" i="0" lang="en" sz="1500" u="none" cap="none" strike="noStrike">
                <a:solidFill>
                  <a:schemeClr val="dk1"/>
                </a:solidFill>
                <a:latin typeface="Helvetica Neue"/>
                <a:ea typeface="Helvetica Neue"/>
                <a:cs typeface="Helvetica Neue"/>
                <a:sym typeface="Helvetica Neue"/>
              </a:rPr>
              <a:t>The ratio of benign/deleterious LoF mutations is reliably high.</a:t>
            </a:r>
          </a:p>
        </p:txBody>
      </p:sp>
      <p:sp>
        <p:nvSpPr>
          <p:cNvPr id="216" name="Shape 216"/>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pic>
        <p:nvPicPr>
          <p:cNvPr descr="g69325.png" id="217" name="Shape 217"/>
          <p:cNvPicPr preferRelativeResize="0"/>
          <p:nvPr/>
        </p:nvPicPr>
        <p:blipFill>
          <a:blip r:embed="rId3">
            <a:alphaModFix/>
          </a:blip>
          <a:stretch>
            <a:fillRect/>
          </a:stretch>
        </p:blipFill>
        <p:spPr>
          <a:xfrm>
            <a:off x="908376" y="2458449"/>
            <a:ext cx="7327251" cy="2250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