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600"/>
    <a:srgbClr val="FEAE8E"/>
    <a:srgbClr val="7030A0"/>
    <a:srgbClr val="9437FF"/>
    <a:srgbClr val="FF40FF"/>
    <a:srgbClr val="FF9300"/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45"/>
    <p:restoredTop sz="94733"/>
  </p:normalViewPr>
  <p:slideViewPr>
    <p:cSldViewPr snapToGrid="0" snapToObjects="1">
      <p:cViewPr varScale="1">
        <p:scale>
          <a:sx n="201" d="100"/>
          <a:sy n="201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CE65E-BF89-864D-A82F-C6B198A618C9}" type="datetimeFigureOut">
              <a:rPr lang="en-US" smtClean="0"/>
              <a:t>9/26/17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5A221-CE31-9946-BD4C-0E7F4FEF9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61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1D16-3855-1B43-B5EE-BF45E42A7142}" type="datetimeFigureOut">
              <a:rPr lang="en-US" smtClean="0"/>
              <a:t>9/26/17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741-0A14-E843-9A62-03E826F2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1D16-3855-1B43-B5EE-BF45E42A7142}" type="datetimeFigureOut">
              <a:rPr lang="en-US" smtClean="0"/>
              <a:t>9/26/17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741-0A14-E843-9A62-03E826F2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1D16-3855-1B43-B5EE-BF45E42A7142}" type="datetimeFigureOut">
              <a:rPr lang="en-US" smtClean="0"/>
              <a:t>9/26/17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741-0A14-E843-9A62-03E826F2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7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1D16-3855-1B43-B5EE-BF45E42A7142}" type="datetimeFigureOut">
              <a:rPr lang="en-US" smtClean="0"/>
              <a:t>9/26/17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741-0A14-E843-9A62-03E826F2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3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1D16-3855-1B43-B5EE-BF45E42A7142}" type="datetimeFigureOut">
              <a:rPr lang="en-US" smtClean="0"/>
              <a:t>9/26/17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741-0A14-E843-9A62-03E826F2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5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1D16-3855-1B43-B5EE-BF45E42A7142}" type="datetimeFigureOut">
              <a:rPr lang="en-US" smtClean="0"/>
              <a:t>9/26/17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741-0A14-E843-9A62-03E826F2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6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1D16-3855-1B43-B5EE-BF45E42A7142}" type="datetimeFigureOut">
              <a:rPr lang="en-US" smtClean="0"/>
              <a:t>9/26/17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741-0A14-E843-9A62-03E826F2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41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1D16-3855-1B43-B5EE-BF45E42A7142}" type="datetimeFigureOut">
              <a:rPr lang="en-US" smtClean="0"/>
              <a:t>9/26/17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741-0A14-E843-9A62-03E826F2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1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1D16-3855-1B43-B5EE-BF45E42A7142}" type="datetimeFigureOut">
              <a:rPr lang="en-US" smtClean="0"/>
              <a:t>9/26/17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741-0A14-E843-9A62-03E826F2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9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1D16-3855-1B43-B5EE-BF45E42A7142}" type="datetimeFigureOut">
              <a:rPr lang="en-US" smtClean="0"/>
              <a:t>9/26/17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741-0A14-E843-9A62-03E826F2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65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1D16-3855-1B43-B5EE-BF45E42A7142}" type="datetimeFigureOut">
              <a:rPr lang="en-US" smtClean="0"/>
              <a:t>9/26/17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8741-0A14-E843-9A62-03E826F2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4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71D16-3855-1B43-B5EE-BF45E42A7142}" type="datetimeFigureOut">
              <a:rPr lang="en-US" smtClean="0"/>
              <a:t>9/26/17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38741-0A14-E843-9A62-03E826F20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4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ultidocument 11"/>
          <p:cNvSpPr/>
          <p:nvPr/>
        </p:nvSpPr>
        <p:spPr>
          <a:xfrm>
            <a:off x="3486356" y="1840021"/>
            <a:ext cx="870035" cy="549970"/>
          </a:xfrm>
          <a:prstGeom prst="flowChartMultidocument">
            <a:avLst/>
          </a:prstGeom>
          <a:solidFill>
            <a:srgbClr val="FFD579">
              <a:alpha val="89804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SNPs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824788" y="1926082"/>
            <a:ext cx="978946" cy="34747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rare_DAF</a:t>
            </a:r>
            <a:r>
              <a:rPr lang="en-US" sz="1200" dirty="0" smtClean="0">
                <a:solidFill>
                  <a:schemeClr val="tx1"/>
                </a:solidFill>
              </a:rPr>
              <a:t>%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999165" y="1926082"/>
            <a:ext cx="978946" cy="34747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GC correction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173542" y="1268073"/>
            <a:ext cx="978946" cy="347472"/>
          </a:xfrm>
          <a:prstGeom prst="round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Annotation score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Multidocument 22"/>
          <p:cNvSpPr/>
          <p:nvPr/>
        </p:nvSpPr>
        <p:spPr>
          <a:xfrm>
            <a:off x="700581" y="1926082"/>
            <a:ext cx="870035" cy="549970"/>
          </a:xfrm>
          <a:prstGeom prst="flowChartMultidocument">
            <a:avLst/>
          </a:prstGeom>
          <a:solidFill>
            <a:srgbClr val="FFD579">
              <a:alpha val="89804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RBP peaks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173542" y="1926082"/>
            <a:ext cx="978946" cy="347472"/>
          </a:xfrm>
          <a:prstGeom prst="round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Hot score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173542" y="2584091"/>
            <a:ext cx="978946" cy="347472"/>
          </a:xfrm>
          <a:prstGeom prst="round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Motif score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039013" y="1268073"/>
            <a:ext cx="978946" cy="34747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RBP peak QC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039013" y="1926082"/>
            <a:ext cx="978946" cy="34747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RBP Overlapping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039013" y="2584091"/>
            <a:ext cx="978946" cy="34747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Motif </a:t>
            </a:r>
            <a:r>
              <a:rPr lang="en-US" sz="1200" dirty="0" err="1" smtClean="0">
                <a:solidFill>
                  <a:schemeClr val="tx1"/>
                </a:solidFill>
              </a:rPr>
              <a:t>searchig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79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471528" y="562835"/>
            <a:ext cx="3956124" cy="5912619"/>
            <a:chOff x="471528" y="562835"/>
            <a:chExt cx="3956124" cy="5912619"/>
          </a:xfrm>
        </p:grpSpPr>
        <p:sp>
          <p:nvSpPr>
            <p:cNvPr id="12" name="Multidocument 11"/>
            <p:cNvSpPr/>
            <p:nvPr/>
          </p:nvSpPr>
          <p:spPr>
            <a:xfrm>
              <a:off x="1923810" y="2590082"/>
              <a:ext cx="1051560" cy="549970"/>
            </a:xfrm>
            <a:prstGeom prst="flowChartMultidocument">
              <a:avLst/>
            </a:prstGeom>
            <a:solidFill>
              <a:srgbClr val="FFD579">
                <a:alpha val="89804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SNPs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923810" y="3396656"/>
              <a:ext cx="1051560" cy="347472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rare_DAF</a:t>
              </a:r>
              <a:r>
                <a:rPr lang="en-US" sz="1200" dirty="0" smtClean="0">
                  <a:solidFill>
                    <a:schemeClr val="tx1"/>
                  </a:solidFill>
                </a:rPr>
                <a:t>%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Multidocument 22"/>
            <p:cNvSpPr/>
            <p:nvPr/>
          </p:nvSpPr>
          <p:spPr>
            <a:xfrm>
              <a:off x="1923810" y="562835"/>
              <a:ext cx="1051560" cy="549970"/>
            </a:xfrm>
            <a:prstGeom prst="flowChartMultidocument">
              <a:avLst/>
            </a:prstGeom>
            <a:solidFill>
              <a:srgbClr val="FFD579">
                <a:alpha val="89804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Binding profiles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71528" y="5411381"/>
              <a:ext cx="3956124" cy="352776"/>
              <a:chOff x="471528" y="5411381"/>
              <a:chExt cx="3956124" cy="352776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471528" y="5411381"/>
                <a:ext cx="1051560" cy="347472"/>
              </a:xfrm>
              <a:prstGeom prst="round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</a:rPr>
                  <a:t>Annotation score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1923810" y="5416685"/>
                <a:ext cx="1051560" cy="347472"/>
              </a:xfrm>
              <a:prstGeom prst="round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Hot score</a:t>
                </a:r>
                <a:endParaRPr lang="en-US" sz="12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3376092" y="5411381"/>
                <a:ext cx="1051560" cy="347472"/>
              </a:xfrm>
              <a:prstGeom prst="round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rgbClr val="0070C0"/>
                    </a:solidFill>
                  </a:rPr>
                  <a:t>Motif score</a:t>
                </a:r>
                <a:endParaRPr lang="en-US" sz="12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598606" y="1973485"/>
              <a:ext cx="3701968" cy="359993"/>
              <a:chOff x="640297" y="2001236"/>
              <a:chExt cx="3701968" cy="359993"/>
            </a:xfrm>
          </p:grpSpPr>
          <p:sp>
            <p:nvSpPr>
              <p:cNvPr id="36" name="Rounded Rectangle 35"/>
              <p:cNvSpPr/>
              <p:nvPr/>
            </p:nvSpPr>
            <p:spPr>
              <a:xfrm>
                <a:off x="640297" y="2013757"/>
                <a:ext cx="1051560" cy="347472"/>
              </a:xfrm>
              <a:prstGeom prst="round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rgbClr val="FF2600"/>
                    </a:solidFill>
                  </a:rPr>
                  <a:t>Binding Annotation</a:t>
                </a:r>
                <a:endParaRPr lang="en-US" sz="1200" dirty="0">
                  <a:solidFill>
                    <a:srgbClr val="FF2600"/>
                  </a:solidFill>
                </a:endParaRPr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1965501" y="2001236"/>
                <a:ext cx="1051560" cy="347472"/>
              </a:xfrm>
              <a:prstGeom prst="round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rgbClr val="00B050"/>
                    </a:solidFill>
                  </a:rPr>
                  <a:t>Network Construction</a:t>
                </a:r>
                <a:endParaRPr lang="en-US" sz="12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3290705" y="2001236"/>
                <a:ext cx="1051560" cy="347472"/>
              </a:xfrm>
              <a:prstGeom prst="round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rgbClr val="0070C0"/>
                    </a:solidFill>
                  </a:rPr>
                  <a:t>Motif Scanning</a:t>
                </a:r>
                <a:endParaRPr lang="en-US" sz="1200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3" name="Rounded Rectangle 12"/>
            <p:cNvSpPr/>
            <p:nvPr/>
          </p:nvSpPr>
          <p:spPr>
            <a:xfrm>
              <a:off x="1923810" y="1369409"/>
              <a:ext cx="1051560" cy="347472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QC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Multidocument 13"/>
            <p:cNvSpPr/>
            <p:nvPr/>
          </p:nvSpPr>
          <p:spPr>
            <a:xfrm>
              <a:off x="1923810" y="4000732"/>
              <a:ext cx="1051560" cy="549970"/>
            </a:xfrm>
            <a:prstGeom prst="flowChartMultidocument">
              <a:avLst/>
            </a:prstGeom>
            <a:solidFill>
              <a:srgbClr val="FFD579">
                <a:alpha val="89804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Features, e.g. GC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923810" y="4807306"/>
              <a:ext cx="1051560" cy="347472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Background correction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endCxn id="13" idx="0"/>
            </p:cNvCxnSpPr>
            <p:nvPr/>
          </p:nvCxnSpPr>
          <p:spPr>
            <a:xfrm>
              <a:off x="2449590" y="1081055"/>
              <a:ext cx="0" cy="28835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3" idx="2"/>
              <a:endCxn id="37" idx="0"/>
            </p:cNvCxnSpPr>
            <p:nvPr/>
          </p:nvCxnSpPr>
          <p:spPr>
            <a:xfrm>
              <a:off x="2449590" y="1716881"/>
              <a:ext cx="0" cy="25660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37" idx="2"/>
            </p:cNvCxnSpPr>
            <p:nvPr/>
          </p:nvCxnSpPr>
          <p:spPr>
            <a:xfrm>
              <a:off x="2449590" y="2320957"/>
              <a:ext cx="0" cy="26912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2460780" y="3108302"/>
              <a:ext cx="0" cy="28835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2460780" y="3731607"/>
              <a:ext cx="0" cy="26912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endCxn id="15" idx="0"/>
            </p:cNvCxnSpPr>
            <p:nvPr/>
          </p:nvCxnSpPr>
          <p:spPr>
            <a:xfrm flipH="1">
              <a:off x="2449590" y="4492657"/>
              <a:ext cx="11190" cy="314649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5" idx="2"/>
              <a:endCxn id="22" idx="0"/>
            </p:cNvCxnSpPr>
            <p:nvPr/>
          </p:nvCxnSpPr>
          <p:spPr>
            <a:xfrm flipH="1">
              <a:off x="997308" y="5154778"/>
              <a:ext cx="1452282" cy="256603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5" idx="2"/>
              <a:endCxn id="33" idx="0"/>
            </p:cNvCxnSpPr>
            <p:nvPr/>
          </p:nvCxnSpPr>
          <p:spPr>
            <a:xfrm>
              <a:off x="2449590" y="5154778"/>
              <a:ext cx="1452282" cy="256603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5" idx="2"/>
              <a:endCxn id="27" idx="0"/>
            </p:cNvCxnSpPr>
            <p:nvPr/>
          </p:nvCxnSpPr>
          <p:spPr>
            <a:xfrm>
              <a:off x="2449590" y="5154778"/>
              <a:ext cx="0" cy="261907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ounded Rectangle 45"/>
            <p:cNvSpPr/>
            <p:nvPr/>
          </p:nvSpPr>
          <p:spPr>
            <a:xfrm>
              <a:off x="1923810" y="6127982"/>
              <a:ext cx="1051560" cy="347472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Rscore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Straight Arrow Connector 47"/>
            <p:cNvCxnSpPr>
              <a:stCxn id="22" idx="2"/>
              <a:endCxn id="46" idx="0"/>
            </p:cNvCxnSpPr>
            <p:nvPr/>
          </p:nvCxnSpPr>
          <p:spPr>
            <a:xfrm>
              <a:off x="997308" y="5758853"/>
              <a:ext cx="1452282" cy="369129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27" idx="2"/>
              <a:endCxn id="46" idx="0"/>
            </p:cNvCxnSpPr>
            <p:nvPr/>
          </p:nvCxnSpPr>
          <p:spPr>
            <a:xfrm>
              <a:off x="2449590" y="5764157"/>
              <a:ext cx="0" cy="36382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33" idx="2"/>
              <a:endCxn id="46" idx="0"/>
            </p:cNvCxnSpPr>
            <p:nvPr/>
          </p:nvCxnSpPr>
          <p:spPr>
            <a:xfrm flipH="1">
              <a:off x="2449590" y="5758853"/>
              <a:ext cx="1452282" cy="369129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13" idx="2"/>
              <a:endCxn id="36" idx="0"/>
            </p:cNvCxnSpPr>
            <p:nvPr/>
          </p:nvCxnSpPr>
          <p:spPr>
            <a:xfrm flipH="1">
              <a:off x="1124386" y="1716881"/>
              <a:ext cx="1325204" cy="26912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13" idx="2"/>
              <a:endCxn id="38" idx="0"/>
            </p:cNvCxnSpPr>
            <p:nvPr/>
          </p:nvCxnSpPr>
          <p:spPr>
            <a:xfrm>
              <a:off x="2449590" y="1716881"/>
              <a:ext cx="1325204" cy="25660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1088215" y="2325364"/>
              <a:ext cx="1325204" cy="26912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38" idx="2"/>
              <a:endCxn id="12" idx="0"/>
            </p:cNvCxnSpPr>
            <p:nvPr/>
          </p:nvCxnSpPr>
          <p:spPr>
            <a:xfrm flipH="1">
              <a:off x="2521933" y="2320957"/>
              <a:ext cx="1252861" cy="26912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1272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/>
        </p:nvGrpSpPr>
        <p:grpSpPr>
          <a:xfrm>
            <a:off x="514612" y="44450"/>
            <a:ext cx="5185680" cy="1003137"/>
            <a:chOff x="1746250" y="1001783"/>
            <a:chExt cx="5185680" cy="1003137"/>
          </a:xfrm>
        </p:grpSpPr>
        <p:sp>
          <p:nvSpPr>
            <p:cNvPr id="9" name="Rectangle 8"/>
            <p:cNvSpPr/>
            <p:nvPr/>
          </p:nvSpPr>
          <p:spPr>
            <a:xfrm>
              <a:off x="3563711" y="1214223"/>
              <a:ext cx="1059089" cy="162047"/>
            </a:xfrm>
            <a:prstGeom prst="rect">
              <a:avLst/>
            </a:prstGeom>
            <a:solidFill>
              <a:srgbClr val="7030A0">
                <a:alpha val="30000"/>
              </a:srgb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FF40FF"/>
                  </a:solidFill>
                </a:rPr>
                <a:t>intron</a:t>
              </a:r>
              <a:endParaRPr lang="en-US" sz="1200" dirty="0">
                <a:solidFill>
                  <a:srgbClr val="FF40FF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90429" y="1224134"/>
              <a:ext cx="380048" cy="212025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5113245" y="1214223"/>
              <a:ext cx="626309" cy="1620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exon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737348" y="1214223"/>
              <a:ext cx="570479" cy="16204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accent2">
                      <a:lumMod val="75000"/>
                    </a:schemeClr>
                  </a:solidFill>
                </a:rPr>
                <a:t>3’UTR</a:t>
              </a:r>
              <a:endParaRPr 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11746" y="1214223"/>
              <a:ext cx="549797" cy="1620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exon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398885" y="1214223"/>
              <a:ext cx="610265" cy="16204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0432FF"/>
                  </a:solidFill>
                </a:rPr>
                <a:t>5’ UTR</a:t>
              </a:r>
              <a:endParaRPr lang="en-US" sz="1200" dirty="0">
                <a:solidFill>
                  <a:srgbClr val="0432FF"/>
                </a:solidFill>
              </a:endParaRPr>
            </a:p>
          </p:txBody>
        </p:sp>
        <p:cxnSp>
          <p:nvCxnSpPr>
            <p:cNvPr id="22" name="Straight Connector 21"/>
            <p:cNvCxnSpPr>
              <a:stCxn id="14" idx="1"/>
            </p:cNvCxnSpPr>
            <p:nvPr/>
          </p:nvCxnSpPr>
          <p:spPr>
            <a:xfrm flipH="1" flipV="1">
              <a:off x="1746250" y="1295246"/>
              <a:ext cx="652635" cy="1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307828" y="1295246"/>
              <a:ext cx="624102" cy="153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3925661" y="1842873"/>
              <a:ext cx="297089" cy="162047"/>
            </a:xfrm>
            <a:prstGeom prst="rect">
              <a:avLst/>
            </a:prstGeom>
            <a:solidFill>
              <a:srgbClr val="7030A0">
                <a:alpha val="30000"/>
              </a:srgb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rgbClr val="FF40FF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522695" y="1842873"/>
              <a:ext cx="626309" cy="1620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146798" y="1842873"/>
              <a:ext cx="570479" cy="16204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373696" y="1842873"/>
              <a:ext cx="549797" cy="1620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760835" y="1842873"/>
              <a:ext cx="610265" cy="16204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rgbClr val="0432FF"/>
                </a:solidFill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 flipH="1" flipV="1">
              <a:off x="2108200" y="1923896"/>
              <a:ext cx="652635" cy="1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5717278" y="1923896"/>
              <a:ext cx="624102" cy="153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4222750" y="1842872"/>
              <a:ext cx="297089" cy="162047"/>
            </a:xfrm>
            <a:prstGeom prst="rect">
              <a:avLst/>
            </a:prstGeom>
            <a:solidFill>
              <a:srgbClr val="7030A0">
                <a:alpha val="30000"/>
              </a:srgb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rgbClr val="FF40FF"/>
                </a:solidFill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3561543" y="1376270"/>
              <a:ext cx="361950" cy="466602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847293" y="1369920"/>
              <a:ext cx="361950" cy="466602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4518515" y="1377643"/>
              <a:ext cx="107626" cy="46808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4227023" y="1369920"/>
              <a:ext cx="107626" cy="46808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1875281" y="101824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smtClean="0"/>
                <a:t>1 kb</a:t>
              </a:r>
              <a:endParaRPr lang="en-US" sz="12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382136" y="1001783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smtClean="0"/>
                <a:t>1 kb</a:t>
              </a:r>
              <a:endParaRPr lang="en-US" sz="12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179025" y="1646896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smtClean="0"/>
                <a:t>1 kb</a:t>
              </a:r>
              <a:endParaRPr lang="en-US" sz="12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788772" y="1646896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smtClean="0"/>
                <a:t>1 kb</a:t>
              </a:r>
              <a:endParaRPr lang="en-US" sz="1200" dirty="0"/>
            </a:p>
          </p:txBody>
        </p:sp>
      </p:grpSp>
      <p:graphicFrame>
        <p:nvGraphicFramePr>
          <p:cNvPr id="213" name="Table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574388"/>
              </p:ext>
            </p:extLst>
          </p:nvPr>
        </p:nvGraphicFramePr>
        <p:xfrm>
          <a:off x="972915" y="4221523"/>
          <a:ext cx="4762498" cy="20609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0641"/>
                <a:gridCol w="550641"/>
                <a:gridCol w="550641"/>
                <a:gridCol w="550641"/>
                <a:gridCol w="550641"/>
                <a:gridCol w="550641"/>
                <a:gridCol w="550641"/>
                <a:gridCol w="908011"/>
              </a:tblGrid>
              <a:tr h="282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050" dirty="0" smtClean="0"/>
                        <a:t>…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Significance</a:t>
                      </a:r>
                      <a:endParaRPr lang="en-US" sz="105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36"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G</a:t>
                      </a:r>
                      <a:r>
                        <a:rPr lang="en-US" sz="1050" baseline="-25000" dirty="0" smtClean="0"/>
                        <a:t>1</a:t>
                      </a:r>
                      <a:endParaRPr lang="en-US" sz="1050" baseline="-250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G</a:t>
                      </a:r>
                      <a:r>
                        <a:rPr lang="en-US" sz="1050" baseline="-25000" dirty="0" smtClean="0"/>
                        <a:t>2</a:t>
                      </a:r>
                      <a:endParaRPr lang="en-US" sz="1050" baseline="-2500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G</a:t>
                      </a:r>
                      <a:r>
                        <a:rPr lang="en-US" sz="1050" baseline="-25000" dirty="0" smtClean="0"/>
                        <a:t>3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050" dirty="0" smtClean="0"/>
                        <a:t>…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G</a:t>
                      </a:r>
                      <a:r>
                        <a:rPr lang="en-US" sz="1050" baseline="-25000" dirty="0" smtClean="0"/>
                        <a:t>n-1</a:t>
                      </a:r>
                      <a:endParaRPr lang="en-US" sz="1050" baseline="-2500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/>
                        <a:t>G</a:t>
                      </a:r>
                      <a:r>
                        <a:rPr lang="en-US" sz="1050" baseline="-25000" dirty="0" err="1" smtClean="0"/>
                        <a:t>n</a:t>
                      </a:r>
                      <a:endParaRPr lang="en-US" sz="1050" baseline="-2500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aseline="-250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36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RBP</a:t>
                      </a:r>
                      <a:r>
                        <a:rPr lang="en-US" sz="1050" baseline="-25000" dirty="0" smtClean="0"/>
                        <a:t>1</a:t>
                      </a:r>
                      <a:endParaRPr lang="en-US" sz="1050" baseline="-2500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openDmnd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openDmnd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openDmnd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050" dirty="0" smtClean="0"/>
                        <a:t>…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36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RBP</a:t>
                      </a:r>
                      <a:r>
                        <a:rPr lang="en-US" sz="1050" baseline="-25000" dirty="0" smtClean="0"/>
                        <a:t>2</a:t>
                      </a:r>
                      <a:endParaRPr lang="en-US" sz="1050" baseline="-2500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openDmnd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openDmnd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050" dirty="0" smtClean="0"/>
                        <a:t>…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openDmnd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536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RBP</a:t>
                      </a:r>
                      <a:r>
                        <a:rPr lang="en-US" sz="1050" baseline="-25000" dirty="0" smtClean="0"/>
                        <a:t>3</a:t>
                      </a:r>
                      <a:endParaRPr lang="en-US" sz="1050" baseline="-2500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openDmnd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openDmnd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050" dirty="0" smtClean="0"/>
                        <a:t>…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openDmnd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36"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36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/>
                        <a:t>RBP</a:t>
                      </a:r>
                      <a:r>
                        <a:rPr lang="en-US" sz="1050" baseline="-25000" dirty="0" err="1" smtClean="0"/>
                        <a:t>k</a:t>
                      </a:r>
                      <a:endParaRPr lang="en-US" sz="1050" baseline="-2500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</a:t>
                      </a:r>
                      <a:endParaRPr lang="en-US" sz="105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050" dirty="0" smtClean="0"/>
                        <a:t>…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openDmnd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openDmnd">
                      <a:fgClr>
                        <a:schemeClr val="bg1">
                          <a:lumMod val="6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313" name="Group 312"/>
          <p:cNvGrpSpPr/>
          <p:nvPr/>
        </p:nvGrpSpPr>
        <p:grpSpPr>
          <a:xfrm>
            <a:off x="527345" y="1183882"/>
            <a:ext cx="5340912" cy="1268830"/>
            <a:chOff x="527345" y="1183882"/>
            <a:chExt cx="5340912" cy="1268830"/>
          </a:xfrm>
        </p:grpSpPr>
        <p:grpSp>
          <p:nvGrpSpPr>
            <p:cNvPr id="283" name="Group 282"/>
            <p:cNvGrpSpPr/>
            <p:nvPr/>
          </p:nvGrpSpPr>
          <p:grpSpPr>
            <a:xfrm>
              <a:off x="1008300" y="2176591"/>
              <a:ext cx="4859957" cy="276121"/>
              <a:chOff x="1008300" y="2081341"/>
              <a:chExt cx="4859957" cy="276121"/>
            </a:xfrm>
          </p:grpSpPr>
          <p:pic>
            <p:nvPicPr>
              <p:cNvPr id="133" name="Picture 13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835946" y="2081341"/>
                <a:ext cx="177800" cy="101600"/>
              </a:xfrm>
              <a:prstGeom prst="rect">
                <a:avLst/>
              </a:prstGeom>
            </p:spPr>
          </p:pic>
          <p:grpSp>
            <p:nvGrpSpPr>
              <p:cNvPr id="277" name="Group 276"/>
              <p:cNvGrpSpPr/>
              <p:nvPr/>
            </p:nvGrpSpPr>
            <p:grpSpPr>
              <a:xfrm>
                <a:off x="1008300" y="2088294"/>
                <a:ext cx="743964" cy="269168"/>
                <a:chOff x="1008300" y="1961294"/>
                <a:chExt cx="743964" cy="269168"/>
              </a:xfrm>
            </p:grpSpPr>
            <p:grpSp>
              <p:nvGrpSpPr>
                <p:cNvPr id="95" name="Group 94"/>
                <p:cNvGrpSpPr/>
                <p:nvPr/>
              </p:nvGrpSpPr>
              <p:grpSpPr>
                <a:xfrm flipV="1">
                  <a:off x="1008300" y="1961294"/>
                  <a:ext cx="743964" cy="45719"/>
                  <a:chOff x="2260600" y="1995272"/>
                  <a:chExt cx="4233180" cy="162048"/>
                </a:xfrm>
              </p:grpSpPr>
              <p:sp>
                <p:nvSpPr>
                  <p:cNvPr id="87" name="Rectangle 86"/>
                  <p:cNvSpPr/>
                  <p:nvPr/>
                </p:nvSpPr>
                <p:spPr>
                  <a:xfrm>
                    <a:off x="4078061" y="1995273"/>
                    <a:ext cx="297089" cy="162047"/>
                  </a:xfrm>
                  <a:prstGeom prst="rect">
                    <a:avLst/>
                  </a:prstGeom>
                  <a:solidFill>
                    <a:srgbClr val="7030A0">
                      <a:alpha val="30000"/>
                    </a:srgb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FF40FF"/>
                      </a:solidFill>
                    </a:endParaRPr>
                  </a:p>
                </p:txBody>
              </p:sp>
              <p:sp>
                <p:nvSpPr>
                  <p:cNvPr id="88" name="Rectangle 87"/>
                  <p:cNvSpPr/>
                  <p:nvPr/>
                </p:nvSpPr>
                <p:spPr>
                  <a:xfrm>
                    <a:off x="4675095" y="1995273"/>
                    <a:ext cx="626309" cy="162047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9" name="Rectangle 88"/>
                  <p:cNvSpPr/>
                  <p:nvPr/>
                </p:nvSpPr>
                <p:spPr>
                  <a:xfrm>
                    <a:off x="5299198" y="1995273"/>
                    <a:ext cx="570479" cy="162047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90" name="Rectangle 89"/>
                  <p:cNvSpPr/>
                  <p:nvPr/>
                </p:nvSpPr>
                <p:spPr>
                  <a:xfrm>
                    <a:off x="3526096" y="1995273"/>
                    <a:ext cx="549797" cy="162047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1" name="Rectangle 90"/>
                  <p:cNvSpPr/>
                  <p:nvPr/>
                </p:nvSpPr>
                <p:spPr>
                  <a:xfrm>
                    <a:off x="2913235" y="1995273"/>
                    <a:ext cx="610265" cy="162047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0432FF"/>
                      </a:solidFill>
                    </a:endParaRPr>
                  </a:p>
                </p:txBody>
              </p:sp>
              <p:cxnSp>
                <p:nvCxnSpPr>
                  <p:cNvPr id="92" name="Straight Connector 91"/>
                  <p:cNvCxnSpPr/>
                  <p:nvPr/>
                </p:nvCxnSpPr>
                <p:spPr>
                  <a:xfrm flipH="1" flipV="1">
                    <a:off x="2260600" y="2076296"/>
                    <a:ext cx="652635" cy="1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flipH="1">
                    <a:off x="5869678" y="2076296"/>
                    <a:ext cx="624102" cy="153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4" name="Rectangle 93"/>
                  <p:cNvSpPr/>
                  <p:nvPr/>
                </p:nvSpPr>
                <p:spPr>
                  <a:xfrm>
                    <a:off x="4375150" y="1995272"/>
                    <a:ext cx="297089" cy="162047"/>
                  </a:xfrm>
                  <a:prstGeom prst="rect">
                    <a:avLst/>
                  </a:prstGeom>
                  <a:solidFill>
                    <a:srgbClr val="7030A0">
                      <a:alpha val="30000"/>
                    </a:srgb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FF40FF"/>
                      </a:solidFill>
                    </a:endParaRPr>
                  </a:p>
                </p:txBody>
              </p:sp>
            </p:grpSp>
            <p:sp>
              <p:nvSpPr>
                <p:cNvPr id="161" name="TextBox 160"/>
                <p:cNvSpPr txBox="1"/>
                <p:nvPr/>
              </p:nvSpPr>
              <p:spPr>
                <a:xfrm>
                  <a:off x="1223027" y="1976546"/>
                  <a:ext cx="314510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 smtClean="0"/>
                    <a:t>G</a:t>
                  </a:r>
                  <a:r>
                    <a:rPr lang="en-US" sz="1050" baseline="-25000" dirty="0" smtClean="0"/>
                    <a:t>1</a:t>
                  </a:r>
                  <a:endParaRPr lang="en-US" sz="1050" baseline="-25000" dirty="0"/>
                </a:p>
              </p:txBody>
            </p:sp>
          </p:grpSp>
          <p:grpSp>
            <p:nvGrpSpPr>
              <p:cNvPr id="273" name="Group 272"/>
              <p:cNvGrpSpPr/>
              <p:nvPr/>
            </p:nvGrpSpPr>
            <p:grpSpPr>
              <a:xfrm>
                <a:off x="1904282" y="2088294"/>
                <a:ext cx="743964" cy="269168"/>
                <a:chOff x="1974068" y="1961294"/>
                <a:chExt cx="743964" cy="269168"/>
              </a:xfrm>
            </p:grpSpPr>
            <p:sp>
              <p:nvSpPr>
                <p:cNvPr id="162" name="TextBox 161"/>
                <p:cNvSpPr txBox="1"/>
                <p:nvPr/>
              </p:nvSpPr>
              <p:spPr>
                <a:xfrm>
                  <a:off x="2188795" y="1976546"/>
                  <a:ext cx="314510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 smtClean="0"/>
                    <a:t>G</a:t>
                  </a:r>
                  <a:r>
                    <a:rPr lang="en-US" sz="1050" baseline="-25000" dirty="0" smtClean="0"/>
                    <a:t>2</a:t>
                  </a:r>
                  <a:endParaRPr lang="en-US" sz="1050" baseline="-25000" dirty="0"/>
                </a:p>
              </p:txBody>
            </p:sp>
            <p:grpSp>
              <p:nvGrpSpPr>
                <p:cNvPr id="235" name="Group 234"/>
                <p:cNvGrpSpPr/>
                <p:nvPr/>
              </p:nvGrpSpPr>
              <p:grpSpPr>
                <a:xfrm flipV="1">
                  <a:off x="1974068" y="1961294"/>
                  <a:ext cx="743964" cy="45719"/>
                  <a:chOff x="2260600" y="1995272"/>
                  <a:chExt cx="4233180" cy="162048"/>
                </a:xfrm>
              </p:grpSpPr>
              <p:sp>
                <p:nvSpPr>
                  <p:cNvPr id="236" name="Rectangle 235"/>
                  <p:cNvSpPr/>
                  <p:nvPr/>
                </p:nvSpPr>
                <p:spPr>
                  <a:xfrm>
                    <a:off x="4078061" y="1995273"/>
                    <a:ext cx="297089" cy="162047"/>
                  </a:xfrm>
                  <a:prstGeom prst="rect">
                    <a:avLst/>
                  </a:prstGeom>
                  <a:solidFill>
                    <a:srgbClr val="7030A0">
                      <a:alpha val="30000"/>
                    </a:srgb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FF40FF"/>
                      </a:solidFill>
                    </a:endParaRPr>
                  </a:p>
                </p:txBody>
              </p:sp>
              <p:sp>
                <p:nvSpPr>
                  <p:cNvPr id="237" name="Rectangle 236"/>
                  <p:cNvSpPr/>
                  <p:nvPr/>
                </p:nvSpPr>
                <p:spPr>
                  <a:xfrm>
                    <a:off x="4675095" y="1995273"/>
                    <a:ext cx="626309" cy="162047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38" name="Rectangle 237"/>
                  <p:cNvSpPr/>
                  <p:nvPr/>
                </p:nvSpPr>
                <p:spPr>
                  <a:xfrm>
                    <a:off x="5299198" y="1995273"/>
                    <a:ext cx="570479" cy="162047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39" name="Rectangle 238"/>
                  <p:cNvSpPr/>
                  <p:nvPr/>
                </p:nvSpPr>
                <p:spPr>
                  <a:xfrm>
                    <a:off x="3526096" y="1995273"/>
                    <a:ext cx="549797" cy="162047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>
                  <a:xfrm>
                    <a:off x="2913235" y="1995273"/>
                    <a:ext cx="610265" cy="162047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0432FF"/>
                      </a:solidFill>
                    </a:endParaRPr>
                  </a:p>
                </p:txBody>
              </p:sp>
              <p:cxnSp>
                <p:nvCxnSpPr>
                  <p:cNvPr id="241" name="Straight Connector 240"/>
                  <p:cNvCxnSpPr/>
                  <p:nvPr/>
                </p:nvCxnSpPr>
                <p:spPr>
                  <a:xfrm flipH="1" flipV="1">
                    <a:off x="2260600" y="2076296"/>
                    <a:ext cx="652635" cy="1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2" name="Straight Connector 241"/>
                  <p:cNvCxnSpPr/>
                  <p:nvPr/>
                </p:nvCxnSpPr>
                <p:spPr>
                  <a:xfrm flipH="1">
                    <a:off x="5869678" y="2076296"/>
                    <a:ext cx="624102" cy="153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3" name="Rectangle 242"/>
                  <p:cNvSpPr/>
                  <p:nvPr/>
                </p:nvSpPr>
                <p:spPr>
                  <a:xfrm>
                    <a:off x="4375150" y="1995272"/>
                    <a:ext cx="297089" cy="162047"/>
                  </a:xfrm>
                  <a:prstGeom prst="rect">
                    <a:avLst/>
                  </a:prstGeom>
                  <a:solidFill>
                    <a:srgbClr val="7030A0">
                      <a:alpha val="30000"/>
                    </a:srgb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FF40FF"/>
                      </a:solidFill>
                    </a:endParaRPr>
                  </a:p>
                </p:txBody>
              </p:sp>
            </p:grpSp>
          </p:grpSp>
          <p:grpSp>
            <p:nvGrpSpPr>
              <p:cNvPr id="274" name="Group 273"/>
              <p:cNvGrpSpPr/>
              <p:nvPr/>
            </p:nvGrpSpPr>
            <p:grpSpPr>
              <a:xfrm>
                <a:off x="2800264" y="2088294"/>
                <a:ext cx="743964" cy="269168"/>
                <a:chOff x="2978852" y="1961294"/>
                <a:chExt cx="743964" cy="269168"/>
              </a:xfrm>
            </p:grpSpPr>
            <p:sp>
              <p:nvSpPr>
                <p:cNvPr id="163" name="TextBox 162"/>
                <p:cNvSpPr txBox="1"/>
                <p:nvPr/>
              </p:nvSpPr>
              <p:spPr>
                <a:xfrm>
                  <a:off x="3193579" y="1976546"/>
                  <a:ext cx="314510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 smtClean="0"/>
                    <a:t>G</a:t>
                  </a:r>
                  <a:r>
                    <a:rPr lang="en-US" sz="1050" baseline="-25000" dirty="0" smtClean="0"/>
                    <a:t>3</a:t>
                  </a:r>
                  <a:endParaRPr lang="en-US" sz="1050" baseline="-25000" dirty="0"/>
                </a:p>
              </p:txBody>
            </p:sp>
            <p:grpSp>
              <p:nvGrpSpPr>
                <p:cNvPr id="244" name="Group 243"/>
                <p:cNvGrpSpPr/>
                <p:nvPr/>
              </p:nvGrpSpPr>
              <p:grpSpPr>
                <a:xfrm flipV="1">
                  <a:off x="2978852" y="1961294"/>
                  <a:ext cx="743964" cy="45719"/>
                  <a:chOff x="2260600" y="1995272"/>
                  <a:chExt cx="4233180" cy="162048"/>
                </a:xfrm>
              </p:grpSpPr>
              <p:sp>
                <p:nvSpPr>
                  <p:cNvPr id="245" name="Rectangle 244"/>
                  <p:cNvSpPr/>
                  <p:nvPr/>
                </p:nvSpPr>
                <p:spPr>
                  <a:xfrm>
                    <a:off x="4078061" y="1995273"/>
                    <a:ext cx="297089" cy="162047"/>
                  </a:xfrm>
                  <a:prstGeom prst="rect">
                    <a:avLst/>
                  </a:prstGeom>
                  <a:solidFill>
                    <a:srgbClr val="7030A0">
                      <a:alpha val="30000"/>
                    </a:srgb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FF40FF"/>
                      </a:solidFill>
                    </a:endParaRPr>
                  </a:p>
                </p:txBody>
              </p:sp>
              <p:sp>
                <p:nvSpPr>
                  <p:cNvPr id="246" name="Rectangle 245"/>
                  <p:cNvSpPr/>
                  <p:nvPr/>
                </p:nvSpPr>
                <p:spPr>
                  <a:xfrm>
                    <a:off x="4675095" y="1995273"/>
                    <a:ext cx="626309" cy="162047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47" name="Rectangle 246"/>
                  <p:cNvSpPr/>
                  <p:nvPr/>
                </p:nvSpPr>
                <p:spPr>
                  <a:xfrm>
                    <a:off x="5299198" y="1995273"/>
                    <a:ext cx="570479" cy="162047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48" name="Rectangle 247"/>
                  <p:cNvSpPr/>
                  <p:nvPr/>
                </p:nvSpPr>
                <p:spPr>
                  <a:xfrm>
                    <a:off x="3526096" y="1995273"/>
                    <a:ext cx="549797" cy="162047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49" name="Rectangle 248"/>
                  <p:cNvSpPr/>
                  <p:nvPr/>
                </p:nvSpPr>
                <p:spPr>
                  <a:xfrm>
                    <a:off x="2913235" y="1995273"/>
                    <a:ext cx="610265" cy="162047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0432FF"/>
                      </a:solidFill>
                    </a:endParaRPr>
                  </a:p>
                </p:txBody>
              </p:sp>
              <p:cxnSp>
                <p:nvCxnSpPr>
                  <p:cNvPr id="250" name="Straight Connector 249"/>
                  <p:cNvCxnSpPr/>
                  <p:nvPr/>
                </p:nvCxnSpPr>
                <p:spPr>
                  <a:xfrm flipH="1" flipV="1">
                    <a:off x="2260600" y="2076296"/>
                    <a:ext cx="652635" cy="1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1" name="Straight Connector 250"/>
                  <p:cNvCxnSpPr/>
                  <p:nvPr/>
                </p:nvCxnSpPr>
                <p:spPr>
                  <a:xfrm flipH="1">
                    <a:off x="5869678" y="2076296"/>
                    <a:ext cx="624102" cy="153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2" name="Rectangle 251"/>
                  <p:cNvSpPr/>
                  <p:nvPr/>
                </p:nvSpPr>
                <p:spPr>
                  <a:xfrm>
                    <a:off x="4375150" y="1995272"/>
                    <a:ext cx="297089" cy="162047"/>
                  </a:xfrm>
                  <a:prstGeom prst="rect">
                    <a:avLst/>
                  </a:prstGeom>
                  <a:solidFill>
                    <a:srgbClr val="7030A0">
                      <a:alpha val="30000"/>
                    </a:srgb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FF40FF"/>
                      </a:solidFill>
                    </a:endParaRPr>
                  </a:p>
                </p:txBody>
              </p:sp>
            </p:grpSp>
          </p:grpSp>
          <p:grpSp>
            <p:nvGrpSpPr>
              <p:cNvPr id="276" name="Group 275"/>
              <p:cNvGrpSpPr/>
              <p:nvPr/>
            </p:nvGrpSpPr>
            <p:grpSpPr>
              <a:xfrm>
                <a:off x="5124293" y="2088294"/>
                <a:ext cx="743964" cy="269168"/>
                <a:chOff x="5124293" y="1961294"/>
                <a:chExt cx="743964" cy="269168"/>
              </a:xfrm>
            </p:grpSpPr>
            <p:sp>
              <p:nvSpPr>
                <p:cNvPr id="233" name="TextBox 232"/>
                <p:cNvSpPr txBox="1"/>
                <p:nvPr/>
              </p:nvSpPr>
              <p:spPr>
                <a:xfrm>
                  <a:off x="5338219" y="1976546"/>
                  <a:ext cx="316112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 err="1" smtClean="0"/>
                    <a:t>G</a:t>
                  </a:r>
                  <a:r>
                    <a:rPr lang="en-US" sz="1050" baseline="-25000" dirty="0" err="1" smtClean="0"/>
                    <a:t>n</a:t>
                  </a:r>
                  <a:endParaRPr lang="en-US" sz="1050" baseline="-25000" dirty="0"/>
                </a:p>
              </p:txBody>
            </p:sp>
            <p:grpSp>
              <p:nvGrpSpPr>
                <p:cNvPr id="262" name="Group 261"/>
                <p:cNvGrpSpPr/>
                <p:nvPr/>
              </p:nvGrpSpPr>
              <p:grpSpPr>
                <a:xfrm flipV="1">
                  <a:off x="5124293" y="1961294"/>
                  <a:ext cx="743964" cy="45719"/>
                  <a:chOff x="2260600" y="1995272"/>
                  <a:chExt cx="4233180" cy="162048"/>
                </a:xfrm>
              </p:grpSpPr>
              <p:sp>
                <p:nvSpPr>
                  <p:cNvPr id="263" name="Rectangle 262"/>
                  <p:cNvSpPr/>
                  <p:nvPr/>
                </p:nvSpPr>
                <p:spPr>
                  <a:xfrm>
                    <a:off x="4078061" y="1995273"/>
                    <a:ext cx="297089" cy="162047"/>
                  </a:xfrm>
                  <a:prstGeom prst="rect">
                    <a:avLst/>
                  </a:prstGeom>
                  <a:solidFill>
                    <a:srgbClr val="7030A0">
                      <a:alpha val="30000"/>
                    </a:srgb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FF40FF"/>
                      </a:solidFill>
                    </a:endParaRPr>
                  </a:p>
                </p:txBody>
              </p:sp>
              <p:sp>
                <p:nvSpPr>
                  <p:cNvPr id="264" name="Rectangle 263"/>
                  <p:cNvSpPr/>
                  <p:nvPr/>
                </p:nvSpPr>
                <p:spPr>
                  <a:xfrm>
                    <a:off x="4675095" y="1995273"/>
                    <a:ext cx="626309" cy="162047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65" name="Rectangle 264"/>
                  <p:cNvSpPr/>
                  <p:nvPr/>
                </p:nvSpPr>
                <p:spPr>
                  <a:xfrm>
                    <a:off x="5299198" y="1995273"/>
                    <a:ext cx="570479" cy="162047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66" name="Rectangle 265"/>
                  <p:cNvSpPr/>
                  <p:nvPr/>
                </p:nvSpPr>
                <p:spPr>
                  <a:xfrm>
                    <a:off x="3526096" y="1995273"/>
                    <a:ext cx="549797" cy="162047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67" name="Rectangle 266"/>
                  <p:cNvSpPr/>
                  <p:nvPr/>
                </p:nvSpPr>
                <p:spPr>
                  <a:xfrm>
                    <a:off x="2913235" y="1995273"/>
                    <a:ext cx="610265" cy="162047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0432FF"/>
                      </a:solidFill>
                    </a:endParaRPr>
                  </a:p>
                </p:txBody>
              </p:sp>
              <p:cxnSp>
                <p:nvCxnSpPr>
                  <p:cNvPr id="268" name="Straight Connector 267"/>
                  <p:cNvCxnSpPr/>
                  <p:nvPr/>
                </p:nvCxnSpPr>
                <p:spPr>
                  <a:xfrm flipH="1" flipV="1">
                    <a:off x="2260600" y="2076296"/>
                    <a:ext cx="652635" cy="1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9" name="Straight Connector 268"/>
                  <p:cNvCxnSpPr/>
                  <p:nvPr/>
                </p:nvCxnSpPr>
                <p:spPr>
                  <a:xfrm flipH="1">
                    <a:off x="5869678" y="2076296"/>
                    <a:ext cx="624102" cy="153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0" name="Rectangle 269"/>
                  <p:cNvSpPr/>
                  <p:nvPr/>
                </p:nvSpPr>
                <p:spPr>
                  <a:xfrm>
                    <a:off x="4375150" y="1995272"/>
                    <a:ext cx="297089" cy="162047"/>
                  </a:xfrm>
                  <a:prstGeom prst="rect">
                    <a:avLst/>
                  </a:prstGeom>
                  <a:solidFill>
                    <a:srgbClr val="7030A0">
                      <a:alpha val="30000"/>
                    </a:srgb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FF40FF"/>
                      </a:solidFill>
                    </a:endParaRPr>
                  </a:p>
                </p:txBody>
              </p:sp>
            </p:grpSp>
          </p:grpSp>
          <p:grpSp>
            <p:nvGrpSpPr>
              <p:cNvPr id="275" name="Group 274"/>
              <p:cNvGrpSpPr/>
              <p:nvPr/>
            </p:nvGrpSpPr>
            <p:grpSpPr>
              <a:xfrm>
                <a:off x="4228312" y="2088294"/>
                <a:ext cx="743964" cy="269168"/>
                <a:chOff x="4235996" y="1961294"/>
                <a:chExt cx="743964" cy="269168"/>
              </a:xfrm>
            </p:grpSpPr>
            <p:grpSp>
              <p:nvGrpSpPr>
                <p:cNvPr id="253" name="Group 252"/>
                <p:cNvGrpSpPr/>
                <p:nvPr/>
              </p:nvGrpSpPr>
              <p:grpSpPr>
                <a:xfrm flipV="1">
                  <a:off x="4235996" y="1961294"/>
                  <a:ext cx="743964" cy="45719"/>
                  <a:chOff x="2260600" y="1995272"/>
                  <a:chExt cx="4233180" cy="162048"/>
                </a:xfrm>
              </p:grpSpPr>
              <p:sp>
                <p:nvSpPr>
                  <p:cNvPr id="254" name="Rectangle 253"/>
                  <p:cNvSpPr/>
                  <p:nvPr/>
                </p:nvSpPr>
                <p:spPr>
                  <a:xfrm>
                    <a:off x="4078061" y="1995273"/>
                    <a:ext cx="297089" cy="162047"/>
                  </a:xfrm>
                  <a:prstGeom prst="rect">
                    <a:avLst/>
                  </a:prstGeom>
                  <a:solidFill>
                    <a:srgbClr val="7030A0">
                      <a:alpha val="30000"/>
                    </a:srgb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FF40FF"/>
                      </a:solidFill>
                    </a:endParaRPr>
                  </a:p>
                </p:txBody>
              </p:sp>
              <p:sp>
                <p:nvSpPr>
                  <p:cNvPr id="255" name="Rectangle 254"/>
                  <p:cNvSpPr/>
                  <p:nvPr/>
                </p:nvSpPr>
                <p:spPr>
                  <a:xfrm>
                    <a:off x="4675095" y="1995273"/>
                    <a:ext cx="626309" cy="162047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56" name="Rectangle 255"/>
                  <p:cNvSpPr/>
                  <p:nvPr/>
                </p:nvSpPr>
                <p:spPr>
                  <a:xfrm>
                    <a:off x="5299198" y="1995273"/>
                    <a:ext cx="570479" cy="162047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57" name="Rectangle 256"/>
                  <p:cNvSpPr/>
                  <p:nvPr/>
                </p:nvSpPr>
                <p:spPr>
                  <a:xfrm>
                    <a:off x="3526096" y="1995273"/>
                    <a:ext cx="549797" cy="162047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58" name="Rectangle 257"/>
                  <p:cNvSpPr/>
                  <p:nvPr/>
                </p:nvSpPr>
                <p:spPr>
                  <a:xfrm>
                    <a:off x="2913235" y="1995273"/>
                    <a:ext cx="610265" cy="162047"/>
                  </a:xfrm>
                  <a:prstGeom prst="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0432FF"/>
                      </a:solidFill>
                    </a:endParaRPr>
                  </a:p>
                </p:txBody>
              </p:sp>
              <p:cxnSp>
                <p:nvCxnSpPr>
                  <p:cNvPr id="259" name="Straight Connector 258"/>
                  <p:cNvCxnSpPr/>
                  <p:nvPr/>
                </p:nvCxnSpPr>
                <p:spPr>
                  <a:xfrm flipH="1" flipV="1">
                    <a:off x="2260600" y="2076296"/>
                    <a:ext cx="652635" cy="1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>
                  <a:xfrm flipH="1">
                    <a:off x="5869678" y="2076296"/>
                    <a:ext cx="624102" cy="153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61" name="Rectangle 260"/>
                  <p:cNvSpPr/>
                  <p:nvPr/>
                </p:nvSpPr>
                <p:spPr>
                  <a:xfrm>
                    <a:off x="4375150" y="1995272"/>
                    <a:ext cx="297089" cy="162047"/>
                  </a:xfrm>
                  <a:prstGeom prst="rect">
                    <a:avLst/>
                  </a:prstGeom>
                  <a:solidFill>
                    <a:srgbClr val="7030A0">
                      <a:alpha val="30000"/>
                    </a:srgb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00" dirty="0">
                      <a:solidFill>
                        <a:srgbClr val="FF40FF"/>
                      </a:solidFill>
                    </a:endParaRPr>
                  </a:p>
                </p:txBody>
              </p:sp>
            </p:grpSp>
            <p:sp>
              <p:nvSpPr>
                <p:cNvPr id="271" name="TextBox 270"/>
                <p:cNvSpPr txBox="1"/>
                <p:nvPr/>
              </p:nvSpPr>
              <p:spPr>
                <a:xfrm>
                  <a:off x="4413854" y="1976546"/>
                  <a:ext cx="388248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 smtClean="0"/>
                    <a:t>G</a:t>
                  </a:r>
                  <a:r>
                    <a:rPr lang="en-US" sz="1050" baseline="-25000" dirty="0" smtClean="0"/>
                    <a:t>n-1</a:t>
                  </a:r>
                  <a:endParaRPr lang="en-US" sz="1050" baseline="-25000" dirty="0"/>
                </a:p>
              </p:txBody>
            </p:sp>
          </p:grpSp>
        </p:grpSp>
        <p:grpSp>
          <p:nvGrpSpPr>
            <p:cNvPr id="312" name="Group 311"/>
            <p:cNvGrpSpPr/>
            <p:nvPr/>
          </p:nvGrpSpPr>
          <p:grpSpPr>
            <a:xfrm>
              <a:off x="527345" y="1183882"/>
              <a:ext cx="5290009" cy="938323"/>
              <a:chOff x="527345" y="1183882"/>
              <a:chExt cx="5290009" cy="938323"/>
            </a:xfrm>
          </p:grpSpPr>
          <p:grpSp>
            <p:nvGrpSpPr>
              <p:cNvPr id="288" name="Group 287"/>
              <p:cNvGrpSpPr/>
              <p:nvPr/>
            </p:nvGrpSpPr>
            <p:grpSpPr>
              <a:xfrm>
                <a:off x="533695" y="1183882"/>
                <a:ext cx="3013943" cy="253916"/>
                <a:chOff x="533695" y="1285482"/>
                <a:chExt cx="3013943" cy="253916"/>
              </a:xfrm>
            </p:grpSpPr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1170812" y="1412440"/>
                  <a:ext cx="10972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2309043" y="1412440"/>
                  <a:ext cx="10972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>
                  <a:off x="2684430" y="1412440"/>
                  <a:ext cx="10972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3437910" y="1412440"/>
                  <a:ext cx="10972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TextBox 141"/>
                <p:cNvSpPr txBox="1"/>
                <p:nvPr/>
              </p:nvSpPr>
              <p:spPr>
                <a:xfrm>
                  <a:off x="533695" y="1285482"/>
                  <a:ext cx="445956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 smtClean="0"/>
                    <a:t>RBP</a:t>
                  </a:r>
                  <a:r>
                    <a:rPr lang="en-US" sz="1050" baseline="-25000" dirty="0" smtClean="0"/>
                    <a:t>1</a:t>
                  </a:r>
                  <a:endParaRPr lang="en-US" sz="1050" baseline="-25000" dirty="0"/>
                </a:p>
              </p:txBody>
            </p:sp>
          </p:grpSp>
          <p:grpSp>
            <p:nvGrpSpPr>
              <p:cNvPr id="287" name="Group 286"/>
              <p:cNvGrpSpPr/>
              <p:nvPr/>
            </p:nvGrpSpPr>
            <p:grpSpPr>
              <a:xfrm>
                <a:off x="533695" y="1374013"/>
                <a:ext cx="2095920" cy="253916"/>
                <a:chOff x="533695" y="1470833"/>
                <a:chExt cx="2095920" cy="253916"/>
              </a:xfrm>
            </p:grpSpPr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1089556" y="1597791"/>
                  <a:ext cx="10972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2519887" y="1597791"/>
                  <a:ext cx="10972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" name="TextBox 142"/>
                <p:cNvSpPr txBox="1"/>
                <p:nvPr/>
              </p:nvSpPr>
              <p:spPr>
                <a:xfrm>
                  <a:off x="533695" y="1470833"/>
                  <a:ext cx="445956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 smtClean="0"/>
                    <a:t>RBP</a:t>
                  </a:r>
                  <a:r>
                    <a:rPr lang="en-US" sz="1050" baseline="-25000" dirty="0" smtClean="0"/>
                    <a:t>2</a:t>
                  </a:r>
                  <a:endParaRPr lang="en-US" sz="1050" baseline="-25000" dirty="0"/>
                </a:p>
              </p:txBody>
            </p:sp>
          </p:grpSp>
          <p:grpSp>
            <p:nvGrpSpPr>
              <p:cNvPr id="311" name="Group 310"/>
              <p:cNvGrpSpPr/>
              <p:nvPr/>
            </p:nvGrpSpPr>
            <p:grpSpPr>
              <a:xfrm>
                <a:off x="533695" y="1564144"/>
                <a:ext cx="3251659" cy="253916"/>
                <a:chOff x="533695" y="1550789"/>
                <a:chExt cx="3251659" cy="253916"/>
              </a:xfrm>
            </p:grpSpPr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1241956" y="1677747"/>
                  <a:ext cx="10972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1656683" y="1677747"/>
                  <a:ext cx="10972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3081500" y="1677747"/>
                  <a:ext cx="10972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3675626" y="1677747"/>
                  <a:ext cx="10972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TextBox 143"/>
                <p:cNvSpPr txBox="1"/>
                <p:nvPr/>
              </p:nvSpPr>
              <p:spPr>
                <a:xfrm>
                  <a:off x="533695" y="1550789"/>
                  <a:ext cx="445956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 smtClean="0"/>
                    <a:t>RBP</a:t>
                  </a:r>
                  <a:r>
                    <a:rPr lang="en-US" sz="1050" baseline="-25000" dirty="0" smtClean="0"/>
                    <a:t>3</a:t>
                  </a:r>
                  <a:endParaRPr lang="en-US" sz="1050" baseline="-25000" dirty="0"/>
                </a:p>
              </p:txBody>
            </p:sp>
          </p:grpSp>
          <p:grpSp>
            <p:nvGrpSpPr>
              <p:cNvPr id="285" name="Group 284"/>
              <p:cNvGrpSpPr/>
              <p:nvPr/>
            </p:nvGrpSpPr>
            <p:grpSpPr>
              <a:xfrm>
                <a:off x="527345" y="1868289"/>
                <a:ext cx="5290009" cy="253916"/>
                <a:chOff x="527345" y="1868289"/>
                <a:chExt cx="5290009" cy="253916"/>
              </a:xfrm>
            </p:grpSpPr>
            <p:cxnSp>
              <p:nvCxnSpPr>
                <p:cNvPr id="280" name="Straight Connector 279"/>
                <p:cNvCxnSpPr/>
                <p:nvPr/>
              </p:nvCxnSpPr>
              <p:spPr>
                <a:xfrm>
                  <a:off x="4776950" y="1995247"/>
                  <a:ext cx="10972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280"/>
                <p:cNvCxnSpPr/>
                <p:nvPr/>
              </p:nvCxnSpPr>
              <p:spPr>
                <a:xfrm>
                  <a:off x="5707626" y="1995247"/>
                  <a:ext cx="10972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2" name="TextBox 281"/>
                <p:cNvSpPr txBox="1"/>
                <p:nvPr/>
              </p:nvSpPr>
              <p:spPr>
                <a:xfrm>
                  <a:off x="527345" y="1868289"/>
                  <a:ext cx="445956" cy="2539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 err="1" smtClean="0"/>
                    <a:t>RBP</a:t>
                  </a:r>
                  <a:r>
                    <a:rPr lang="en-US" sz="1050" baseline="-25000" dirty="0" err="1" smtClean="0"/>
                    <a:t>k</a:t>
                  </a:r>
                  <a:endParaRPr lang="en-US" sz="1050" baseline="-25000" dirty="0"/>
                </a:p>
              </p:txBody>
            </p:sp>
            <p:cxnSp>
              <p:nvCxnSpPr>
                <p:cNvPr id="284" name="Straight Connector 283"/>
                <p:cNvCxnSpPr/>
                <p:nvPr/>
              </p:nvCxnSpPr>
              <p:spPr>
                <a:xfrm>
                  <a:off x="1773400" y="1995247"/>
                  <a:ext cx="109728" cy="0"/>
                </a:xfrm>
                <a:prstGeom prst="line">
                  <a:avLst/>
                </a:prstGeom>
                <a:ln w="158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89" name="Picture 28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5400000">
                <a:off x="638379" y="1792375"/>
                <a:ext cx="177800" cy="101600"/>
              </a:xfrm>
              <a:prstGeom prst="rect">
                <a:avLst/>
              </a:prstGeom>
            </p:spPr>
          </p:pic>
        </p:grpSp>
      </p:grpSp>
      <p:grpSp>
        <p:nvGrpSpPr>
          <p:cNvPr id="176" name="Group 175"/>
          <p:cNvGrpSpPr/>
          <p:nvPr/>
        </p:nvGrpSpPr>
        <p:grpSpPr>
          <a:xfrm>
            <a:off x="2679096" y="2533992"/>
            <a:ext cx="389850" cy="320040"/>
            <a:chOff x="2559025" y="3219456"/>
            <a:chExt cx="389850" cy="320040"/>
          </a:xfrm>
        </p:grpSpPr>
        <p:sp>
          <p:nvSpPr>
            <p:cNvPr id="152" name="Oval 151"/>
            <p:cNvSpPr/>
            <p:nvPr/>
          </p:nvSpPr>
          <p:spPr>
            <a:xfrm>
              <a:off x="2601945" y="3219456"/>
              <a:ext cx="320040" cy="320040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>
                <a:solidFill>
                  <a:srgbClr val="7030A0"/>
                </a:solidFill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2559025" y="3271754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RBP</a:t>
              </a:r>
              <a:r>
                <a:rPr lang="en-US" sz="800" b="1" baseline="-25000" dirty="0" smtClean="0"/>
                <a:t>2</a:t>
              </a:r>
              <a:endParaRPr lang="en-US" sz="800" b="1" baseline="-25000" dirty="0"/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1828017" y="2533992"/>
            <a:ext cx="389850" cy="320040"/>
            <a:chOff x="1707946" y="3219456"/>
            <a:chExt cx="389850" cy="320040"/>
          </a:xfrm>
        </p:grpSpPr>
        <p:sp>
          <p:nvSpPr>
            <p:cNvPr id="156" name="Oval 155"/>
            <p:cNvSpPr/>
            <p:nvPr/>
          </p:nvSpPr>
          <p:spPr>
            <a:xfrm>
              <a:off x="1750866" y="3219456"/>
              <a:ext cx="320040" cy="320040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>
                <a:solidFill>
                  <a:schemeClr val="tx1"/>
                </a:solidFill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1707946" y="3271754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RBP</a:t>
              </a:r>
              <a:r>
                <a:rPr lang="en-US" sz="800" b="1" baseline="-25000" dirty="0" smtClean="0"/>
                <a:t>3</a:t>
              </a:r>
              <a:endParaRPr lang="en-US" sz="800" b="1" baseline="-25000" dirty="0"/>
            </a:p>
          </p:txBody>
        </p:sp>
      </p:grpSp>
      <p:sp>
        <p:nvSpPr>
          <p:cNvPr id="167" name="Oval 166"/>
          <p:cNvSpPr/>
          <p:nvPr/>
        </p:nvSpPr>
        <p:spPr>
          <a:xfrm>
            <a:off x="2296476" y="3704300"/>
            <a:ext cx="320040" cy="320040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>
              <a:solidFill>
                <a:schemeClr val="tx1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2253556" y="3756598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RBP</a:t>
            </a:r>
            <a:r>
              <a:rPr lang="en-US" sz="800" b="1" baseline="-25000" dirty="0" smtClean="0"/>
              <a:t>1</a:t>
            </a:r>
            <a:endParaRPr lang="en-US" sz="800" b="1" baseline="-25000" dirty="0"/>
          </a:p>
        </p:txBody>
      </p:sp>
      <p:grpSp>
        <p:nvGrpSpPr>
          <p:cNvPr id="178" name="Group 177"/>
          <p:cNvGrpSpPr/>
          <p:nvPr/>
        </p:nvGrpSpPr>
        <p:grpSpPr>
          <a:xfrm>
            <a:off x="1195773" y="3131345"/>
            <a:ext cx="2521447" cy="320040"/>
            <a:chOff x="1350025" y="3843211"/>
            <a:chExt cx="2521447" cy="320040"/>
          </a:xfrm>
        </p:grpSpPr>
        <p:grpSp>
          <p:nvGrpSpPr>
            <p:cNvPr id="173" name="Group 172"/>
            <p:cNvGrpSpPr/>
            <p:nvPr/>
          </p:nvGrpSpPr>
          <p:grpSpPr>
            <a:xfrm>
              <a:off x="1350025" y="3843211"/>
              <a:ext cx="320040" cy="320040"/>
              <a:chOff x="1350025" y="3835680"/>
              <a:chExt cx="320040" cy="320040"/>
            </a:xfrm>
          </p:grpSpPr>
          <p:sp>
            <p:nvSpPr>
              <p:cNvPr id="150" name="Oval 149"/>
              <p:cNvSpPr/>
              <p:nvPr/>
            </p:nvSpPr>
            <p:spPr>
              <a:xfrm>
                <a:off x="1350025" y="3835680"/>
                <a:ext cx="320040" cy="32004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1359202" y="3887978"/>
                <a:ext cx="28565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/>
                  <a:t>G</a:t>
                </a:r>
                <a:r>
                  <a:rPr lang="en-US" sz="800" b="1" baseline="-25000" dirty="0" smtClean="0"/>
                  <a:t>3</a:t>
                </a:r>
                <a:endParaRPr lang="en-US" sz="800" b="1" baseline="-25000" dirty="0"/>
              </a:p>
            </p:txBody>
          </p:sp>
        </p:grpSp>
        <p:grpSp>
          <p:nvGrpSpPr>
            <p:cNvPr id="172" name="Group 171"/>
            <p:cNvGrpSpPr/>
            <p:nvPr/>
          </p:nvGrpSpPr>
          <p:grpSpPr>
            <a:xfrm>
              <a:off x="2450728" y="3843211"/>
              <a:ext cx="320040" cy="320040"/>
              <a:chOff x="2056485" y="3835680"/>
              <a:chExt cx="320040" cy="320040"/>
            </a:xfrm>
          </p:grpSpPr>
          <p:sp>
            <p:nvSpPr>
              <p:cNvPr id="154" name="Oval 153"/>
              <p:cNvSpPr/>
              <p:nvPr/>
            </p:nvSpPr>
            <p:spPr>
              <a:xfrm>
                <a:off x="2056485" y="3835680"/>
                <a:ext cx="320040" cy="32004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2065662" y="3887978"/>
                <a:ext cx="28565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/>
                  <a:t>G</a:t>
                </a:r>
                <a:r>
                  <a:rPr lang="en-US" sz="800" b="1" baseline="-25000" dirty="0" smtClean="0"/>
                  <a:t>1</a:t>
                </a:r>
                <a:endParaRPr lang="en-US" sz="800" b="1" baseline="-25000" dirty="0"/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3551432" y="3843211"/>
              <a:ext cx="320040" cy="320040"/>
              <a:chOff x="2702423" y="3835680"/>
              <a:chExt cx="320040" cy="320040"/>
            </a:xfrm>
          </p:grpSpPr>
          <p:sp>
            <p:nvSpPr>
              <p:cNvPr id="169" name="Oval 168"/>
              <p:cNvSpPr/>
              <p:nvPr/>
            </p:nvSpPr>
            <p:spPr>
              <a:xfrm>
                <a:off x="2702423" y="3835680"/>
                <a:ext cx="320040" cy="32004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2711600" y="3887978"/>
                <a:ext cx="28565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/>
                  <a:t>G</a:t>
                </a:r>
                <a:r>
                  <a:rPr lang="en-US" sz="800" b="1" baseline="-25000" dirty="0" smtClean="0"/>
                  <a:t>2</a:t>
                </a:r>
                <a:endParaRPr lang="en-US" sz="800" b="1" baseline="-25000" dirty="0"/>
              </a:p>
            </p:txBody>
          </p:sp>
        </p:grpSp>
      </p:grpSp>
      <p:cxnSp>
        <p:nvCxnSpPr>
          <p:cNvPr id="180" name="Straight Arrow Connector 179"/>
          <p:cNvCxnSpPr>
            <a:stCxn id="156" idx="4"/>
            <a:endCxn id="150" idx="6"/>
          </p:cNvCxnSpPr>
          <p:nvPr/>
        </p:nvCxnSpPr>
        <p:spPr>
          <a:xfrm flipH="1">
            <a:off x="1515813" y="2854032"/>
            <a:ext cx="515144" cy="43733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>
            <a:stCxn id="156" idx="4"/>
            <a:endCxn id="154" idx="0"/>
          </p:cNvCxnSpPr>
          <p:nvPr/>
        </p:nvCxnSpPr>
        <p:spPr>
          <a:xfrm>
            <a:off x="2030957" y="2854032"/>
            <a:ext cx="425539" cy="27731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52" idx="4"/>
            <a:endCxn id="154" idx="0"/>
          </p:cNvCxnSpPr>
          <p:nvPr/>
        </p:nvCxnSpPr>
        <p:spPr>
          <a:xfrm flipH="1">
            <a:off x="2456496" y="2854032"/>
            <a:ext cx="425540" cy="27731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stCxn id="152" idx="4"/>
            <a:endCxn id="170" idx="1"/>
          </p:cNvCxnSpPr>
          <p:nvPr/>
        </p:nvCxnSpPr>
        <p:spPr>
          <a:xfrm>
            <a:off x="2882036" y="2854032"/>
            <a:ext cx="524321" cy="43733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>
            <a:stCxn id="167" idx="1"/>
            <a:endCxn id="150" idx="6"/>
          </p:cNvCxnSpPr>
          <p:nvPr/>
        </p:nvCxnSpPr>
        <p:spPr>
          <a:xfrm flipH="1" flipV="1">
            <a:off x="1515813" y="3291365"/>
            <a:ext cx="827532" cy="45980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167" idx="7"/>
            <a:endCxn id="169" idx="2"/>
          </p:cNvCxnSpPr>
          <p:nvPr/>
        </p:nvCxnSpPr>
        <p:spPr>
          <a:xfrm flipV="1">
            <a:off x="2569647" y="3291365"/>
            <a:ext cx="827533" cy="45980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1729370" y="4402965"/>
            <a:ext cx="91440" cy="91440"/>
          </a:xfrm>
          <a:prstGeom prst="ellipse">
            <a:avLst/>
          </a:prstGeom>
          <a:solidFill>
            <a:srgbClr val="FF2600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2299974" y="4402965"/>
            <a:ext cx="91440" cy="91440"/>
          </a:xfrm>
          <a:prstGeom prst="ellipse">
            <a:avLst/>
          </a:prstGeom>
          <a:solidFill>
            <a:srgbClr val="FF0000">
              <a:alpha val="54000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2850067" y="4402965"/>
            <a:ext cx="91440" cy="91440"/>
          </a:xfrm>
          <a:prstGeom prst="ellipse">
            <a:avLst/>
          </a:prstGeom>
          <a:solidFill>
            <a:srgbClr val="FF0000">
              <a:alpha val="14000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3971999" y="4402965"/>
            <a:ext cx="91440" cy="91440"/>
          </a:xfrm>
          <a:prstGeom prst="ellipse">
            <a:avLst/>
          </a:prstGeom>
          <a:solidFill>
            <a:srgbClr val="0070C0">
              <a:alpha val="50000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530501" y="4402965"/>
            <a:ext cx="91440" cy="91440"/>
          </a:xfrm>
          <a:prstGeom prst="ellipse">
            <a:avLst/>
          </a:prstGeom>
          <a:solidFill>
            <a:srgbClr val="0070C0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0" name="Picture 28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7060" y="3271655"/>
            <a:ext cx="177800" cy="101600"/>
          </a:xfrm>
          <a:prstGeom prst="rect">
            <a:avLst/>
          </a:prstGeom>
        </p:spPr>
      </p:pic>
      <p:grpSp>
        <p:nvGrpSpPr>
          <p:cNvPr id="293" name="Group 292"/>
          <p:cNvGrpSpPr/>
          <p:nvPr/>
        </p:nvGrpSpPr>
        <p:grpSpPr>
          <a:xfrm>
            <a:off x="4319766" y="3115838"/>
            <a:ext cx="343364" cy="320040"/>
            <a:chOff x="4891266" y="2948591"/>
            <a:chExt cx="343364" cy="320040"/>
          </a:xfrm>
        </p:grpSpPr>
        <p:sp>
          <p:nvSpPr>
            <p:cNvPr id="291" name="Oval 290"/>
            <p:cNvSpPr/>
            <p:nvPr/>
          </p:nvSpPr>
          <p:spPr>
            <a:xfrm>
              <a:off x="4902928" y="2948591"/>
              <a:ext cx="320040" cy="320040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>
                <a:solidFill>
                  <a:schemeClr val="tx1"/>
                </a:solidFill>
              </a:endParaRPr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4891266" y="3000889"/>
              <a:ext cx="34336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G</a:t>
              </a:r>
              <a:r>
                <a:rPr lang="en-US" sz="800" b="1" baseline="-25000" dirty="0" smtClean="0"/>
                <a:t>n-1</a:t>
              </a:r>
              <a:endParaRPr lang="en-US" sz="800" b="1" baseline="-25000" dirty="0"/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5276587" y="3115838"/>
            <a:ext cx="320040" cy="320040"/>
            <a:chOff x="4902928" y="2948591"/>
            <a:chExt cx="320040" cy="320040"/>
          </a:xfrm>
        </p:grpSpPr>
        <p:sp>
          <p:nvSpPr>
            <p:cNvPr id="296" name="Oval 295"/>
            <p:cNvSpPr/>
            <p:nvPr/>
          </p:nvSpPr>
          <p:spPr>
            <a:xfrm>
              <a:off x="4902928" y="2948591"/>
              <a:ext cx="320040" cy="320040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>
                <a:solidFill>
                  <a:schemeClr val="tx1"/>
                </a:solidFill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4923016" y="3000889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err="1" smtClean="0"/>
                <a:t>G</a:t>
              </a:r>
              <a:r>
                <a:rPr lang="en-US" sz="800" b="1" baseline="-25000" dirty="0" err="1" smtClean="0"/>
                <a:t>n</a:t>
              </a:r>
              <a:endParaRPr lang="en-US" sz="800" b="1" baseline="-25000" dirty="0"/>
            </a:p>
          </p:txBody>
        </p:sp>
      </p:grpSp>
      <p:grpSp>
        <p:nvGrpSpPr>
          <p:cNvPr id="298" name="Group 297"/>
          <p:cNvGrpSpPr/>
          <p:nvPr/>
        </p:nvGrpSpPr>
        <p:grpSpPr>
          <a:xfrm>
            <a:off x="4755256" y="2533992"/>
            <a:ext cx="405880" cy="320040"/>
            <a:chOff x="2559025" y="3219456"/>
            <a:chExt cx="405880" cy="320040"/>
          </a:xfrm>
        </p:grpSpPr>
        <p:sp>
          <p:nvSpPr>
            <p:cNvPr id="299" name="Oval 298"/>
            <p:cNvSpPr/>
            <p:nvPr/>
          </p:nvSpPr>
          <p:spPr>
            <a:xfrm>
              <a:off x="2601945" y="3219456"/>
              <a:ext cx="320040" cy="320040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>
                <a:solidFill>
                  <a:srgbClr val="7030A0"/>
                </a:solidFill>
              </a:endParaRPr>
            </a:p>
          </p:txBody>
        </p:sp>
        <p:sp>
          <p:nvSpPr>
            <p:cNvPr id="300" name="TextBox 299"/>
            <p:cNvSpPr txBox="1"/>
            <p:nvPr/>
          </p:nvSpPr>
          <p:spPr>
            <a:xfrm>
              <a:off x="2559025" y="3271754"/>
              <a:ext cx="40588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RBP2</a:t>
              </a:r>
              <a:endParaRPr lang="en-US" sz="800" b="1" dirty="0"/>
            </a:p>
          </p:txBody>
        </p:sp>
      </p:grpSp>
      <p:cxnSp>
        <p:nvCxnSpPr>
          <p:cNvPr id="307" name="Straight Arrow Connector 306"/>
          <p:cNvCxnSpPr>
            <a:stCxn id="299" idx="4"/>
            <a:endCxn id="291" idx="7"/>
          </p:cNvCxnSpPr>
          <p:nvPr/>
        </p:nvCxnSpPr>
        <p:spPr>
          <a:xfrm flipH="1">
            <a:off x="4604599" y="2854032"/>
            <a:ext cx="353597" cy="30867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Arrow Connector 308"/>
          <p:cNvCxnSpPr>
            <a:stCxn id="299" idx="4"/>
            <a:endCxn id="296" idx="1"/>
          </p:cNvCxnSpPr>
          <p:nvPr/>
        </p:nvCxnSpPr>
        <p:spPr>
          <a:xfrm>
            <a:off x="4958196" y="2854032"/>
            <a:ext cx="365260" cy="30867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4" name="Picture 3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24268" y="5805545"/>
            <a:ext cx="177800" cy="101600"/>
          </a:xfrm>
          <a:prstGeom prst="rect">
            <a:avLst/>
          </a:prstGeom>
        </p:spPr>
      </p:pic>
      <p:sp>
        <p:nvSpPr>
          <p:cNvPr id="316" name="TextBox 315"/>
          <p:cNvSpPr txBox="1"/>
          <p:nvPr/>
        </p:nvSpPr>
        <p:spPr>
          <a:xfrm>
            <a:off x="4995989" y="462118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****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5072933" y="603889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**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321" name="Picture 3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360" y="4970115"/>
            <a:ext cx="139700" cy="139700"/>
          </a:xfrm>
          <a:prstGeom prst="rect">
            <a:avLst/>
          </a:prstGeom>
        </p:spPr>
      </p:pic>
      <p:pic>
        <p:nvPicPr>
          <p:cNvPr id="322" name="Picture 3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360" y="5251598"/>
            <a:ext cx="139700" cy="139700"/>
          </a:xfrm>
          <a:prstGeom prst="rect">
            <a:avLst/>
          </a:prstGeom>
        </p:spPr>
      </p:pic>
      <p:pic>
        <p:nvPicPr>
          <p:cNvPr id="323" name="Picture 3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360" y="5526731"/>
            <a:ext cx="139700" cy="139700"/>
          </a:xfrm>
          <a:prstGeom prst="rect">
            <a:avLst/>
          </a:prstGeom>
        </p:spPr>
      </p:pic>
      <p:pic>
        <p:nvPicPr>
          <p:cNvPr id="324" name="Picture 3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360" y="5795514"/>
            <a:ext cx="139700" cy="139700"/>
          </a:xfrm>
          <a:prstGeom prst="rect">
            <a:avLst/>
          </a:prstGeom>
        </p:spPr>
      </p:pic>
      <p:sp>
        <p:nvSpPr>
          <p:cNvPr id="327" name="Rounded Rectangle 326"/>
          <p:cNvSpPr/>
          <p:nvPr/>
        </p:nvSpPr>
        <p:spPr>
          <a:xfrm>
            <a:off x="311150" y="60914"/>
            <a:ext cx="5734050" cy="1122968"/>
          </a:xfrm>
          <a:prstGeom prst="round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ounded Rectangle 327"/>
          <p:cNvSpPr/>
          <p:nvPr/>
        </p:nvSpPr>
        <p:spPr>
          <a:xfrm>
            <a:off x="330968" y="1216911"/>
            <a:ext cx="5734050" cy="2828995"/>
          </a:xfrm>
          <a:prstGeom prst="round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ounded Rectangle 328"/>
          <p:cNvSpPr/>
          <p:nvPr/>
        </p:nvSpPr>
        <p:spPr>
          <a:xfrm>
            <a:off x="337318" y="4095416"/>
            <a:ext cx="5734050" cy="2293640"/>
          </a:xfrm>
          <a:prstGeom prst="round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913843" y="960222"/>
            <a:ext cx="207382" cy="162047"/>
          </a:xfrm>
          <a:prstGeom prst="rect">
            <a:avLst/>
          </a:prstGeom>
          <a:pattFill prst="wdUpDiag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FF40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67918" y="960222"/>
            <a:ext cx="207382" cy="162047"/>
          </a:xfrm>
          <a:prstGeom prst="rect">
            <a:avLst/>
          </a:prstGeom>
          <a:pattFill prst="wdUpDiag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FF4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12836" y="960223"/>
            <a:ext cx="1059089" cy="162047"/>
          </a:xfrm>
          <a:prstGeom prst="rect">
            <a:avLst/>
          </a:prstGeom>
          <a:solidFill>
            <a:srgbClr val="7030A0">
              <a:alpha val="30000"/>
            </a:srgb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40FF"/>
                </a:solidFill>
              </a:rPr>
              <a:t>intron</a:t>
            </a:r>
            <a:endParaRPr lang="en-US" sz="1200" dirty="0">
              <a:solidFill>
                <a:srgbClr val="FF40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554" y="970134"/>
            <a:ext cx="380048" cy="21202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462370" y="960223"/>
            <a:ext cx="626309" cy="162047"/>
          </a:xfrm>
          <a:prstGeom prst="rect">
            <a:avLst/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86473" y="960223"/>
            <a:ext cx="570479" cy="162047"/>
          </a:xfrm>
          <a:prstGeom prst="rect">
            <a:avLst/>
          </a:prstGeom>
          <a:pattFill prst="wd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3’UTR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60871" y="960223"/>
            <a:ext cx="549797" cy="162047"/>
          </a:xfrm>
          <a:prstGeom prst="rect">
            <a:avLst/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48010" y="960223"/>
            <a:ext cx="610265" cy="162047"/>
          </a:xfrm>
          <a:prstGeom prst="rect">
            <a:avLst/>
          </a:prstGeom>
          <a:pattFill prst="wdUpDiag">
            <a:fgClr>
              <a:schemeClr val="accent5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432FF"/>
                </a:solidFill>
              </a:rPr>
              <a:t>5’ UTR</a:t>
            </a:r>
            <a:endParaRPr lang="en-US" sz="1200" dirty="0">
              <a:solidFill>
                <a:srgbClr val="0432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81139" y="960221"/>
            <a:ext cx="681311" cy="162047"/>
          </a:xfrm>
          <a:prstGeom prst="rect">
            <a:avLst/>
          </a:prstGeom>
          <a:pattFill prst="wdUpDiag">
            <a:fgClr>
              <a:schemeClr val="accent5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B0F0"/>
                </a:solidFill>
              </a:rPr>
              <a:t>5’ </a:t>
            </a:r>
            <a:r>
              <a:rPr lang="en-US" sz="1200" dirty="0" err="1" smtClean="0">
                <a:solidFill>
                  <a:srgbClr val="00B0F0"/>
                </a:solidFill>
              </a:rPr>
              <a:t>ext</a:t>
            </a:r>
            <a:endParaRPr lang="en-US" sz="1200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57282" y="960220"/>
            <a:ext cx="718118" cy="162047"/>
          </a:xfrm>
          <a:prstGeom prst="rect">
            <a:avLst/>
          </a:prstGeom>
          <a:pattFill prst="wd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3’ </a:t>
            </a:r>
            <a:r>
              <a:rPr lang="en-US" sz="1200" dirty="0" err="1" smtClean="0">
                <a:solidFill>
                  <a:schemeClr val="accent2">
                    <a:lumMod val="75000"/>
                  </a:schemeClr>
                </a:solidFill>
              </a:rPr>
              <a:t>ext</a:t>
            </a: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608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130</Words>
  <Application>Microsoft Macintosh PowerPoint</Application>
  <PresentationFormat>Widescreen</PresentationFormat>
  <Paragraphs>95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DengXian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jingzhang.wti.bupt@gmail.com</dc:creator>
  <cp:lastModifiedBy>jingzhang.wti.bupt@gmail.com</cp:lastModifiedBy>
  <cp:revision>97</cp:revision>
  <dcterms:created xsi:type="dcterms:W3CDTF">2017-09-26T18:39:02Z</dcterms:created>
  <dcterms:modified xsi:type="dcterms:W3CDTF">2017-09-27T00:37:33Z</dcterms:modified>
</cp:coreProperties>
</file>