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9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B0AEC-46B7-F04D-B190-78D8A83E1E96}" type="datetimeFigureOut">
              <a:rPr lang="en-US" smtClean="0"/>
              <a:t>9/23/17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E8C72-9926-FA4D-A466-E72E97A40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327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D467F-3662-4726-8F6F-A99C6C5D83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03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 smtClean="0"/>
              <a:t>GEUVADIS ICI-\</a:t>
            </a:r>
            <a:r>
              <a:rPr lang="en-US" sz="1200" b="1" dirty="0" err="1" smtClean="0"/>
              <a:t>Pi_GW</a:t>
            </a:r>
            <a:r>
              <a:rPr lang="en-US" sz="1200" b="1" dirty="0" smtClean="0"/>
              <a:t> estimates: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D467F-3662-4726-8F6F-A99C6C5D833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2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D574-AC40-AB48-96F1-539D74B9C08F}" type="datetimeFigureOut">
              <a:rPr lang="en-US" smtClean="0"/>
              <a:t>9/23/17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405E-DBDF-FE46-B86E-A441FF88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83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D574-AC40-AB48-96F1-539D74B9C08F}" type="datetimeFigureOut">
              <a:rPr lang="en-US" smtClean="0"/>
              <a:t>9/23/17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405E-DBDF-FE46-B86E-A441FF88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207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D574-AC40-AB48-96F1-539D74B9C08F}" type="datetimeFigureOut">
              <a:rPr lang="en-US" smtClean="0"/>
              <a:t>9/23/17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405E-DBDF-FE46-B86E-A441FF88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066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D574-AC40-AB48-96F1-539D74B9C08F}" type="datetimeFigureOut">
              <a:rPr lang="en-US" smtClean="0"/>
              <a:t>9/23/17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405E-DBDF-FE46-B86E-A441FF88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532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D574-AC40-AB48-96F1-539D74B9C08F}" type="datetimeFigureOut">
              <a:rPr lang="en-US" smtClean="0"/>
              <a:t>9/23/17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405E-DBDF-FE46-B86E-A441FF88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988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D574-AC40-AB48-96F1-539D74B9C08F}" type="datetimeFigureOut">
              <a:rPr lang="en-US" smtClean="0"/>
              <a:t>9/23/17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405E-DBDF-FE46-B86E-A441FF88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354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D574-AC40-AB48-96F1-539D74B9C08F}" type="datetimeFigureOut">
              <a:rPr lang="en-US" smtClean="0"/>
              <a:t>9/23/17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405E-DBDF-FE46-B86E-A441FF88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349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D574-AC40-AB48-96F1-539D74B9C08F}" type="datetimeFigureOut">
              <a:rPr lang="en-US" smtClean="0"/>
              <a:t>9/23/17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405E-DBDF-FE46-B86E-A441FF88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D574-AC40-AB48-96F1-539D74B9C08F}" type="datetimeFigureOut">
              <a:rPr lang="en-US" smtClean="0"/>
              <a:t>9/23/17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405E-DBDF-FE46-B86E-A441FF88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276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D574-AC40-AB48-96F1-539D74B9C08F}" type="datetimeFigureOut">
              <a:rPr lang="en-US" smtClean="0"/>
              <a:t>9/23/17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405E-DBDF-FE46-B86E-A441FF88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440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D574-AC40-AB48-96F1-539D74B9C08F}" type="datetimeFigureOut">
              <a:rPr lang="en-US" smtClean="0"/>
              <a:t>9/23/17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405E-DBDF-FE46-B86E-A441FF88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528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3D574-AC40-AB48-96F1-539D74B9C08F}" type="datetimeFigureOut">
              <a:rPr lang="en-US" smtClean="0"/>
              <a:t>9/23/17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7405E-DBDF-FE46-B86E-A441FF88E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26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2673" y="-158607"/>
            <a:ext cx="8626649" cy="4555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Functional genomics </a:t>
            </a:r>
            <a:r>
              <a:rPr lang="en-US" dirty="0"/>
              <a:t>data comes with a great deal of sequencing </a:t>
            </a:r>
            <a:r>
              <a:rPr lang="en-US" dirty="0" smtClean="0"/>
              <a:t>\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 smtClean="0"/>
              <a:t>NA12878 as case study - 1000 genomes variants are used as gold standard</a:t>
            </a:r>
          </a:p>
          <a:p>
            <a:pPr marL="742950" lvl="1" indent="-285750">
              <a:buFont typeface="Arial"/>
              <a:buChar char="•"/>
            </a:pP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How much information, for example, RNA-</a:t>
            </a:r>
            <a:r>
              <a:rPr lang="en-US" dirty="0" err="1" smtClean="0"/>
              <a:t>Seq</a:t>
            </a:r>
            <a:r>
              <a:rPr lang="en-US" dirty="0" smtClean="0"/>
              <a:t> reads or </a:t>
            </a:r>
            <a:r>
              <a:rPr lang="en-US" dirty="0" err="1" smtClean="0"/>
              <a:t>ChIP-Seq</a:t>
            </a:r>
            <a:r>
              <a:rPr lang="en-US" dirty="0" smtClean="0"/>
              <a:t> reads contain? Does that information enough to identify individuals?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 err="1" smtClean="0"/>
              <a:t>HeLa</a:t>
            </a:r>
            <a:r>
              <a:rPr lang="en-US" sz="1600" dirty="0" smtClean="0"/>
              <a:t> genome is locked, but we have access to its </a:t>
            </a:r>
            <a:r>
              <a:rPr lang="en-US" sz="1600" dirty="0" err="1" smtClean="0"/>
              <a:t>ChIP-Seq</a:t>
            </a:r>
            <a:r>
              <a:rPr lang="en-US" sz="1600" dirty="0" smtClean="0"/>
              <a:t> reads!</a:t>
            </a:r>
          </a:p>
          <a:p>
            <a:pPr marL="742950" lvl="1" indent="-285750">
              <a:buFont typeface="Arial"/>
              <a:buChar char="•"/>
            </a:pP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Is it safe to share the </a:t>
            </a:r>
            <a:r>
              <a:rPr lang="en-US" dirty="0" err="1" smtClean="0"/>
              <a:t>fastq</a:t>
            </a:r>
            <a:r>
              <a:rPr lang="en-US" dirty="0" smtClean="0"/>
              <a:t>/bam files from these experiments?</a:t>
            </a:r>
          </a:p>
          <a:p>
            <a:pPr marL="285750" indent="-285750">
              <a:buFont typeface="Arial"/>
              <a:buChar char="•"/>
            </a:pPr>
            <a:endParaRPr lang="en-US" sz="1600" dirty="0" smtClean="0"/>
          </a:p>
          <a:p>
            <a:pPr marL="285750" indent="-285750">
              <a:buFont typeface="Arial"/>
              <a:buChar char="•"/>
            </a:pPr>
            <a:endParaRPr lang="en-US" sz="1600" dirty="0" smtClean="0"/>
          </a:p>
          <a:p>
            <a:pPr marL="742950" lvl="1" indent="-285750">
              <a:buFont typeface="Arial"/>
              <a:buChar char="•"/>
            </a:pPr>
            <a:endParaRPr lang="en-US" sz="1600" dirty="0" smtClean="0"/>
          </a:p>
          <a:p>
            <a:pPr marL="285750" indent="-285750">
              <a:buFont typeface="Arial"/>
              <a:buChar char="•"/>
            </a:pPr>
            <a:endParaRPr lang="en-US" sz="1600" dirty="0" smtClean="0"/>
          </a:p>
          <a:p>
            <a:pPr lvl="1"/>
            <a:endParaRPr lang="en-US" dirty="0" smtClean="0"/>
          </a:p>
          <a:p>
            <a:pPr marL="742950" lvl="1" indent="-285750">
              <a:buFont typeface="Arial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4308" y="2439362"/>
            <a:ext cx="6967022" cy="4292513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4200449" y="4284723"/>
            <a:ext cx="879163" cy="29309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23663" y="3907890"/>
            <a:ext cx="15252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w</a:t>
            </a:r>
            <a:r>
              <a:rPr lang="en-US" sz="1600" dirty="0" smtClean="0"/>
              <a:t>ith imputation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39122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9550" y="169050"/>
            <a:ext cx="8819547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 It </a:t>
            </a:r>
            <a:r>
              <a:rPr lang="en-US" dirty="0"/>
              <a:t>might seem like we don’t infer much information from single </a:t>
            </a:r>
            <a:r>
              <a:rPr lang="en-US" dirty="0" err="1"/>
              <a:t>ChIP-Seq</a:t>
            </a:r>
            <a:r>
              <a:rPr lang="en-US" dirty="0"/>
              <a:t> and RNA-</a:t>
            </a:r>
            <a:r>
              <a:rPr lang="en-US" dirty="0" err="1"/>
              <a:t>Seq</a:t>
            </a:r>
            <a:r>
              <a:rPr lang="en-US" dirty="0"/>
              <a:t> experiments compared to </a:t>
            </a:r>
            <a:r>
              <a:rPr lang="en-US" dirty="0" smtClean="0"/>
              <a:t>WGS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 smtClean="0"/>
              <a:t>However putting 10 different </a:t>
            </a:r>
            <a:r>
              <a:rPr lang="en-US" sz="1600" dirty="0" err="1" smtClean="0"/>
              <a:t>ChIP-Seq</a:t>
            </a:r>
            <a:r>
              <a:rPr lang="en-US" sz="1600" dirty="0" smtClean="0"/>
              <a:t> experiments and RNA-</a:t>
            </a:r>
            <a:r>
              <a:rPr lang="en-US" sz="1600" dirty="0" err="1" smtClean="0"/>
              <a:t>Seq</a:t>
            </a:r>
            <a:r>
              <a:rPr lang="en-US" sz="1600" dirty="0" smtClean="0"/>
              <a:t> together with imputation provides a great deal of information about the individual</a:t>
            </a:r>
          </a:p>
          <a:p>
            <a:pPr marL="742950" lvl="1" indent="-285750">
              <a:buFont typeface="Arial"/>
              <a:buChar char="•"/>
            </a:pPr>
            <a:endParaRPr lang="en-US" dirty="0" smtClean="0"/>
          </a:p>
          <a:p>
            <a:pPr marL="742950" lvl="1" indent="-285750">
              <a:buFont typeface="Arial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720" y="1842292"/>
            <a:ext cx="6430395" cy="501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081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1"/>
          <p:cNvSpPr txBox="1">
            <a:spLocks/>
          </p:cNvSpPr>
          <p:nvPr/>
        </p:nvSpPr>
        <p:spPr>
          <a:xfrm>
            <a:off x="1242842" y="125412"/>
            <a:ext cx="6674311" cy="751822"/>
          </a:xfrm>
          <a:prstGeom prst="rect">
            <a:avLst/>
          </a:prstGeom>
        </p:spPr>
        <p:txBody>
          <a:bodyPr vert="horz" lIns="39027" tIns="19513" rIns="39027" bIns="19513" rtlCol="0" anchor="ctr">
            <a:noAutofit/>
          </a:bodyPr>
          <a:lstStyle>
            <a:lvl1pPr algn="l" defTabSz="17830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5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Small Deletions and RNA-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seq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Signal</a:t>
            </a: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320256" y="1321292"/>
            <a:ext cx="4768293" cy="4098798"/>
            <a:chOff x="10444590" y="2642585"/>
            <a:chExt cx="12397560" cy="8197595"/>
          </a:xfrm>
        </p:grpSpPr>
        <p:cxnSp>
          <p:nvCxnSpPr>
            <p:cNvPr id="153" name="Straight Connector 152"/>
            <p:cNvCxnSpPr/>
            <p:nvPr/>
          </p:nvCxnSpPr>
          <p:spPr>
            <a:xfrm>
              <a:off x="15858004" y="5909001"/>
              <a:ext cx="783542" cy="0"/>
            </a:xfrm>
            <a:prstGeom prst="line">
              <a:avLst/>
            </a:prstGeom>
            <a:ln w="1428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 flipH="1" flipV="1">
              <a:off x="13369866" y="2642585"/>
              <a:ext cx="2" cy="2843050"/>
            </a:xfrm>
            <a:prstGeom prst="line">
              <a:avLst/>
            </a:prstGeom>
            <a:ln w="50800">
              <a:solidFill>
                <a:schemeClr val="tx1">
                  <a:lumMod val="95000"/>
                  <a:lumOff val="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 flipV="1">
              <a:off x="13864263" y="3724209"/>
              <a:ext cx="0" cy="1762068"/>
            </a:xfrm>
            <a:prstGeom prst="line">
              <a:avLst/>
            </a:prstGeom>
            <a:ln w="28575">
              <a:solidFill>
                <a:srgbClr val="41719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flipV="1">
              <a:off x="14579406" y="3450477"/>
              <a:ext cx="0" cy="2027235"/>
            </a:xfrm>
            <a:prstGeom prst="line">
              <a:avLst/>
            </a:prstGeom>
            <a:ln w="28575">
              <a:solidFill>
                <a:srgbClr val="41719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 flipV="1">
              <a:off x="15872441" y="3279415"/>
              <a:ext cx="0" cy="2189757"/>
            </a:xfrm>
            <a:prstGeom prst="line">
              <a:avLst/>
            </a:prstGeom>
            <a:ln w="28575">
              <a:solidFill>
                <a:srgbClr val="41719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 flipV="1">
              <a:off x="16587584" y="3399168"/>
              <a:ext cx="0" cy="2061450"/>
            </a:xfrm>
            <a:prstGeom prst="line">
              <a:avLst/>
            </a:prstGeom>
            <a:ln w="28575">
              <a:solidFill>
                <a:srgbClr val="41719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flipV="1">
              <a:off x="18516300" y="3698548"/>
              <a:ext cx="0" cy="1762068"/>
            </a:xfrm>
            <a:prstGeom prst="line">
              <a:avLst/>
            </a:prstGeom>
            <a:ln w="28575">
              <a:solidFill>
                <a:srgbClr val="41719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flipV="1">
              <a:off x="19231443" y="3955160"/>
              <a:ext cx="0" cy="1496904"/>
            </a:xfrm>
            <a:prstGeom prst="line">
              <a:avLst/>
            </a:prstGeom>
            <a:ln w="28575">
              <a:solidFill>
                <a:srgbClr val="41719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Freeform 173"/>
            <p:cNvSpPr/>
            <p:nvPr/>
          </p:nvSpPr>
          <p:spPr>
            <a:xfrm>
              <a:off x="13863925" y="3407884"/>
              <a:ext cx="717513" cy="320589"/>
            </a:xfrm>
            <a:custGeom>
              <a:avLst/>
              <a:gdLst>
                <a:gd name="connsiteX0" fmla="*/ 0 w 388144"/>
                <a:gd name="connsiteY0" fmla="*/ 146458 h 146458"/>
                <a:gd name="connsiteX1" fmla="*/ 100012 w 388144"/>
                <a:gd name="connsiteY1" fmla="*/ 58352 h 146458"/>
                <a:gd name="connsiteX2" fmla="*/ 257175 w 388144"/>
                <a:gd name="connsiteY2" fmla="*/ 1202 h 146458"/>
                <a:gd name="connsiteX3" fmla="*/ 388144 w 388144"/>
                <a:gd name="connsiteY3" fmla="*/ 25014 h 146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8144" h="146458">
                  <a:moveTo>
                    <a:pt x="0" y="146458"/>
                  </a:moveTo>
                  <a:cubicBezTo>
                    <a:pt x="28575" y="114509"/>
                    <a:pt x="57150" y="82561"/>
                    <a:pt x="100012" y="58352"/>
                  </a:cubicBezTo>
                  <a:cubicBezTo>
                    <a:pt x="142874" y="34143"/>
                    <a:pt x="209153" y="6758"/>
                    <a:pt x="257175" y="1202"/>
                  </a:cubicBezTo>
                  <a:cubicBezTo>
                    <a:pt x="305197" y="-4354"/>
                    <a:pt x="346670" y="10330"/>
                    <a:pt x="388144" y="25014"/>
                  </a:cubicBezTo>
                </a:path>
              </a:pathLst>
            </a:custGeom>
            <a:ln w="28575">
              <a:solidFill>
                <a:srgbClr val="41719C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Freeform 174"/>
            <p:cNvSpPr/>
            <p:nvPr/>
          </p:nvSpPr>
          <p:spPr>
            <a:xfrm>
              <a:off x="15871212" y="3071323"/>
              <a:ext cx="718979" cy="339206"/>
            </a:xfrm>
            <a:custGeom>
              <a:avLst/>
              <a:gdLst>
                <a:gd name="connsiteX0" fmla="*/ 0 w 388144"/>
                <a:gd name="connsiteY0" fmla="*/ 146458 h 146458"/>
                <a:gd name="connsiteX1" fmla="*/ 100012 w 388144"/>
                <a:gd name="connsiteY1" fmla="*/ 58352 h 146458"/>
                <a:gd name="connsiteX2" fmla="*/ 257175 w 388144"/>
                <a:gd name="connsiteY2" fmla="*/ 1202 h 146458"/>
                <a:gd name="connsiteX3" fmla="*/ 388144 w 388144"/>
                <a:gd name="connsiteY3" fmla="*/ 25014 h 146458"/>
                <a:gd name="connsiteX0" fmla="*/ 0 w 395287"/>
                <a:gd name="connsiteY0" fmla="*/ 150155 h 190636"/>
                <a:gd name="connsiteX1" fmla="*/ 100012 w 395287"/>
                <a:gd name="connsiteY1" fmla="*/ 62049 h 190636"/>
                <a:gd name="connsiteX2" fmla="*/ 257175 w 395287"/>
                <a:gd name="connsiteY2" fmla="*/ 4899 h 190636"/>
                <a:gd name="connsiteX3" fmla="*/ 395287 w 395287"/>
                <a:gd name="connsiteY3" fmla="*/ 190636 h 190636"/>
                <a:gd name="connsiteX0" fmla="*/ 0 w 395287"/>
                <a:gd name="connsiteY0" fmla="*/ 101766 h 142247"/>
                <a:gd name="connsiteX1" fmla="*/ 100012 w 395287"/>
                <a:gd name="connsiteY1" fmla="*/ 13660 h 142247"/>
                <a:gd name="connsiteX2" fmla="*/ 233362 w 395287"/>
                <a:gd name="connsiteY2" fmla="*/ 13660 h 142247"/>
                <a:gd name="connsiteX3" fmla="*/ 395287 w 395287"/>
                <a:gd name="connsiteY3" fmla="*/ 142247 h 142247"/>
                <a:gd name="connsiteX0" fmla="*/ 0 w 380999"/>
                <a:gd name="connsiteY0" fmla="*/ 101766 h 142247"/>
                <a:gd name="connsiteX1" fmla="*/ 100012 w 380999"/>
                <a:gd name="connsiteY1" fmla="*/ 13660 h 142247"/>
                <a:gd name="connsiteX2" fmla="*/ 233362 w 380999"/>
                <a:gd name="connsiteY2" fmla="*/ 13660 h 142247"/>
                <a:gd name="connsiteX3" fmla="*/ 380999 w 380999"/>
                <a:gd name="connsiteY3" fmla="*/ 142247 h 142247"/>
                <a:gd name="connsiteX0" fmla="*/ 0 w 380999"/>
                <a:gd name="connsiteY0" fmla="*/ 101766 h 142247"/>
                <a:gd name="connsiteX1" fmla="*/ 100012 w 380999"/>
                <a:gd name="connsiteY1" fmla="*/ 13660 h 142247"/>
                <a:gd name="connsiteX2" fmla="*/ 233362 w 380999"/>
                <a:gd name="connsiteY2" fmla="*/ 13660 h 142247"/>
                <a:gd name="connsiteX3" fmla="*/ 380999 w 380999"/>
                <a:gd name="connsiteY3" fmla="*/ 142247 h 142247"/>
                <a:gd name="connsiteX0" fmla="*/ 0 w 385762"/>
                <a:gd name="connsiteY0" fmla="*/ 101926 h 144788"/>
                <a:gd name="connsiteX1" fmla="*/ 100012 w 385762"/>
                <a:gd name="connsiteY1" fmla="*/ 13820 h 144788"/>
                <a:gd name="connsiteX2" fmla="*/ 233362 w 385762"/>
                <a:gd name="connsiteY2" fmla="*/ 13820 h 144788"/>
                <a:gd name="connsiteX3" fmla="*/ 385762 w 385762"/>
                <a:gd name="connsiteY3" fmla="*/ 144788 h 144788"/>
                <a:gd name="connsiteX0" fmla="*/ 0 w 388937"/>
                <a:gd name="connsiteY0" fmla="*/ 102576 h 154963"/>
                <a:gd name="connsiteX1" fmla="*/ 100012 w 388937"/>
                <a:gd name="connsiteY1" fmla="*/ 14470 h 154963"/>
                <a:gd name="connsiteX2" fmla="*/ 233362 w 388937"/>
                <a:gd name="connsiteY2" fmla="*/ 14470 h 154963"/>
                <a:gd name="connsiteX3" fmla="*/ 388937 w 388937"/>
                <a:gd name="connsiteY3" fmla="*/ 154963 h 154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8937" h="154963">
                  <a:moveTo>
                    <a:pt x="0" y="102576"/>
                  </a:moveTo>
                  <a:cubicBezTo>
                    <a:pt x="28575" y="70627"/>
                    <a:pt x="61118" y="29154"/>
                    <a:pt x="100012" y="14470"/>
                  </a:cubicBezTo>
                  <a:cubicBezTo>
                    <a:pt x="138906" y="-214"/>
                    <a:pt x="185208" y="-8946"/>
                    <a:pt x="233362" y="14470"/>
                  </a:cubicBezTo>
                  <a:cubicBezTo>
                    <a:pt x="281516" y="37886"/>
                    <a:pt x="354607" y="118848"/>
                    <a:pt x="388937" y="154963"/>
                  </a:cubicBezTo>
                </a:path>
              </a:pathLst>
            </a:custGeom>
            <a:ln w="19050">
              <a:solidFill>
                <a:srgbClr val="41719C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Freeform 175"/>
            <p:cNvSpPr/>
            <p:nvPr/>
          </p:nvSpPr>
          <p:spPr>
            <a:xfrm>
              <a:off x="18515294" y="3453900"/>
              <a:ext cx="710176" cy="519570"/>
            </a:xfrm>
            <a:custGeom>
              <a:avLst/>
              <a:gdLst>
                <a:gd name="connsiteX0" fmla="*/ 0 w 388144"/>
                <a:gd name="connsiteY0" fmla="*/ 146458 h 146458"/>
                <a:gd name="connsiteX1" fmla="*/ 100012 w 388144"/>
                <a:gd name="connsiteY1" fmla="*/ 58352 h 146458"/>
                <a:gd name="connsiteX2" fmla="*/ 257175 w 388144"/>
                <a:gd name="connsiteY2" fmla="*/ 1202 h 146458"/>
                <a:gd name="connsiteX3" fmla="*/ 388144 w 388144"/>
                <a:gd name="connsiteY3" fmla="*/ 25014 h 146458"/>
                <a:gd name="connsiteX0" fmla="*/ 0 w 395287"/>
                <a:gd name="connsiteY0" fmla="*/ 150155 h 190636"/>
                <a:gd name="connsiteX1" fmla="*/ 100012 w 395287"/>
                <a:gd name="connsiteY1" fmla="*/ 62049 h 190636"/>
                <a:gd name="connsiteX2" fmla="*/ 257175 w 395287"/>
                <a:gd name="connsiteY2" fmla="*/ 4899 h 190636"/>
                <a:gd name="connsiteX3" fmla="*/ 395287 w 395287"/>
                <a:gd name="connsiteY3" fmla="*/ 190636 h 190636"/>
                <a:gd name="connsiteX0" fmla="*/ 0 w 395287"/>
                <a:gd name="connsiteY0" fmla="*/ 101766 h 142247"/>
                <a:gd name="connsiteX1" fmla="*/ 100012 w 395287"/>
                <a:gd name="connsiteY1" fmla="*/ 13660 h 142247"/>
                <a:gd name="connsiteX2" fmla="*/ 233362 w 395287"/>
                <a:gd name="connsiteY2" fmla="*/ 13660 h 142247"/>
                <a:gd name="connsiteX3" fmla="*/ 395287 w 395287"/>
                <a:gd name="connsiteY3" fmla="*/ 142247 h 142247"/>
                <a:gd name="connsiteX0" fmla="*/ 0 w 380999"/>
                <a:gd name="connsiteY0" fmla="*/ 101766 h 142247"/>
                <a:gd name="connsiteX1" fmla="*/ 100012 w 380999"/>
                <a:gd name="connsiteY1" fmla="*/ 13660 h 142247"/>
                <a:gd name="connsiteX2" fmla="*/ 233362 w 380999"/>
                <a:gd name="connsiteY2" fmla="*/ 13660 h 142247"/>
                <a:gd name="connsiteX3" fmla="*/ 380999 w 380999"/>
                <a:gd name="connsiteY3" fmla="*/ 142247 h 142247"/>
                <a:gd name="connsiteX0" fmla="*/ 0 w 380999"/>
                <a:gd name="connsiteY0" fmla="*/ 101766 h 142247"/>
                <a:gd name="connsiteX1" fmla="*/ 100012 w 380999"/>
                <a:gd name="connsiteY1" fmla="*/ 13660 h 142247"/>
                <a:gd name="connsiteX2" fmla="*/ 233362 w 380999"/>
                <a:gd name="connsiteY2" fmla="*/ 13660 h 142247"/>
                <a:gd name="connsiteX3" fmla="*/ 380999 w 380999"/>
                <a:gd name="connsiteY3" fmla="*/ 142247 h 142247"/>
                <a:gd name="connsiteX0" fmla="*/ 0 w 385762"/>
                <a:gd name="connsiteY0" fmla="*/ 101926 h 144788"/>
                <a:gd name="connsiteX1" fmla="*/ 100012 w 385762"/>
                <a:gd name="connsiteY1" fmla="*/ 13820 h 144788"/>
                <a:gd name="connsiteX2" fmla="*/ 233362 w 385762"/>
                <a:gd name="connsiteY2" fmla="*/ 13820 h 144788"/>
                <a:gd name="connsiteX3" fmla="*/ 385762 w 385762"/>
                <a:gd name="connsiteY3" fmla="*/ 144788 h 144788"/>
                <a:gd name="connsiteX0" fmla="*/ 0 w 392906"/>
                <a:gd name="connsiteY0" fmla="*/ 107599 h 231424"/>
                <a:gd name="connsiteX1" fmla="*/ 100012 w 392906"/>
                <a:gd name="connsiteY1" fmla="*/ 19493 h 231424"/>
                <a:gd name="connsiteX2" fmla="*/ 233362 w 392906"/>
                <a:gd name="connsiteY2" fmla="*/ 19493 h 231424"/>
                <a:gd name="connsiteX3" fmla="*/ 392906 w 392906"/>
                <a:gd name="connsiteY3" fmla="*/ 231424 h 231424"/>
                <a:gd name="connsiteX0" fmla="*/ 0 w 385762"/>
                <a:gd name="connsiteY0" fmla="*/ 107940 h 236528"/>
                <a:gd name="connsiteX1" fmla="*/ 100012 w 385762"/>
                <a:gd name="connsiteY1" fmla="*/ 19834 h 236528"/>
                <a:gd name="connsiteX2" fmla="*/ 233362 w 385762"/>
                <a:gd name="connsiteY2" fmla="*/ 19834 h 236528"/>
                <a:gd name="connsiteX3" fmla="*/ 385762 w 385762"/>
                <a:gd name="connsiteY3" fmla="*/ 236528 h 236528"/>
                <a:gd name="connsiteX0" fmla="*/ 0 w 385762"/>
                <a:gd name="connsiteY0" fmla="*/ 107940 h 236528"/>
                <a:gd name="connsiteX1" fmla="*/ 100012 w 385762"/>
                <a:gd name="connsiteY1" fmla="*/ 19834 h 236528"/>
                <a:gd name="connsiteX2" fmla="*/ 233362 w 385762"/>
                <a:gd name="connsiteY2" fmla="*/ 19834 h 236528"/>
                <a:gd name="connsiteX3" fmla="*/ 385762 w 385762"/>
                <a:gd name="connsiteY3" fmla="*/ 236528 h 236528"/>
                <a:gd name="connsiteX0" fmla="*/ 0 w 378618"/>
                <a:gd name="connsiteY0" fmla="*/ 112937 h 236762"/>
                <a:gd name="connsiteX1" fmla="*/ 92868 w 378618"/>
                <a:gd name="connsiteY1" fmla="*/ 20068 h 236762"/>
                <a:gd name="connsiteX2" fmla="*/ 226218 w 378618"/>
                <a:gd name="connsiteY2" fmla="*/ 20068 h 236762"/>
                <a:gd name="connsiteX3" fmla="*/ 378618 w 378618"/>
                <a:gd name="connsiteY3" fmla="*/ 236762 h 236762"/>
                <a:gd name="connsiteX0" fmla="*/ 0 w 385762"/>
                <a:gd name="connsiteY0" fmla="*/ 120438 h 237120"/>
                <a:gd name="connsiteX1" fmla="*/ 100012 w 385762"/>
                <a:gd name="connsiteY1" fmla="*/ 20426 h 237120"/>
                <a:gd name="connsiteX2" fmla="*/ 233362 w 385762"/>
                <a:gd name="connsiteY2" fmla="*/ 20426 h 237120"/>
                <a:gd name="connsiteX3" fmla="*/ 385762 w 385762"/>
                <a:gd name="connsiteY3" fmla="*/ 237120 h 237120"/>
                <a:gd name="connsiteX0" fmla="*/ 0 w 381000"/>
                <a:gd name="connsiteY0" fmla="*/ 115438 h 236882"/>
                <a:gd name="connsiteX1" fmla="*/ 95250 w 381000"/>
                <a:gd name="connsiteY1" fmla="*/ 20188 h 236882"/>
                <a:gd name="connsiteX2" fmla="*/ 228600 w 381000"/>
                <a:gd name="connsiteY2" fmla="*/ 20188 h 236882"/>
                <a:gd name="connsiteX3" fmla="*/ 381000 w 381000"/>
                <a:gd name="connsiteY3" fmla="*/ 236882 h 236882"/>
                <a:gd name="connsiteX0" fmla="*/ 0 w 384175"/>
                <a:gd name="connsiteY0" fmla="*/ 125442 h 237361"/>
                <a:gd name="connsiteX1" fmla="*/ 98425 w 384175"/>
                <a:gd name="connsiteY1" fmla="*/ 20667 h 237361"/>
                <a:gd name="connsiteX2" fmla="*/ 231775 w 384175"/>
                <a:gd name="connsiteY2" fmla="*/ 20667 h 237361"/>
                <a:gd name="connsiteX3" fmla="*/ 384175 w 384175"/>
                <a:gd name="connsiteY3" fmla="*/ 237361 h 237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4175" h="237361">
                  <a:moveTo>
                    <a:pt x="0" y="125442"/>
                  </a:moveTo>
                  <a:cubicBezTo>
                    <a:pt x="28575" y="93493"/>
                    <a:pt x="59796" y="38129"/>
                    <a:pt x="98425" y="20667"/>
                  </a:cubicBezTo>
                  <a:cubicBezTo>
                    <a:pt x="137054" y="3205"/>
                    <a:pt x="184150" y="-15449"/>
                    <a:pt x="231775" y="20667"/>
                  </a:cubicBezTo>
                  <a:cubicBezTo>
                    <a:pt x="279400" y="56783"/>
                    <a:pt x="364133" y="196483"/>
                    <a:pt x="384175" y="237361"/>
                  </a:cubicBezTo>
                </a:path>
              </a:pathLst>
            </a:custGeom>
            <a:ln w="28575">
              <a:solidFill>
                <a:srgbClr val="41719C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7" name="Straight Connector 176"/>
            <p:cNvCxnSpPr/>
            <p:nvPr/>
          </p:nvCxnSpPr>
          <p:spPr>
            <a:xfrm flipV="1">
              <a:off x="14585839" y="5473036"/>
              <a:ext cx="1615938" cy="1752977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flipH="1" flipV="1">
              <a:off x="16229671" y="5459823"/>
              <a:ext cx="1679618" cy="1760976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>
              <a:off x="14590241" y="9405550"/>
              <a:ext cx="3873687" cy="0"/>
            </a:xfrm>
            <a:prstGeom prst="line">
              <a:avLst/>
            </a:prstGeom>
            <a:ln w="50800">
              <a:solidFill>
                <a:schemeClr val="tx1">
                  <a:lumMod val="95000"/>
                  <a:lumOff val="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flipH="1" flipV="1">
              <a:off x="14567187" y="6541480"/>
              <a:ext cx="2" cy="2843050"/>
            </a:xfrm>
            <a:prstGeom prst="line">
              <a:avLst/>
            </a:prstGeom>
            <a:ln w="50800">
              <a:solidFill>
                <a:schemeClr val="tx1">
                  <a:lumMod val="95000"/>
                  <a:lumOff val="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flipV="1">
              <a:off x="15009666" y="7240859"/>
              <a:ext cx="0" cy="2189757"/>
            </a:xfrm>
            <a:prstGeom prst="line">
              <a:avLst/>
            </a:prstGeom>
            <a:ln w="19050">
              <a:solidFill>
                <a:srgbClr val="41719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flipV="1">
              <a:off x="15493877" y="7220009"/>
              <a:ext cx="0" cy="2189757"/>
            </a:xfrm>
            <a:prstGeom prst="line">
              <a:avLst/>
            </a:prstGeom>
            <a:ln w="19050">
              <a:solidFill>
                <a:srgbClr val="41719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flipV="1">
              <a:off x="15978089" y="7241294"/>
              <a:ext cx="0" cy="2168476"/>
            </a:xfrm>
            <a:prstGeom prst="line">
              <a:avLst/>
            </a:prstGeom>
            <a:ln w="19050">
              <a:solidFill>
                <a:srgbClr val="41719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flipV="1">
              <a:off x="16462299" y="7231223"/>
              <a:ext cx="0" cy="2178535"/>
            </a:xfrm>
            <a:prstGeom prst="line">
              <a:avLst/>
            </a:prstGeom>
            <a:ln w="19050">
              <a:solidFill>
                <a:srgbClr val="41719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flipV="1">
              <a:off x="16946511" y="7220009"/>
              <a:ext cx="0" cy="2189757"/>
            </a:xfrm>
            <a:prstGeom prst="line">
              <a:avLst/>
            </a:prstGeom>
            <a:ln w="19050">
              <a:solidFill>
                <a:srgbClr val="41719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flipV="1">
              <a:off x="17430721" y="7220009"/>
              <a:ext cx="0" cy="2189757"/>
            </a:xfrm>
            <a:prstGeom prst="line">
              <a:avLst/>
            </a:prstGeom>
            <a:ln w="19050">
              <a:solidFill>
                <a:srgbClr val="41719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flipV="1">
              <a:off x="17914931" y="7220009"/>
              <a:ext cx="0" cy="2189757"/>
            </a:xfrm>
            <a:prstGeom prst="line">
              <a:avLst/>
            </a:prstGeom>
            <a:ln w="19050">
              <a:solidFill>
                <a:srgbClr val="41719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flipH="1">
              <a:off x="14585841" y="7226024"/>
              <a:ext cx="1404210" cy="5212"/>
            </a:xfrm>
            <a:prstGeom prst="line">
              <a:avLst/>
            </a:prstGeom>
            <a:ln w="47625">
              <a:solidFill>
                <a:srgbClr val="41719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flipH="1">
              <a:off x="15981162" y="8992238"/>
              <a:ext cx="484164" cy="0"/>
            </a:xfrm>
            <a:prstGeom prst="line">
              <a:avLst/>
            </a:prstGeom>
            <a:ln w="47625">
              <a:solidFill>
                <a:srgbClr val="41719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flipH="1">
              <a:off x="16449753" y="7239057"/>
              <a:ext cx="1481543" cy="0"/>
            </a:xfrm>
            <a:prstGeom prst="line">
              <a:avLst/>
            </a:prstGeom>
            <a:ln w="47625">
              <a:solidFill>
                <a:srgbClr val="41719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 flipH="1" flipV="1">
              <a:off x="16179371" y="3040446"/>
              <a:ext cx="23771" cy="2423778"/>
            </a:xfrm>
            <a:prstGeom prst="line">
              <a:avLst/>
            </a:prstGeom>
            <a:ln w="63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 flipH="1" flipV="1">
              <a:off x="16199550" y="3040084"/>
              <a:ext cx="23771" cy="2423778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TextBox 192"/>
            <p:cNvSpPr txBox="1"/>
            <p:nvPr/>
          </p:nvSpPr>
          <p:spPr>
            <a:xfrm>
              <a:off x="10444590" y="3616357"/>
              <a:ext cx="2592525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dirty="0">
                  <a:latin typeface="Arial" panose="020B0604020202020204" pitchFamily="34" charset="0"/>
                  <a:cs typeface="Arial" panose="020B0604020202020204" pitchFamily="34" charset="0"/>
                </a:rPr>
                <a:t>RNA-</a:t>
              </a:r>
              <a:r>
                <a:rPr lang="en-US" sz="1500" dirty="0" err="1">
                  <a:latin typeface="Arial" panose="020B0604020202020204" pitchFamily="34" charset="0"/>
                  <a:cs typeface="Arial" panose="020B0604020202020204" pitchFamily="34" charset="0"/>
                </a:rPr>
                <a:t>Seq</a:t>
              </a:r>
              <a:endParaRPr lang="en-US" sz="15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1500" dirty="0">
                  <a:latin typeface="Arial" panose="020B0604020202020204" pitchFamily="34" charset="0"/>
                  <a:cs typeface="Arial" panose="020B0604020202020204" pitchFamily="34" charset="0"/>
                </a:rPr>
                <a:t>Signal</a:t>
              </a: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14928799" y="10193850"/>
              <a:ext cx="3704646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dirty="0">
                  <a:latin typeface="Arial" panose="020B0604020202020204" pitchFamily="34" charset="0"/>
                  <a:cs typeface="Arial" panose="020B0604020202020204" pitchFamily="34" charset="0"/>
                </a:rPr>
                <a:t>Small Deletion</a:t>
              </a:r>
            </a:p>
          </p:txBody>
        </p:sp>
        <p:cxnSp>
          <p:nvCxnSpPr>
            <p:cNvPr id="197" name="Straight Connector 196"/>
            <p:cNvCxnSpPr/>
            <p:nvPr/>
          </p:nvCxnSpPr>
          <p:spPr>
            <a:xfrm>
              <a:off x="14053940" y="5909006"/>
              <a:ext cx="5115028" cy="0"/>
            </a:xfrm>
            <a:prstGeom prst="line">
              <a:avLst/>
            </a:prstGeom>
            <a:ln w="254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>
              <a:off x="13824319" y="5909001"/>
              <a:ext cx="783542" cy="0"/>
            </a:xfrm>
            <a:prstGeom prst="line">
              <a:avLst/>
            </a:prstGeom>
            <a:ln w="1428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>
              <a:off x="18481546" y="5909001"/>
              <a:ext cx="783542" cy="0"/>
            </a:xfrm>
            <a:prstGeom prst="line">
              <a:avLst/>
            </a:prstGeom>
            <a:ln w="1428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0" name="TextBox 199"/>
            <p:cNvSpPr txBox="1"/>
            <p:nvPr/>
          </p:nvSpPr>
          <p:spPr>
            <a:xfrm>
              <a:off x="14519824" y="9406544"/>
              <a:ext cx="4163023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dirty="0"/>
                <a:t>A  C   G  T   A   C  G</a:t>
              </a: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20078418" y="4980851"/>
              <a:ext cx="2763732" cy="10464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Genomic 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Coordinate</a:t>
              </a:r>
            </a:p>
          </p:txBody>
        </p:sp>
        <p:cxnSp>
          <p:nvCxnSpPr>
            <p:cNvPr id="166" name="Straight Connector 165"/>
            <p:cNvCxnSpPr/>
            <p:nvPr/>
          </p:nvCxnSpPr>
          <p:spPr>
            <a:xfrm flipV="1">
              <a:off x="13338980" y="5464956"/>
              <a:ext cx="7132072" cy="20677"/>
            </a:xfrm>
            <a:prstGeom prst="line">
              <a:avLst/>
            </a:prstGeom>
            <a:ln w="50800">
              <a:solidFill>
                <a:schemeClr val="tx1">
                  <a:lumMod val="95000"/>
                  <a:lumOff val="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8A202-36DC-4B47-8F92-4299214A341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2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770" y="706509"/>
            <a:ext cx="5463771" cy="545831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71465" y="54129"/>
            <a:ext cx="6507397" cy="331795"/>
          </a:xfrm>
          <a:prstGeom prst="rect">
            <a:avLst/>
          </a:prstGeom>
          <a:noFill/>
        </p:spPr>
        <p:txBody>
          <a:bodyPr wrap="none" lIns="39027" tIns="19513" rIns="39027" bIns="19513" rtlCol="0">
            <a:spAutoFit/>
          </a:bodyPr>
          <a:lstStyle/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Predictability and Information Leakage: GEUVADIS Dataset</a:t>
            </a: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8A202-36DC-4B47-8F92-4299214A341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61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928" y="-21006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Genotype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rediction Accuracy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628" y="1229670"/>
            <a:ext cx="4736210" cy="4729696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8A202-36DC-4B47-8F92-4299214A341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21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678" y="923520"/>
            <a:ext cx="4812403" cy="490209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848575" y="164487"/>
            <a:ext cx="3866199" cy="331795"/>
          </a:xfrm>
          <a:prstGeom prst="rect">
            <a:avLst/>
          </a:prstGeom>
          <a:noFill/>
        </p:spPr>
        <p:txBody>
          <a:bodyPr wrap="none" lIns="39027" tIns="19513" rIns="39027" bIns="19513" rtlCol="0">
            <a:spAutoFit/>
          </a:bodyPr>
          <a:lstStyle/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Linking Attack: GEUVADIS Dataset</a:t>
            </a: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8A202-36DC-4B47-8F92-4299214A341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418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179</Words>
  <Application>Microsoft Macintosh PowerPoint</Application>
  <PresentationFormat>On-screen Show (4:3)</PresentationFormat>
  <Paragraphs>55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Genotype Prediction Accuracy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Gamze Gursoy</dc:creator>
  <cp:lastModifiedBy>Gamze Gursoy</cp:lastModifiedBy>
  <cp:revision>2</cp:revision>
  <dcterms:created xsi:type="dcterms:W3CDTF">2017-09-23T22:56:22Z</dcterms:created>
  <dcterms:modified xsi:type="dcterms:W3CDTF">2017-09-23T23:08:15Z</dcterms:modified>
</cp:coreProperties>
</file>