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6"/>
  </p:notesMasterIdLst>
  <p:sldIdLst>
    <p:sldId id="256" r:id="rId2"/>
    <p:sldId id="259" r:id="rId3"/>
    <p:sldId id="260" r:id="rId4"/>
    <p:sldId id="258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2600"/>
    <a:srgbClr val="FF7503"/>
    <a:srgbClr val="0432FF"/>
    <a:srgbClr val="FF40FF"/>
    <a:srgbClr val="FF85FF"/>
    <a:srgbClr val="AB7942"/>
    <a:srgbClr val="9437FF"/>
    <a:srgbClr val="0096FF"/>
    <a:srgbClr val="521B93"/>
    <a:srgbClr val="94209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950"/>
    <p:restoredTop sz="94696"/>
  </p:normalViewPr>
  <p:slideViewPr>
    <p:cSldViewPr snapToGrid="0" snapToObjects="1">
      <p:cViewPr varScale="1">
        <p:scale>
          <a:sx n="182" d="100"/>
          <a:sy n="182" d="100"/>
        </p:scale>
        <p:origin x="168" y="10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notesMaster" Target="notesMasters/notesMaster1.xml"/><Relationship Id="rId17" Type="http://schemas.openxmlformats.org/officeDocument/2006/relationships/presProps" Target="presProps.xml"/><Relationship Id="rId18" Type="http://schemas.openxmlformats.org/officeDocument/2006/relationships/viewProps" Target="viewProps.xml"/><Relationship Id="rId1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74FCDF-ED59-E841-9D7F-05DF72852B1B}" type="datetimeFigureOut">
              <a:rPr lang="en-US" smtClean="0"/>
              <a:t>9/22/17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042B2D-BF83-1A42-AB09-B66BC56A95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4258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042B2D-BF83-1A42-AB09-B66BC56A959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9087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042B2D-BF83-1A42-AB09-B66BC56A959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80082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9FB389-11AA-4642-8028-4835A4673D4B}" type="datetime1">
              <a:rPr lang="en-US" smtClean="0"/>
              <a:t>9/22/17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90CB10-3CFA-3A43-9BE3-6DA7EBF618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31300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3DCE4-09D6-DB4E-81FC-22FA476D4390}" type="datetime1">
              <a:rPr lang="en-US" smtClean="0"/>
              <a:t>9/22/17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90CB10-3CFA-3A43-9BE3-6DA7EBF618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2282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DB2E9-A923-7049-BC56-866D0EAE804E}" type="datetime1">
              <a:rPr lang="en-US" smtClean="0"/>
              <a:t>9/22/17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90CB10-3CFA-3A43-9BE3-6DA7EBF618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9430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9C6529-4538-224C-BC2B-82AD0E9A9693}" type="datetime1">
              <a:rPr lang="en-US" smtClean="0"/>
              <a:t>9/22/17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90CB10-3CFA-3A43-9BE3-6DA7EBF618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1642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1DC3C-9AE3-1547-8AAA-730B2636D18B}" type="datetime1">
              <a:rPr lang="en-US" smtClean="0"/>
              <a:t>9/22/17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90CB10-3CFA-3A43-9BE3-6DA7EBF618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8381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37773-A20A-9B4D-911F-5206EA7CD5C0}" type="datetime1">
              <a:rPr lang="en-US" smtClean="0"/>
              <a:t>9/22/17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90CB10-3CFA-3A43-9BE3-6DA7EBF618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0878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28CC7F-0189-F448-A32C-4EB7D4BE6132}" type="datetime1">
              <a:rPr lang="en-US" smtClean="0"/>
              <a:t>9/22/17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90CB10-3CFA-3A43-9BE3-6DA7EBF618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4098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9EB93-F6F6-4A4D-B220-5C1E6F033C37}" type="datetime1">
              <a:rPr lang="en-US" smtClean="0"/>
              <a:t>9/22/17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90CB10-3CFA-3A43-9BE3-6DA7EBF618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8852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2620A-A37A-0348-B1AF-B61685941583}" type="datetime1">
              <a:rPr lang="en-US" smtClean="0"/>
              <a:t>9/22/17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90CB10-3CFA-3A43-9BE3-6DA7EBF618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70478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C19C65-F1D1-1E46-8A4C-8A766CFF610B}" type="datetime1">
              <a:rPr lang="en-US" smtClean="0"/>
              <a:t>9/22/17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90CB10-3CFA-3A43-9BE3-6DA7EBF618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0234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ADFFB-E6BA-A247-8259-A82811E8EF8B}" type="datetime1">
              <a:rPr lang="en-US" smtClean="0"/>
              <a:t>9/22/17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90CB10-3CFA-3A43-9BE3-6DA7EBF618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9980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3F6F4E-4566-5A44-91B5-1AE6EFEC2F3C}" type="datetime1">
              <a:rPr lang="en-US" smtClean="0"/>
              <a:t>9/22/17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90CB10-3CFA-3A43-9BE3-6DA7EBF618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773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3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tif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4" Type="http://schemas.openxmlformats.org/officeDocument/2006/relationships/image" Target="../media/image5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4" Type="http://schemas.openxmlformats.org/officeDocument/2006/relationships/image" Target="../media/image3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4" Type="http://schemas.openxmlformats.org/officeDocument/2006/relationships/image" Target="../media/image2.emf"/><Relationship Id="rId5" Type="http://schemas.openxmlformats.org/officeDocument/2006/relationships/image" Target="../media/image1.tif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1.tiff"/><Relationship Id="rId5" Type="http://schemas.openxmlformats.org/officeDocument/2006/relationships/image" Target="../media/image4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3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3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4" Type="http://schemas.openxmlformats.org/officeDocument/2006/relationships/image" Target="../media/image5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82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2" name="Group 311"/>
          <p:cNvGrpSpPr/>
          <p:nvPr/>
        </p:nvGrpSpPr>
        <p:grpSpPr>
          <a:xfrm>
            <a:off x="103283" y="32266"/>
            <a:ext cx="11904547" cy="6706747"/>
            <a:chOff x="103283" y="32266"/>
            <a:chExt cx="11904547" cy="6706747"/>
          </a:xfrm>
        </p:grpSpPr>
        <p:grpSp>
          <p:nvGrpSpPr>
            <p:cNvPr id="69" name="Group 68"/>
            <p:cNvGrpSpPr/>
            <p:nvPr/>
          </p:nvGrpSpPr>
          <p:grpSpPr>
            <a:xfrm>
              <a:off x="1409252" y="32266"/>
              <a:ext cx="8552096" cy="793973"/>
              <a:chOff x="1409252" y="376515"/>
              <a:chExt cx="8552096" cy="793973"/>
            </a:xfrm>
          </p:grpSpPr>
          <p:sp>
            <p:nvSpPr>
              <p:cNvPr id="5" name="Rectangle 4"/>
              <p:cNvSpPr/>
              <p:nvPr/>
            </p:nvSpPr>
            <p:spPr>
              <a:xfrm>
                <a:off x="4252856" y="1026555"/>
                <a:ext cx="922867" cy="143933"/>
              </a:xfrm>
              <a:prstGeom prst="rect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Rectangle 5"/>
              <p:cNvSpPr/>
              <p:nvPr/>
            </p:nvSpPr>
            <p:spPr>
              <a:xfrm>
                <a:off x="5717588" y="1026555"/>
                <a:ext cx="1574801" cy="143933"/>
              </a:xfrm>
              <a:prstGeom prst="rect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Rectangle 6"/>
              <p:cNvSpPr/>
              <p:nvPr/>
            </p:nvSpPr>
            <p:spPr>
              <a:xfrm>
                <a:off x="7690321" y="1026555"/>
                <a:ext cx="381003" cy="143932"/>
              </a:xfrm>
              <a:prstGeom prst="rect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Rectangle 7"/>
              <p:cNvSpPr/>
              <p:nvPr/>
            </p:nvSpPr>
            <p:spPr>
              <a:xfrm>
                <a:off x="8680921" y="1026555"/>
                <a:ext cx="330203" cy="143932"/>
              </a:xfrm>
              <a:prstGeom prst="rect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0" name="Straight Connector 9"/>
              <p:cNvCxnSpPr/>
              <p:nvPr/>
            </p:nvCxnSpPr>
            <p:spPr>
              <a:xfrm>
                <a:off x="2549563" y="1098521"/>
                <a:ext cx="587985" cy="0"/>
              </a:xfrm>
              <a:prstGeom prst="line">
                <a:avLst/>
              </a:prstGeom>
              <a:ln w="5715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/>
              <p:cNvCxnSpPr/>
              <p:nvPr/>
            </p:nvCxnSpPr>
            <p:spPr>
              <a:xfrm>
                <a:off x="9011124" y="1098521"/>
                <a:ext cx="950224" cy="0"/>
              </a:xfrm>
              <a:prstGeom prst="line">
                <a:avLst/>
              </a:prstGeom>
              <a:ln w="57150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/>
              <p:cNvCxnSpPr>
                <a:endCxn id="5" idx="1"/>
              </p:cNvCxnSpPr>
              <p:nvPr/>
            </p:nvCxnSpPr>
            <p:spPr>
              <a:xfrm>
                <a:off x="3710990" y="1098522"/>
                <a:ext cx="541866" cy="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/>
              <p:cNvCxnSpPr/>
              <p:nvPr/>
            </p:nvCxnSpPr>
            <p:spPr>
              <a:xfrm>
                <a:off x="5175723" y="1098521"/>
                <a:ext cx="541866" cy="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/>
              <p:cNvCxnSpPr>
                <a:endCxn id="7" idx="1"/>
              </p:cNvCxnSpPr>
              <p:nvPr/>
            </p:nvCxnSpPr>
            <p:spPr>
              <a:xfrm>
                <a:off x="7292389" y="1098521"/>
                <a:ext cx="397932" cy="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/>
              <p:cNvCxnSpPr>
                <a:stCxn id="7" idx="3"/>
                <a:endCxn id="8" idx="1"/>
              </p:cNvCxnSpPr>
              <p:nvPr/>
            </p:nvCxnSpPr>
            <p:spPr>
              <a:xfrm>
                <a:off x="8071324" y="1098521"/>
                <a:ext cx="609597" cy="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Rectangle 19"/>
              <p:cNvSpPr/>
              <p:nvPr/>
            </p:nvSpPr>
            <p:spPr>
              <a:xfrm>
                <a:off x="3138842" y="1026555"/>
                <a:ext cx="572147" cy="143933"/>
              </a:xfrm>
              <a:prstGeom prst="rect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Freeform 51"/>
              <p:cNvSpPr/>
              <p:nvPr/>
            </p:nvSpPr>
            <p:spPr>
              <a:xfrm>
                <a:off x="1409252" y="376515"/>
                <a:ext cx="2581836" cy="781652"/>
              </a:xfrm>
              <a:custGeom>
                <a:avLst/>
                <a:gdLst>
                  <a:gd name="connsiteX0" fmla="*/ 1846497 w 3288022"/>
                  <a:gd name="connsiteY0" fmla="*/ 986313 h 1079476"/>
                  <a:gd name="connsiteX1" fmla="*/ 6939 w 3288022"/>
                  <a:gd name="connsiteY1" fmla="*/ 986313 h 1079476"/>
                  <a:gd name="connsiteX2" fmla="*/ 2438168 w 3288022"/>
                  <a:gd name="connsiteY2" fmla="*/ 18124 h 1079476"/>
                  <a:gd name="connsiteX3" fmla="*/ 3288022 w 3288022"/>
                  <a:gd name="connsiteY3" fmla="*/ 330096 h 1079476"/>
                  <a:gd name="connsiteX4" fmla="*/ 3288022 w 3288022"/>
                  <a:gd name="connsiteY4" fmla="*/ 330096 h 1079476"/>
                  <a:gd name="connsiteX5" fmla="*/ 3288022 w 3288022"/>
                  <a:gd name="connsiteY5" fmla="*/ 330096 h 1079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288022" h="1079476">
                    <a:moveTo>
                      <a:pt x="1846497" y="986313"/>
                    </a:moveTo>
                    <a:cubicBezTo>
                      <a:pt x="877412" y="1066995"/>
                      <a:pt x="-91673" y="1147678"/>
                      <a:pt x="6939" y="986313"/>
                    </a:cubicBezTo>
                    <a:cubicBezTo>
                      <a:pt x="105551" y="824948"/>
                      <a:pt x="1891321" y="127493"/>
                      <a:pt x="2438168" y="18124"/>
                    </a:cubicBezTo>
                    <a:cubicBezTo>
                      <a:pt x="2985015" y="-91246"/>
                      <a:pt x="3288022" y="330096"/>
                      <a:pt x="3288022" y="330096"/>
                    </a:cubicBezTo>
                    <a:lnTo>
                      <a:pt x="3288022" y="330096"/>
                    </a:lnTo>
                    <a:lnTo>
                      <a:pt x="3288022" y="330096"/>
                    </a:lnTo>
                  </a:path>
                </a:pathLst>
              </a:cu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54" name="Straight Connector 53"/>
              <p:cNvCxnSpPr/>
              <p:nvPr/>
            </p:nvCxnSpPr>
            <p:spPr>
              <a:xfrm flipV="1">
                <a:off x="2241128" y="527122"/>
                <a:ext cx="602427" cy="186432"/>
              </a:xfrm>
              <a:prstGeom prst="line">
                <a:avLst/>
              </a:prstGeom>
              <a:ln w="571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8" name="Triangle 57"/>
              <p:cNvSpPr>
                <a:spLocks/>
              </p:cNvSpPr>
              <p:nvPr/>
            </p:nvSpPr>
            <p:spPr>
              <a:xfrm>
                <a:off x="2629646" y="854025"/>
                <a:ext cx="182880" cy="182880"/>
              </a:xfrm>
              <a:prstGeom prst="triangl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" name="Triangle 60"/>
              <p:cNvSpPr>
                <a:spLocks/>
              </p:cNvSpPr>
              <p:nvPr/>
            </p:nvSpPr>
            <p:spPr>
              <a:xfrm rot="9627892">
                <a:off x="2655434" y="622113"/>
                <a:ext cx="182880" cy="182880"/>
              </a:xfrm>
              <a:prstGeom prst="triangl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" name="Diamond 65"/>
              <p:cNvSpPr/>
              <p:nvPr/>
            </p:nvSpPr>
            <p:spPr>
              <a:xfrm>
                <a:off x="5175723" y="859733"/>
                <a:ext cx="164951" cy="164592"/>
              </a:xfrm>
              <a:prstGeom prst="diamond">
                <a:avLst/>
              </a:prstGeom>
              <a:solidFill>
                <a:srgbClr val="FF85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" name="Diamond 66"/>
              <p:cNvSpPr/>
              <p:nvPr/>
            </p:nvSpPr>
            <p:spPr>
              <a:xfrm>
                <a:off x="5890606" y="859733"/>
                <a:ext cx="164951" cy="164592"/>
              </a:xfrm>
              <a:prstGeom prst="diamond">
                <a:avLst/>
              </a:prstGeom>
              <a:solidFill>
                <a:srgbClr val="FF85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" name="Diamond 67"/>
              <p:cNvSpPr/>
              <p:nvPr/>
            </p:nvSpPr>
            <p:spPr>
              <a:xfrm>
                <a:off x="9144196" y="859733"/>
                <a:ext cx="164951" cy="164592"/>
              </a:xfrm>
              <a:prstGeom prst="diamond">
                <a:avLst/>
              </a:prstGeom>
              <a:solidFill>
                <a:srgbClr val="FF85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07" name="Group 306"/>
            <p:cNvGrpSpPr/>
            <p:nvPr/>
          </p:nvGrpSpPr>
          <p:grpSpPr>
            <a:xfrm>
              <a:off x="1223379" y="1265881"/>
              <a:ext cx="7116885" cy="3633401"/>
              <a:chOff x="954439" y="1077623"/>
              <a:chExt cx="7116885" cy="3633401"/>
            </a:xfrm>
          </p:grpSpPr>
          <p:grpSp>
            <p:nvGrpSpPr>
              <p:cNvPr id="121" name="Group 120"/>
              <p:cNvGrpSpPr/>
              <p:nvPr/>
            </p:nvGrpSpPr>
            <p:grpSpPr>
              <a:xfrm>
                <a:off x="954439" y="1077623"/>
                <a:ext cx="1512265" cy="3633401"/>
                <a:chOff x="709262" y="1025423"/>
                <a:chExt cx="1512265" cy="3633401"/>
              </a:xfrm>
            </p:grpSpPr>
            <p:grpSp>
              <p:nvGrpSpPr>
                <p:cNvPr id="120" name="Group 119"/>
                <p:cNvGrpSpPr/>
                <p:nvPr/>
              </p:nvGrpSpPr>
              <p:grpSpPr>
                <a:xfrm>
                  <a:off x="709262" y="1590804"/>
                  <a:ext cx="1512265" cy="3068020"/>
                  <a:chOff x="709262" y="1120159"/>
                  <a:chExt cx="1512265" cy="3068020"/>
                </a:xfrm>
              </p:grpSpPr>
              <p:pic>
                <p:nvPicPr>
                  <p:cNvPr id="77" name="Picture 76"/>
                  <p:cNvPicPr>
                    <a:picLocks noChangeAspect="1"/>
                  </p:cNvPicPr>
                  <p:nvPr/>
                </p:nvPicPr>
                <p:blipFill rotWithShape="1">
                  <a:blip r:embed="rId2"/>
                  <a:srcRect l="36761" t="12941" r="35200" b="11177"/>
                  <a:stretch/>
                </p:blipFill>
                <p:spPr>
                  <a:xfrm flipH="1">
                    <a:off x="738099" y="1120159"/>
                    <a:ext cx="170926" cy="462577"/>
                  </a:xfrm>
                  <a:prstGeom prst="rect">
                    <a:avLst/>
                  </a:prstGeom>
                </p:spPr>
              </p:pic>
              <p:pic>
                <p:nvPicPr>
                  <p:cNvPr id="78" name="Picture 77"/>
                  <p:cNvPicPr>
                    <a:picLocks noChangeAspect="1"/>
                  </p:cNvPicPr>
                  <p:nvPr/>
                </p:nvPicPr>
                <p:blipFill rotWithShape="1">
                  <a:blip r:embed="rId2"/>
                  <a:srcRect l="36761" t="12941" r="35200" b="11177"/>
                  <a:stretch/>
                </p:blipFill>
                <p:spPr>
                  <a:xfrm flipH="1">
                    <a:off x="738099" y="2696514"/>
                    <a:ext cx="170926" cy="462577"/>
                  </a:xfrm>
                  <a:prstGeom prst="rect">
                    <a:avLst/>
                  </a:prstGeom>
                </p:spPr>
              </p:pic>
              <p:pic>
                <p:nvPicPr>
                  <p:cNvPr id="80" name="Picture 79"/>
                  <p:cNvPicPr>
                    <a:picLocks noChangeAspect="1"/>
                  </p:cNvPicPr>
                  <p:nvPr/>
                </p:nvPicPr>
                <p:blipFill rotWithShape="1">
                  <a:blip r:embed="rId2"/>
                  <a:srcRect l="36761" t="12941" r="35200" b="11177"/>
                  <a:stretch/>
                </p:blipFill>
                <p:spPr>
                  <a:xfrm flipH="1">
                    <a:off x="738099" y="3211058"/>
                    <a:ext cx="170926" cy="462577"/>
                  </a:xfrm>
                  <a:prstGeom prst="rect">
                    <a:avLst/>
                  </a:prstGeom>
                </p:spPr>
              </p:pic>
              <p:pic>
                <p:nvPicPr>
                  <p:cNvPr id="81" name="Picture 80"/>
                  <p:cNvPicPr>
                    <a:picLocks noChangeAspect="1"/>
                  </p:cNvPicPr>
                  <p:nvPr/>
                </p:nvPicPr>
                <p:blipFill rotWithShape="1">
                  <a:blip r:embed="rId2"/>
                  <a:srcRect l="36761" t="12941" r="35200" b="11177"/>
                  <a:stretch/>
                </p:blipFill>
                <p:spPr>
                  <a:xfrm flipH="1">
                    <a:off x="738099" y="1634703"/>
                    <a:ext cx="170926" cy="462577"/>
                  </a:xfrm>
                  <a:prstGeom prst="rect">
                    <a:avLst/>
                  </a:prstGeom>
                </p:spPr>
              </p:pic>
              <p:pic>
                <p:nvPicPr>
                  <p:cNvPr id="82" name="Picture 81"/>
                  <p:cNvPicPr>
                    <a:picLocks noChangeAspect="1"/>
                  </p:cNvPicPr>
                  <p:nvPr/>
                </p:nvPicPr>
                <p:blipFill rotWithShape="1">
                  <a:blip r:embed="rId2"/>
                  <a:srcRect l="36761" t="12941" r="35200" b="11177"/>
                  <a:stretch/>
                </p:blipFill>
                <p:spPr>
                  <a:xfrm flipH="1">
                    <a:off x="738099" y="3725602"/>
                    <a:ext cx="170926" cy="462577"/>
                  </a:xfrm>
                  <a:prstGeom prst="rect">
                    <a:avLst/>
                  </a:prstGeom>
                </p:spPr>
              </p:pic>
              <p:pic>
                <p:nvPicPr>
                  <p:cNvPr id="84" name="Picture 83"/>
                  <p:cNvPicPr>
                    <a:picLocks noChangeAspect="1"/>
                  </p:cNvPicPr>
                  <p:nvPr/>
                </p:nvPicPr>
                <p:blipFill>
                  <a:blip r:embed="rId3"/>
                  <a:stretch>
                    <a:fillRect/>
                  </a:stretch>
                </p:blipFill>
                <p:spPr>
                  <a:xfrm>
                    <a:off x="709262" y="2149247"/>
                    <a:ext cx="228600" cy="495300"/>
                  </a:xfrm>
                  <a:prstGeom prst="rect">
                    <a:avLst/>
                  </a:prstGeom>
                </p:spPr>
              </p:pic>
              <p:grpSp>
                <p:nvGrpSpPr>
                  <p:cNvPr id="86" name="Group 85"/>
                  <p:cNvGrpSpPr/>
                  <p:nvPr/>
                </p:nvGrpSpPr>
                <p:grpSpPr>
                  <a:xfrm>
                    <a:off x="1210011" y="1262724"/>
                    <a:ext cx="590176" cy="182880"/>
                    <a:chOff x="1226372" y="1262724"/>
                    <a:chExt cx="590176" cy="182880"/>
                  </a:xfrm>
                </p:grpSpPr>
                <p:sp>
                  <p:nvSpPr>
                    <p:cNvPr id="75" name="6-Point Star 74"/>
                    <p:cNvSpPr/>
                    <p:nvPr/>
                  </p:nvSpPr>
                  <p:spPr>
                    <a:xfrm>
                      <a:off x="1226372" y="1262724"/>
                      <a:ext cx="182880" cy="182880"/>
                    </a:xfrm>
                    <a:prstGeom prst="star6">
                      <a:avLst/>
                    </a:prstGeom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76" name="6-Point Star 75"/>
                    <p:cNvSpPr/>
                    <p:nvPr/>
                  </p:nvSpPr>
                  <p:spPr>
                    <a:xfrm>
                      <a:off x="1633668" y="1262724"/>
                      <a:ext cx="182880" cy="182880"/>
                    </a:xfrm>
                    <a:prstGeom prst="star6">
                      <a:avLst/>
                    </a:prstGeom>
                    <a:solidFill>
                      <a:srgbClr val="FF85FF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sp>
                <p:nvSpPr>
                  <p:cNvPr id="88" name="6-Point Star 87"/>
                  <p:cNvSpPr/>
                  <p:nvPr/>
                </p:nvSpPr>
                <p:spPr>
                  <a:xfrm>
                    <a:off x="1210011" y="1730158"/>
                    <a:ext cx="182880" cy="182880"/>
                  </a:xfrm>
                  <a:prstGeom prst="star6">
                    <a:avLst/>
                  </a:prstGeom>
                  <a:solidFill>
                    <a:schemeClr val="accent6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9" name="6-Point Star 88"/>
                  <p:cNvSpPr/>
                  <p:nvPr/>
                </p:nvSpPr>
                <p:spPr>
                  <a:xfrm>
                    <a:off x="1617307" y="1730158"/>
                    <a:ext cx="182880" cy="182880"/>
                  </a:xfrm>
                  <a:prstGeom prst="star6">
                    <a:avLst/>
                  </a:prstGeom>
                  <a:solidFill>
                    <a:schemeClr val="accent2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0" name="6-Point Star 89"/>
                  <p:cNvSpPr/>
                  <p:nvPr/>
                </p:nvSpPr>
                <p:spPr>
                  <a:xfrm>
                    <a:off x="2038647" y="1730158"/>
                    <a:ext cx="182880" cy="182880"/>
                  </a:xfrm>
                  <a:prstGeom prst="star6">
                    <a:avLst/>
                  </a:pr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6" name="6-Point Star 95"/>
                  <p:cNvSpPr/>
                  <p:nvPr/>
                </p:nvSpPr>
                <p:spPr>
                  <a:xfrm>
                    <a:off x="1210011" y="3349399"/>
                    <a:ext cx="182880" cy="182880"/>
                  </a:xfrm>
                  <a:prstGeom prst="star6">
                    <a:avLst/>
                  </a:prstGeom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0" name="6-Point Star 99"/>
                  <p:cNvSpPr/>
                  <p:nvPr/>
                </p:nvSpPr>
                <p:spPr>
                  <a:xfrm>
                    <a:off x="1210011" y="3865450"/>
                    <a:ext cx="182880" cy="182880"/>
                  </a:xfrm>
                  <a:prstGeom prst="star6">
                    <a:avLst/>
                  </a:prstGeom>
                  <a:solidFill>
                    <a:schemeClr val="accent2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1" name="6-Point Star 100"/>
                  <p:cNvSpPr/>
                  <p:nvPr/>
                </p:nvSpPr>
                <p:spPr>
                  <a:xfrm>
                    <a:off x="1617307" y="3865450"/>
                    <a:ext cx="182880" cy="182880"/>
                  </a:xfrm>
                  <a:prstGeom prst="star6">
                    <a:avLst/>
                  </a:pr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103" name="Oval 102"/>
                <p:cNvSpPr/>
                <p:nvPr/>
              </p:nvSpPr>
              <p:spPr>
                <a:xfrm>
                  <a:off x="1236794" y="1025423"/>
                  <a:ext cx="457200" cy="457200"/>
                </a:xfrm>
                <a:prstGeom prst="ellipse">
                  <a:avLst/>
                </a:prstGeom>
                <a:solidFill>
                  <a:srgbClr val="FF0000">
                    <a:alpha val="89804"/>
                  </a:srgbClr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solidFill>
                        <a:schemeClr val="tx1"/>
                      </a:solidFill>
                    </a:rPr>
                    <a:t>1</a:t>
                  </a:r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177" name="Group 176"/>
              <p:cNvGrpSpPr/>
              <p:nvPr/>
            </p:nvGrpSpPr>
            <p:grpSpPr>
              <a:xfrm>
                <a:off x="3565593" y="1077623"/>
                <a:ext cx="683629" cy="3633401"/>
                <a:chOff x="3194756" y="1057472"/>
                <a:chExt cx="683629" cy="3633401"/>
              </a:xfrm>
            </p:grpSpPr>
            <p:grpSp>
              <p:nvGrpSpPr>
                <p:cNvPr id="123" name="Group 122"/>
                <p:cNvGrpSpPr/>
                <p:nvPr/>
              </p:nvGrpSpPr>
              <p:grpSpPr>
                <a:xfrm>
                  <a:off x="3194756" y="1622853"/>
                  <a:ext cx="683629" cy="3068020"/>
                  <a:chOff x="709262" y="1120159"/>
                  <a:chExt cx="683629" cy="3068020"/>
                </a:xfrm>
              </p:grpSpPr>
              <p:pic>
                <p:nvPicPr>
                  <p:cNvPr id="125" name="Picture 124"/>
                  <p:cNvPicPr>
                    <a:picLocks noChangeAspect="1"/>
                  </p:cNvPicPr>
                  <p:nvPr/>
                </p:nvPicPr>
                <p:blipFill rotWithShape="1">
                  <a:blip r:embed="rId2"/>
                  <a:srcRect l="36761" t="12941" r="35200" b="11177"/>
                  <a:stretch/>
                </p:blipFill>
                <p:spPr>
                  <a:xfrm flipH="1">
                    <a:off x="738099" y="1120159"/>
                    <a:ext cx="170926" cy="462577"/>
                  </a:xfrm>
                  <a:prstGeom prst="rect">
                    <a:avLst/>
                  </a:prstGeom>
                </p:spPr>
              </p:pic>
              <p:pic>
                <p:nvPicPr>
                  <p:cNvPr id="126" name="Picture 125"/>
                  <p:cNvPicPr>
                    <a:picLocks noChangeAspect="1"/>
                  </p:cNvPicPr>
                  <p:nvPr/>
                </p:nvPicPr>
                <p:blipFill rotWithShape="1">
                  <a:blip r:embed="rId2"/>
                  <a:srcRect l="36761" t="12941" r="35200" b="11177"/>
                  <a:stretch/>
                </p:blipFill>
                <p:spPr>
                  <a:xfrm flipH="1">
                    <a:off x="738099" y="2696514"/>
                    <a:ext cx="170926" cy="462577"/>
                  </a:xfrm>
                  <a:prstGeom prst="rect">
                    <a:avLst/>
                  </a:prstGeom>
                </p:spPr>
              </p:pic>
              <p:pic>
                <p:nvPicPr>
                  <p:cNvPr id="127" name="Picture 126"/>
                  <p:cNvPicPr>
                    <a:picLocks noChangeAspect="1"/>
                  </p:cNvPicPr>
                  <p:nvPr/>
                </p:nvPicPr>
                <p:blipFill rotWithShape="1">
                  <a:blip r:embed="rId2"/>
                  <a:srcRect l="36761" t="12941" r="35200" b="11177"/>
                  <a:stretch/>
                </p:blipFill>
                <p:spPr>
                  <a:xfrm flipH="1">
                    <a:off x="738099" y="3211058"/>
                    <a:ext cx="170926" cy="462577"/>
                  </a:xfrm>
                  <a:prstGeom prst="rect">
                    <a:avLst/>
                  </a:prstGeom>
                </p:spPr>
              </p:pic>
              <p:pic>
                <p:nvPicPr>
                  <p:cNvPr id="128" name="Picture 127"/>
                  <p:cNvPicPr>
                    <a:picLocks noChangeAspect="1"/>
                  </p:cNvPicPr>
                  <p:nvPr/>
                </p:nvPicPr>
                <p:blipFill rotWithShape="1">
                  <a:blip r:embed="rId2"/>
                  <a:srcRect l="36761" t="12941" r="35200" b="11177"/>
                  <a:stretch/>
                </p:blipFill>
                <p:spPr>
                  <a:xfrm flipH="1">
                    <a:off x="738099" y="1634703"/>
                    <a:ext cx="170926" cy="462577"/>
                  </a:xfrm>
                  <a:prstGeom prst="rect">
                    <a:avLst/>
                  </a:prstGeom>
                </p:spPr>
              </p:pic>
              <p:pic>
                <p:nvPicPr>
                  <p:cNvPr id="129" name="Picture 128"/>
                  <p:cNvPicPr>
                    <a:picLocks noChangeAspect="1"/>
                  </p:cNvPicPr>
                  <p:nvPr/>
                </p:nvPicPr>
                <p:blipFill rotWithShape="1">
                  <a:blip r:embed="rId2"/>
                  <a:srcRect l="36761" t="12941" r="35200" b="11177"/>
                  <a:stretch/>
                </p:blipFill>
                <p:spPr>
                  <a:xfrm flipH="1">
                    <a:off x="738099" y="3725602"/>
                    <a:ext cx="170926" cy="462577"/>
                  </a:xfrm>
                  <a:prstGeom prst="rect">
                    <a:avLst/>
                  </a:prstGeom>
                </p:spPr>
              </p:pic>
              <p:pic>
                <p:nvPicPr>
                  <p:cNvPr id="130" name="Picture 129"/>
                  <p:cNvPicPr>
                    <a:picLocks noChangeAspect="1"/>
                  </p:cNvPicPr>
                  <p:nvPr/>
                </p:nvPicPr>
                <p:blipFill>
                  <a:blip r:embed="rId3"/>
                  <a:stretch>
                    <a:fillRect/>
                  </a:stretch>
                </p:blipFill>
                <p:spPr>
                  <a:xfrm>
                    <a:off x="709262" y="2149247"/>
                    <a:ext cx="228600" cy="495300"/>
                  </a:xfrm>
                  <a:prstGeom prst="rect">
                    <a:avLst/>
                  </a:prstGeom>
                </p:spPr>
              </p:pic>
              <p:sp>
                <p:nvSpPr>
                  <p:cNvPr id="132" name="6-Point Star 131"/>
                  <p:cNvSpPr/>
                  <p:nvPr/>
                </p:nvSpPr>
                <p:spPr>
                  <a:xfrm>
                    <a:off x="1210011" y="1730158"/>
                    <a:ext cx="182880" cy="182880"/>
                  </a:xfrm>
                  <a:prstGeom prst="star6">
                    <a:avLst/>
                  </a:prstGeom>
                  <a:solidFill>
                    <a:srgbClr val="FF85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6" name="6-Point Star 135"/>
                  <p:cNvSpPr/>
                  <p:nvPr/>
                </p:nvSpPr>
                <p:spPr>
                  <a:xfrm>
                    <a:off x="1210011" y="3865450"/>
                    <a:ext cx="182880" cy="182880"/>
                  </a:xfrm>
                  <a:prstGeom prst="star6">
                    <a:avLst/>
                  </a:prstGeom>
                  <a:solidFill>
                    <a:schemeClr val="accent6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124" name="Oval 123"/>
                <p:cNvSpPr/>
                <p:nvPr/>
              </p:nvSpPr>
              <p:spPr>
                <a:xfrm>
                  <a:off x="3307970" y="1057472"/>
                  <a:ext cx="457200" cy="457200"/>
                </a:xfrm>
                <a:prstGeom prst="ellipse">
                  <a:avLst/>
                </a:prstGeom>
                <a:solidFill>
                  <a:srgbClr val="FF0000">
                    <a:alpha val="9804"/>
                  </a:srgbClr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solidFill>
                        <a:schemeClr val="tx1"/>
                      </a:solidFill>
                    </a:rPr>
                    <a:t>2</a:t>
                  </a:r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178" name="Group 177"/>
              <p:cNvGrpSpPr/>
              <p:nvPr/>
            </p:nvGrpSpPr>
            <p:grpSpPr>
              <a:xfrm>
                <a:off x="6980399" y="1077623"/>
                <a:ext cx="1090925" cy="3633401"/>
                <a:chOff x="6735222" y="1057472"/>
                <a:chExt cx="1090925" cy="3633401"/>
              </a:xfrm>
            </p:grpSpPr>
            <p:grpSp>
              <p:nvGrpSpPr>
                <p:cNvPr id="159" name="Group 158"/>
                <p:cNvGrpSpPr/>
                <p:nvPr/>
              </p:nvGrpSpPr>
              <p:grpSpPr>
                <a:xfrm>
                  <a:off x="6735222" y="1622853"/>
                  <a:ext cx="1090925" cy="3068020"/>
                  <a:chOff x="709262" y="1120159"/>
                  <a:chExt cx="1090925" cy="3068020"/>
                </a:xfrm>
              </p:grpSpPr>
              <p:pic>
                <p:nvPicPr>
                  <p:cNvPr id="161" name="Picture 160"/>
                  <p:cNvPicPr>
                    <a:picLocks noChangeAspect="1"/>
                  </p:cNvPicPr>
                  <p:nvPr/>
                </p:nvPicPr>
                <p:blipFill rotWithShape="1">
                  <a:blip r:embed="rId2"/>
                  <a:srcRect l="36761" t="12941" r="35200" b="11177"/>
                  <a:stretch/>
                </p:blipFill>
                <p:spPr>
                  <a:xfrm flipH="1">
                    <a:off x="738099" y="1120159"/>
                    <a:ext cx="170926" cy="462577"/>
                  </a:xfrm>
                  <a:prstGeom prst="rect">
                    <a:avLst/>
                  </a:prstGeom>
                </p:spPr>
              </p:pic>
              <p:pic>
                <p:nvPicPr>
                  <p:cNvPr id="162" name="Picture 161"/>
                  <p:cNvPicPr>
                    <a:picLocks noChangeAspect="1"/>
                  </p:cNvPicPr>
                  <p:nvPr/>
                </p:nvPicPr>
                <p:blipFill rotWithShape="1">
                  <a:blip r:embed="rId2"/>
                  <a:srcRect l="36761" t="12941" r="35200" b="11177"/>
                  <a:stretch/>
                </p:blipFill>
                <p:spPr>
                  <a:xfrm flipH="1">
                    <a:off x="738099" y="2696514"/>
                    <a:ext cx="170926" cy="462577"/>
                  </a:xfrm>
                  <a:prstGeom prst="rect">
                    <a:avLst/>
                  </a:prstGeom>
                </p:spPr>
              </p:pic>
              <p:pic>
                <p:nvPicPr>
                  <p:cNvPr id="163" name="Picture 162"/>
                  <p:cNvPicPr>
                    <a:picLocks noChangeAspect="1"/>
                  </p:cNvPicPr>
                  <p:nvPr/>
                </p:nvPicPr>
                <p:blipFill rotWithShape="1">
                  <a:blip r:embed="rId2"/>
                  <a:srcRect l="36761" t="12941" r="35200" b="11177"/>
                  <a:stretch/>
                </p:blipFill>
                <p:spPr>
                  <a:xfrm flipH="1">
                    <a:off x="738099" y="3211058"/>
                    <a:ext cx="170926" cy="462577"/>
                  </a:xfrm>
                  <a:prstGeom prst="rect">
                    <a:avLst/>
                  </a:prstGeom>
                </p:spPr>
              </p:pic>
              <p:pic>
                <p:nvPicPr>
                  <p:cNvPr id="164" name="Picture 163"/>
                  <p:cNvPicPr>
                    <a:picLocks noChangeAspect="1"/>
                  </p:cNvPicPr>
                  <p:nvPr/>
                </p:nvPicPr>
                <p:blipFill rotWithShape="1">
                  <a:blip r:embed="rId2"/>
                  <a:srcRect l="36761" t="12941" r="35200" b="11177"/>
                  <a:stretch/>
                </p:blipFill>
                <p:spPr>
                  <a:xfrm flipH="1">
                    <a:off x="738099" y="1634703"/>
                    <a:ext cx="170926" cy="462577"/>
                  </a:xfrm>
                  <a:prstGeom prst="rect">
                    <a:avLst/>
                  </a:prstGeom>
                </p:spPr>
              </p:pic>
              <p:pic>
                <p:nvPicPr>
                  <p:cNvPr id="165" name="Picture 164"/>
                  <p:cNvPicPr>
                    <a:picLocks noChangeAspect="1"/>
                  </p:cNvPicPr>
                  <p:nvPr/>
                </p:nvPicPr>
                <p:blipFill rotWithShape="1">
                  <a:blip r:embed="rId2"/>
                  <a:srcRect l="36761" t="12941" r="35200" b="11177"/>
                  <a:stretch/>
                </p:blipFill>
                <p:spPr>
                  <a:xfrm flipH="1">
                    <a:off x="738099" y="3725602"/>
                    <a:ext cx="170926" cy="462577"/>
                  </a:xfrm>
                  <a:prstGeom prst="rect">
                    <a:avLst/>
                  </a:prstGeom>
                </p:spPr>
              </p:pic>
              <p:pic>
                <p:nvPicPr>
                  <p:cNvPr id="166" name="Picture 165"/>
                  <p:cNvPicPr>
                    <a:picLocks noChangeAspect="1"/>
                  </p:cNvPicPr>
                  <p:nvPr/>
                </p:nvPicPr>
                <p:blipFill>
                  <a:blip r:embed="rId3"/>
                  <a:stretch>
                    <a:fillRect/>
                  </a:stretch>
                </p:blipFill>
                <p:spPr>
                  <a:xfrm>
                    <a:off x="709262" y="2149247"/>
                    <a:ext cx="228600" cy="495300"/>
                  </a:xfrm>
                  <a:prstGeom prst="rect">
                    <a:avLst/>
                  </a:prstGeom>
                </p:spPr>
              </p:pic>
              <p:sp>
                <p:nvSpPr>
                  <p:cNvPr id="174" name="6-Point Star 173"/>
                  <p:cNvSpPr/>
                  <p:nvPr/>
                </p:nvSpPr>
                <p:spPr>
                  <a:xfrm>
                    <a:off x="1210011" y="1262724"/>
                    <a:ext cx="182880" cy="182880"/>
                  </a:xfrm>
                  <a:prstGeom prst="star6">
                    <a:avLst/>
                  </a:prstGeom>
                  <a:solidFill>
                    <a:srgbClr val="9411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68" name="6-Point Star 167"/>
                  <p:cNvSpPr/>
                  <p:nvPr/>
                </p:nvSpPr>
                <p:spPr>
                  <a:xfrm>
                    <a:off x="1210011" y="1730158"/>
                    <a:ext cx="182880" cy="182880"/>
                  </a:xfrm>
                  <a:prstGeom prst="star6">
                    <a:avLst/>
                  </a:prstGeom>
                  <a:solidFill>
                    <a:srgbClr val="0070C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69" name="6-Point Star 168"/>
                  <p:cNvSpPr/>
                  <p:nvPr/>
                </p:nvSpPr>
                <p:spPr>
                  <a:xfrm>
                    <a:off x="1617307" y="1730158"/>
                    <a:ext cx="182880" cy="182880"/>
                  </a:xfrm>
                  <a:prstGeom prst="star6">
                    <a:avLst/>
                  </a:pr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71" name="6-Point Star 170"/>
                  <p:cNvSpPr/>
                  <p:nvPr/>
                </p:nvSpPr>
                <p:spPr>
                  <a:xfrm>
                    <a:off x="1210011" y="3349399"/>
                    <a:ext cx="182880" cy="182880"/>
                  </a:xfrm>
                  <a:prstGeom prst="star6">
                    <a:avLst/>
                  </a:prstGeom>
                  <a:solidFill>
                    <a:srgbClr val="9411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160" name="Oval 159"/>
                <p:cNvSpPr/>
                <p:nvPr/>
              </p:nvSpPr>
              <p:spPr>
                <a:xfrm>
                  <a:off x="7052084" y="1057472"/>
                  <a:ext cx="457200" cy="457200"/>
                </a:xfrm>
                <a:prstGeom prst="ellipse">
                  <a:avLst/>
                </a:prstGeom>
                <a:solidFill>
                  <a:srgbClr val="FF0000">
                    <a:alpha val="40000"/>
                  </a:srgbClr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solidFill>
                        <a:schemeClr val="tx1"/>
                      </a:solidFill>
                    </a:rPr>
                    <a:t>N</a:t>
                  </a:r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</p:grpSp>
          <p:pic>
            <p:nvPicPr>
              <p:cNvPr id="176" name="Picture 175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348111" y="2741923"/>
                <a:ext cx="533400" cy="304800"/>
              </a:xfrm>
              <a:prstGeom prst="rect">
                <a:avLst/>
              </a:prstGeom>
            </p:spPr>
          </p:pic>
        </p:grpSp>
        <p:sp>
          <p:nvSpPr>
            <p:cNvPr id="191" name="Hexagon 190"/>
            <p:cNvSpPr/>
            <p:nvPr/>
          </p:nvSpPr>
          <p:spPr>
            <a:xfrm>
              <a:off x="9504382" y="497196"/>
              <a:ext cx="182880" cy="182880"/>
            </a:xfrm>
            <a:prstGeom prst="hexagon">
              <a:avLst/>
            </a:prstGeom>
            <a:solidFill>
              <a:srgbClr val="9420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01" name="Group 200"/>
            <p:cNvGrpSpPr/>
            <p:nvPr/>
          </p:nvGrpSpPr>
          <p:grpSpPr>
            <a:xfrm>
              <a:off x="9010504" y="1525927"/>
              <a:ext cx="2523078" cy="1926763"/>
              <a:chOff x="9010504" y="1014941"/>
              <a:chExt cx="2523078" cy="1926763"/>
            </a:xfrm>
          </p:grpSpPr>
          <p:grpSp>
            <p:nvGrpSpPr>
              <p:cNvPr id="196" name="Group 195"/>
              <p:cNvGrpSpPr/>
              <p:nvPr/>
            </p:nvGrpSpPr>
            <p:grpSpPr>
              <a:xfrm>
                <a:off x="9110909" y="1326427"/>
                <a:ext cx="2422673" cy="369332"/>
                <a:chOff x="9110909" y="1402693"/>
                <a:chExt cx="2422673" cy="369332"/>
              </a:xfrm>
            </p:grpSpPr>
            <p:sp>
              <p:nvSpPr>
                <p:cNvPr id="185" name="Diamond 184"/>
                <p:cNvSpPr/>
                <p:nvPr/>
              </p:nvSpPr>
              <p:spPr>
                <a:xfrm>
                  <a:off x="9110909" y="1505063"/>
                  <a:ext cx="164951" cy="164592"/>
                </a:xfrm>
                <a:prstGeom prst="diamond">
                  <a:avLst/>
                </a:prstGeom>
                <a:solidFill>
                  <a:srgbClr val="FF85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6" name="TextBox 185"/>
                <p:cNvSpPr txBox="1"/>
                <p:nvPr/>
              </p:nvSpPr>
              <p:spPr>
                <a:xfrm>
                  <a:off x="9448972" y="1402693"/>
                  <a:ext cx="208461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dirty="0" smtClean="0"/>
                    <a:t>RNA binding protein</a:t>
                  </a:r>
                  <a:endParaRPr lang="en-US" dirty="0"/>
                </a:p>
              </p:txBody>
            </p:sp>
          </p:grpSp>
          <p:grpSp>
            <p:nvGrpSpPr>
              <p:cNvPr id="197" name="Group 196"/>
              <p:cNvGrpSpPr/>
              <p:nvPr/>
            </p:nvGrpSpPr>
            <p:grpSpPr>
              <a:xfrm>
                <a:off x="9101944" y="1637913"/>
                <a:ext cx="2356937" cy="369332"/>
                <a:chOff x="9101944" y="1772025"/>
                <a:chExt cx="2356937" cy="369332"/>
              </a:xfrm>
            </p:grpSpPr>
            <p:sp>
              <p:nvSpPr>
                <p:cNvPr id="184" name="Triangle 183"/>
                <p:cNvSpPr>
                  <a:spLocks/>
                </p:cNvSpPr>
                <p:nvPr/>
              </p:nvSpPr>
              <p:spPr>
                <a:xfrm>
                  <a:off x="9101944" y="1865251"/>
                  <a:ext cx="182880" cy="182880"/>
                </a:xfrm>
                <a:prstGeom prst="triangle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7" name="TextBox 186"/>
                <p:cNvSpPr txBox="1"/>
                <p:nvPr/>
              </p:nvSpPr>
              <p:spPr>
                <a:xfrm>
                  <a:off x="9448972" y="1772025"/>
                  <a:ext cx="2009909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dirty="0" smtClean="0"/>
                    <a:t>Transcription factor</a:t>
                  </a:r>
                  <a:endParaRPr lang="en-US" dirty="0"/>
                </a:p>
              </p:txBody>
            </p:sp>
          </p:grpSp>
          <p:grpSp>
            <p:nvGrpSpPr>
              <p:cNvPr id="198" name="Group 197"/>
              <p:cNvGrpSpPr/>
              <p:nvPr/>
            </p:nvGrpSpPr>
            <p:grpSpPr>
              <a:xfrm>
                <a:off x="9010504" y="1949399"/>
                <a:ext cx="1507992" cy="369332"/>
                <a:chOff x="9010504" y="2072342"/>
                <a:chExt cx="1507992" cy="369332"/>
              </a:xfrm>
            </p:grpSpPr>
            <p:cxnSp>
              <p:nvCxnSpPr>
                <p:cNvPr id="180" name="Straight Connector 179"/>
                <p:cNvCxnSpPr/>
                <p:nvPr/>
              </p:nvCxnSpPr>
              <p:spPr>
                <a:xfrm>
                  <a:off x="9010504" y="2257008"/>
                  <a:ext cx="365760" cy="0"/>
                </a:xfrm>
                <a:prstGeom prst="line">
                  <a:avLst/>
                </a:prstGeom>
                <a:ln w="57150"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88" name="TextBox 187"/>
                <p:cNvSpPr txBox="1"/>
                <p:nvPr/>
              </p:nvSpPr>
              <p:spPr>
                <a:xfrm>
                  <a:off x="9448972" y="2072342"/>
                  <a:ext cx="1069524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dirty="0" smtClean="0"/>
                    <a:t>Enhancer</a:t>
                  </a:r>
                  <a:endParaRPr lang="en-US" dirty="0"/>
                </a:p>
              </p:txBody>
            </p:sp>
          </p:grpSp>
          <p:grpSp>
            <p:nvGrpSpPr>
              <p:cNvPr id="199" name="Group 198"/>
              <p:cNvGrpSpPr/>
              <p:nvPr/>
            </p:nvGrpSpPr>
            <p:grpSpPr>
              <a:xfrm>
                <a:off x="9010504" y="2260885"/>
                <a:ext cx="1516392" cy="369332"/>
                <a:chOff x="9010504" y="2344443"/>
                <a:chExt cx="1516392" cy="369332"/>
              </a:xfrm>
            </p:grpSpPr>
            <p:cxnSp>
              <p:nvCxnSpPr>
                <p:cNvPr id="182" name="Straight Connector 181"/>
                <p:cNvCxnSpPr/>
                <p:nvPr/>
              </p:nvCxnSpPr>
              <p:spPr>
                <a:xfrm>
                  <a:off x="9010504" y="2529109"/>
                  <a:ext cx="365760" cy="0"/>
                </a:xfrm>
                <a:prstGeom prst="line">
                  <a:avLst/>
                </a:prstGeom>
                <a:ln w="5715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89" name="TextBox 188"/>
                <p:cNvSpPr txBox="1"/>
                <p:nvPr/>
              </p:nvSpPr>
              <p:spPr>
                <a:xfrm>
                  <a:off x="9448972" y="2344443"/>
                  <a:ext cx="1077924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dirty="0" smtClean="0"/>
                    <a:t>Promoter</a:t>
                  </a:r>
                  <a:endParaRPr lang="en-US" dirty="0"/>
                </a:p>
              </p:txBody>
            </p:sp>
          </p:grpSp>
          <p:grpSp>
            <p:nvGrpSpPr>
              <p:cNvPr id="200" name="Group 199"/>
              <p:cNvGrpSpPr/>
              <p:nvPr/>
            </p:nvGrpSpPr>
            <p:grpSpPr>
              <a:xfrm>
                <a:off x="9010504" y="2572372"/>
                <a:ext cx="1235482" cy="369332"/>
                <a:chOff x="9010504" y="2572372"/>
                <a:chExt cx="1235482" cy="369332"/>
              </a:xfrm>
            </p:grpSpPr>
            <p:cxnSp>
              <p:nvCxnSpPr>
                <p:cNvPr id="183" name="Straight Connector 182"/>
                <p:cNvCxnSpPr/>
                <p:nvPr/>
              </p:nvCxnSpPr>
              <p:spPr>
                <a:xfrm>
                  <a:off x="9010504" y="2757038"/>
                  <a:ext cx="365760" cy="0"/>
                </a:xfrm>
                <a:prstGeom prst="line">
                  <a:avLst/>
                </a:prstGeom>
                <a:ln w="57150">
                  <a:solidFill>
                    <a:srgbClr val="00B0F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90" name="TextBox 189"/>
                <p:cNvSpPr txBox="1"/>
                <p:nvPr/>
              </p:nvSpPr>
              <p:spPr>
                <a:xfrm>
                  <a:off x="9448972" y="2572372"/>
                  <a:ext cx="797014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dirty="0" smtClean="0"/>
                    <a:t>3’ UTR</a:t>
                  </a:r>
                  <a:endParaRPr lang="en-US" dirty="0"/>
                </a:p>
              </p:txBody>
            </p:sp>
          </p:grpSp>
          <p:grpSp>
            <p:nvGrpSpPr>
              <p:cNvPr id="195" name="Group 194"/>
              <p:cNvGrpSpPr/>
              <p:nvPr/>
            </p:nvGrpSpPr>
            <p:grpSpPr>
              <a:xfrm>
                <a:off x="9134334" y="1014941"/>
                <a:ext cx="1143712" cy="369332"/>
                <a:chOff x="9134334" y="1014941"/>
                <a:chExt cx="1143712" cy="369332"/>
              </a:xfrm>
            </p:grpSpPr>
            <p:sp>
              <p:nvSpPr>
                <p:cNvPr id="193" name="Hexagon 192"/>
                <p:cNvSpPr/>
                <p:nvPr/>
              </p:nvSpPr>
              <p:spPr>
                <a:xfrm>
                  <a:off x="9134334" y="1108167"/>
                  <a:ext cx="182880" cy="182880"/>
                </a:xfrm>
                <a:prstGeom prst="hexagon">
                  <a:avLst/>
                </a:prstGeom>
                <a:solidFill>
                  <a:srgbClr val="94209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4" name="TextBox 193"/>
                <p:cNvSpPr txBox="1"/>
                <p:nvPr/>
              </p:nvSpPr>
              <p:spPr>
                <a:xfrm>
                  <a:off x="9448972" y="1014941"/>
                  <a:ext cx="829074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dirty="0" smtClean="0"/>
                    <a:t>miRNA</a:t>
                  </a:r>
                  <a:endParaRPr lang="en-US" dirty="0"/>
                </a:p>
              </p:txBody>
            </p:sp>
          </p:grpSp>
        </p:grpSp>
        <p:grpSp>
          <p:nvGrpSpPr>
            <p:cNvPr id="202" name="Group 201"/>
            <p:cNvGrpSpPr/>
            <p:nvPr/>
          </p:nvGrpSpPr>
          <p:grpSpPr>
            <a:xfrm>
              <a:off x="103283" y="5220969"/>
              <a:ext cx="11904547" cy="1518044"/>
              <a:chOff x="142691" y="558906"/>
              <a:chExt cx="11904547" cy="1518044"/>
            </a:xfrm>
          </p:grpSpPr>
          <p:grpSp>
            <p:nvGrpSpPr>
              <p:cNvPr id="203" name="Group 202"/>
              <p:cNvGrpSpPr/>
              <p:nvPr/>
            </p:nvGrpSpPr>
            <p:grpSpPr>
              <a:xfrm>
                <a:off x="142691" y="558906"/>
                <a:ext cx="2094044" cy="1518044"/>
                <a:chOff x="774700" y="508000"/>
                <a:chExt cx="2094044" cy="1518044"/>
              </a:xfrm>
            </p:grpSpPr>
            <p:sp>
              <p:nvSpPr>
                <p:cNvPr id="279" name="Oval 278"/>
                <p:cNvSpPr/>
                <p:nvPr/>
              </p:nvSpPr>
              <p:spPr>
                <a:xfrm>
                  <a:off x="1127410" y="652966"/>
                  <a:ext cx="199962" cy="200722"/>
                </a:xfrm>
                <a:prstGeom prst="ellipse">
                  <a:avLst/>
                </a:prstGeom>
                <a:solidFill>
                  <a:srgbClr val="FF0000">
                    <a:alpha val="89804"/>
                  </a:srgbClr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80" name="Oval 279"/>
                <p:cNvSpPr/>
                <p:nvPr/>
              </p:nvSpPr>
              <p:spPr>
                <a:xfrm>
                  <a:off x="774700" y="1020955"/>
                  <a:ext cx="199962" cy="200722"/>
                </a:xfrm>
                <a:prstGeom prst="ellipse">
                  <a:avLst/>
                </a:prstGeom>
                <a:noFill/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81" name="Oval 280"/>
                <p:cNvSpPr/>
                <p:nvPr/>
              </p:nvSpPr>
              <p:spPr>
                <a:xfrm>
                  <a:off x="1332290" y="1033587"/>
                  <a:ext cx="199962" cy="200722"/>
                </a:xfrm>
                <a:prstGeom prst="ellipse">
                  <a:avLst/>
                </a:prstGeom>
                <a:solidFill>
                  <a:srgbClr val="FF0000">
                    <a:alpha val="40000"/>
                  </a:srgbClr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82" name="Oval 281"/>
                <p:cNvSpPr/>
                <p:nvPr/>
              </p:nvSpPr>
              <p:spPr>
                <a:xfrm>
                  <a:off x="1121219" y="1310887"/>
                  <a:ext cx="199962" cy="200722"/>
                </a:xfrm>
                <a:prstGeom prst="ellipse">
                  <a:avLst/>
                </a:prstGeom>
                <a:solidFill>
                  <a:srgbClr val="FF2600">
                    <a:alpha val="9804"/>
                  </a:srgbClr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83" name="Oval 282"/>
                <p:cNvSpPr/>
                <p:nvPr/>
              </p:nvSpPr>
              <p:spPr>
                <a:xfrm>
                  <a:off x="2052233" y="508000"/>
                  <a:ext cx="199962" cy="200722"/>
                </a:xfrm>
                <a:prstGeom prst="ellipse">
                  <a:avLst/>
                </a:prstGeom>
                <a:noFill/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84" name="Oval 283"/>
                <p:cNvSpPr/>
                <p:nvPr/>
              </p:nvSpPr>
              <p:spPr>
                <a:xfrm>
                  <a:off x="1662782" y="678056"/>
                  <a:ext cx="199962" cy="200722"/>
                </a:xfrm>
                <a:prstGeom prst="ellipse">
                  <a:avLst/>
                </a:prstGeom>
                <a:noFill/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85" name="Oval 284"/>
                <p:cNvSpPr/>
                <p:nvPr/>
              </p:nvSpPr>
              <p:spPr>
                <a:xfrm>
                  <a:off x="1907817" y="936014"/>
                  <a:ext cx="199962" cy="200722"/>
                </a:xfrm>
                <a:prstGeom prst="ellipse">
                  <a:avLst/>
                </a:prstGeom>
                <a:solidFill>
                  <a:srgbClr val="FF0000">
                    <a:alpha val="5098"/>
                  </a:srgbClr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86" name="Oval 285"/>
                <p:cNvSpPr/>
                <p:nvPr/>
              </p:nvSpPr>
              <p:spPr>
                <a:xfrm>
                  <a:off x="1752291" y="1553425"/>
                  <a:ext cx="199962" cy="200722"/>
                </a:xfrm>
                <a:prstGeom prst="ellipse">
                  <a:avLst/>
                </a:prstGeom>
                <a:noFill/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87" name="Oval 286"/>
                <p:cNvSpPr/>
                <p:nvPr/>
              </p:nvSpPr>
              <p:spPr>
                <a:xfrm>
                  <a:off x="2202205" y="1611969"/>
                  <a:ext cx="199962" cy="200722"/>
                </a:xfrm>
                <a:prstGeom prst="ellipse">
                  <a:avLst/>
                </a:prstGeom>
                <a:solidFill>
                  <a:srgbClr val="FF0000">
                    <a:alpha val="0"/>
                  </a:srgbClr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88" name="Oval 287"/>
                <p:cNvSpPr/>
                <p:nvPr/>
              </p:nvSpPr>
              <p:spPr>
                <a:xfrm>
                  <a:off x="2102224" y="1182648"/>
                  <a:ext cx="199962" cy="200722"/>
                </a:xfrm>
                <a:prstGeom prst="ellipse">
                  <a:avLst/>
                </a:prstGeom>
                <a:solidFill>
                  <a:srgbClr val="FF0000">
                    <a:alpha val="74902"/>
                  </a:srgbClr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89" name="Oval 288"/>
                <p:cNvSpPr/>
                <p:nvPr/>
              </p:nvSpPr>
              <p:spPr>
                <a:xfrm>
                  <a:off x="1410689" y="1825322"/>
                  <a:ext cx="199962" cy="200722"/>
                </a:xfrm>
                <a:prstGeom prst="ellipse">
                  <a:avLst/>
                </a:prstGeom>
                <a:noFill/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90" name="Oval 289"/>
                <p:cNvSpPr/>
                <p:nvPr/>
              </p:nvSpPr>
              <p:spPr>
                <a:xfrm>
                  <a:off x="2668782" y="1136736"/>
                  <a:ext cx="199962" cy="200722"/>
                </a:xfrm>
                <a:prstGeom prst="ellipse">
                  <a:avLst/>
                </a:prstGeom>
                <a:solidFill>
                  <a:srgbClr val="FF0000">
                    <a:alpha val="9804"/>
                  </a:srgbClr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dirty="0"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291" name="Straight Connector 290"/>
                <p:cNvCxnSpPr>
                  <a:stCxn id="204" idx="6"/>
                  <a:endCxn id="206" idx="0"/>
                </p:cNvCxnSpPr>
                <p:nvPr/>
              </p:nvCxnSpPr>
              <p:spPr>
                <a:xfrm>
                  <a:off x="974662" y="1121316"/>
                  <a:ext cx="246538" cy="18957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2" name="Straight Connector 291"/>
                <p:cNvCxnSpPr>
                  <a:stCxn id="203" idx="4"/>
                  <a:endCxn id="206" idx="0"/>
                </p:cNvCxnSpPr>
                <p:nvPr/>
              </p:nvCxnSpPr>
              <p:spPr>
                <a:xfrm flipH="1">
                  <a:off x="1221200" y="853687"/>
                  <a:ext cx="6191" cy="457199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3" name="Straight Connector 292"/>
                <p:cNvCxnSpPr>
                  <a:stCxn id="203" idx="4"/>
                </p:cNvCxnSpPr>
                <p:nvPr/>
              </p:nvCxnSpPr>
              <p:spPr>
                <a:xfrm flipH="1">
                  <a:off x="973151" y="853687"/>
                  <a:ext cx="254241" cy="261468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4" name="Straight Connector 293"/>
                <p:cNvCxnSpPr>
                  <a:stCxn id="203" idx="4"/>
                  <a:endCxn id="205" idx="2"/>
                </p:cNvCxnSpPr>
                <p:nvPr/>
              </p:nvCxnSpPr>
              <p:spPr>
                <a:xfrm>
                  <a:off x="1227391" y="853687"/>
                  <a:ext cx="104899" cy="28026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5" name="Straight Connector 294"/>
                <p:cNvCxnSpPr>
                  <a:stCxn id="206" idx="0"/>
                  <a:endCxn id="205" idx="2"/>
                </p:cNvCxnSpPr>
                <p:nvPr/>
              </p:nvCxnSpPr>
              <p:spPr>
                <a:xfrm flipV="1">
                  <a:off x="1221200" y="1133948"/>
                  <a:ext cx="111090" cy="176939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6" name="Straight Connector 295"/>
                <p:cNvCxnSpPr>
                  <a:stCxn id="205" idx="7"/>
                  <a:endCxn id="208" idx="3"/>
                </p:cNvCxnSpPr>
                <p:nvPr/>
              </p:nvCxnSpPr>
              <p:spPr>
                <a:xfrm flipV="1">
                  <a:off x="1502968" y="849383"/>
                  <a:ext cx="189098" cy="213599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7" name="Straight Connector 296"/>
                <p:cNvCxnSpPr>
                  <a:stCxn id="208" idx="7"/>
                  <a:endCxn id="207" idx="2"/>
                </p:cNvCxnSpPr>
                <p:nvPr/>
              </p:nvCxnSpPr>
              <p:spPr>
                <a:xfrm flipV="1">
                  <a:off x="1833460" y="608361"/>
                  <a:ext cx="218773" cy="9909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8" name="Straight Connector 297"/>
                <p:cNvCxnSpPr>
                  <a:stCxn id="207" idx="4"/>
                  <a:endCxn id="209" idx="7"/>
                </p:cNvCxnSpPr>
                <p:nvPr/>
              </p:nvCxnSpPr>
              <p:spPr>
                <a:xfrm flipH="1">
                  <a:off x="2078495" y="708722"/>
                  <a:ext cx="73719" cy="256687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9" name="Straight Connector 298"/>
                <p:cNvCxnSpPr>
                  <a:stCxn id="209" idx="4"/>
                  <a:endCxn id="212" idx="1"/>
                </p:cNvCxnSpPr>
                <p:nvPr/>
              </p:nvCxnSpPr>
              <p:spPr>
                <a:xfrm>
                  <a:off x="2007798" y="1136736"/>
                  <a:ext cx="123710" cy="75307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0" name="Straight Connector 299"/>
                <p:cNvCxnSpPr>
                  <a:stCxn id="212" idx="6"/>
                  <a:endCxn id="214" idx="2"/>
                </p:cNvCxnSpPr>
                <p:nvPr/>
              </p:nvCxnSpPr>
              <p:spPr>
                <a:xfrm flipV="1">
                  <a:off x="2302186" y="1237096"/>
                  <a:ext cx="366597" cy="45912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1" name="Straight Connector 300"/>
                <p:cNvCxnSpPr>
                  <a:stCxn id="214" idx="3"/>
                  <a:endCxn id="211" idx="7"/>
                </p:cNvCxnSpPr>
                <p:nvPr/>
              </p:nvCxnSpPr>
              <p:spPr>
                <a:xfrm flipH="1">
                  <a:off x="2372883" y="1308062"/>
                  <a:ext cx="325183" cy="333302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2" name="Straight Connector 301"/>
                <p:cNvCxnSpPr>
                  <a:stCxn id="211" idx="1"/>
                  <a:endCxn id="212" idx="4"/>
                </p:cNvCxnSpPr>
                <p:nvPr/>
              </p:nvCxnSpPr>
              <p:spPr>
                <a:xfrm flipH="1" flipV="1">
                  <a:off x="2202205" y="1383369"/>
                  <a:ext cx="29284" cy="257994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3" name="Straight Connector 302"/>
                <p:cNvCxnSpPr>
                  <a:stCxn id="210" idx="3"/>
                  <a:endCxn id="213" idx="7"/>
                </p:cNvCxnSpPr>
                <p:nvPr/>
              </p:nvCxnSpPr>
              <p:spPr>
                <a:xfrm flipH="1">
                  <a:off x="1581368" y="1724752"/>
                  <a:ext cx="200207" cy="129965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4" name="Straight Connector 303"/>
                <p:cNvCxnSpPr>
                  <a:stCxn id="210" idx="0"/>
                  <a:endCxn id="209" idx="4"/>
                </p:cNvCxnSpPr>
                <p:nvPr/>
              </p:nvCxnSpPr>
              <p:spPr>
                <a:xfrm flipV="1">
                  <a:off x="1852272" y="1136736"/>
                  <a:ext cx="155526" cy="41669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04" name="Group 203"/>
              <p:cNvGrpSpPr/>
              <p:nvPr/>
            </p:nvGrpSpPr>
            <p:grpSpPr>
              <a:xfrm>
                <a:off x="2985477" y="558906"/>
                <a:ext cx="2094044" cy="1518044"/>
                <a:chOff x="3674958" y="578436"/>
                <a:chExt cx="2094044" cy="1518044"/>
              </a:xfrm>
            </p:grpSpPr>
            <p:sp>
              <p:nvSpPr>
                <p:cNvPr id="253" name="Oval 252"/>
                <p:cNvSpPr/>
                <p:nvPr/>
              </p:nvSpPr>
              <p:spPr>
                <a:xfrm>
                  <a:off x="4027668" y="723402"/>
                  <a:ext cx="199962" cy="200722"/>
                </a:xfrm>
                <a:prstGeom prst="ellipse">
                  <a:avLst/>
                </a:prstGeom>
                <a:solidFill>
                  <a:srgbClr val="FF0000">
                    <a:alpha val="89804"/>
                  </a:srgbClr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54" name="Oval 253"/>
                <p:cNvSpPr/>
                <p:nvPr/>
              </p:nvSpPr>
              <p:spPr>
                <a:xfrm>
                  <a:off x="3674958" y="1091391"/>
                  <a:ext cx="199962" cy="200722"/>
                </a:xfrm>
                <a:prstGeom prst="ellipse">
                  <a:avLst/>
                </a:prstGeom>
                <a:solidFill>
                  <a:srgbClr val="FF2600">
                    <a:alpha val="7843"/>
                  </a:srgbClr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55" name="Oval 254"/>
                <p:cNvSpPr/>
                <p:nvPr/>
              </p:nvSpPr>
              <p:spPr>
                <a:xfrm>
                  <a:off x="4232548" y="1104023"/>
                  <a:ext cx="199962" cy="200722"/>
                </a:xfrm>
                <a:prstGeom prst="ellipse">
                  <a:avLst/>
                </a:prstGeom>
                <a:solidFill>
                  <a:srgbClr val="FF0000">
                    <a:alpha val="50196"/>
                  </a:srgbClr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56" name="Oval 255"/>
                <p:cNvSpPr/>
                <p:nvPr/>
              </p:nvSpPr>
              <p:spPr>
                <a:xfrm>
                  <a:off x="4021477" y="1381323"/>
                  <a:ext cx="199962" cy="200722"/>
                </a:xfrm>
                <a:prstGeom prst="ellipse">
                  <a:avLst/>
                </a:prstGeom>
                <a:solidFill>
                  <a:srgbClr val="FF2600">
                    <a:alpha val="18039"/>
                  </a:srgbClr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57" name="Oval 256"/>
                <p:cNvSpPr/>
                <p:nvPr/>
              </p:nvSpPr>
              <p:spPr>
                <a:xfrm>
                  <a:off x="4952491" y="578436"/>
                  <a:ext cx="199962" cy="200722"/>
                </a:xfrm>
                <a:prstGeom prst="ellipse">
                  <a:avLst/>
                </a:prstGeom>
                <a:solidFill>
                  <a:srgbClr val="FF2600">
                    <a:alpha val="5098"/>
                  </a:srgbClr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58" name="Oval 257"/>
                <p:cNvSpPr/>
                <p:nvPr/>
              </p:nvSpPr>
              <p:spPr>
                <a:xfrm>
                  <a:off x="4563040" y="748492"/>
                  <a:ext cx="199962" cy="200722"/>
                </a:xfrm>
                <a:prstGeom prst="ellipse">
                  <a:avLst/>
                </a:prstGeom>
                <a:solidFill>
                  <a:srgbClr val="FF2600">
                    <a:alpha val="3137"/>
                  </a:srgbClr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59" name="Oval 258"/>
                <p:cNvSpPr/>
                <p:nvPr/>
              </p:nvSpPr>
              <p:spPr>
                <a:xfrm>
                  <a:off x="4808075" y="1006450"/>
                  <a:ext cx="199962" cy="200722"/>
                </a:xfrm>
                <a:prstGeom prst="ellipse">
                  <a:avLst/>
                </a:prstGeom>
                <a:solidFill>
                  <a:srgbClr val="FF0000">
                    <a:alpha val="9804"/>
                  </a:srgbClr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60" name="Oval 259"/>
                <p:cNvSpPr/>
                <p:nvPr/>
              </p:nvSpPr>
              <p:spPr>
                <a:xfrm>
                  <a:off x="4652549" y="1623861"/>
                  <a:ext cx="199962" cy="200722"/>
                </a:xfrm>
                <a:prstGeom prst="ellipse">
                  <a:avLst/>
                </a:prstGeom>
                <a:solidFill>
                  <a:srgbClr val="FF0000">
                    <a:alpha val="7843"/>
                  </a:srgbClr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61" name="Oval 260"/>
                <p:cNvSpPr/>
                <p:nvPr/>
              </p:nvSpPr>
              <p:spPr>
                <a:xfrm>
                  <a:off x="5102463" y="1682405"/>
                  <a:ext cx="199962" cy="200722"/>
                </a:xfrm>
                <a:prstGeom prst="ellipse">
                  <a:avLst/>
                </a:prstGeom>
                <a:solidFill>
                  <a:srgbClr val="FF0000">
                    <a:alpha val="12157"/>
                  </a:srgbClr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62" name="Oval 261"/>
                <p:cNvSpPr/>
                <p:nvPr/>
              </p:nvSpPr>
              <p:spPr>
                <a:xfrm>
                  <a:off x="5002482" y="1253084"/>
                  <a:ext cx="199962" cy="200722"/>
                </a:xfrm>
                <a:prstGeom prst="ellipse">
                  <a:avLst/>
                </a:prstGeom>
                <a:solidFill>
                  <a:srgbClr val="FF0000">
                    <a:alpha val="80000"/>
                  </a:srgbClr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63" name="Oval 262"/>
                <p:cNvSpPr/>
                <p:nvPr/>
              </p:nvSpPr>
              <p:spPr>
                <a:xfrm>
                  <a:off x="4310947" y="1895758"/>
                  <a:ext cx="199962" cy="200722"/>
                </a:xfrm>
                <a:prstGeom prst="ellipse">
                  <a:avLst/>
                </a:prstGeom>
                <a:solidFill>
                  <a:srgbClr val="FF2600">
                    <a:alpha val="3137"/>
                  </a:srgbClr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64" name="Oval 263"/>
                <p:cNvSpPr/>
                <p:nvPr/>
              </p:nvSpPr>
              <p:spPr>
                <a:xfrm>
                  <a:off x="5569040" y="1207172"/>
                  <a:ext cx="199962" cy="200722"/>
                </a:xfrm>
                <a:prstGeom prst="ellipse">
                  <a:avLst/>
                </a:prstGeom>
                <a:solidFill>
                  <a:srgbClr val="FF0000">
                    <a:alpha val="20000"/>
                  </a:srgbClr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dirty="0"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265" name="Straight Connector 264"/>
                <p:cNvCxnSpPr>
                  <a:stCxn id="268" idx="6"/>
                  <a:endCxn id="270" idx="0"/>
                </p:cNvCxnSpPr>
                <p:nvPr/>
              </p:nvCxnSpPr>
              <p:spPr>
                <a:xfrm>
                  <a:off x="3874920" y="1191752"/>
                  <a:ext cx="246538" cy="18957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6" name="Straight Connector 265"/>
                <p:cNvCxnSpPr>
                  <a:stCxn id="267" idx="4"/>
                  <a:endCxn id="270" idx="0"/>
                </p:cNvCxnSpPr>
                <p:nvPr/>
              </p:nvCxnSpPr>
              <p:spPr>
                <a:xfrm flipH="1">
                  <a:off x="4121458" y="924123"/>
                  <a:ext cx="6191" cy="457199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7" name="Straight Connector 266"/>
                <p:cNvCxnSpPr>
                  <a:stCxn id="267" idx="4"/>
                </p:cNvCxnSpPr>
                <p:nvPr/>
              </p:nvCxnSpPr>
              <p:spPr>
                <a:xfrm flipH="1">
                  <a:off x="3873409" y="924123"/>
                  <a:ext cx="254241" cy="261468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8" name="Straight Connector 267"/>
                <p:cNvCxnSpPr>
                  <a:stCxn id="267" idx="4"/>
                  <a:endCxn id="269" idx="2"/>
                </p:cNvCxnSpPr>
                <p:nvPr/>
              </p:nvCxnSpPr>
              <p:spPr>
                <a:xfrm>
                  <a:off x="4127649" y="924123"/>
                  <a:ext cx="104899" cy="28026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9" name="Straight Connector 268"/>
                <p:cNvCxnSpPr>
                  <a:stCxn id="270" idx="0"/>
                  <a:endCxn id="269" idx="2"/>
                </p:cNvCxnSpPr>
                <p:nvPr/>
              </p:nvCxnSpPr>
              <p:spPr>
                <a:xfrm flipV="1">
                  <a:off x="4121458" y="1204384"/>
                  <a:ext cx="111090" cy="176939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0" name="Straight Connector 269"/>
                <p:cNvCxnSpPr>
                  <a:stCxn id="269" idx="7"/>
                  <a:endCxn id="272" idx="3"/>
                </p:cNvCxnSpPr>
                <p:nvPr/>
              </p:nvCxnSpPr>
              <p:spPr>
                <a:xfrm flipV="1">
                  <a:off x="4403226" y="919819"/>
                  <a:ext cx="189098" cy="213599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1" name="Straight Connector 270"/>
                <p:cNvCxnSpPr>
                  <a:stCxn id="272" idx="7"/>
                  <a:endCxn id="271" idx="2"/>
                </p:cNvCxnSpPr>
                <p:nvPr/>
              </p:nvCxnSpPr>
              <p:spPr>
                <a:xfrm flipV="1">
                  <a:off x="4733718" y="678797"/>
                  <a:ext cx="218773" cy="9909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2" name="Straight Connector 271"/>
                <p:cNvCxnSpPr>
                  <a:stCxn id="271" idx="4"/>
                  <a:endCxn id="273" idx="7"/>
                </p:cNvCxnSpPr>
                <p:nvPr/>
              </p:nvCxnSpPr>
              <p:spPr>
                <a:xfrm flipH="1">
                  <a:off x="4978753" y="779158"/>
                  <a:ext cx="73719" cy="256687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3" name="Straight Connector 272"/>
                <p:cNvCxnSpPr>
                  <a:stCxn id="273" idx="4"/>
                  <a:endCxn id="276" idx="1"/>
                </p:cNvCxnSpPr>
                <p:nvPr/>
              </p:nvCxnSpPr>
              <p:spPr>
                <a:xfrm>
                  <a:off x="4908056" y="1207172"/>
                  <a:ext cx="123710" cy="75307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4" name="Straight Connector 273"/>
                <p:cNvCxnSpPr>
                  <a:stCxn id="276" idx="6"/>
                  <a:endCxn id="278" idx="2"/>
                </p:cNvCxnSpPr>
                <p:nvPr/>
              </p:nvCxnSpPr>
              <p:spPr>
                <a:xfrm flipV="1">
                  <a:off x="5202444" y="1307532"/>
                  <a:ext cx="366597" cy="45912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5" name="Straight Connector 274"/>
                <p:cNvCxnSpPr>
                  <a:stCxn id="278" idx="3"/>
                  <a:endCxn id="275" idx="7"/>
                </p:cNvCxnSpPr>
                <p:nvPr/>
              </p:nvCxnSpPr>
              <p:spPr>
                <a:xfrm flipH="1">
                  <a:off x="5273141" y="1378498"/>
                  <a:ext cx="325183" cy="333302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6" name="Straight Connector 275"/>
                <p:cNvCxnSpPr>
                  <a:stCxn id="275" idx="1"/>
                  <a:endCxn id="276" idx="4"/>
                </p:cNvCxnSpPr>
                <p:nvPr/>
              </p:nvCxnSpPr>
              <p:spPr>
                <a:xfrm flipH="1" flipV="1">
                  <a:off x="5102463" y="1453805"/>
                  <a:ext cx="29284" cy="257994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7" name="Straight Connector 276"/>
                <p:cNvCxnSpPr>
                  <a:stCxn id="274" idx="3"/>
                  <a:endCxn id="277" idx="7"/>
                </p:cNvCxnSpPr>
                <p:nvPr/>
              </p:nvCxnSpPr>
              <p:spPr>
                <a:xfrm flipH="1">
                  <a:off x="4481626" y="1795188"/>
                  <a:ext cx="200207" cy="129965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8" name="Straight Connector 277"/>
                <p:cNvCxnSpPr>
                  <a:stCxn id="274" idx="0"/>
                  <a:endCxn id="273" idx="4"/>
                </p:cNvCxnSpPr>
                <p:nvPr/>
              </p:nvCxnSpPr>
              <p:spPr>
                <a:xfrm flipV="1">
                  <a:off x="4752530" y="1207172"/>
                  <a:ext cx="155526" cy="41669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05" name="Group 204"/>
              <p:cNvGrpSpPr/>
              <p:nvPr/>
            </p:nvGrpSpPr>
            <p:grpSpPr>
              <a:xfrm>
                <a:off x="7110405" y="558906"/>
                <a:ext cx="2094044" cy="1518044"/>
                <a:chOff x="7404276" y="609813"/>
                <a:chExt cx="2094044" cy="1518044"/>
              </a:xfrm>
            </p:grpSpPr>
            <p:sp>
              <p:nvSpPr>
                <p:cNvPr id="227" name="Oval 226"/>
                <p:cNvSpPr/>
                <p:nvPr/>
              </p:nvSpPr>
              <p:spPr>
                <a:xfrm>
                  <a:off x="7756986" y="754779"/>
                  <a:ext cx="199962" cy="200722"/>
                </a:xfrm>
                <a:prstGeom prst="ellipse">
                  <a:avLst/>
                </a:prstGeom>
                <a:solidFill>
                  <a:srgbClr val="FF0000">
                    <a:alpha val="94902"/>
                  </a:srgbClr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28" name="Oval 227"/>
                <p:cNvSpPr/>
                <p:nvPr/>
              </p:nvSpPr>
              <p:spPr>
                <a:xfrm>
                  <a:off x="7404276" y="1122768"/>
                  <a:ext cx="199962" cy="200722"/>
                </a:xfrm>
                <a:prstGeom prst="ellipse">
                  <a:avLst/>
                </a:prstGeom>
                <a:solidFill>
                  <a:srgbClr val="FF2600">
                    <a:alpha val="16078"/>
                  </a:srgbClr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29" name="Oval 228"/>
                <p:cNvSpPr/>
                <p:nvPr/>
              </p:nvSpPr>
              <p:spPr>
                <a:xfrm>
                  <a:off x="7961866" y="1135400"/>
                  <a:ext cx="199962" cy="200722"/>
                </a:xfrm>
                <a:prstGeom prst="ellipse">
                  <a:avLst/>
                </a:prstGeom>
                <a:solidFill>
                  <a:srgbClr val="FF0000">
                    <a:alpha val="54902"/>
                  </a:srgbClr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30" name="Oval 229"/>
                <p:cNvSpPr/>
                <p:nvPr/>
              </p:nvSpPr>
              <p:spPr>
                <a:xfrm>
                  <a:off x="7750795" y="1412700"/>
                  <a:ext cx="199962" cy="200722"/>
                </a:xfrm>
                <a:prstGeom prst="ellipse">
                  <a:avLst/>
                </a:prstGeom>
                <a:solidFill>
                  <a:srgbClr val="FF2600">
                    <a:alpha val="25098"/>
                  </a:srgbClr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31" name="Oval 230"/>
                <p:cNvSpPr/>
                <p:nvPr/>
              </p:nvSpPr>
              <p:spPr>
                <a:xfrm>
                  <a:off x="8681809" y="609813"/>
                  <a:ext cx="199962" cy="200722"/>
                </a:xfrm>
                <a:prstGeom prst="ellipse">
                  <a:avLst/>
                </a:prstGeom>
                <a:solidFill>
                  <a:srgbClr val="FF2600">
                    <a:alpha val="5098"/>
                  </a:srgbClr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32" name="Oval 231"/>
                <p:cNvSpPr/>
                <p:nvPr/>
              </p:nvSpPr>
              <p:spPr>
                <a:xfrm>
                  <a:off x="8292358" y="779869"/>
                  <a:ext cx="199962" cy="200722"/>
                </a:xfrm>
                <a:prstGeom prst="ellipse">
                  <a:avLst/>
                </a:prstGeom>
                <a:solidFill>
                  <a:srgbClr val="FF2600">
                    <a:alpha val="3137"/>
                  </a:srgbClr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33" name="Oval 232"/>
                <p:cNvSpPr/>
                <p:nvPr/>
              </p:nvSpPr>
              <p:spPr>
                <a:xfrm>
                  <a:off x="8537393" y="1037827"/>
                  <a:ext cx="199962" cy="200722"/>
                </a:xfrm>
                <a:prstGeom prst="ellipse">
                  <a:avLst/>
                </a:prstGeom>
                <a:solidFill>
                  <a:srgbClr val="FF0000">
                    <a:alpha val="9804"/>
                  </a:srgbClr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34" name="Oval 233"/>
                <p:cNvSpPr/>
                <p:nvPr/>
              </p:nvSpPr>
              <p:spPr>
                <a:xfrm>
                  <a:off x="8381867" y="1655238"/>
                  <a:ext cx="199962" cy="200722"/>
                </a:xfrm>
                <a:prstGeom prst="ellipse">
                  <a:avLst/>
                </a:prstGeom>
                <a:solidFill>
                  <a:srgbClr val="FF0000">
                    <a:alpha val="7843"/>
                  </a:srgbClr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35" name="Oval 234"/>
                <p:cNvSpPr/>
                <p:nvPr/>
              </p:nvSpPr>
              <p:spPr>
                <a:xfrm>
                  <a:off x="8831781" y="1713782"/>
                  <a:ext cx="199962" cy="200722"/>
                </a:xfrm>
                <a:prstGeom prst="ellipse">
                  <a:avLst/>
                </a:prstGeom>
                <a:solidFill>
                  <a:srgbClr val="FF0000">
                    <a:alpha val="29804"/>
                  </a:srgbClr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36" name="Oval 235"/>
                <p:cNvSpPr/>
                <p:nvPr/>
              </p:nvSpPr>
              <p:spPr>
                <a:xfrm>
                  <a:off x="8731800" y="1284461"/>
                  <a:ext cx="199962" cy="200722"/>
                </a:xfrm>
                <a:prstGeom prst="ellipse">
                  <a:avLst/>
                </a:prstGeom>
                <a:solidFill>
                  <a:srgbClr val="FF0000">
                    <a:alpha val="80000"/>
                  </a:srgbClr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37" name="Oval 236"/>
                <p:cNvSpPr/>
                <p:nvPr/>
              </p:nvSpPr>
              <p:spPr>
                <a:xfrm>
                  <a:off x="8040265" y="1927135"/>
                  <a:ext cx="199962" cy="200722"/>
                </a:xfrm>
                <a:prstGeom prst="ellipse">
                  <a:avLst/>
                </a:prstGeom>
                <a:solidFill>
                  <a:srgbClr val="FF2600">
                    <a:alpha val="3137"/>
                  </a:srgbClr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38" name="Oval 237"/>
                <p:cNvSpPr/>
                <p:nvPr/>
              </p:nvSpPr>
              <p:spPr>
                <a:xfrm>
                  <a:off x="9298358" y="1238549"/>
                  <a:ext cx="199962" cy="200722"/>
                </a:xfrm>
                <a:prstGeom prst="ellipse">
                  <a:avLst/>
                </a:prstGeom>
                <a:solidFill>
                  <a:srgbClr val="FF0000">
                    <a:alpha val="40000"/>
                  </a:srgbClr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dirty="0"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239" name="Straight Connector 238"/>
                <p:cNvCxnSpPr/>
                <p:nvPr/>
              </p:nvCxnSpPr>
              <p:spPr>
                <a:xfrm>
                  <a:off x="7604238" y="1223129"/>
                  <a:ext cx="246538" cy="18957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0" name="Straight Connector 239"/>
                <p:cNvCxnSpPr/>
                <p:nvPr/>
              </p:nvCxnSpPr>
              <p:spPr>
                <a:xfrm flipH="1">
                  <a:off x="7850776" y="955500"/>
                  <a:ext cx="6191" cy="457199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1" name="Straight Connector 240"/>
                <p:cNvCxnSpPr/>
                <p:nvPr/>
              </p:nvCxnSpPr>
              <p:spPr>
                <a:xfrm flipH="1">
                  <a:off x="7602727" y="955500"/>
                  <a:ext cx="254241" cy="261468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2" name="Straight Connector 241"/>
                <p:cNvCxnSpPr/>
                <p:nvPr/>
              </p:nvCxnSpPr>
              <p:spPr>
                <a:xfrm>
                  <a:off x="7856967" y="955500"/>
                  <a:ext cx="104899" cy="28026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3" name="Straight Connector 242"/>
                <p:cNvCxnSpPr/>
                <p:nvPr/>
              </p:nvCxnSpPr>
              <p:spPr>
                <a:xfrm flipV="1">
                  <a:off x="7850776" y="1235761"/>
                  <a:ext cx="111090" cy="176939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4" name="Straight Connector 243"/>
                <p:cNvCxnSpPr/>
                <p:nvPr/>
              </p:nvCxnSpPr>
              <p:spPr>
                <a:xfrm flipV="1">
                  <a:off x="8132544" y="951196"/>
                  <a:ext cx="189098" cy="213599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5" name="Straight Connector 244"/>
                <p:cNvCxnSpPr/>
                <p:nvPr/>
              </p:nvCxnSpPr>
              <p:spPr>
                <a:xfrm flipV="1">
                  <a:off x="8463036" y="710174"/>
                  <a:ext cx="218773" cy="9909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6" name="Straight Connector 245"/>
                <p:cNvCxnSpPr/>
                <p:nvPr/>
              </p:nvCxnSpPr>
              <p:spPr>
                <a:xfrm flipH="1">
                  <a:off x="8708071" y="810535"/>
                  <a:ext cx="73719" cy="256687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7" name="Straight Connector 246"/>
                <p:cNvCxnSpPr/>
                <p:nvPr/>
              </p:nvCxnSpPr>
              <p:spPr>
                <a:xfrm>
                  <a:off x="8637374" y="1238549"/>
                  <a:ext cx="123710" cy="75307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8" name="Straight Connector 247"/>
                <p:cNvCxnSpPr/>
                <p:nvPr/>
              </p:nvCxnSpPr>
              <p:spPr>
                <a:xfrm flipV="1">
                  <a:off x="8931762" y="1338909"/>
                  <a:ext cx="366597" cy="45912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9" name="Straight Connector 248"/>
                <p:cNvCxnSpPr/>
                <p:nvPr/>
              </p:nvCxnSpPr>
              <p:spPr>
                <a:xfrm flipH="1">
                  <a:off x="9002459" y="1409875"/>
                  <a:ext cx="325183" cy="333302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0" name="Straight Connector 249"/>
                <p:cNvCxnSpPr/>
                <p:nvPr/>
              </p:nvCxnSpPr>
              <p:spPr>
                <a:xfrm flipH="1" flipV="1">
                  <a:off x="8831781" y="1485182"/>
                  <a:ext cx="29284" cy="257994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1" name="Straight Connector 250"/>
                <p:cNvCxnSpPr/>
                <p:nvPr/>
              </p:nvCxnSpPr>
              <p:spPr>
                <a:xfrm flipH="1">
                  <a:off x="8210944" y="1826565"/>
                  <a:ext cx="200207" cy="129965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2" name="Straight Connector 251"/>
                <p:cNvCxnSpPr/>
                <p:nvPr/>
              </p:nvCxnSpPr>
              <p:spPr>
                <a:xfrm flipV="1">
                  <a:off x="8481848" y="1238549"/>
                  <a:ext cx="155526" cy="41669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206" name="Picture 205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828263" y="1165528"/>
                <a:ext cx="533400" cy="304800"/>
              </a:xfrm>
              <a:prstGeom prst="rect">
                <a:avLst/>
              </a:prstGeom>
            </p:spPr>
          </p:pic>
          <p:grpSp>
            <p:nvGrpSpPr>
              <p:cNvPr id="207" name="Group 206"/>
              <p:cNvGrpSpPr/>
              <p:nvPr/>
            </p:nvGrpSpPr>
            <p:grpSpPr>
              <a:xfrm>
                <a:off x="9953194" y="738066"/>
                <a:ext cx="2094044" cy="1159725"/>
                <a:chOff x="9953194" y="719858"/>
                <a:chExt cx="2094044" cy="1159725"/>
              </a:xfrm>
            </p:grpSpPr>
            <p:sp>
              <p:nvSpPr>
                <p:cNvPr id="212" name="Oval 211"/>
                <p:cNvSpPr/>
                <p:nvPr/>
              </p:nvSpPr>
              <p:spPr>
                <a:xfrm>
                  <a:off x="10305904" y="719858"/>
                  <a:ext cx="199962" cy="200722"/>
                </a:xfrm>
                <a:prstGeom prst="ellipse">
                  <a:avLst/>
                </a:prstGeom>
                <a:solidFill>
                  <a:srgbClr val="FF0000">
                    <a:alpha val="94902"/>
                  </a:srgbClr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13" name="Oval 212"/>
                <p:cNvSpPr/>
                <p:nvPr/>
              </p:nvSpPr>
              <p:spPr>
                <a:xfrm>
                  <a:off x="9953194" y="1087847"/>
                  <a:ext cx="199962" cy="200722"/>
                </a:xfrm>
                <a:prstGeom prst="ellipse">
                  <a:avLst/>
                </a:prstGeom>
                <a:solidFill>
                  <a:srgbClr val="FF2600">
                    <a:alpha val="16078"/>
                  </a:srgbClr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14" name="Oval 213"/>
                <p:cNvSpPr/>
                <p:nvPr/>
              </p:nvSpPr>
              <p:spPr>
                <a:xfrm>
                  <a:off x="10510784" y="1100479"/>
                  <a:ext cx="199962" cy="200722"/>
                </a:xfrm>
                <a:prstGeom prst="ellipse">
                  <a:avLst/>
                </a:prstGeom>
                <a:solidFill>
                  <a:srgbClr val="FF0000">
                    <a:alpha val="54902"/>
                  </a:srgbClr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15" name="Oval 214"/>
                <p:cNvSpPr/>
                <p:nvPr/>
              </p:nvSpPr>
              <p:spPr>
                <a:xfrm>
                  <a:off x="10299713" y="1377779"/>
                  <a:ext cx="199962" cy="200722"/>
                </a:xfrm>
                <a:prstGeom prst="ellipse">
                  <a:avLst/>
                </a:prstGeom>
                <a:solidFill>
                  <a:srgbClr val="FF2600">
                    <a:alpha val="25098"/>
                  </a:srgbClr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16" name="Oval 215"/>
                <p:cNvSpPr/>
                <p:nvPr/>
              </p:nvSpPr>
              <p:spPr>
                <a:xfrm>
                  <a:off x="11380699" y="1678861"/>
                  <a:ext cx="199962" cy="200722"/>
                </a:xfrm>
                <a:prstGeom prst="ellipse">
                  <a:avLst/>
                </a:prstGeom>
                <a:solidFill>
                  <a:srgbClr val="FF0000">
                    <a:alpha val="29804"/>
                  </a:srgbClr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17" name="Oval 216"/>
                <p:cNvSpPr/>
                <p:nvPr/>
              </p:nvSpPr>
              <p:spPr>
                <a:xfrm>
                  <a:off x="11280718" y="1249540"/>
                  <a:ext cx="199962" cy="200722"/>
                </a:xfrm>
                <a:prstGeom prst="ellipse">
                  <a:avLst/>
                </a:prstGeom>
                <a:solidFill>
                  <a:srgbClr val="FF0000">
                    <a:alpha val="80000"/>
                  </a:srgbClr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18" name="Oval 217"/>
                <p:cNvSpPr/>
                <p:nvPr/>
              </p:nvSpPr>
              <p:spPr>
                <a:xfrm>
                  <a:off x="11847276" y="1203628"/>
                  <a:ext cx="199962" cy="200722"/>
                </a:xfrm>
                <a:prstGeom prst="ellipse">
                  <a:avLst/>
                </a:prstGeom>
                <a:solidFill>
                  <a:srgbClr val="FF0000">
                    <a:alpha val="40000"/>
                  </a:srgbClr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dirty="0"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219" name="Straight Connector 218"/>
                <p:cNvCxnSpPr/>
                <p:nvPr/>
              </p:nvCxnSpPr>
              <p:spPr>
                <a:xfrm>
                  <a:off x="10153156" y="1188208"/>
                  <a:ext cx="246538" cy="18957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0" name="Straight Connector 219"/>
                <p:cNvCxnSpPr/>
                <p:nvPr/>
              </p:nvCxnSpPr>
              <p:spPr>
                <a:xfrm flipH="1">
                  <a:off x="10399694" y="920579"/>
                  <a:ext cx="6191" cy="457199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1" name="Straight Connector 220"/>
                <p:cNvCxnSpPr/>
                <p:nvPr/>
              </p:nvCxnSpPr>
              <p:spPr>
                <a:xfrm flipH="1">
                  <a:off x="10151645" y="920579"/>
                  <a:ext cx="254241" cy="261468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2" name="Straight Connector 221"/>
                <p:cNvCxnSpPr/>
                <p:nvPr/>
              </p:nvCxnSpPr>
              <p:spPr>
                <a:xfrm>
                  <a:off x="10405885" y="920579"/>
                  <a:ext cx="104899" cy="28026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3" name="Straight Connector 222"/>
                <p:cNvCxnSpPr/>
                <p:nvPr/>
              </p:nvCxnSpPr>
              <p:spPr>
                <a:xfrm flipV="1">
                  <a:off x="10399694" y="1200840"/>
                  <a:ext cx="111090" cy="176939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4" name="Straight Connector 223"/>
                <p:cNvCxnSpPr/>
                <p:nvPr/>
              </p:nvCxnSpPr>
              <p:spPr>
                <a:xfrm flipV="1">
                  <a:off x="11480680" y="1303988"/>
                  <a:ext cx="366597" cy="45912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5" name="Straight Connector 224"/>
                <p:cNvCxnSpPr/>
                <p:nvPr/>
              </p:nvCxnSpPr>
              <p:spPr>
                <a:xfrm flipH="1">
                  <a:off x="11551377" y="1374954"/>
                  <a:ext cx="325183" cy="333302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6" name="Straight Connector 225"/>
                <p:cNvCxnSpPr/>
                <p:nvPr/>
              </p:nvCxnSpPr>
              <p:spPr>
                <a:xfrm flipH="1" flipV="1">
                  <a:off x="11380699" y="1450261"/>
                  <a:ext cx="29284" cy="257994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08" name="Right Arrow 207"/>
              <p:cNvSpPr/>
              <p:nvPr/>
            </p:nvSpPr>
            <p:spPr>
              <a:xfrm>
                <a:off x="2428226" y="1226488"/>
                <a:ext cx="365760" cy="182880"/>
              </a:xfrm>
              <a:prstGeom prst="rightArrow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9" name="Right Arrow 208"/>
              <p:cNvSpPr/>
              <p:nvPr/>
            </p:nvSpPr>
            <p:spPr>
              <a:xfrm>
                <a:off x="6553154" y="1226488"/>
                <a:ext cx="365760" cy="182880"/>
              </a:xfrm>
              <a:prstGeom prst="rightArrow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0" name="Right Arrow 209"/>
              <p:cNvSpPr/>
              <p:nvPr/>
            </p:nvSpPr>
            <p:spPr>
              <a:xfrm>
                <a:off x="9395940" y="1226488"/>
                <a:ext cx="365760" cy="182880"/>
              </a:xfrm>
              <a:prstGeom prst="rightArrow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1" name="Right Arrow 210"/>
              <p:cNvSpPr/>
              <p:nvPr/>
            </p:nvSpPr>
            <p:spPr>
              <a:xfrm>
                <a:off x="5271012" y="1226488"/>
                <a:ext cx="365760" cy="182880"/>
              </a:xfrm>
              <a:prstGeom prst="rightArrow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11" name="Group 310"/>
            <p:cNvGrpSpPr/>
            <p:nvPr/>
          </p:nvGrpSpPr>
          <p:grpSpPr>
            <a:xfrm>
              <a:off x="304715" y="1116106"/>
              <a:ext cx="1138425" cy="1274064"/>
              <a:chOff x="304715" y="1116106"/>
              <a:chExt cx="1138425" cy="1274064"/>
            </a:xfrm>
          </p:grpSpPr>
          <p:sp>
            <p:nvSpPr>
              <p:cNvPr id="305" name="Right Arrow 304"/>
              <p:cNvSpPr/>
              <p:nvPr/>
            </p:nvSpPr>
            <p:spPr>
              <a:xfrm>
                <a:off x="776135" y="1512035"/>
                <a:ext cx="640080" cy="155448"/>
              </a:xfrm>
              <a:prstGeom prst="rightArrow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6" name="Right Arrow 305"/>
              <p:cNvSpPr/>
              <p:nvPr/>
            </p:nvSpPr>
            <p:spPr>
              <a:xfrm rot="5400000">
                <a:off x="378597" y="1847278"/>
                <a:ext cx="640080" cy="154996"/>
              </a:xfrm>
              <a:prstGeom prst="rightArrow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8" name="TextBox 307"/>
              <p:cNvSpPr txBox="1"/>
              <p:nvPr/>
            </p:nvSpPr>
            <p:spPr>
              <a:xfrm>
                <a:off x="708900" y="1116106"/>
                <a:ext cx="73424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genes</a:t>
                </a:r>
                <a:endParaRPr lang="en-US" dirty="0"/>
              </a:p>
            </p:txBody>
          </p:sp>
          <p:sp>
            <p:nvSpPr>
              <p:cNvPr id="309" name="TextBox 308"/>
              <p:cNvSpPr txBox="1"/>
              <p:nvPr/>
            </p:nvSpPr>
            <p:spPr>
              <a:xfrm rot="5400000">
                <a:off x="15982" y="1732105"/>
                <a:ext cx="94679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patients</a:t>
                </a:r>
                <a:endParaRPr lang="en-US" dirty="0"/>
              </a:p>
            </p:txBody>
          </p:sp>
        </p:grp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0EFC01-9BF2-A64C-A7A6-9959E1E9BAE1}" type="datetime1">
              <a:rPr lang="en-US" smtClean="0"/>
              <a:t>9/22/17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90CB10-3CFA-3A43-9BE3-6DA7EBF618D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82446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2620A-A37A-0348-B1AF-B61685941583}" type="datetime1">
              <a:rPr lang="en-US" smtClean="0"/>
              <a:t>9/22/17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90CB10-3CFA-3A43-9BE3-6DA7EBF618D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274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2620A-A37A-0348-B1AF-B61685941583}" type="datetime1">
              <a:rPr lang="en-US" smtClean="0"/>
              <a:t>9/22/17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90CB10-3CFA-3A43-9BE3-6DA7EBF618DC}" type="slidenum">
              <a:rPr lang="en-US" smtClean="0"/>
              <a:t>11</a:t>
            </a:fld>
            <a:endParaRPr lang="en-US" dirty="0"/>
          </a:p>
        </p:txBody>
      </p:sp>
      <p:grpSp>
        <p:nvGrpSpPr>
          <p:cNvPr id="24" name="Group 23"/>
          <p:cNvGrpSpPr>
            <a:grpSpLocks noChangeAspect="1"/>
          </p:cNvGrpSpPr>
          <p:nvPr/>
        </p:nvGrpSpPr>
        <p:grpSpPr>
          <a:xfrm>
            <a:off x="1142125" y="129519"/>
            <a:ext cx="8483177" cy="703034"/>
            <a:chOff x="565328" y="743145"/>
            <a:chExt cx="8483177" cy="703034"/>
          </a:xfrm>
        </p:grpSpPr>
        <p:sp>
          <p:nvSpPr>
            <p:cNvPr id="25" name="Rectangle 24"/>
            <p:cNvSpPr/>
            <p:nvPr/>
          </p:nvSpPr>
          <p:spPr>
            <a:xfrm>
              <a:off x="2925793" y="1230004"/>
              <a:ext cx="948529" cy="162047"/>
            </a:xfrm>
            <a:prstGeom prst="rect">
              <a:avLst/>
            </a:prstGeom>
            <a:no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>
                  <a:solidFill>
                    <a:schemeClr val="tx1"/>
                  </a:solidFill>
                </a:rPr>
                <a:t>intron</a:t>
              </a: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4882659" y="1230004"/>
              <a:ext cx="948529" cy="162047"/>
            </a:xfrm>
            <a:prstGeom prst="rect">
              <a:avLst/>
            </a:prstGeom>
            <a:no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>
                  <a:solidFill>
                    <a:schemeClr val="tx1"/>
                  </a:solidFill>
                </a:rPr>
                <a:t>intron</a:t>
              </a: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4103592" y="1230004"/>
              <a:ext cx="549797" cy="162047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>
                  <a:solidFill>
                    <a:schemeClr val="tx1"/>
                  </a:solidFill>
                </a:rPr>
                <a:t>exon</a:t>
              </a: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6669776" y="1230004"/>
              <a:ext cx="948529" cy="162047"/>
            </a:xfrm>
            <a:prstGeom prst="rect">
              <a:avLst/>
            </a:prstGeom>
            <a:no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>
                  <a:solidFill>
                    <a:schemeClr val="tx1"/>
                  </a:solidFill>
                </a:rPr>
                <a:t>intron</a:t>
              </a:r>
              <a:endParaRPr lang="en-US" sz="1200" dirty="0">
                <a:solidFill>
                  <a:schemeClr val="tx1"/>
                </a:solidFill>
              </a:endParaRPr>
            </a:p>
          </p:txBody>
        </p:sp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060458" y="1234154"/>
              <a:ext cx="380048" cy="212025"/>
            </a:xfrm>
            <a:prstGeom prst="rect">
              <a:avLst/>
            </a:prstGeom>
          </p:spPr>
        </p:pic>
        <p:grpSp>
          <p:nvGrpSpPr>
            <p:cNvPr id="30" name="Group 29"/>
            <p:cNvGrpSpPr/>
            <p:nvPr/>
          </p:nvGrpSpPr>
          <p:grpSpPr>
            <a:xfrm>
              <a:off x="7847573" y="1078078"/>
              <a:ext cx="1200932" cy="313973"/>
              <a:chOff x="7847573" y="1078078"/>
              <a:chExt cx="1200932" cy="313973"/>
            </a:xfrm>
          </p:grpSpPr>
          <p:sp>
            <p:nvSpPr>
              <p:cNvPr id="54" name="Rectangle 53"/>
              <p:cNvSpPr/>
              <p:nvPr/>
            </p:nvSpPr>
            <p:spPr>
              <a:xfrm>
                <a:off x="7847573" y="1230004"/>
                <a:ext cx="626309" cy="162047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 smtClean="0">
                    <a:solidFill>
                      <a:schemeClr val="tx1"/>
                    </a:solidFill>
                  </a:rPr>
                  <a:t>exon</a:t>
                </a:r>
                <a:endParaRPr 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55" name="Rectangle 54"/>
              <p:cNvSpPr/>
              <p:nvPr/>
            </p:nvSpPr>
            <p:spPr>
              <a:xfrm>
                <a:off x="8478026" y="1230004"/>
                <a:ext cx="570479" cy="162047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 smtClean="0">
                    <a:solidFill>
                      <a:schemeClr val="tx1"/>
                    </a:solidFill>
                  </a:rPr>
                  <a:t>3’UTR</a:t>
                </a:r>
                <a:endParaRPr 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56" name="Hexagon 55"/>
              <p:cNvSpPr/>
              <p:nvPr/>
            </p:nvSpPr>
            <p:spPr>
              <a:xfrm>
                <a:off x="8852648" y="1078078"/>
                <a:ext cx="91440" cy="91440"/>
              </a:xfrm>
              <a:prstGeom prst="hexagon">
                <a:avLst/>
              </a:prstGeom>
              <a:solidFill>
                <a:srgbClr val="FF26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1" name="Group 30"/>
            <p:cNvGrpSpPr/>
            <p:nvPr/>
          </p:nvGrpSpPr>
          <p:grpSpPr>
            <a:xfrm>
              <a:off x="565328" y="743145"/>
              <a:ext cx="2131195" cy="648906"/>
              <a:chOff x="565328" y="743145"/>
              <a:chExt cx="2131195" cy="648906"/>
            </a:xfrm>
          </p:grpSpPr>
          <p:sp>
            <p:nvSpPr>
              <p:cNvPr id="46" name="Rectangle 45"/>
              <p:cNvSpPr/>
              <p:nvPr/>
            </p:nvSpPr>
            <p:spPr>
              <a:xfrm>
                <a:off x="2146726" y="1230004"/>
                <a:ext cx="549797" cy="162047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 smtClean="0">
                    <a:solidFill>
                      <a:schemeClr val="tx1"/>
                    </a:solidFill>
                  </a:rPr>
                  <a:t>exon</a:t>
                </a:r>
                <a:endParaRPr 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7" name="Rectangle 46"/>
              <p:cNvSpPr/>
              <p:nvPr/>
            </p:nvSpPr>
            <p:spPr>
              <a:xfrm>
                <a:off x="1533865" y="1230004"/>
                <a:ext cx="610265" cy="162047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 smtClean="0">
                    <a:solidFill>
                      <a:schemeClr val="tx1"/>
                    </a:solidFill>
                  </a:rPr>
                  <a:t>5’ UTR</a:t>
                </a:r>
                <a:endParaRPr lang="en-US" sz="1200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48" name="Straight Connector 47"/>
              <p:cNvCxnSpPr/>
              <p:nvPr/>
            </p:nvCxnSpPr>
            <p:spPr>
              <a:xfrm>
                <a:off x="745322" y="824169"/>
                <a:ext cx="1634502" cy="0"/>
              </a:xfrm>
              <a:prstGeom prst="line">
                <a:avLst/>
              </a:prstGeom>
              <a:ln w="31750" cmpd="sng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9" name="Arc 48"/>
              <p:cNvSpPr/>
              <p:nvPr/>
            </p:nvSpPr>
            <p:spPr>
              <a:xfrm rot="16200000">
                <a:off x="516882" y="872615"/>
                <a:ext cx="486858" cy="389966"/>
              </a:xfrm>
              <a:prstGeom prst="arc">
                <a:avLst>
                  <a:gd name="adj1" fmla="val 10914554"/>
                  <a:gd name="adj2" fmla="val 0"/>
                </a:avLst>
              </a:prstGeom>
              <a:ln w="31750" cmpd="sng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50" name="Straight Connector 49"/>
              <p:cNvCxnSpPr/>
              <p:nvPr/>
            </p:nvCxnSpPr>
            <p:spPr>
              <a:xfrm>
                <a:off x="745322" y="1311027"/>
                <a:ext cx="780618" cy="0"/>
              </a:xfrm>
              <a:prstGeom prst="line">
                <a:avLst/>
              </a:prstGeom>
              <a:ln w="31750" cmpd="sng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1" name="Rectangle 50"/>
              <p:cNvSpPr/>
              <p:nvPr/>
            </p:nvSpPr>
            <p:spPr>
              <a:xfrm>
                <a:off x="1357091" y="743145"/>
                <a:ext cx="834107" cy="162047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 smtClean="0">
                    <a:solidFill>
                      <a:schemeClr val="tx1"/>
                    </a:solidFill>
                  </a:rPr>
                  <a:t>enhancer</a:t>
                </a:r>
                <a:endParaRPr 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52" name="Triangle 51"/>
              <p:cNvSpPr/>
              <p:nvPr/>
            </p:nvSpPr>
            <p:spPr>
              <a:xfrm>
                <a:off x="1533865" y="937828"/>
                <a:ext cx="109728" cy="109728"/>
              </a:xfrm>
              <a:prstGeom prst="triangle">
                <a:avLst/>
              </a:prstGeom>
              <a:solidFill>
                <a:srgbClr val="0432FF"/>
              </a:solidFill>
              <a:ln>
                <a:noFill/>
              </a:ln>
              <a:scene3d>
                <a:camera prst="orthographicFront">
                  <a:rot lat="10800000" lon="0" rev="0"/>
                </a:camera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" name="Triangle 52"/>
              <p:cNvSpPr/>
              <p:nvPr/>
            </p:nvSpPr>
            <p:spPr>
              <a:xfrm>
                <a:off x="1733333" y="1068934"/>
                <a:ext cx="109728" cy="109728"/>
              </a:xfrm>
              <a:prstGeom prst="triangle">
                <a:avLst/>
              </a:prstGeom>
              <a:solidFill>
                <a:srgbClr val="0432FF"/>
              </a:solidFill>
              <a:ln>
                <a:noFill/>
              </a:ln>
              <a:scene3d>
                <a:camera prst="orthographicFront">
                  <a:rot lat="0" lon="0" rev="0"/>
                </a:camera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2" name="Group 31"/>
            <p:cNvGrpSpPr/>
            <p:nvPr/>
          </p:nvGrpSpPr>
          <p:grpSpPr>
            <a:xfrm>
              <a:off x="2696523" y="1097974"/>
              <a:ext cx="229270" cy="132366"/>
              <a:chOff x="2696523" y="1097974"/>
              <a:chExt cx="229270" cy="132366"/>
            </a:xfrm>
          </p:grpSpPr>
          <p:cxnSp>
            <p:nvCxnSpPr>
              <p:cNvPr id="44" name="Straight Connector 43"/>
              <p:cNvCxnSpPr/>
              <p:nvPr/>
            </p:nvCxnSpPr>
            <p:spPr>
              <a:xfrm flipV="1">
                <a:off x="2696523" y="1097974"/>
                <a:ext cx="107456" cy="132366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/>
              <p:cNvCxnSpPr/>
              <p:nvPr/>
            </p:nvCxnSpPr>
            <p:spPr>
              <a:xfrm flipH="1" flipV="1">
                <a:off x="2803979" y="1097974"/>
                <a:ext cx="121814" cy="132366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3" name="Group 32"/>
            <p:cNvGrpSpPr/>
            <p:nvPr/>
          </p:nvGrpSpPr>
          <p:grpSpPr>
            <a:xfrm>
              <a:off x="3874322" y="1097638"/>
              <a:ext cx="229270" cy="132366"/>
              <a:chOff x="2696523" y="1097974"/>
              <a:chExt cx="229270" cy="132366"/>
            </a:xfrm>
          </p:grpSpPr>
          <p:cxnSp>
            <p:nvCxnSpPr>
              <p:cNvPr id="42" name="Straight Connector 41"/>
              <p:cNvCxnSpPr/>
              <p:nvPr/>
            </p:nvCxnSpPr>
            <p:spPr>
              <a:xfrm flipV="1">
                <a:off x="2696523" y="1097974"/>
                <a:ext cx="107456" cy="132366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/>
              <p:cNvCxnSpPr/>
              <p:nvPr/>
            </p:nvCxnSpPr>
            <p:spPr>
              <a:xfrm flipH="1" flipV="1">
                <a:off x="2803979" y="1097974"/>
                <a:ext cx="121814" cy="132366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4" name="Group 33"/>
            <p:cNvGrpSpPr/>
            <p:nvPr/>
          </p:nvGrpSpPr>
          <p:grpSpPr>
            <a:xfrm>
              <a:off x="4651317" y="1097638"/>
              <a:ext cx="229270" cy="132366"/>
              <a:chOff x="2696523" y="1097974"/>
              <a:chExt cx="229270" cy="132366"/>
            </a:xfrm>
          </p:grpSpPr>
          <p:cxnSp>
            <p:nvCxnSpPr>
              <p:cNvPr id="40" name="Straight Connector 39"/>
              <p:cNvCxnSpPr/>
              <p:nvPr/>
            </p:nvCxnSpPr>
            <p:spPr>
              <a:xfrm flipV="1">
                <a:off x="2696523" y="1097974"/>
                <a:ext cx="107456" cy="132366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/>
              <p:cNvCxnSpPr/>
              <p:nvPr/>
            </p:nvCxnSpPr>
            <p:spPr>
              <a:xfrm flipH="1" flipV="1">
                <a:off x="2803979" y="1097974"/>
                <a:ext cx="121814" cy="132366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5" name="Group 34"/>
            <p:cNvGrpSpPr/>
            <p:nvPr/>
          </p:nvGrpSpPr>
          <p:grpSpPr>
            <a:xfrm>
              <a:off x="7609932" y="1097638"/>
              <a:ext cx="229270" cy="132366"/>
              <a:chOff x="2696523" y="1097974"/>
              <a:chExt cx="229270" cy="132366"/>
            </a:xfrm>
          </p:grpSpPr>
          <p:cxnSp>
            <p:nvCxnSpPr>
              <p:cNvPr id="38" name="Straight Connector 37"/>
              <p:cNvCxnSpPr/>
              <p:nvPr/>
            </p:nvCxnSpPr>
            <p:spPr>
              <a:xfrm flipV="1">
                <a:off x="2696523" y="1097974"/>
                <a:ext cx="107456" cy="132366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/>
              <p:cNvCxnSpPr/>
              <p:nvPr/>
            </p:nvCxnSpPr>
            <p:spPr>
              <a:xfrm flipH="1" flipV="1">
                <a:off x="2803979" y="1097974"/>
                <a:ext cx="121814" cy="132366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6" name="Diamond 35"/>
            <p:cNvSpPr/>
            <p:nvPr/>
          </p:nvSpPr>
          <p:spPr>
            <a:xfrm>
              <a:off x="8476121" y="1073739"/>
              <a:ext cx="109728" cy="109728"/>
            </a:xfrm>
            <a:prstGeom prst="diamond">
              <a:avLst/>
            </a:prstGeom>
            <a:solidFill>
              <a:srgbClr val="9420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Diamond 36"/>
            <p:cNvSpPr/>
            <p:nvPr/>
          </p:nvSpPr>
          <p:spPr>
            <a:xfrm>
              <a:off x="5717234" y="1073739"/>
              <a:ext cx="109728" cy="109728"/>
            </a:xfrm>
            <a:prstGeom prst="diamond">
              <a:avLst/>
            </a:prstGeom>
            <a:solidFill>
              <a:srgbClr val="9420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83" name="Group 482"/>
          <p:cNvGrpSpPr/>
          <p:nvPr/>
        </p:nvGrpSpPr>
        <p:grpSpPr>
          <a:xfrm>
            <a:off x="822415" y="1268030"/>
            <a:ext cx="10568942" cy="2697631"/>
            <a:chOff x="592810" y="1377368"/>
            <a:chExt cx="10568942" cy="2697631"/>
          </a:xfrm>
        </p:grpSpPr>
        <p:cxnSp>
          <p:nvCxnSpPr>
            <p:cNvPr id="300" name="Elbow Connector 299"/>
            <p:cNvCxnSpPr>
              <a:stCxn id="75" idx="3"/>
              <a:endCxn id="247" idx="0"/>
            </p:cNvCxnSpPr>
            <p:nvPr/>
          </p:nvCxnSpPr>
          <p:spPr>
            <a:xfrm>
              <a:off x="7365140" y="2594843"/>
              <a:ext cx="1867592" cy="1342886"/>
            </a:xfrm>
            <a:prstGeom prst="bentConnector2">
              <a:avLst/>
            </a:prstGeom>
            <a:ln>
              <a:solidFill>
                <a:schemeClr val="bg1">
                  <a:lumMod val="50000"/>
                </a:schemeClr>
              </a:solidFill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78" name="Group 177"/>
            <p:cNvGrpSpPr/>
            <p:nvPr/>
          </p:nvGrpSpPr>
          <p:grpSpPr>
            <a:xfrm>
              <a:off x="1060585" y="1377368"/>
              <a:ext cx="3310089" cy="327240"/>
              <a:chOff x="708401" y="2306067"/>
              <a:chExt cx="3310089" cy="327240"/>
            </a:xfrm>
          </p:grpSpPr>
          <p:grpSp>
            <p:nvGrpSpPr>
              <p:cNvPr id="176" name="Group 175"/>
              <p:cNvGrpSpPr/>
              <p:nvPr/>
            </p:nvGrpSpPr>
            <p:grpSpPr>
              <a:xfrm>
                <a:off x="708401" y="2306067"/>
                <a:ext cx="3310089" cy="274320"/>
                <a:chOff x="708401" y="2306067"/>
                <a:chExt cx="3310089" cy="274320"/>
              </a:xfrm>
            </p:grpSpPr>
            <p:sp>
              <p:nvSpPr>
                <p:cNvPr id="144" name="Rectangle 143"/>
                <p:cNvSpPr/>
                <p:nvPr/>
              </p:nvSpPr>
              <p:spPr>
                <a:xfrm>
                  <a:off x="1629441" y="2496037"/>
                  <a:ext cx="370111" cy="63230"/>
                </a:xfrm>
                <a:prstGeom prst="rect">
                  <a:avLst/>
                </a:prstGeom>
                <a:noFill/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45" name="Rectangle 144"/>
                <p:cNvSpPr/>
                <p:nvPr/>
              </p:nvSpPr>
              <p:spPr>
                <a:xfrm>
                  <a:off x="2393000" y="2496037"/>
                  <a:ext cx="370111" cy="63230"/>
                </a:xfrm>
                <a:prstGeom prst="rect">
                  <a:avLst/>
                </a:prstGeom>
                <a:noFill/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46" name="Rectangle 145"/>
                <p:cNvSpPr/>
                <p:nvPr/>
              </p:nvSpPr>
              <p:spPr>
                <a:xfrm>
                  <a:off x="2089012" y="2496037"/>
                  <a:ext cx="214528" cy="63230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47" name="Rectangle 146"/>
                <p:cNvSpPr/>
                <p:nvPr/>
              </p:nvSpPr>
              <p:spPr>
                <a:xfrm>
                  <a:off x="3090323" y="2496037"/>
                  <a:ext cx="370111" cy="63230"/>
                </a:xfrm>
                <a:prstGeom prst="rect">
                  <a:avLst/>
                </a:prstGeom>
                <a:noFill/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>
                    <a:solidFill>
                      <a:schemeClr val="tx1"/>
                    </a:solidFill>
                  </a:endParaRPr>
                </a:p>
              </p:txBody>
            </p:sp>
            <p:pic>
              <p:nvPicPr>
                <p:cNvPr id="148" name="Picture 147"/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2852570" y="2497656"/>
                  <a:ext cx="148293" cy="82731"/>
                </a:xfrm>
                <a:prstGeom prst="rect">
                  <a:avLst/>
                </a:prstGeom>
              </p:spPr>
            </p:pic>
            <p:sp>
              <p:nvSpPr>
                <p:cNvPr id="173" name="Rectangle 172"/>
                <p:cNvSpPr/>
                <p:nvPr/>
              </p:nvSpPr>
              <p:spPr>
                <a:xfrm>
                  <a:off x="3549893" y="2496037"/>
                  <a:ext cx="244382" cy="63230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74" name="Rectangle 173"/>
                <p:cNvSpPr/>
                <p:nvPr/>
              </p:nvSpPr>
              <p:spPr>
                <a:xfrm>
                  <a:off x="3795892" y="2496037"/>
                  <a:ext cx="222598" cy="63230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65" name="Rectangle 164"/>
                <p:cNvSpPr/>
                <p:nvPr/>
              </p:nvSpPr>
              <p:spPr>
                <a:xfrm>
                  <a:off x="1325454" y="2496037"/>
                  <a:ext cx="214528" cy="63230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66" name="Rectangle 165"/>
                <p:cNvSpPr/>
                <p:nvPr/>
              </p:nvSpPr>
              <p:spPr>
                <a:xfrm>
                  <a:off x="1086319" y="2496037"/>
                  <a:ext cx="238122" cy="63230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167" name="Straight Connector 166"/>
                <p:cNvCxnSpPr/>
                <p:nvPr/>
              </p:nvCxnSpPr>
              <p:spPr>
                <a:xfrm>
                  <a:off x="778634" y="2337682"/>
                  <a:ext cx="637774" cy="0"/>
                </a:xfrm>
                <a:prstGeom prst="line">
                  <a:avLst/>
                </a:prstGeom>
                <a:ln w="31750" cmpd="sng"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68" name="Arc 167"/>
                <p:cNvSpPr/>
                <p:nvPr/>
              </p:nvSpPr>
              <p:spPr>
                <a:xfrm rot="16200000">
                  <a:off x="689498" y="2356586"/>
                  <a:ext cx="189970" cy="152163"/>
                </a:xfrm>
                <a:prstGeom prst="arc">
                  <a:avLst>
                    <a:gd name="adj1" fmla="val 10914554"/>
                    <a:gd name="adj2" fmla="val 0"/>
                  </a:avLst>
                </a:prstGeom>
                <a:ln w="31750" cmpd="sng"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69" name="Straight Connector 168"/>
                <p:cNvCxnSpPr/>
                <p:nvPr/>
              </p:nvCxnSpPr>
              <p:spPr>
                <a:xfrm>
                  <a:off x="778634" y="2527652"/>
                  <a:ext cx="304593" cy="0"/>
                </a:xfrm>
                <a:prstGeom prst="line">
                  <a:avLst/>
                </a:prstGeom>
                <a:ln w="31750" cmpd="sng"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70" name="Rectangle 169"/>
                <p:cNvSpPr/>
                <p:nvPr/>
              </p:nvSpPr>
              <p:spPr>
                <a:xfrm>
                  <a:off x="1017343" y="2306067"/>
                  <a:ext cx="325464" cy="63230"/>
                </a:xfrm>
                <a:prstGeom prst="rect">
                  <a:avLst/>
                </a:prstGeom>
                <a:solidFill>
                  <a:schemeClr val="accent6">
                    <a:lumMod val="40000"/>
                    <a:lumOff val="60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>
                    <a:solidFill>
                      <a:schemeClr val="tx1"/>
                    </a:solidFill>
                  </a:endParaRPr>
                </a:p>
              </p:txBody>
            </p:sp>
            <p:grpSp>
              <p:nvGrpSpPr>
                <p:cNvPr id="151" name="Group 150"/>
                <p:cNvGrpSpPr/>
                <p:nvPr/>
              </p:nvGrpSpPr>
              <p:grpSpPr>
                <a:xfrm>
                  <a:off x="1539982" y="2444519"/>
                  <a:ext cx="89460" cy="51648"/>
                  <a:chOff x="2696523" y="1097974"/>
                  <a:chExt cx="229270" cy="132366"/>
                </a:xfrm>
              </p:grpSpPr>
              <p:cxnSp>
                <p:nvCxnSpPr>
                  <p:cNvPr id="163" name="Straight Connector 162"/>
                  <p:cNvCxnSpPr/>
                  <p:nvPr/>
                </p:nvCxnSpPr>
                <p:spPr>
                  <a:xfrm flipV="1">
                    <a:off x="2696523" y="1097974"/>
                    <a:ext cx="107456" cy="132366"/>
                  </a:xfrm>
                  <a:prstGeom prst="line">
                    <a:avLst/>
                  </a:prstGeom>
                  <a:ln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4" name="Straight Connector 163"/>
                  <p:cNvCxnSpPr/>
                  <p:nvPr/>
                </p:nvCxnSpPr>
                <p:spPr>
                  <a:xfrm flipH="1" flipV="1">
                    <a:off x="2803979" y="1097974"/>
                    <a:ext cx="121814" cy="132366"/>
                  </a:xfrm>
                  <a:prstGeom prst="line">
                    <a:avLst/>
                  </a:prstGeom>
                  <a:ln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52" name="Group 151"/>
                <p:cNvGrpSpPr/>
                <p:nvPr/>
              </p:nvGrpSpPr>
              <p:grpSpPr>
                <a:xfrm>
                  <a:off x="1999552" y="2444388"/>
                  <a:ext cx="89460" cy="51648"/>
                  <a:chOff x="2696523" y="1097974"/>
                  <a:chExt cx="229270" cy="132366"/>
                </a:xfrm>
              </p:grpSpPr>
              <p:cxnSp>
                <p:nvCxnSpPr>
                  <p:cNvPr id="161" name="Straight Connector 160"/>
                  <p:cNvCxnSpPr/>
                  <p:nvPr/>
                </p:nvCxnSpPr>
                <p:spPr>
                  <a:xfrm flipV="1">
                    <a:off x="2696523" y="1097974"/>
                    <a:ext cx="107456" cy="132366"/>
                  </a:xfrm>
                  <a:prstGeom prst="line">
                    <a:avLst/>
                  </a:prstGeom>
                  <a:ln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2" name="Straight Connector 161"/>
                  <p:cNvCxnSpPr/>
                  <p:nvPr/>
                </p:nvCxnSpPr>
                <p:spPr>
                  <a:xfrm flipH="1" flipV="1">
                    <a:off x="2803979" y="1097974"/>
                    <a:ext cx="121814" cy="132366"/>
                  </a:xfrm>
                  <a:prstGeom prst="line">
                    <a:avLst/>
                  </a:prstGeom>
                  <a:ln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53" name="Group 152"/>
                <p:cNvGrpSpPr/>
                <p:nvPr/>
              </p:nvGrpSpPr>
              <p:grpSpPr>
                <a:xfrm>
                  <a:off x="2302731" y="2444388"/>
                  <a:ext cx="89460" cy="51648"/>
                  <a:chOff x="2696523" y="1097974"/>
                  <a:chExt cx="229270" cy="132366"/>
                </a:xfrm>
              </p:grpSpPr>
              <p:cxnSp>
                <p:nvCxnSpPr>
                  <p:cNvPr id="159" name="Straight Connector 158"/>
                  <p:cNvCxnSpPr/>
                  <p:nvPr/>
                </p:nvCxnSpPr>
                <p:spPr>
                  <a:xfrm flipV="1">
                    <a:off x="2696523" y="1097974"/>
                    <a:ext cx="107456" cy="132366"/>
                  </a:xfrm>
                  <a:prstGeom prst="line">
                    <a:avLst/>
                  </a:prstGeom>
                  <a:ln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0" name="Straight Connector 159"/>
                  <p:cNvCxnSpPr/>
                  <p:nvPr/>
                </p:nvCxnSpPr>
                <p:spPr>
                  <a:xfrm flipH="1" flipV="1">
                    <a:off x="2803979" y="1097974"/>
                    <a:ext cx="121814" cy="132366"/>
                  </a:xfrm>
                  <a:prstGeom prst="line">
                    <a:avLst/>
                  </a:prstGeom>
                  <a:ln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54" name="Group 153"/>
                <p:cNvGrpSpPr/>
                <p:nvPr/>
              </p:nvGrpSpPr>
              <p:grpSpPr>
                <a:xfrm>
                  <a:off x="3457167" y="2444388"/>
                  <a:ext cx="89460" cy="51648"/>
                  <a:chOff x="2696523" y="1097974"/>
                  <a:chExt cx="229270" cy="132366"/>
                </a:xfrm>
              </p:grpSpPr>
              <p:cxnSp>
                <p:nvCxnSpPr>
                  <p:cNvPr id="157" name="Straight Connector 156"/>
                  <p:cNvCxnSpPr/>
                  <p:nvPr/>
                </p:nvCxnSpPr>
                <p:spPr>
                  <a:xfrm flipV="1">
                    <a:off x="2696523" y="1097974"/>
                    <a:ext cx="107456" cy="132366"/>
                  </a:xfrm>
                  <a:prstGeom prst="line">
                    <a:avLst/>
                  </a:prstGeom>
                  <a:ln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8" name="Straight Connector 157"/>
                  <p:cNvCxnSpPr/>
                  <p:nvPr/>
                </p:nvCxnSpPr>
                <p:spPr>
                  <a:xfrm flipH="1" flipV="1">
                    <a:off x="2803979" y="1097974"/>
                    <a:ext cx="121814" cy="132366"/>
                  </a:xfrm>
                  <a:prstGeom prst="line">
                    <a:avLst/>
                  </a:prstGeom>
                  <a:ln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sp>
            <p:nvSpPr>
              <p:cNvPr id="177" name="Bent-Up Arrow 176"/>
              <p:cNvSpPr/>
              <p:nvPr/>
            </p:nvSpPr>
            <p:spPr>
              <a:xfrm rot="5400000">
                <a:off x="1103250" y="2519007"/>
                <a:ext cx="91440" cy="137160"/>
              </a:xfrm>
              <a:prstGeom prst="bentUpArrow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79" name="TextBox 178"/>
            <p:cNvSpPr txBox="1"/>
            <p:nvPr/>
          </p:nvSpPr>
          <p:spPr>
            <a:xfrm>
              <a:off x="592810" y="1402489"/>
              <a:ext cx="40908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TF1</a:t>
              </a:r>
              <a:endParaRPr lang="en-US" sz="1200" dirty="0"/>
            </a:p>
          </p:txBody>
        </p:sp>
        <p:grpSp>
          <p:nvGrpSpPr>
            <p:cNvPr id="66" name="Group 65"/>
            <p:cNvGrpSpPr/>
            <p:nvPr/>
          </p:nvGrpSpPr>
          <p:grpSpPr>
            <a:xfrm>
              <a:off x="4055051" y="2373258"/>
              <a:ext cx="3310089" cy="327240"/>
              <a:chOff x="708401" y="2306067"/>
              <a:chExt cx="3310089" cy="327240"/>
            </a:xfrm>
          </p:grpSpPr>
          <p:grpSp>
            <p:nvGrpSpPr>
              <p:cNvPr id="67" name="Group 66"/>
              <p:cNvGrpSpPr/>
              <p:nvPr/>
            </p:nvGrpSpPr>
            <p:grpSpPr>
              <a:xfrm>
                <a:off x="708401" y="2306067"/>
                <a:ext cx="3310089" cy="274320"/>
                <a:chOff x="708401" y="2306067"/>
                <a:chExt cx="3310089" cy="274320"/>
              </a:xfrm>
            </p:grpSpPr>
            <p:sp>
              <p:nvSpPr>
                <p:cNvPr id="69" name="Rectangle 68"/>
                <p:cNvSpPr/>
                <p:nvPr/>
              </p:nvSpPr>
              <p:spPr>
                <a:xfrm>
                  <a:off x="1629441" y="2496037"/>
                  <a:ext cx="370111" cy="63230"/>
                </a:xfrm>
                <a:prstGeom prst="rect">
                  <a:avLst/>
                </a:prstGeom>
                <a:noFill/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70" name="Rectangle 69"/>
                <p:cNvSpPr/>
                <p:nvPr/>
              </p:nvSpPr>
              <p:spPr>
                <a:xfrm>
                  <a:off x="2393000" y="2496037"/>
                  <a:ext cx="370111" cy="63230"/>
                </a:xfrm>
                <a:prstGeom prst="rect">
                  <a:avLst/>
                </a:prstGeom>
                <a:noFill/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71" name="Rectangle 70"/>
                <p:cNvSpPr/>
                <p:nvPr/>
              </p:nvSpPr>
              <p:spPr>
                <a:xfrm>
                  <a:off x="2089012" y="2496037"/>
                  <a:ext cx="214528" cy="63230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72" name="Rectangle 71"/>
                <p:cNvSpPr/>
                <p:nvPr/>
              </p:nvSpPr>
              <p:spPr>
                <a:xfrm>
                  <a:off x="3090323" y="2496037"/>
                  <a:ext cx="370111" cy="63230"/>
                </a:xfrm>
                <a:prstGeom prst="rect">
                  <a:avLst/>
                </a:prstGeom>
                <a:noFill/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>
                    <a:solidFill>
                      <a:schemeClr val="tx1"/>
                    </a:solidFill>
                  </a:endParaRPr>
                </a:p>
              </p:txBody>
            </p:sp>
            <p:pic>
              <p:nvPicPr>
                <p:cNvPr id="73" name="Picture 72"/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2852570" y="2497656"/>
                  <a:ext cx="148293" cy="82731"/>
                </a:xfrm>
                <a:prstGeom prst="rect">
                  <a:avLst/>
                </a:prstGeom>
              </p:spPr>
            </p:pic>
            <p:sp>
              <p:nvSpPr>
                <p:cNvPr id="74" name="Rectangle 73"/>
                <p:cNvSpPr/>
                <p:nvPr/>
              </p:nvSpPr>
              <p:spPr>
                <a:xfrm>
                  <a:off x="3549893" y="2496037"/>
                  <a:ext cx="244382" cy="63230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75" name="Rectangle 74"/>
                <p:cNvSpPr/>
                <p:nvPr/>
              </p:nvSpPr>
              <p:spPr>
                <a:xfrm>
                  <a:off x="3795892" y="2496037"/>
                  <a:ext cx="222598" cy="63230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76" name="Rectangle 75"/>
                <p:cNvSpPr/>
                <p:nvPr/>
              </p:nvSpPr>
              <p:spPr>
                <a:xfrm>
                  <a:off x="1325454" y="2496037"/>
                  <a:ext cx="214528" cy="63230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77" name="Rectangle 76"/>
                <p:cNvSpPr/>
                <p:nvPr/>
              </p:nvSpPr>
              <p:spPr>
                <a:xfrm>
                  <a:off x="1086319" y="2496037"/>
                  <a:ext cx="238122" cy="63230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78" name="Straight Connector 77"/>
                <p:cNvCxnSpPr/>
                <p:nvPr/>
              </p:nvCxnSpPr>
              <p:spPr>
                <a:xfrm>
                  <a:off x="778634" y="2337682"/>
                  <a:ext cx="637774" cy="0"/>
                </a:xfrm>
                <a:prstGeom prst="line">
                  <a:avLst/>
                </a:prstGeom>
                <a:ln w="31750" cmpd="sng"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9" name="Arc 78"/>
                <p:cNvSpPr/>
                <p:nvPr/>
              </p:nvSpPr>
              <p:spPr>
                <a:xfrm rot="16200000">
                  <a:off x="689498" y="2356586"/>
                  <a:ext cx="189970" cy="152163"/>
                </a:xfrm>
                <a:prstGeom prst="arc">
                  <a:avLst>
                    <a:gd name="adj1" fmla="val 10914554"/>
                    <a:gd name="adj2" fmla="val 0"/>
                  </a:avLst>
                </a:prstGeom>
                <a:ln w="31750" cmpd="sng"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80" name="Straight Connector 79"/>
                <p:cNvCxnSpPr/>
                <p:nvPr/>
              </p:nvCxnSpPr>
              <p:spPr>
                <a:xfrm>
                  <a:off x="778634" y="2527652"/>
                  <a:ext cx="304593" cy="0"/>
                </a:xfrm>
                <a:prstGeom prst="line">
                  <a:avLst/>
                </a:prstGeom>
                <a:ln w="31750" cmpd="sng"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81" name="Rectangle 80"/>
                <p:cNvSpPr/>
                <p:nvPr/>
              </p:nvSpPr>
              <p:spPr>
                <a:xfrm>
                  <a:off x="1017343" y="2306067"/>
                  <a:ext cx="325464" cy="63230"/>
                </a:xfrm>
                <a:prstGeom prst="rect">
                  <a:avLst/>
                </a:prstGeom>
                <a:solidFill>
                  <a:schemeClr val="accent6">
                    <a:lumMod val="40000"/>
                    <a:lumOff val="60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>
                    <a:solidFill>
                      <a:schemeClr val="tx1"/>
                    </a:solidFill>
                  </a:endParaRPr>
                </a:p>
              </p:txBody>
            </p:sp>
            <p:grpSp>
              <p:nvGrpSpPr>
                <p:cNvPr id="82" name="Group 81"/>
                <p:cNvGrpSpPr/>
                <p:nvPr/>
              </p:nvGrpSpPr>
              <p:grpSpPr>
                <a:xfrm>
                  <a:off x="1539982" y="2444519"/>
                  <a:ext cx="89460" cy="51648"/>
                  <a:chOff x="2696523" y="1097974"/>
                  <a:chExt cx="229270" cy="132366"/>
                </a:xfrm>
              </p:grpSpPr>
              <p:cxnSp>
                <p:nvCxnSpPr>
                  <p:cNvPr id="92" name="Straight Connector 91"/>
                  <p:cNvCxnSpPr/>
                  <p:nvPr/>
                </p:nvCxnSpPr>
                <p:spPr>
                  <a:xfrm flipV="1">
                    <a:off x="2696523" y="1097974"/>
                    <a:ext cx="107456" cy="132366"/>
                  </a:xfrm>
                  <a:prstGeom prst="line">
                    <a:avLst/>
                  </a:prstGeom>
                  <a:ln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3" name="Straight Connector 92"/>
                  <p:cNvCxnSpPr/>
                  <p:nvPr/>
                </p:nvCxnSpPr>
                <p:spPr>
                  <a:xfrm flipH="1" flipV="1">
                    <a:off x="2803979" y="1097974"/>
                    <a:ext cx="121814" cy="132366"/>
                  </a:xfrm>
                  <a:prstGeom prst="line">
                    <a:avLst/>
                  </a:prstGeom>
                  <a:ln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83" name="Group 82"/>
                <p:cNvGrpSpPr/>
                <p:nvPr/>
              </p:nvGrpSpPr>
              <p:grpSpPr>
                <a:xfrm>
                  <a:off x="1999552" y="2444388"/>
                  <a:ext cx="89460" cy="51648"/>
                  <a:chOff x="2696523" y="1097974"/>
                  <a:chExt cx="229270" cy="132366"/>
                </a:xfrm>
              </p:grpSpPr>
              <p:cxnSp>
                <p:nvCxnSpPr>
                  <p:cNvPr id="90" name="Straight Connector 89"/>
                  <p:cNvCxnSpPr/>
                  <p:nvPr/>
                </p:nvCxnSpPr>
                <p:spPr>
                  <a:xfrm flipV="1">
                    <a:off x="2696523" y="1097974"/>
                    <a:ext cx="107456" cy="132366"/>
                  </a:xfrm>
                  <a:prstGeom prst="line">
                    <a:avLst/>
                  </a:prstGeom>
                  <a:ln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1" name="Straight Connector 90"/>
                  <p:cNvCxnSpPr/>
                  <p:nvPr/>
                </p:nvCxnSpPr>
                <p:spPr>
                  <a:xfrm flipH="1" flipV="1">
                    <a:off x="2803979" y="1097974"/>
                    <a:ext cx="121814" cy="132366"/>
                  </a:xfrm>
                  <a:prstGeom prst="line">
                    <a:avLst/>
                  </a:prstGeom>
                  <a:ln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84" name="Group 83"/>
                <p:cNvGrpSpPr/>
                <p:nvPr/>
              </p:nvGrpSpPr>
              <p:grpSpPr>
                <a:xfrm>
                  <a:off x="2302731" y="2444388"/>
                  <a:ext cx="89460" cy="51648"/>
                  <a:chOff x="2696523" y="1097974"/>
                  <a:chExt cx="229270" cy="132366"/>
                </a:xfrm>
              </p:grpSpPr>
              <p:cxnSp>
                <p:nvCxnSpPr>
                  <p:cNvPr id="88" name="Straight Connector 87"/>
                  <p:cNvCxnSpPr/>
                  <p:nvPr/>
                </p:nvCxnSpPr>
                <p:spPr>
                  <a:xfrm flipV="1">
                    <a:off x="2696523" y="1097974"/>
                    <a:ext cx="107456" cy="132366"/>
                  </a:xfrm>
                  <a:prstGeom prst="line">
                    <a:avLst/>
                  </a:prstGeom>
                  <a:ln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9" name="Straight Connector 88"/>
                  <p:cNvCxnSpPr/>
                  <p:nvPr/>
                </p:nvCxnSpPr>
                <p:spPr>
                  <a:xfrm flipH="1" flipV="1">
                    <a:off x="2803979" y="1097974"/>
                    <a:ext cx="121814" cy="132366"/>
                  </a:xfrm>
                  <a:prstGeom prst="line">
                    <a:avLst/>
                  </a:prstGeom>
                  <a:ln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85" name="Group 84"/>
                <p:cNvGrpSpPr/>
                <p:nvPr/>
              </p:nvGrpSpPr>
              <p:grpSpPr>
                <a:xfrm>
                  <a:off x="3457167" y="2444388"/>
                  <a:ext cx="89460" cy="51648"/>
                  <a:chOff x="2696523" y="1097974"/>
                  <a:chExt cx="229270" cy="132366"/>
                </a:xfrm>
              </p:grpSpPr>
              <p:cxnSp>
                <p:nvCxnSpPr>
                  <p:cNvPr id="86" name="Straight Connector 85"/>
                  <p:cNvCxnSpPr/>
                  <p:nvPr/>
                </p:nvCxnSpPr>
                <p:spPr>
                  <a:xfrm flipV="1">
                    <a:off x="2696523" y="1097974"/>
                    <a:ext cx="107456" cy="132366"/>
                  </a:xfrm>
                  <a:prstGeom prst="line">
                    <a:avLst/>
                  </a:prstGeom>
                  <a:ln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7" name="Straight Connector 86"/>
                  <p:cNvCxnSpPr/>
                  <p:nvPr/>
                </p:nvCxnSpPr>
                <p:spPr>
                  <a:xfrm flipH="1" flipV="1">
                    <a:off x="2803979" y="1097974"/>
                    <a:ext cx="121814" cy="132366"/>
                  </a:xfrm>
                  <a:prstGeom prst="line">
                    <a:avLst/>
                  </a:prstGeom>
                  <a:ln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sp>
            <p:nvSpPr>
              <p:cNvPr id="68" name="Bent-Up Arrow 67"/>
              <p:cNvSpPr/>
              <p:nvPr/>
            </p:nvSpPr>
            <p:spPr>
              <a:xfrm rot="5400000">
                <a:off x="1103250" y="2519007"/>
                <a:ext cx="91440" cy="137160"/>
              </a:xfrm>
              <a:prstGeom prst="bentUpArrow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4" name="Group 93"/>
            <p:cNvGrpSpPr/>
            <p:nvPr/>
          </p:nvGrpSpPr>
          <p:grpSpPr>
            <a:xfrm>
              <a:off x="1060585" y="2932937"/>
              <a:ext cx="3310089" cy="327240"/>
              <a:chOff x="708401" y="2306067"/>
              <a:chExt cx="3310089" cy="327240"/>
            </a:xfrm>
          </p:grpSpPr>
          <p:grpSp>
            <p:nvGrpSpPr>
              <p:cNvPr id="95" name="Group 94"/>
              <p:cNvGrpSpPr/>
              <p:nvPr/>
            </p:nvGrpSpPr>
            <p:grpSpPr>
              <a:xfrm>
                <a:off x="708401" y="2306067"/>
                <a:ext cx="3310089" cy="274320"/>
                <a:chOff x="708401" y="2306067"/>
                <a:chExt cx="3310089" cy="274320"/>
              </a:xfrm>
            </p:grpSpPr>
            <p:sp>
              <p:nvSpPr>
                <p:cNvPr id="97" name="Rectangle 96"/>
                <p:cNvSpPr/>
                <p:nvPr/>
              </p:nvSpPr>
              <p:spPr>
                <a:xfrm>
                  <a:off x="1629441" y="2496037"/>
                  <a:ext cx="370111" cy="63230"/>
                </a:xfrm>
                <a:prstGeom prst="rect">
                  <a:avLst/>
                </a:prstGeom>
                <a:noFill/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98" name="Rectangle 97"/>
                <p:cNvSpPr/>
                <p:nvPr/>
              </p:nvSpPr>
              <p:spPr>
                <a:xfrm>
                  <a:off x="2393000" y="2496037"/>
                  <a:ext cx="370111" cy="63230"/>
                </a:xfrm>
                <a:prstGeom prst="rect">
                  <a:avLst/>
                </a:prstGeom>
                <a:noFill/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99" name="Rectangle 98"/>
                <p:cNvSpPr/>
                <p:nvPr/>
              </p:nvSpPr>
              <p:spPr>
                <a:xfrm>
                  <a:off x="2089012" y="2496037"/>
                  <a:ext cx="214528" cy="63230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00" name="Rectangle 99"/>
                <p:cNvSpPr/>
                <p:nvPr/>
              </p:nvSpPr>
              <p:spPr>
                <a:xfrm>
                  <a:off x="3090323" y="2496037"/>
                  <a:ext cx="370111" cy="63230"/>
                </a:xfrm>
                <a:prstGeom prst="rect">
                  <a:avLst/>
                </a:prstGeom>
                <a:noFill/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>
                    <a:solidFill>
                      <a:schemeClr val="tx1"/>
                    </a:solidFill>
                  </a:endParaRPr>
                </a:p>
              </p:txBody>
            </p:sp>
            <p:pic>
              <p:nvPicPr>
                <p:cNvPr id="101" name="Picture 100"/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2852570" y="2497656"/>
                  <a:ext cx="148293" cy="82731"/>
                </a:xfrm>
                <a:prstGeom prst="rect">
                  <a:avLst/>
                </a:prstGeom>
              </p:spPr>
            </p:pic>
            <p:sp>
              <p:nvSpPr>
                <p:cNvPr id="102" name="Rectangle 101"/>
                <p:cNvSpPr/>
                <p:nvPr/>
              </p:nvSpPr>
              <p:spPr>
                <a:xfrm>
                  <a:off x="3549893" y="2496037"/>
                  <a:ext cx="244382" cy="63230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03" name="Rectangle 102"/>
                <p:cNvSpPr/>
                <p:nvPr/>
              </p:nvSpPr>
              <p:spPr>
                <a:xfrm>
                  <a:off x="3795892" y="2496037"/>
                  <a:ext cx="222598" cy="63230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04" name="Rectangle 103"/>
                <p:cNvSpPr/>
                <p:nvPr/>
              </p:nvSpPr>
              <p:spPr>
                <a:xfrm>
                  <a:off x="1325454" y="2496037"/>
                  <a:ext cx="214528" cy="63230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05" name="Rectangle 104"/>
                <p:cNvSpPr/>
                <p:nvPr/>
              </p:nvSpPr>
              <p:spPr>
                <a:xfrm>
                  <a:off x="1086319" y="2496037"/>
                  <a:ext cx="238122" cy="63230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106" name="Straight Connector 105"/>
                <p:cNvCxnSpPr/>
                <p:nvPr/>
              </p:nvCxnSpPr>
              <p:spPr>
                <a:xfrm>
                  <a:off x="778634" y="2337682"/>
                  <a:ext cx="637774" cy="0"/>
                </a:xfrm>
                <a:prstGeom prst="line">
                  <a:avLst/>
                </a:prstGeom>
                <a:ln w="31750" cmpd="sng"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7" name="Arc 106"/>
                <p:cNvSpPr/>
                <p:nvPr/>
              </p:nvSpPr>
              <p:spPr>
                <a:xfrm rot="16200000">
                  <a:off x="689498" y="2356586"/>
                  <a:ext cx="189970" cy="152163"/>
                </a:xfrm>
                <a:prstGeom prst="arc">
                  <a:avLst>
                    <a:gd name="adj1" fmla="val 10914554"/>
                    <a:gd name="adj2" fmla="val 0"/>
                  </a:avLst>
                </a:prstGeom>
                <a:ln w="31750" cmpd="sng"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08" name="Straight Connector 107"/>
                <p:cNvCxnSpPr/>
                <p:nvPr/>
              </p:nvCxnSpPr>
              <p:spPr>
                <a:xfrm>
                  <a:off x="778634" y="2527652"/>
                  <a:ext cx="304593" cy="0"/>
                </a:xfrm>
                <a:prstGeom prst="line">
                  <a:avLst/>
                </a:prstGeom>
                <a:ln w="31750" cmpd="sng"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9" name="Rectangle 108"/>
                <p:cNvSpPr/>
                <p:nvPr/>
              </p:nvSpPr>
              <p:spPr>
                <a:xfrm>
                  <a:off x="1017343" y="2306067"/>
                  <a:ext cx="325464" cy="63230"/>
                </a:xfrm>
                <a:prstGeom prst="rect">
                  <a:avLst/>
                </a:prstGeom>
                <a:solidFill>
                  <a:schemeClr val="accent6">
                    <a:lumMod val="40000"/>
                    <a:lumOff val="60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>
                    <a:solidFill>
                      <a:schemeClr val="tx1"/>
                    </a:solidFill>
                  </a:endParaRPr>
                </a:p>
              </p:txBody>
            </p:sp>
            <p:grpSp>
              <p:nvGrpSpPr>
                <p:cNvPr id="110" name="Group 109"/>
                <p:cNvGrpSpPr/>
                <p:nvPr/>
              </p:nvGrpSpPr>
              <p:grpSpPr>
                <a:xfrm>
                  <a:off x="1539982" y="2444519"/>
                  <a:ext cx="89460" cy="51648"/>
                  <a:chOff x="2696523" y="1097974"/>
                  <a:chExt cx="229270" cy="132366"/>
                </a:xfrm>
              </p:grpSpPr>
              <p:cxnSp>
                <p:nvCxnSpPr>
                  <p:cNvPr id="120" name="Straight Connector 119"/>
                  <p:cNvCxnSpPr/>
                  <p:nvPr/>
                </p:nvCxnSpPr>
                <p:spPr>
                  <a:xfrm flipV="1">
                    <a:off x="2696523" y="1097974"/>
                    <a:ext cx="107456" cy="132366"/>
                  </a:xfrm>
                  <a:prstGeom prst="line">
                    <a:avLst/>
                  </a:prstGeom>
                  <a:ln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1" name="Straight Connector 120"/>
                  <p:cNvCxnSpPr/>
                  <p:nvPr/>
                </p:nvCxnSpPr>
                <p:spPr>
                  <a:xfrm flipH="1" flipV="1">
                    <a:off x="2803979" y="1097974"/>
                    <a:ext cx="121814" cy="132366"/>
                  </a:xfrm>
                  <a:prstGeom prst="line">
                    <a:avLst/>
                  </a:prstGeom>
                  <a:ln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11" name="Group 110"/>
                <p:cNvGrpSpPr/>
                <p:nvPr/>
              </p:nvGrpSpPr>
              <p:grpSpPr>
                <a:xfrm>
                  <a:off x="1999552" y="2444388"/>
                  <a:ext cx="89460" cy="51648"/>
                  <a:chOff x="2696523" y="1097974"/>
                  <a:chExt cx="229270" cy="132366"/>
                </a:xfrm>
              </p:grpSpPr>
              <p:cxnSp>
                <p:nvCxnSpPr>
                  <p:cNvPr id="118" name="Straight Connector 117"/>
                  <p:cNvCxnSpPr/>
                  <p:nvPr/>
                </p:nvCxnSpPr>
                <p:spPr>
                  <a:xfrm flipV="1">
                    <a:off x="2696523" y="1097974"/>
                    <a:ext cx="107456" cy="132366"/>
                  </a:xfrm>
                  <a:prstGeom prst="line">
                    <a:avLst/>
                  </a:prstGeom>
                  <a:ln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9" name="Straight Connector 118"/>
                  <p:cNvCxnSpPr/>
                  <p:nvPr/>
                </p:nvCxnSpPr>
                <p:spPr>
                  <a:xfrm flipH="1" flipV="1">
                    <a:off x="2803979" y="1097974"/>
                    <a:ext cx="121814" cy="132366"/>
                  </a:xfrm>
                  <a:prstGeom prst="line">
                    <a:avLst/>
                  </a:prstGeom>
                  <a:ln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12" name="Group 111"/>
                <p:cNvGrpSpPr/>
                <p:nvPr/>
              </p:nvGrpSpPr>
              <p:grpSpPr>
                <a:xfrm>
                  <a:off x="2302731" y="2444388"/>
                  <a:ext cx="89460" cy="51648"/>
                  <a:chOff x="2696523" y="1097974"/>
                  <a:chExt cx="229270" cy="132366"/>
                </a:xfrm>
              </p:grpSpPr>
              <p:cxnSp>
                <p:nvCxnSpPr>
                  <p:cNvPr id="116" name="Straight Connector 115"/>
                  <p:cNvCxnSpPr/>
                  <p:nvPr/>
                </p:nvCxnSpPr>
                <p:spPr>
                  <a:xfrm flipV="1">
                    <a:off x="2696523" y="1097974"/>
                    <a:ext cx="107456" cy="132366"/>
                  </a:xfrm>
                  <a:prstGeom prst="line">
                    <a:avLst/>
                  </a:prstGeom>
                  <a:ln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7" name="Straight Connector 116"/>
                  <p:cNvCxnSpPr/>
                  <p:nvPr/>
                </p:nvCxnSpPr>
                <p:spPr>
                  <a:xfrm flipH="1" flipV="1">
                    <a:off x="2803979" y="1097974"/>
                    <a:ext cx="121814" cy="132366"/>
                  </a:xfrm>
                  <a:prstGeom prst="line">
                    <a:avLst/>
                  </a:prstGeom>
                  <a:ln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13" name="Group 112"/>
                <p:cNvGrpSpPr/>
                <p:nvPr/>
              </p:nvGrpSpPr>
              <p:grpSpPr>
                <a:xfrm>
                  <a:off x="3457167" y="2444388"/>
                  <a:ext cx="89460" cy="51648"/>
                  <a:chOff x="2696523" y="1097974"/>
                  <a:chExt cx="229270" cy="132366"/>
                </a:xfrm>
              </p:grpSpPr>
              <p:cxnSp>
                <p:nvCxnSpPr>
                  <p:cNvPr id="114" name="Straight Connector 113"/>
                  <p:cNvCxnSpPr/>
                  <p:nvPr/>
                </p:nvCxnSpPr>
                <p:spPr>
                  <a:xfrm flipV="1">
                    <a:off x="2696523" y="1097974"/>
                    <a:ext cx="107456" cy="132366"/>
                  </a:xfrm>
                  <a:prstGeom prst="line">
                    <a:avLst/>
                  </a:prstGeom>
                  <a:ln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5" name="Straight Connector 114"/>
                  <p:cNvCxnSpPr/>
                  <p:nvPr/>
                </p:nvCxnSpPr>
                <p:spPr>
                  <a:xfrm flipH="1" flipV="1">
                    <a:off x="2803979" y="1097974"/>
                    <a:ext cx="121814" cy="132366"/>
                  </a:xfrm>
                  <a:prstGeom prst="line">
                    <a:avLst/>
                  </a:prstGeom>
                  <a:ln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sp>
            <p:nvSpPr>
              <p:cNvPr id="96" name="Bent-Up Arrow 95"/>
              <p:cNvSpPr/>
              <p:nvPr/>
            </p:nvSpPr>
            <p:spPr>
              <a:xfrm rot="5400000">
                <a:off x="1103250" y="2519007"/>
                <a:ext cx="91440" cy="137160"/>
              </a:xfrm>
              <a:prstGeom prst="bentUpArrow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2" name="Group 121"/>
            <p:cNvGrpSpPr/>
            <p:nvPr/>
          </p:nvGrpSpPr>
          <p:grpSpPr>
            <a:xfrm>
              <a:off x="5335570" y="1377368"/>
              <a:ext cx="3310089" cy="327240"/>
              <a:chOff x="708401" y="2306067"/>
              <a:chExt cx="3310089" cy="327240"/>
            </a:xfrm>
          </p:grpSpPr>
          <p:grpSp>
            <p:nvGrpSpPr>
              <p:cNvPr id="123" name="Group 122"/>
              <p:cNvGrpSpPr/>
              <p:nvPr/>
            </p:nvGrpSpPr>
            <p:grpSpPr>
              <a:xfrm>
                <a:off x="708401" y="2306067"/>
                <a:ext cx="3310089" cy="274320"/>
                <a:chOff x="708401" y="2306067"/>
                <a:chExt cx="3310089" cy="274320"/>
              </a:xfrm>
            </p:grpSpPr>
            <p:sp>
              <p:nvSpPr>
                <p:cNvPr id="125" name="Rectangle 124"/>
                <p:cNvSpPr/>
                <p:nvPr/>
              </p:nvSpPr>
              <p:spPr>
                <a:xfrm>
                  <a:off x="1629441" y="2496037"/>
                  <a:ext cx="370111" cy="63230"/>
                </a:xfrm>
                <a:prstGeom prst="rect">
                  <a:avLst/>
                </a:prstGeom>
                <a:noFill/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26" name="Rectangle 125"/>
                <p:cNvSpPr/>
                <p:nvPr/>
              </p:nvSpPr>
              <p:spPr>
                <a:xfrm>
                  <a:off x="2393000" y="2496037"/>
                  <a:ext cx="370111" cy="63230"/>
                </a:xfrm>
                <a:prstGeom prst="rect">
                  <a:avLst/>
                </a:prstGeom>
                <a:noFill/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27" name="Rectangle 126"/>
                <p:cNvSpPr/>
                <p:nvPr/>
              </p:nvSpPr>
              <p:spPr>
                <a:xfrm>
                  <a:off x="2089012" y="2496037"/>
                  <a:ext cx="214528" cy="63230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28" name="Rectangle 127"/>
                <p:cNvSpPr/>
                <p:nvPr/>
              </p:nvSpPr>
              <p:spPr>
                <a:xfrm>
                  <a:off x="3090323" y="2496037"/>
                  <a:ext cx="370111" cy="63230"/>
                </a:xfrm>
                <a:prstGeom prst="rect">
                  <a:avLst/>
                </a:prstGeom>
                <a:noFill/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>
                    <a:solidFill>
                      <a:schemeClr val="tx1"/>
                    </a:solidFill>
                  </a:endParaRPr>
                </a:p>
              </p:txBody>
            </p:sp>
            <p:pic>
              <p:nvPicPr>
                <p:cNvPr id="129" name="Picture 128"/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2852570" y="2497656"/>
                  <a:ext cx="148293" cy="82731"/>
                </a:xfrm>
                <a:prstGeom prst="rect">
                  <a:avLst/>
                </a:prstGeom>
              </p:spPr>
            </p:pic>
            <p:sp>
              <p:nvSpPr>
                <p:cNvPr id="130" name="Rectangle 129"/>
                <p:cNvSpPr/>
                <p:nvPr/>
              </p:nvSpPr>
              <p:spPr>
                <a:xfrm>
                  <a:off x="3549893" y="2496037"/>
                  <a:ext cx="244382" cy="63230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31" name="Rectangle 130"/>
                <p:cNvSpPr/>
                <p:nvPr/>
              </p:nvSpPr>
              <p:spPr>
                <a:xfrm>
                  <a:off x="3795892" y="2496037"/>
                  <a:ext cx="222598" cy="63230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32" name="Rectangle 131"/>
                <p:cNvSpPr/>
                <p:nvPr/>
              </p:nvSpPr>
              <p:spPr>
                <a:xfrm>
                  <a:off x="1325454" y="2496037"/>
                  <a:ext cx="214528" cy="63230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33" name="Rectangle 132"/>
                <p:cNvSpPr/>
                <p:nvPr/>
              </p:nvSpPr>
              <p:spPr>
                <a:xfrm>
                  <a:off x="1086319" y="2496037"/>
                  <a:ext cx="238122" cy="63230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134" name="Straight Connector 133"/>
                <p:cNvCxnSpPr/>
                <p:nvPr/>
              </p:nvCxnSpPr>
              <p:spPr>
                <a:xfrm>
                  <a:off x="778634" y="2337682"/>
                  <a:ext cx="637774" cy="0"/>
                </a:xfrm>
                <a:prstGeom prst="line">
                  <a:avLst/>
                </a:prstGeom>
                <a:ln w="31750" cmpd="sng"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35" name="Arc 134"/>
                <p:cNvSpPr/>
                <p:nvPr/>
              </p:nvSpPr>
              <p:spPr>
                <a:xfrm rot="16200000">
                  <a:off x="689498" y="2356586"/>
                  <a:ext cx="189970" cy="152163"/>
                </a:xfrm>
                <a:prstGeom prst="arc">
                  <a:avLst>
                    <a:gd name="adj1" fmla="val 10914554"/>
                    <a:gd name="adj2" fmla="val 0"/>
                  </a:avLst>
                </a:prstGeom>
                <a:ln w="31750" cmpd="sng"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36" name="Straight Connector 135"/>
                <p:cNvCxnSpPr/>
                <p:nvPr/>
              </p:nvCxnSpPr>
              <p:spPr>
                <a:xfrm>
                  <a:off x="778634" y="2527652"/>
                  <a:ext cx="304593" cy="0"/>
                </a:xfrm>
                <a:prstGeom prst="line">
                  <a:avLst/>
                </a:prstGeom>
                <a:ln w="31750" cmpd="sng"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37" name="Rectangle 136"/>
                <p:cNvSpPr/>
                <p:nvPr/>
              </p:nvSpPr>
              <p:spPr>
                <a:xfrm>
                  <a:off x="1017343" y="2306067"/>
                  <a:ext cx="325464" cy="63230"/>
                </a:xfrm>
                <a:prstGeom prst="rect">
                  <a:avLst/>
                </a:prstGeom>
                <a:solidFill>
                  <a:schemeClr val="accent6">
                    <a:lumMod val="40000"/>
                    <a:lumOff val="60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>
                    <a:solidFill>
                      <a:schemeClr val="tx1"/>
                    </a:solidFill>
                  </a:endParaRPr>
                </a:p>
              </p:txBody>
            </p:sp>
            <p:grpSp>
              <p:nvGrpSpPr>
                <p:cNvPr id="138" name="Group 137"/>
                <p:cNvGrpSpPr/>
                <p:nvPr/>
              </p:nvGrpSpPr>
              <p:grpSpPr>
                <a:xfrm>
                  <a:off x="1539982" y="2444519"/>
                  <a:ext cx="89460" cy="51648"/>
                  <a:chOff x="2696523" y="1097974"/>
                  <a:chExt cx="229270" cy="132366"/>
                </a:xfrm>
              </p:grpSpPr>
              <p:cxnSp>
                <p:nvCxnSpPr>
                  <p:cNvPr id="171" name="Straight Connector 170"/>
                  <p:cNvCxnSpPr/>
                  <p:nvPr/>
                </p:nvCxnSpPr>
                <p:spPr>
                  <a:xfrm flipV="1">
                    <a:off x="2696523" y="1097974"/>
                    <a:ext cx="107456" cy="132366"/>
                  </a:xfrm>
                  <a:prstGeom prst="line">
                    <a:avLst/>
                  </a:prstGeom>
                  <a:ln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2" name="Straight Connector 171"/>
                  <p:cNvCxnSpPr/>
                  <p:nvPr/>
                </p:nvCxnSpPr>
                <p:spPr>
                  <a:xfrm flipH="1" flipV="1">
                    <a:off x="2803979" y="1097974"/>
                    <a:ext cx="121814" cy="132366"/>
                  </a:xfrm>
                  <a:prstGeom prst="line">
                    <a:avLst/>
                  </a:prstGeom>
                  <a:ln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39" name="Group 138"/>
                <p:cNvGrpSpPr/>
                <p:nvPr/>
              </p:nvGrpSpPr>
              <p:grpSpPr>
                <a:xfrm>
                  <a:off x="1999552" y="2444388"/>
                  <a:ext cx="89460" cy="51648"/>
                  <a:chOff x="2696523" y="1097974"/>
                  <a:chExt cx="229270" cy="132366"/>
                </a:xfrm>
              </p:grpSpPr>
              <p:cxnSp>
                <p:nvCxnSpPr>
                  <p:cNvPr id="155" name="Straight Connector 154"/>
                  <p:cNvCxnSpPr/>
                  <p:nvPr/>
                </p:nvCxnSpPr>
                <p:spPr>
                  <a:xfrm flipV="1">
                    <a:off x="2696523" y="1097974"/>
                    <a:ext cx="107456" cy="132366"/>
                  </a:xfrm>
                  <a:prstGeom prst="line">
                    <a:avLst/>
                  </a:prstGeom>
                  <a:ln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6" name="Straight Connector 155"/>
                  <p:cNvCxnSpPr/>
                  <p:nvPr/>
                </p:nvCxnSpPr>
                <p:spPr>
                  <a:xfrm flipH="1" flipV="1">
                    <a:off x="2803979" y="1097974"/>
                    <a:ext cx="121814" cy="132366"/>
                  </a:xfrm>
                  <a:prstGeom prst="line">
                    <a:avLst/>
                  </a:prstGeom>
                  <a:ln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40" name="Group 139"/>
                <p:cNvGrpSpPr/>
                <p:nvPr/>
              </p:nvGrpSpPr>
              <p:grpSpPr>
                <a:xfrm>
                  <a:off x="2302731" y="2444388"/>
                  <a:ext cx="89460" cy="51648"/>
                  <a:chOff x="2696523" y="1097974"/>
                  <a:chExt cx="229270" cy="132366"/>
                </a:xfrm>
              </p:grpSpPr>
              <p:cxnSp>
                <p:nvCxnSpPr>
                  <p:cNvPr id="149" name="Straight Connector 148"/>
                  <p:cNvCxnSpPr/>
                  <p:nvPr/>
                </p:nvCxnSpPr>
                <p:spPr>
                  <a:xfrm flipV="1">
                    <a:off x="2696523" y="1097974"/>
                    <a:ext cx="107456" cy="132366"/>
                  </a:xfrm>
                  <a:prstGeom prst="line">
                    <a:avLst/>
                  </a:prstGeom>
                  <a:ln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0" name="Straight Connector 149"/>
                  <p:cNvCxnSpPr/>
                  <p:nvPr/>
                </p:nvCxnSpPr>
                <p:spPr>
                  <a:xfrm flipH="1" flipV="1">
                    <a:off x="2803979" y="1097974"/>
                    <a:ext cx="121814" cy="132366"/>
                  </a:xfrm>
                  <a:prstGeom prst="line">
                    <a:avLst/>
                  </a:prstGeom>
                  <a:ln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41" name="Group 140"/>
                <p:cNvGrpSpPr/>
                <p:nvPr/>
              </p:nvGrpSpPr>
              <p:grpSpPr>
                <a:xfrm>
                  <a:off x="3457167" y="2444388"/>
                  <a:ext cx="89460" cy="51648"/>
                  <a:chOff x="2696523" y="1097974"/>
                  <a:chExt cx="229270" cy="132366"/>
                </a:xfrm>
              </p:grpSpPr>
              <p:cxnSp>
                <p:nvCxnSpPr>
                  <p:cNvPr id="142" name="Straight Connector 141"/>
                  <p:cNvCxnSpPr/>
                  <p:nvPr/>
                </p:nvCxnSpPr>
                <p:spPr>
                  <a:xfrm flipV="1">
                    <a:off x="2696523" y="1097974"/>
                    <a:ext cx="107456" cy="132366"/>
                  </a:xfrm>
                  <a:prstGeom prst="line">
                    <a:avLst/>
                  </a:prstGeom>
                  <a:ln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3" name="Straight Connector 142"/>
                  <p:cNvCxnSpPr/>
                  <p:nvPr/>
                </p:nvCxnSpPr>
                <p:spPr>
                  <a:xfrm flipH="1" flipV="1">
                    <a:off x="2803979" y="1097974"/>
                    <a:ext cx="121814" cy="132366"/>
                  </a:xfrm>
                  <a:prstGeom prst="line">
                    <a:avLst/>
                  </a:prstGeom>
                  <a:ln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sp>
            <p:nvSpPr>
              <p:cNvPr id="124" name="Bent-Up Arrow 123"/>
              <p:cNvSpPr/>
              <p:nvPr/>
            </p:nvSpPr>
            <p:spPr>
              <a:xfrm rot="5400000">
                <a:off x="1103250" y="2519007"/>
                <a:ext cx="91440" cy="137160"/>
              </a:xfrm>
              <a:prstGeom prst="bentUpArrow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5" name="Elbow Connector 4"/>
            <p:cNvCxnSpPr>
              <a:stCxn id="174" idx="3"/>
              <a:endCxn id="81" idx="0"/>
            </p:cNvCxnSpPr>
            <p:nvPr/>
          </p:nvCxnSpPr>
          <p:spPr>
            <a:xfrm>
              <a:off x="4370674" y="1598953"/>
              <a:ext cx="156051" cy="774305"/>
            </a:xfrm>
            <a:prstGeom prst="bentConnector2">
              <a:avLst/>
            </a:prstGeom>
            <a:ln>
              <a:solidFill>
                <a:schemeClr val="bg1">
                  <a:lumMod val="50000"/>
                </a:schemeClr>
              </a:solidFill>
              <a:headEnd type="none" w="sm" len="sm"/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5" name="Triangle 174"/>
            <p:cNvSpPr/>
            <p:nvPr/>
          </p:nvSpPr>
          <p:spPr>
            <a:xfrm>
              <a:off x="4475394" y="2246830"/>
              <a:ext cx="109728" cy="109728"/>
            </a:xfrm>
            <a:prstGeom prst="triangle">
              <a:avLst/>
            </a:prstGeom>
            <a:solidFill>
              <a:srgbClr val="0432FF"/>
            </a:solidFill>
            <a:ln>
              <a:noFill/>
            </a:ln>
            <a:scene3d>
              <a:camera prst="orthographicFront">
                <a:rot lat="10800000" lon="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" name="Elbow Connector 8"/>
            <p:cNvCxnSpPr>
              <a:stCxn id="103" idx="3"/>
            </p:cNvCxnSpPr>
            <p:nvPr/>
          </p:nvCxnSpPr>
          <p:spPr>
            <a:xfrm flipV="1">
              <a:off x="4370674" y="2622950"/>
              <a:ext cx="225461" cy="531572"/>
            </a:xfrm>
            <a:prstGeom prst="bentConnector2">
              <a:avLst/>
            </a:prstGeom>
            <a:ln>
              <a:solidFill>
                <a:schemeClr val="bg1">
                  <a:lumMod val="50000"/>
                </a:schemeClr>
              </a:solidFill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0" name="Triangle 179"/>
            <p:cNvSpPr/>
            <p:nvPr/>
          </p:nvSpPr>
          <p:spPr>
            <a:xfrm>
              <a:off x="4541702" y="2752192"/>
              <a:ext cx="109728" cy="109728"/>
            </a:xfrm>
            <a:prstGeom prst="triangle">
              <a:avLst/>
            </a:prstGeom>
            <a:solidFill>
              <a:srgbClr val="0432FF"/>
            </a:solidFill>
            <a:ln>
              <a:noFill/>
            </a:ln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" name="Elbow Connector 11"/>
            <p:cNvCxnSpPr>
              <a:stCxn id="127" idx="2"/>
              <a:endCxn id="72" idx="0"/>
            </p:cNvCxnSpPr>
            <p:nvPr/>
          </p:nvCxnSpPr>
          <p:spPr>
            <a:xfrm rot="5400000">
              <a:off x="6256407" y="1996190"/>
              <a:ext cx="932660" cy="201416"/>
            </a:xfrm>
            <a:prstGeom prst="bentConnector3">
              <a:avLst/>
            </a:prstGeom>
            <a:ln>
              <a:solidFill>
                <a:schemeClr val="bg1">
                  <a:lumMod val="50000"/>
                </a:schemeClr>
              </a:solidFill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1" name="Diamond 180"/>
            <p:cNvSpPr/>
            <p:nvPr/>
          </p:nvSpPr>
          <p:spPr>
            <a:xfrm>
              <a:off x="6577062" y="2246830"/>
              <a:ext cx="109728" cy="109728"/>
            </a:xfrm>
            <a:prstGeom prst="diamond">
              <a:avLst/>
            </a:prstGeom>
            <a:solidFill>
              <a:srgbClr val="9420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82" name="Group 181"/>
            <p:cNvGrpSpPr/>
            <p:nvPr/>
          </p:nvGrpSpPr>
          <p:grpSpPr>
            <a:xfrm>
              <a:off x="7851663" y="1831404"/>
              <a:ext cx="3310089" cy="327240"/>
              <a:chOff x="708401" y="2306067"/>
              <a:chExt cx="3310089" cy="327240"/>
            </a:xfrm>
          </p:grpSpPr>
          <p:grpSp>
            <p:nvGrpSpPr>
              <p:cNvPr id="183" name="Group 182"/>
              <p:cNvGrpSpPr/>
              <p:nvPr/>
            </p:nvGrpSpPr>
            <p:grpSpPr>
              <a:xfrm>
                <a:off x="708401" y="2306067"/>
                <a:ext cx="3310089" cy="274320"/>
                <a:chOff x="708401" y="2306067"/>
                <a:chExt cx="3310089" cy="274320"/>
              </a:xfrm>
            </p:grpSpPr>
            <p:sp>
              <p:nvSpPr>
                <p:cNvPr id="185" name="Rectangle 184"/>
                <p:cNvSpPr/>
                <p:nvPr/>
              </p:nvSpPr>
              <p:spPr>
                <a:xfrm>
                  <a:off x="1629441" y="2496037"/>
                  <a:ext cx="370111" cy="63230"/>
                </a:xfrm>
                <a:prstGeom prst="rect">
                  <a:avLst/>
                </a:prstGeom>
                <a:noFill/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86" name="Rectangle 185"/>
                <p:cNvSpPr/>
                <p:nvPr/>
              </p:nvSpPr>
              <p:spPr>
                <a:xfrm>
                  <a:off x="2393000" y="2496037"/>
                  <a:ext cx="370111" cy="63230"/>
                </a:xfrm>
                <a:prstGeom prst="rect">
                  <a:avLst/>
                </a:prstGeom>
                <a:noFill/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87" name="Rectangle 186"/>
                <p:cNvSpPr/>
                <p:nvPr/>
              </p:nvSpPr>
              <p:spPr>
                <a:xfrm>
                  <a:off x="2089012" y="2496037"/>
                  <a:ext cx="214528" cy="63230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88" name="Rectangle 187"/>
                <p:cNvSpPr/>
                <p:nvPr/>
              </p:nvSpPr>
              <p:spPr>
                <a:xfrm>
                  <a:off x="3090323" y="2496037"/>
                  <a:ext cx="370111" cy="63230"/>
                </a:xfrm>
                <a:prstGeom prst="rect">
                  <a:avLst/>
                </a:prstGeom>
                <a:noFill/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>
                    <a:solidFill>
                      <a:schemeClr val="tx1"/>
                    </a:solidFill>
                  </a:endParaRPr>
                </a:p>
              </p:txBody>
            </p:sp>
            <p:pic>
              <p:nvPicPr>
                <p:cNvPr id="189" name="Picture 188"/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2852570" y="2497656"/>
                  <a:ext cx="148293" cy="82731"/>
                </a:xfrm>
                <a:prstGeom prst="rect">
                  <a:avLst/>
                </a:prstGeom>
              </p:spPr>
            </p:pic>
            <p:sp>
              <p:nvSpPr>
                <p:cNvPr id="190" name="Rectangle 189"/>
                <p:cNvSpPr/>
                <p:nvPr/>
              </p:nvSpPr>
              <p:spPr>
                <a:xfrm>
                  <a:off x="3549893" y="2496037"/>
                  <a:ext cx="244382" cy="63230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91" name="Rectangle 190"/>
                <p:cNvSpPr/>
                <p:nvPr/>
              </p:nvSpPr>
              <p:spPr>
                <a:xfrm>
                  <a:off x="3795892" y="2496037"/>
                  <a:ext cx="222598" cy="63230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92" name="Rectangle 191"/>
                <p:cNvSpPr/>
                <p:nvPr/>
              </p:nvSpPr>
              <p:spPr>
                <a:xfrm>
                  <a:off x="1325454" y="2496037"/>
                  <a:ext cx="214528" cy="63230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93" name="Rectangle 192"/>
                <p:cNvSpPr/>
                <p:nvPr/>
              </p:nvSpPr>
              <p:spPr>
                <a:xfrm>
                  <a:off x="1086319" y="2496037"/>
                  <a:ext cx="238122" cy="63230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194" name="Straight Connector 193"/>
                <p:cNvCxnSpPr/>
                <p:nvPr/>
              </p:nvCxnSpPr>
              <p:spPr>
                <a:xfrm>
                  <a:off x="778634" y="2337682"/>
                  <a:ext cx="637774" cy="0"/>
                </a:xfrm>
                <a:prstGeom prst="line">
                  <a:avLst/>
                </a:prstGeom>
                <a:ln w="31750" cmpd="sng"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95" name="Arc 194"/>
                <p:cNvSpPr/>
                <p:nvPr/>
              </p:nvSpPr>
              <p:spPr>
                <a:xfrm rot="16200000">
                  <a:off x="689498" y="2356586"/>
                  <a:ext cx="189970" cy="152163"/>
                </a:xfrm>
                <a:prstGeom prst="arc">
                  <a:avLst>
                    <a:gd name="adj1" fmla="val 10914554"/>
                    <a:gd name="adj2" fmla="val 0"/>
                  </a:avLst>
                </a:prstGeom>
                <a:ln w="31750" cmpd="sng"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96" name="Straight Connector 195"/>
                <p:cNvCxnSpPr/>
                <p:nvPr/>
              </p:nvCxnSpPr>
              <p:spPr>
                <a:xfrm>
                  <a:off x="778634" y="2527652"/>
                  <a:ext cx="304593" cy="0"/>
                </a:xfrm>
                <a:prstGeom prst="line">
                  <a:avLst/>
                </a:prstGeom>
                <a:ln w="31750" cmpd="sng"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97" name="Rectangle 196"/>
                <p:cNvSpPr/>
                <p:nvPr/>
              </p:nvSpPr>
              <p:spPr>
                <a:xfrm>
                  <a:off x="1017343" y="2306067"/>
                  <a:ext cx="325464" cy="63230"/>
                </a:xfrm>
                <a:prstGeom prst="rect">
                  <a:avLst/>
                </a:prstGeom>
                <a:solidFill>
                  <a:schemeClr val="accent6">
                    <a:lumMod val="40000"/>
                    <a:lumOff val="60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>
                    <a:solidFill>
                      <a:schemeClr val="tx1"/>
                    </a:solidFill>
                  </a:endParaRPr>
                </a:p>
              </p:txBody>
            </p:sp>
            <p:grpSp>
              <p:nvGrpSpPr>
                <p:cNvPr id="198" name="Group 197"/>
                <p:cNvGrpSpPr/>
                <p:nvPr/>
              </p:nvGrpSpPr>
              <p:grpSpPr>
                <a:xfrm>
                  <a:off x="1539982" y="2444519"/>
                  <a:ext cx="89460" cy="51648"/>
                  <a:chOff x="2696523" y="1097974"/>
                  <a:chExt cx="229270" cy="132366"/>
                </a:xfrm>
              </p:grpSpPr>
              <p:cxnSp>
                <p:nvCxnSpPr>
                  <p:cNvPr id="208" name="Straight Connector 207"/>
                  <p:cNvCxnSpPr/>
                  <p:nvPr/>
                </p:nvCxnSpPr>
                <p:spPr>
                  <a:xfrm flipV="1">
                    <a:off x="2696523" y="1097974"/>
                    <a:ext cx="107456" cy="132366"/>
                  </a:xfrm>
                  <a:prstGeom prst="line">
                    <a:avLst/>
                  </a:prstGeom>
                  <a:ln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09" name="Straight Connector 208"/>
                  <p:cNvCxnSpPr/>
                  <p:nvPr/>
                </p:nvCxnSpPr>
                <p:spPr>
                  <a:xfrm flipH="1" flipV="1">
                    <a:off x="2803979" y="1097974"/>
                    <a:ext cx="121814" cy="132366"/>
                  </a:xfrm>
                  <a:prstGeom prst="line">
                    <a:avLst/>
                  </a:prstGeom>
                  <a:ln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99" name="Group 198"/>
                <p:cNvGrpSpPr/>
                <p:nvPr/>
              </p:nvGrpSpPr>
              <p:grpSpPr>
                <a:xfrm>
                  <a:off x="1999552" y="2444388"/>
                  <a:ext cx="89460" cy="51648"/>
                  <a:chOff x="2696523" y="1097974"/>
                  <a:chExt cx="229270" cy="132366"/>
                </a:xfrm>
              </p:grpSpPr>
              <p:cxnSp>
                <p:nvCxnSpPr>
                  <p:cNvPr id="206" name="Straight Connector 205"/>
                  <p:cNvCxnSpPr/>
                  <p:nvPr/>
                </p:nvCxnSpPr>
                <p:spPr>
                  <a:xfrm flipV="1">
                    <a:off x="2696523" y="1097974"/>
                    <a:ext cx="107456" cy="132366"/>
                  </a:xfrm>
                  <a:prstGeom prst="line">
                    <a:avLst/>
                  </a:prstGeom>
                  <a:ln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07" name="Straight Connector 206"/>
                  <p:cNvCxnSpPr/>
                  <p:nvPr/>
                </p:nvCxnSpPr>
                <p:spPr>
                  <a:xfrm flipH="1" flipV="1">
                    <a:off x="2803979" y="1097974"/>
                    <a:ext cx="121814" cy="132366"/>
                  </a:xfrm>
                  <a:prstGeom prst="line">
                    <a:avLst/>
                  </a:prstGeom>
                  <a:ln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00" name="Group 199"/>
                <p:cNvGrpSpPr/>
                <p:nvPr/>
              </p:nvGrpSpPr>
              <p:grpSpPr>
                <a:xfrm>
                  <a:off x="2302731" y="2444388"/>
                  <a:ext cx="89460" cy="51648"/>
                  <a:chOff x="2696523" y="1097974"/>
                  <a:chExt cx="229270" cy="132366"/>
                </a:xfrm>
              </p:grpSpPr>
              <p:cxnSp>
                <p:nvCxnSpPr>
                  <p:cNvPr id="204" name="Straight Connector 203"/>
                  <p:cNvCxnSpPr/>
                  <p:nvPr/>
                </p:nvCxnSpPr>
                <p:spPr>
                  <a:xfrm flipV="1">
                    <a:off x="2696523" y="1097974"/>
                    <a:ext cx="107456" cy="132366"/>
                  </a:xfrm>
                  <a:prstGeom prst="line">
                    <a:avLst/>
                  </a:prstGeom>
                  <a:ln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05" name="Straight Connector 204"/>
                  <p:cNvCxnSpPr/>
                  <p:nvPr/>
                </p:nvCxnSpPr>
                <p:spPr>
                  <a:xfrm flipH="1" flipV="1">
                    <a:off x="2803979" y="1097974"/>
                    <a:ext cx="121814" cy="132366"/>
                  </a:xfrm>
                  <a:prstGeom prst="line">
                    <a:avLst/>
                  </a:prstGeom>
                  <a:ln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01" name="Group 200"/>
                <p:cNvGrpSpPr/>
                <p:nvPr/>
              </p:nvGrpSpPr>
              <p:grpSpPr>
                <a:xfrm>
                  <a:off x="3457167" y="2444388"/>
                  <a:ext cx="89460" cy="51648"/>
                  <a:chOff x="2696523" y="1097974"/>
                  <a:chExt cx="229270" cy="132366"/>
                </a:xfrm>
              </p:grpSpPr>
              <p:cxnSp>
                <p:nvCxnSpPr>
                  <p:cNvPr id="202" name="Straight Connector 201"/>
                  <p:cNvCxnSpPr/>
                  <p:nvPr/>
                </p:nvCxnSpPr>
                <p:spPr>
                  <a:xfrm flipV="1">
                    <a:off x="2696523" y="1097974"/>
                    <a:ext cx="107456" cy="132366"/>
                  </a:xfrm>
                  <a:prstGeom prst="line">
                    <a:avLst/>
                  </a:prstGeom>
                  <a:ln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03" name="Straight Connector 202"/>
                  <p:cNvCxnSpPr/>
                  <p:nvPr/>
                </p:nvCxnSpPr>
                <p:spPr>
                  <a:xfrm flipH="1" flipV="1">
                    <a:off x="2803979" y="1097974"/>
                    <a:ext cx="121814" cy="132366"/>
                  </a:xfrm>
                  <a:prstGeom prst="line">
                    <a:avLst/>
                  </a:prstGeom>
                  <a:ln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sp>
            <p:nvSpPr>
              <p:cNvPr id="184" name="Bent-Up Arrow 183"/>
              <p:cNvSpPr/>
              <p:nvPr/>
            </p:nvSpPr>
            <p:spPr>
              <a:xfrm rot="5400000">
                <a:off x="1103250" y="2519007"/>
                <a:ext cx="91440" cy="137160"/>
              </a:xfrm>
              <a:prstGeom prst="bentUpArrow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14" name="Elbow Connector 13"/>
            <p:cNvCxnSpPr>
              <a:stCxn id="185" idx="2"/>
              <a:endCxn id="75" idx="0"/>
            </p:cNvCxnSpPr>
            <p:nvPr/>
          </p:nvCxnSpPr>
          <p:spPr>
            <a:xfrm rot="5400000">
              <a:off x="7866488" y="1471957"/>
              <a:ext cx="478624" cy="1703918"/>
            </a:xfrm>
            <a:prstGeom prst="bentConnector3">
              <a:avLst>
                <a:gd name="adj1" fmla="val 50000"/>
              </a:avLst>
            </a:prstGeom>
            <a:ln>
              <a:solidFill>
                <a:schemeClr val="bg1">
                  <a:lumMod val="50000"/>
                </a:schemeClr>
              </a:solidFill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0" name="Hexagon 209"/>
            <p:cNvSpPr/>
            <p:nvPr/>
          </p:nvSpPr>
          <p:spPr>
            <a:xfrm>
              <a:off x="8199359" y="2255974"/>
              <a:ext cx="91440" cy="91440"/>
            </a:xfrm>
            <a:prstGeom prst="hexagon">
              <a:avLst/>
            </a:prstGeom>
            <a:solidFill>
              <a:srgbClr val="FF2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11" name="Group 210"/>
            <p:cNvGrpSpPr/>
            <p:nvPr/>
          </p:nvGrpSpPr>
          <p:grpSpPr>
            <a:xfrm>
              <a:off x="5335570" y="2932937"/>
              <a:ext cx="3310089" cy="327240"/>
              <a:chOff x="708401" y="2306067"/>
              <a:chExt cx="3310089" cy="327240"/>
            </a:xfrm>
          </p:grpSpPr>
          <p:grpSp>
            <p:nvGrpSpPr>
              <p:cNvPr id="212" name="Group 211"/>
              <p:cNvGrpSpPr/>
              <p:nvPr/>
            </p:nvGrpSpPr>
            <p:grpSpPr>
              <a:xfrm>
                <a:off x="708401" y="2306067"/>
                <a:ext cx="3310089" cy="274320"/>
                <a:chOff x="708401" y="2306067"/>
                <a:chExt cx="3310089" cy="274320"/>
              </a:xfrm>
            </p:grpSpPr>
            <p:sp>
              <p:nvSpPr>
                <p:cNvPr id="214" name="Rectangle 213"/>
                <p:cNvSpPr/>
                <p:nvPr/>
              </p:nvSpPr>
              <p:spPr>
                <a:xfrm>
                  <a:off x="1629441" y="2496037"/>
                  <a:ext cx="370111" cy="63230"/>
                </a:xfrm>
                <a:prstGeom prst="rect">
                  <a:avLst/>
                </a:prstGeom>
                <a:noFill/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15" name="Rectangle 214"/>
                <p:cNvSpPr/>
                <p:nvPr/>
              </p:nvSpPr>
              <p:spPr>
                <a:xfrm>
                  <a:off x="2393000" y="2496037"/>
                  <a:ext cx="370111" cy="63230"/>
                </a:xfrm>
                <a:prstGeom prst="rect">
                  <a:avLst/>
                </a:prstGeom>
                <a:noFill/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16" name="Rectangle 215"/>
                <p:cNvSpPr/>
                <p:nvPr/>
              </p:nvSpPr>
              <p:spPr>
                <a:xfrm>
                  <a:off x="2089012" y="2496037"/>
                  <a:ext cx="214528" cy="63230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17" name="Rectangle 216"/>
                <p:cNvSpPr/>
                <p:nvPr/>
              </p:nvSpPr>
              <p:spPr>
                <a:xfrm>
                  <a:off x="3090323" y="2496037"/>
                  <a:ext cx="370111" cy="63230"/>
                </a:xfrm>
                <a:prstGeom prst="rect">
                  <a:avLst/>
                </a:prstGeom>
                <a:noFill/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>
                    <a:solidFill>
                      <a:schemeClr val="tx1"/>
                    </a:solidFill>
                  </a:endParaRPr>
                </a:p>
              </p:txBody>
            </p:sp>
            <p:pic>
              <p:nvPicPr>
                <p:cNvPr id="218" name="Picture 217"/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2852570" y="2497656"/>
                  <a:ext cx="148293" cy="82731"/>
                </a:xfrm>
                <a:prstGeom prst="rect">
                  <a:avLst/>
                </a:prstGeom>
              </p:spPr>
            </p:pic>
            <p:sp>
              <p:nvSpPr>
                <p:cNvPr id="219" name="Rectangle 218"/>
                <p:cNvSpPr/>
                <p:nvPr/>
              </p:nvSpPr>
              <p:spPr>
                <a:xfrm>
                  <a:off x="3549893" y="2496037"/>
                  <a:ext cx="244382" cy="63230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20" name="Rectangle 219"/>
                <p:cNvSpPr/>
                <p:nvPr/>
              </p:nvSpPr>
              <p:spPr>
                <a:xfrm>
                  <a:off x="3795892" y="2496037"/>
                  <a:ext cx="222598" cy="63230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21" name="Rectangle 220"/>
                <p:cNvSpPr/>
                <p:nvPr/>
              </p:nvSpPr>
              <p:spPr>
                <a:xfrm>
                  <a:off x="1325454" y="2496037"/>
                  <a:ext cx="214528" cy="63230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22" name="Rectangle 221"/>
                <p:cNvSpPr/>
                <p:nvPr/>
              </p:nvSpPr>
              <p:spPr>
                <a:xfrm>
                  <a:off x="1086319" y="2496037"/>
                  <a:ext cx="238122" cy="63230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223" name="Straight Connector 222"/>
                <p:cNvCxnSpPr/>
                <p:nvPr/>
              </p:nvCxnSpPr>
              <p:spPr>
                <a:xfrm>
                  <a:off x="778634" y="2337682"/>
                  <a:ext cx="637774" cy="0"/>
                </a:xfrm>
                <a:prstGeom prst="line">
                  <a:avLst/>
                </a:prstGeom>
                <a:ln w="31750" cmpd="sng"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24" name="Arc 223"/>
                <p:cNvSpPr/>
                <p:nvPr/>
              </p:nvSpPr>
              <p:spPr>
                <a:xfrm rot="16200000">
                  <a:off x="689498" y="2356586"/>
                  <a:ext cx="189970" cy="152163"/>
                </a:xfrm>
                <a:prstGeom prst="arc">
                  <a:avLst>
                    <a:gd name="adj1" fmla="val 10914554"/>
                    <a:gd name="adj2" fmla="val 0"/>
                  </a:avLst>
                </a:prstGeom>
                <a:ln w="31750" cmpd="sng"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225" name="Straight Connector 224"/>
                <p:cNvCxnSpPr/>
                <p:nvPr/>
              </p:nvCxnSpPr>
              <p:spPr>
                <a:xfrm>
                  <a:off x="778634" y="2527652"/>
                  <a:ext cx="304593" cy="0"/>
                </a:xfrm>
                <a:prstGeom prst="line">
                  <a:avLst/>
                </a:prstGeom>
                <a:ln w="31750" cmpd="sng"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26" name="Rectangle 225"/>
                <p:cNvSpPr/>
                <p:nvPr/>
              </p:nvSpPr>
              <p:spPr>
                <a:xfrm>
                  <a:off x="1017343" y="2306067"/>
                  <a:ext cx="325464" cy="63230"/>
                </a:xfrm>
                <a:prstGeom prst="rect">
                  <a:avLst/>
                </a:prstGeom>
                <a:solidFill>
                  <a:schemeClr val="accent6">
                    <a:lumMod val="40000"/>
                    <a:lumOff val="60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>
                    <a:solidFill>
                      <a:schemeClr val="tx1"/>
                    </a:solidFill>
                  </a:endParaRPr>
                </a:p>
              </p:txBody>
            </p:sp>
            <p:grpSp>
              <p:nvGrpSpPr>
                <p:cNvPr id="227" name="Group 226"/>
                <p:cNvGrpSpPr/>
                <p:nvPr/>
              </p:nvGrpSpPr>
              <p:grpSpPr>
                <a:xfrm>
                  <a:off x="1539982" y="2444519"/>
                  <a:ext cx="89460" cy="51648"/>
                  <a:chOff x="2696523" y="1097974"/>
                  <a:chExt cx="229270" cy="132366"/>
                </a:xfrm>
              </p:grpSpPr>
              <p:cxnSp>
                <p:nvCxnSpPr>
                  <p:cNvPr id="237" name="Straight Connector 236"/>
                  <p:cNvCxnSpPr/>
                  <p:nvPr/>
                </p:nvCxnSpPr>
                <p:spPr>
                  <a:xfrm flipV="1">
                    <a:off x="2696523" y="1097974"/>
                    <a:ext cx="107456" cy="132366"/>
                  </a:xfrm>
                  <a:prstGeom prst="line">
                    <a:avLst/>
                  </a:prstGeom>
                  <a:ln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38" name="Straight Connector 237"/>
                  <p:cNvCxnSpPr/>
                  <p:nvPr/>
                </p:nvCxnSpPr>
                <p:spPr>
                  <a:xfrm flipH="1" flipV="1">
                    <a:off x="2803979" y="1097974"/>
                    <a:ext cx="121814" cy="132366"/>
                  </a:xfrm>
                  <a:prstGeom prst="line">
                    <a:avLst/>
                  </a:prstGeom>
                  <a:ln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28" name="Group 227"/>
                <p:cNvGrpSpPr/>
                <p:nvPr/>
              </p:nvGrpSpPr>
              <p:grpSpPr>
                <a:xfrm>
                  <a:off x="1999552" y="2444388"/>
                  <a:ext cx="89460" cy="51648"/>
                  <a:chOff x="2696523" y="1097974"/>
                  <a:chExt cx="229270" cy="132366"/>
                </a:xfrm>
              </p:grpSpPr>
              <p:cxnSp>
                <p:nvCxnSpPr>
                  <p:cNvPr id="235" name="Straight Connector 234"/>
                  <p:cNvCxnSpPr/>
                  <p:nvPr/>
                </p:nvCxnSpPr>
                <p:spPr>
                  <a:xfrm flipV="1">
                    <a:off x="2696523" y="1097974"/>
                    <a:ext cx="107456" cy="132366"/>
                  </a:xfrm>
                  <a:prstGeom prst="line">
                    <a:avLst/>
                  </a:prstGeom>
                  <a:ln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36" name="Straight Connector 235"/>
                  <p:cNvCxnSpPr/>
                  <p:nvPr/>
                </p:nvCxnSpPr>
                <p:spPr>
                  <a:xfrm flipH="1" flipV="1">
                    <a:off x="2803979" y="1097974"/>
                    <a:ext cx="121814" cy="132366"/>
                  </a:xfrm>
                  <a:prstGeom prst="line">
                    <a:avLst/>
                  </a:prstGeom>
                  <a:ln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29" name="Group 228"/>
                <p:cNvGrpSpPr/>
                <p:nvPr/>
              </p:nvGrpSpPr>
              <p:grpSpPr>
                <a:xfrm>
                  <a:off x="2302731" y="2444388"/>
                  <a:ext cx="89460" cy="51648"/>
                  <a:chOff x="2696523" y="1097974"/>
                  <a:chExt cx="229270" cy="132366"/>
                </a:xfrm>
              </p:grpSpPr>
              <p:cxnSp>
                <p:nvCxnSpPr>
                  <p:cNvPr id="233" name="Straight Connector 232"/>
                  <p:cNvCxnSpPr/>
                  <p:nvPr/>
                </p:nvCxnSpPr>
                <p:spPr>
                  <a:xfrm flipV="1">
                    <a:off x="2696523" y="1097974"/>
                    <a:ext cx="107456" cy="132366"/>
                  </a:xfrm>
                  <a:prstGeom prst="line">
                    <a:avLst/>
                  </a:prstGeom>
                  <a:ln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34" name="Straight Connector 233"/>
                  <p:cNvCxnSpPr/>
                  <p:nvPr/>
                </p:nvCxnSpPr>
                <p:spPr>
                  <a:xfrm flipH="1" flipV="1">
                    <a:off x="2803979" y="1097974"/>
                    <a:ext cx="121814" cy="132366"/>
                  </a:xfrm>
                  <a:prstGeom prst="line">
                    <a:avLst/>
                  </a:prstGeom>
                  <a:ln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30" name="Group 229"/>
                <p:cNvGrpSpPr/>
                <p:nvPr/>
              </p:nvGrpSpPr>
              <p:grpSpPr>
                <a:xfrm>
                  <a:off x="3457167" y="2444388"/>
                  <a:ext cx="89460" cy="51648"/>
                  <a:chOff x="2696523" y="1097974"/>
                  <a:chExt cx="229270" cy="132366"/>
                </a:xfrm>
              </p:grpSpPr>
              <p:cxnSp>
                <p:nvCxnSpPr>
                  <p:cNvPr id="231" name="Straight Connector 230"/>
                  <p:cNvCxnSpPr/>
                  <p:nvPr/>
                </p:nvCxnSpPr>
                <p:spPr>
                  <a:xfrm flipV="1">
                    <a:off x="2696523" y="1097974"/>
                    <a:ext cx="107456" cy="132366"/>
                  </a:xfrm>
                  <a:prstGeom prst="line">
                    <a:avLst/>
                  </a:prstGeom>
                  <a:ln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32" name="Straight Connector 231"/>
                  <p:cNvCxnSpPr/>
                  <p:nvPr/>
                </p:nvCxnSpPr>
                <p:spPr>
                  <a:xfrm flipH="1" flipV="1">
                    <a:off x="2803979" y="1097974"/>
                    <a:ext cx="121814" cy="132366"/>
                  </a:xfrm>
                  <a:prstGeom prst="line">
                    <a:avLst/>
                  </a:prstGeom>
                  <a:ln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sp>
            <p:nvSpPr>
              <p:cNvPr id="213" name="Bent-Up Arrow 212"/>
              <p:cNvSpPr/>
              <p:nvPr/>
            </p:nvSpPr>
            <p:spPr>
              <a:xfrm rot="5400000">
                <a:off x="1103250" y="2519007"/>
                <a:ext cx="91440" cy="137160"/>
              </a:xfrm>
              <a:prstGeom prst="bentUpArrow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39" name="Group 238"/>
            <p:cNvGrpSpPr/>
            <p:nvPr/>
          </p:nvGrpSpPr>
          <p:grpSpPr>
            <a:xfrm>
              <a:off x="6269049" y="3747759"/>
              <a:ext cx="3310089" cy="327240"/>
              <a:chOff x="708401" y="2306067"/>
              <a:chExt cx="3310089" cy="327240"/>
            </a:xfrm>
          </p:grpSpPr>
          <p:grpSp>
            <p:nvGrpSpPr>
              <p:cNvPr id="240" name="Group 239"/>
              <p:cNvGrpSpPr/>
              <p:nvPr/>
            </p:nvGrpSpPr>
            <p:grpSpPr>
              <a:xfrm>
                <a:off x="708401" y="2306067"/>
                <a:ext cx="3310089" cy="274320"/>
                <a:chOff x="708401" y="2306067"/>
                <a:chExt cx="3310089" cy="274320"/>
              </a:xfrm>
            </p:grpSpPr>
            <p:sp>
              <p:nvSpPr>
                <p:cNvPr id="242" name="Rectangle 241"/>
                <p:cNvSpPr/>
                <p:nvPr/>
              </p:nvSpPr>
              <p:spPr>
                <a:xfrm>
                  <a:off x="1629441" y="2496037"/>
                  <a:ext cx="370111" cy="63230"/>
                </a:xfrm>
                <a:prstGeom prst="rect">
                  <a:avLst/>
                </a:prstGeom>
                <a:noFill/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43" name="Rectangle 242"/>
                <p:cNvSpPr/>
                <p:nvPr/>
              </p:nvSpPr>
              <p:spPr>
                <a:xfrm>
                  <a:off x="2393000" y="2496037"/>
                  <a:ext cx="370111" cy="63230"/>
                </a:xfrm>
                <a:prstGeom prst="rect">
                  <a:avLst/>
                </a:prstGeom>
                <a:noFill/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44" name="Rectangle 243"/>
                <p:cNvSpPr/>
                <p:nvPr/>
              </p:nvSpPr>
              <p:spPr>
                <a:xfrm>
                  <a:off x="2089012" y="2496037"/>
                  <a:ext cx="214528" cy="63230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45" name="Rectangle 244"/>
                <p:cNvSpPr/>
                <p:nvPr/>
              </p:nvSpPr>
              <p:spPr>
                <a:xfrm>
                  <a:off x="3090323" y="2496037"/>
                  <a:ext cx="370111" cy="63230"/>
                </a:xfrm>
                <a:prstGeom prst="rect">
                  <a:avLst/>
                </a:prstGeom>
                <a:noFill/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>
                    <a:solidFill>
                      <a:schemeClr val="tx1"/>
                    </a:solidFill>
                  </a:endParaRPr>
                </a:p>
              </p:txBody>
            </p:sp>
            <p:pic>
              <p:nvPicPr>
                <p:cNvPr id="246" name="Picture 245"/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2852570" y="2497656"/>
                  <a:ext cx="148293" cy="82731"/>
                </a:xfrm>
                <a:prstGeom prst="rect">
                  <a:avLst/>
                </a:prstGeom>
              </p:spPr>
            </p:pic>
            <p:sp>
              <p:nvSpPr>
                <p:cNvPr id="247" name="Rectangle 246"/>
                <p:cNvSpPr/>
                <p:nvPr/>
              </p:nvSpPr>
              <p:spPr>
                <a:xfrm>
                  <a:off x="3549893" y="2496037"/>
                  <a:ext cx="244382" cy="63230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48" name="Rectangle 247"/>
                <p:cNvSpPr/>
                <p:nvPr/>
              </p:nvSpPr>
              <p:spPr>
                <a:xfrm>
                  <a:off x="3795892" y="2496037"/>
                  <a:ext cx="222598" cy="63230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49" name="Rectangle 248"/>
                <p:cNvSpPr/>
                <p:nvPr/>
              </p:nvSpPr>
              <p:spPr>
                <a:xfrm>
                  <a:off x="1325454" y="2496037"/>
                  <a:ext cx="214528" cy="63230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50" name="Rectangle 249"/>
                <p:cNvSpPr/>
                <p:nvPr/>
              </p:nvSpPr>
              <p:spPr>
                <a:xfrm>
                  <a:off x="1086319" y="2496037"/>
                  <a:ext cx="238122" cy="63230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251" name="Straight Connector 250"/>
                <p:cNvCxnSpPr/>
                <p:nvPr/>
              </p:nvCxnSpPr>
              <p:spPr>
                <a:xfrm>
                  <a:off x="778634" y="2337682"/>
                  <a:ext cx="637774" cy="0"/>
                </a:xfrm>
                <a:prstGeom prst="line">
                  <a:avLst/>
                </a:prstGeom>
                <a:ln w="31750" cmpd="sng"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52" name="Arc 251"/>
                <p:cNvSpPr/>
                <p:nvPr/>
              </p:nvSpPr>
              <p:spPr>
                <a:xfrm rot="16200000">
                  <a:off x="689498" y="2356586"/>
                  <a:ext cx="189970" cy="152163"/>
                </a:xfrm>
                <a:prstGeom prst="arc">
                  <a:avLst>
                    <a:gd name="adj1" fmla="val 10914554"/>
                    <a:gd name="adj2" fmla="val 0"/>
                  </a:avLst>
                </a:prstGeom>
                <a:ln w="31750" cmpd="sng"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253" name="Straight Connector 252"/>
                <p:cNvCxnSpPr/>
                <p:nvPr/>
              </p:nvCxnSpPr>
              <p:spPr>
                <a:xfrm>
                  <a:off x="778634" y="2527652"/>
                  <a:ext cx="304593" cy="0"/>
                </a:xfrm>
                <a:prstGeom prst="line">
                  <a:avLst/>
                </a:prstGeom>
                <a:ln w="31750" cmpd="sng"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54" name="Rectangle 253"/>
                <p:cNvSpPr/>
                <p:nvPr/>
              </p:nvSpPr>
              <p:spPr>
                <a:xfrm>
                  <a:off x="1017343" y="2306067"/>
                  <a:ext cx="325464" cy="63230"/>
                </a:xfrm>
                <a:prstGeom prst="rect">
                  <a:avLst/>
                </a:prstGeom>
                <a:solidFill>
                  <a:schemeClr val="accent6">
                    <a:lumMod val="40000"/>
                    <a:lumOff val="60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>
                    <a:solidFill>
                      <a:schemeClr val="tx1"/>
                    </a:solidFill>
                  </a:endParaRPr>
                </a:p>
              </p:txBody>
            </p:sp>
            <p:grpSp>
              <p:nvGrpSpPr>
                <p:cNvPr id="255" name="Group 254"/>
                <p:cNvGrpSpPr/>
                <p:nvPr/>
              </p:nvGrpSpPr>
              <p:grpSpPr>
                <a:xfrm>
                  <a:off x="1539982" y="2444519"/>
                  <a:ext cx="89460" cy="51648"/>
                  <a:chOff x="2696523" y="1097974"/>
                  <a:chExt cx="229270" cy="132366"/>
                </a:xfrm>
              </p:grpSpPr>
              <p:cxnSp>
                <p:nvCxnSpPr>
                  <p:cNvPr id="265" name="Straight Connector 264"/>
                  <p:cNvCxnSpPr/>
                  <p:nvPr/>
                </p:nvCxnSpPr>
                <p:spPr>
                  <a:xfrm flipV="1">
                    <a:off x="2696523" y="1097974"/>
                    <a:ext cx="107456" cy="132366"/>
                  </a:xfrm>
                  <a:prstGeom prst="line">
                    <a:avLst/>
                  </a:prstGeom>
                  <a:ln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66" name="Straight Connector 265"/>
                  <p:cNvCxnSpPr/>
                  <p:nvPr/>
                </p:nvCxnSpPr>
                <p:spPr>
                  <a:xfrm flipH="1" flipV="1">
                    <a:off x="2803979" y="1097974"/>
                    <a:ext cx="121814" cy="132366"/>
                  </a:xfrm>
                  <a:prstGeom prst="line">
                    <a:avLst/>
                  </a:prstGeom>
                  <a:ln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56" name="Group 255"/>
                <p:cNvGrpSpPr/>
                <p:nvPr/>
              </p:nvGrpSpPr>
              <p:grpSpPr>
                <a:xfrm>
                  <a:off x="1999552" y="2444388"/>
                  <a:ext cx="89460" cy="51648"/>
                  <a:chOff x="2696523" y="1097974"/>
                  <a:chExt cx="229270" cy="132366"/>
                </a:xfrm>
              </p:grpSpPr>
              <p:cxnSp>
                <p:nvCxnSpPr>
                  <p:cNvPr id="263" name="Straight Connector 262"/>
                  <p:cNvCxnSpPr/>
                  <p:nvPr/>
                </p:nvCxnSpPr>
                <p:spPr>
                  <a:xfrm flipV="1">
                    <a:off x="2696523" y="1097974"/>
                    <a:ext cx="107456" cy="132366"/>
                  </a:xfrm>
                  <a:prstGeom prst="line">
                    <a:avLst/>
                  </a:prstGeom>
                  <a:ln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64" name="Straight Connector 263"/>
                  <p:cNvCxnSpPr/>
                  <p:nvPr/>
                </p:nvCxnSpPr>
                <p:spPr>
                  <a:xfrm flipH="1" flipV="1">
                    <a:off x="2803979" y="1097974"/>
                    <a:ext cx="121814" cy="132366"/>
                  </a:xfrm>
                  <a:prstGeom prst="line">
                    <a:avLst/>
                  </a:prstGeom>
                  <a:ln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57" name="Group 256"/>
                <p:cNvGrpSpPr/>
                <p:nvPr/>
              </p:nvGrpSpPr>
              <p:grpSpPr>
                <a:xfrm>
                  <a:off x="2302731" y="2444388"/>
                  <a:ext cx="89460" cy="51648"/>
                  <a:chOff x="2696523" y="1097974"/>
                  <a:chExt cx="229270" cy="132366"/>
                </a:xfrm>
              </p:grpSpPr>
              <p:cxnSp>
                <p:nvCxnSpPr>
                  <p:cNvPr id="261" name="Straight Connector 260"/>
                  <p:cNvCxnSpPr/>
                  <p:nvPr/>
                </p:nvCxnSpPr>
                <p:spPr>
                  <a:xfrm flipV="1">
                    <a:off x="2696523" y="1097974"/>
                    <a:ext cx="107456" cy="132366"/>
                  </a:xfrm>
                  <a:prstGeom prst="line">
                    <a:avLst/>
                  </a:prstGeom>
                  <a:ln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62" name="Straight Connector 261"/>
                  <p:cNvCxnSpPr/>
                  <p:nvPr/>
                </p:nvCxnSpPr>
                <p:spPr>
                  <a:xfrm flipH="1" flipV="1">
                    <a:off x="2803979" y="1097974"/>
                    <a:ext cx="121814" cy="132366"/>
                  </a:xfrm>
                  <a:prstGeom prst="line">
                    <a:avLst/>
                  </a:prstGeom>
                  <a:ln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58" name="Group 257"/>
                <p:cNvGrpSpPr/>
                <p:nvPr/>
              </p:nvGrpSpPr>
              <p:grpSpPr>
                <a:xfrm>
                  <a:off x="3457167" y="2444388"/>
                  <a:ext cx="89460" cy="51648"/>
                  <a:chOff x="2696523" y="1097974"/>
                  <a:chExt cx="229270" cy="132366"/>
                </a:xfrm>
              </p:grpSpPr>
              <p:cxnSp>
                <p:nvCxnSpPr>
                  <p:cNvPr id="259" name="Straight Connector 258"/>
                  <p:cNvCxnSpPr/>
                  <p:nvPr/>
                </p:nvCxnSpPr>
                <p:spPr>
                  <a:xfrm flipV="1">
                    <a:off x="2696523" y="1097974"/>
                    <a:ext cx="107456" cy="132366"/>
                  </a:xfrm>
                  <a:prstGeom prst="line">
                    <a:avLst/>
                  </a:prstGeom>
                  <a:ln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60" name="Straight Connector 259"/>
                  <p:cNvCxnSpPr/>
                  <p:nvPr/>
                </p:nvCxnSpPr>
                <p:spPr>
                  <a:xfrm flipH="1" flipV="1">
                    <a:off x="2803979" y="1097974"/>
                    <a:ext cx="121814" cy="132366"/>
                  </a:xfrm>
                  <a:prstGeom prst="line">
                    <a:avLst/>
                  </a:prstGeom>
                  <a:ln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sp>
            <p:nvSpPr>
              <p:cNvPr id="241" name="Bent-Up Arrow 240"/>
              <p:cNvSpPr/>
              <p:nvPr/>
            </p:nvSpPr>
            <p:spPr>
              <a:xfrm rot="5400000">
                <a:off x="1103250" y="2519007"/>
                <a:ext cx="91440" cy="137160"/>
              </a:xfrm>
              <a:prstGeom prst="bentUpArrow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67" name="Group 266"/>
            <p:cNvGrpSpPr/>
            <p:nvPr/>
          </p:nvGrpSpPr>
          <p:grpSpPr>
            <a:xfrm>
              <a:off x="2278142" y="3747759"/>
              <a:ext cx="3310089" cy="327240"/>
              <a:chOff x="708401" y="2306067"/>
              <a:chExt cx="3310089" cy="327240"/>
            </a:xfrm>
          </p:grpSpPr>
          <p:grpSp>
            <p:nvGrpSpPr>
              <p:cNvPr id="268" name="Group 267"/>
              <p:cNvGrpSpPr/>
              <p:nvPr/>
            </p:nvGrpSpPr>
            <p:grpSpPr>
              <a:xfrm>
                <a:off x="708401" y="2306067"/>
                <a:ext cx="3310089" cy="274320"/>
                <a:chOff x="708401" y="2306067"/>
                <a:chExt cx="3310089" cy="274320"/>
              </a:xfrm>
            </p:grpSpPr>
            <p:sp>
              <p:nvSpPr>
                <p:cNvPr id="270" name="Rectangle 269"/>
                <p:cNvSpPr/>
                <p:nvPr/>
              </p:nvSpPr>
              <p:spPr>
                <a:xfrm>
                  <a:off x="1629441" y="2496037"/>
                  <a:ext cx="370111" cy="63230"/>
                </a:xfrm>
                <a:prstGeom prst="rect">
                  <a:avLst/>
                </a:prstGeom>
                <a:noFill/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71" name="Rectangle 270"/>
                <p:cNvSpPr/>
                <p:nvPr/>
              </p:nvSpPr>
              <p:spPr>
                <a:xfrm>
                  <a:off x="2393000" y="2496037"/>
                  <a:ext cx="370111" cy="63230"/>
                </a:xfrm>
                <a:prstGeom prst="rect">
                  <a:avLst/>
                </a:prstGeom>
                <a:noFill/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72" name="Rectangle 271"/>
                <p:cNvSpPr/>
                <p:nvPr/>
              </p:nvSpPr>
              <p:spPr>
                <a:xfrm>
                  <a:off x="2089012" y="2496037"/>
                  <a:ext cx="214528" cy="63230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73" name="Rectangle 272"/>
                <p:cNvSpPr/>
                <p:nvPr/>
              </p:nvSpPr>
              <p:spPr>
                <a:xfrm>
                  <a:off x="3090323" y="2496037"/>
                  <a:ext cx="370111" cy="63230"/>
                </a:xfrm>
                <a:prstGeom prst="rect">
                  <a:avLst/>
                </a:prstGeom>
                <a:noFill/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>
                    <a:solidFill>
                      <a:schemeClr val="tx1"/>
                    </a:solidFill>
                  </a:endParaRPr>
                </a:p>
              </p:txBody>
            </p:sp>
            <p:pic>
              <p:nvPicPr>
                <p:cNvPr id="274" name="Picture 273"/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2852570" y="2497656"/>
                  <a:ext cx="148293" cy="82731"/>
                </a:xfrm>
                <a:prstGeom prst="rect">
                  <a:avLst/>
                </a:prstGeom>
              </p:spPr>
            </p:pic>
            <p:sp>
              <p:nvSpPr>
                <p:cNvPr id="275" name="Rectangle 274"/>
                <p:cNvSpPr/>
                <p:nvPr/>
              </p:nvSpPr>
              <p:spPr>
                <a:xfrm>
                  <a:off x="3549893" y="2496037"/>
                  <a:ext cx="244382" cy="63230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76" name="Rectangle 275"/>
                <p:cNvSpPr/>
                <p:nvPr/>
              </p:nvSpPr>
              <p:spPr>
                <a:xfrm>
                  <a:off x="3795892" y="2496037"/>
                  <a:ext cx="222598" cy="63230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77" name="Rectangle 276"/>
                <p:cNvSpPr/>
                <p:nvPr/>
              </p:nvSpPr>
              <p:spPr>
                <a:xfrm>
                  <a:off x="1325454" y="2496037"/>
                  <a:ext cx="214528" cy="63230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78" name="Rectangle 277"/>
                <p:cNvSpPr/>
                <p:nvPr/>
              </p:nvSpPr>
              <p:spPr>
                <a:xfrm>
                  <a:off x="1086319" y="2496037"/>
                  <a:ext cx="238122" cy="63230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279" name="Straight Connector 278"/>
                <p:cNvCxnSpPr/>
                <p:nvPr/>
              </p:nvCxnSpPr>
              <p:spPr>
                <a:xfrm>
                  <a:off x="778634" y="2337682"/>
                  <a:ext cx="637774" cy="0"/>
                </a:xfrm>
                <a:prstGeom prst="line">
                  <a:avLst/>
                </a:prstGeom>
                <a:ln w="31750" cmpd="sng"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80" name="Arc 279"/>
                <p:cNvSpPr/>
                <p:nvPr/>
              </p:nvSpPr>
              <p:spPr>
                <a:xfrm rot="16200000">
                  <a:off x="689498" y="2356586"/>
                  <a:ext cx="189970" cy="152163"/>
                </a:xfrm>
                <a:prstGeom prst="arc">
                  <a:avLst>
                    <a:gd name="adj1" fmla="val 10914554"/>
                    <a:gd name="adj2" fmla="val 0"/>
                  </a:avLst>
                </a:prstGeom>
                <a:ln w="31750" cmpd="sng"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281" name="Straight Connector 280"/>
                <p:cNvCxnSpPr/>
                <p:nvPr/>
              </p:nvCxnSpPr>
              <p:spPr>
                <a:xfrm>
                  <a:off x="778634" y="2527652"/>
                  <a:ext cx="304593" cy="0"/>
                </a:xfrm>
                <a:prstGeom prst="line">
                  <a:avLst/>
                </a:prstGeom>
                <a:ln w="31750" cmpd="sng"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82" name="Rectangle 281"/>
                <p:cNvSpPr/>
                <p:nvPr/>
              </p:nvSpPr>
              <p:spPr>
                <a:xfrm>
                  <a:off x="1017343" y="2306067"/>
                  <a:ext cx="325464" cy="63230"/>
                </a:xfrm>
                <a:prstGeom prst="rect">
                  <a:avLst/>
                </a:prstGeom>
                <a:solidFill>
                  <a:schemeClr val="accent6">
                    <a:lumMod val="40000"/>
                    <a:lumOff val="60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>
                    <a:solidFill>
                      <a:schemeClr val="tx1"/>
                    </a:solidFill>
                  </a:endParaRPr>
                </a:p>
              </p:txBody>
            </p:sp>
            <p:grpSp>
              <p:nvGrpSpPr>
                <p:cNvPr id="283" name="Group 282"/>
                <p:cNvGrpSpPr/>
                <p:nvPr/>
              </p:nvGrpSpPr>
              <p:grpSpPr>
                <a:xfrm>
                  <a:off x="1539982" y="2444519"/>
                  <a:ext cx="89460" cy="51648"/>
                  <a:chOff x="2696523" y="1097974"/>
                  <a:chExt cx="229270" cy="132366"/>
                </a:xfrm>
              </p:grpSpPr>
              <p:cxnSp>
                <p:nvCxnSpPr>
                  <p:cNvPr id="293" name="Straight Connector 292"/>
                  <p:cNvCxnSpPr/>
                  <p:nvPr/>
                </p:nvCxnSpPr>
                <p:spPr>
                  <a:xfrm flipV="1">
                    <a:off x="2696523" y="1097974"/>
                    <a:ext cx="107456" cy="132366"/>
                  </a:xfrm>
                  <a:prstGeom prst="line">
                    <a:avLst/>
                  </a:prstGeom>
                  <a:ln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94" name="Straight Connector 293"/>
                  <p:cNvCxnSpPr/>
                  <p:nvPr/>
                </p:nvCxnSpPr>
                <p:spPr>
                  <a:xfrm flipH="1" flipV="1">
                    <a:off x="2803979" y="1097974"/>
                    <a:ext cx="121814" cy="132366"/>
                  </a:xfrm>
                  <a:prstGeom prst="line">
                    <a:avLst/>
                  </a:prstGeom>
                  <a:ln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84" name="Group 283"/>
                <p:cNvGrpSpPr/>
                <p:nvPr/>
              </p:nvGrpSpPr>
              <p:grpSpPr>
                <a:xfrm>
                  <a:off x="1999552" y="2444388"/>
                  <a:ext cx="89460" cy="51648"/>
                  <a:chOff x="2696523" y="1097974"/>
                  <a:chExt cx="229270" cy="132366"/>
                </a:xfrm>
              </p:grpSpPr>
              <p:cxnSp>
                <p:nvCxnSpPr>
                  <p:cNvPr id="291" name="Straight Connector 290"/>
                  <p:cNvCxnSpPr/>
                  <p:nvPr/>
                </p:nvCxnSpPr>
                <p:spPr>
                  <a:xfrm flipV="1">
                    <a:off x="2696523" y="1097974"/>
                    <a:ext cx="107456" cy="132366"/>
                  </a:xfrm>
                  <a:prstGeom prst="line">
                    <a:avLst/>
                  </a:prstGeom>
                  <a:ln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92" name="Straight Connector 291"/>
                  <p:cNvCxnSpPr/>
                  <p:nvPr/>
                </p:nvCxnSpPr>
                <p:spPr>
                  <a:xfrm flipH="1" flipV="1">
                    <a:off x="2803979" y="1097974"/>
                    <a:ext cx="121814" cy="132366"/>
                  </a:xfrm>
                  <a:prstGeom prst="line">
                    <a:avLst/>
                  </a:prstGeom>
                  <a:ln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85" name="Group 284"/>
                <p:cNvGrpSpPr/>
                <p:nvPr/>
              </p:nvGrpSpPr>
              <p:grpSpPr>
                <a:xfrm>
                  <a:off x="2302731" y="2444388"/>
                  <a:ext cx="89460" cy="51648"/>
                  <a:chOff x="2696523" y="1097974"/>
                  <a:chExt cx="229270" cy="132366"/>
                </a:xfrm>
              </p:grpSpPr>
              <p:cxnSp>
                <p:nvCxnSpPr>
                  <p:cNvPr id="289" name="Straight Connector 288"/>
                  <p:cNvCxnSpPr/>
                  <p:nvPr/>
                </p:nvCxnSpPr>
                <p:spPr>
                  <a:xfrm flipV="1">
                    <a:off x="2696523" y="1097974"/>
                    <a:ext cx="107456" cy="132366"/>
                  </a:xfrm>
                  <a:prstGeom prst="line">
                    <a:avLst/>
                  </a:prstGeom>
                  <a:ln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90" name="Straight Connector 289"/>
                  <p:cNvCxnSpPr/>
                  <p:nvPr/>
                </p:nvCxnSpPr>
                <p:spPr>
                  <a:xfrm flipH="1" flipV="1">
                    <a:off x="2803979" y="1097974"/>
                    <a:ext cx="121814" cy="132366"/>
                  </a:xfrm>
                  <a:prstGeom prst="line">
                    <a:avLst/>
                  </a:prstGeom>
                  <a:ln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86" name="Group 285"/>
                <p:cNvGrpSpPr/>
                <p:nvPr/>
              </p:nvGrpSpPr>
              <p:grpSpPr>
                <a:xfrm>
                  <a:off x="3457167" y="2444388"/>
                  <a:ext cx="89460" cy="51648"/>
                  <a:chOff x="2696523" y="1097974"/>
                  <a:chExt cx="229270" cy="132366"/>
                </a:xfrm>
              </p:grpSpPr>
              <p:cxnSp>
                <p:nvCxnSpPr>
                  <p:cNvPr id="287" name="Straight Connector 286"/>
                  <p:cNvCxnSpPr/>
                  <p:nvPr/>
                </p:nvCxnSpPr>
                <p:spPr>
                  <a:xfrm flipV="1">
                    <a:off x="2696523" y="1097974"/>
                    <a:ext cx="107456" cy="132366"/>
                  </a:xfrm>
                  <a:prstGeom prst="line">
                    <a:avLst/>
                  </a:prstGeom>
                  <a:ln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88" name="Straight Connector 287"/>
                  <p:cNvCxnSpPr/>
                  <p:nvPr/>
                </p:nvCxnSpPr>
                <p:spPr>
                  <a:xfrm flipH="1" flipV="1">
                    <a:off x="2803979" y="1097974"/>
                    <a:ext cx="121814" cy="132366"/>
                  </a:xfrm>
                  <a:prstGeom prst="line">
                    <a:avLst/>
                  </a:prstGeom>
                  <a:ln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sp>
            <p:nvSpPr>
              <p:cNvPr id="269" name="Bent-Up Arrow 268"/>
              <p:cNvSpPr/>
              <p:nvPr/>
            </p:nvSpPr>
            <p:spPr>
              <a:xfrm rot="5400000">
                <a:off x="1103250" y="2519007"/>
                <a:ext cx="91440" cy="137160"/>
              </a:xfrm>
              <a:prstGeom prst="bentUpArrow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57" name="Elbow Connector 56"/>
            <p:cNvCxnSpPr>
              <a:stCxn id="216" idx="0"/>
              <a:endCxn id="71" idx="2"/>
            </p:cNvCxnSpPr>
            <p:nvPr/>
          </p:nvCxnSpPr>
          <p:spPr>
            <a:xfrm rot="16200000" flipV="1">
              <a:off x="5934962" y="2234423"/>
              <a:ext cx="496449" cy="1280519"/>
            </a:xfrm>
            <a:prstGeom prst="bentConnector3">
              <a:avLst/>
            </a:prstGeom>
            <a:ln>
              <a:solidFill>
                <a:schemeClr val="bg1">
                  <a:lumMod val="50000"/>
                </a:schemeClr>
              </a:solidFill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5" name="Diamond 294"/>
            <p:cNvSpPr/>
            <p:nvPr/>
          </p:nvSpPr>
          <p:spPr>
            <a:xfrm>
              <a:off x="6566178" y="2845545"/>
              <a:ext cx="109728" cy="109728"/>
            </a:xfrm>
            <a:prstGeom prst="diamond">
              <a:avLst/>
            </a:prstGeom>
            <a:solidFill>
              <a:srgbClr val="9420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9" name="Elbow Connector 58"/>
            <p:cNvCxnSpPr>
              <a:stCxn id="99" idx="2"/>
              <a:endCxn id="282" idx="0"/>
            </p:cNvCxnSpPr>
            <p:nvPr/>
          </p:nvCxnSpPr>
          <p:spPr>
            <a:xfrm rot="16200000" flipH="1">
              <a:off x="2368327" y="3366270"/>
              <a:ext cx="561622" cy="201356"/>
            </a:xfrm>
            <a:prstGeom prst="bentConnector3">
              <a:avLst/>
            </a:prstGeom>
            <a:ln>
              <a:solidFill>
                <a:schemeClr val="bg1">
                  <a:lumMod val="50000"/>
                </a:schemeClr>
              </a:solidFill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Elbow Connector 60"/>
            <p:cNvCxnSpPr>
              <a:stCxn id="215" idx="2"/>
              <a:endCxn id="244" idx="0"/>
            </p:cNvCxnSpPr>
            <p:nvPr/>
          </p:nvCxnSpPr>
          <p:spPr>
            <a:xfrm rot="16200000" flipH="1">
              <a:off x="7105278" y="3286083"/>
              <a:ext cx="751592" cy="551699"/>
            </a:xfrm>
            <a:prstGeom prst="bentConnector3">
              <a:avLst/>
            </a:prstGeom>
            <a:ln>
              <a:solidFill>
                <a:schemeClr val="bg1">
                  <a:lumMod val="50000"/>
                </a:schemeClr>
              </a:solidFill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6" name="Diamond 295"/>
            <p:cNvSpPr/>
            <p:nvPr/>
          </p:nvSpPr>
          <p:spPr>
            <a:xfrm>
              <a:off x="7709179" y="3661975"/>
              <a:ext cx="109728" cy="109728"/>
            </a:xfrm>
            <a:prstGeom prst="diamond">
              <a:avLst/>
            </a:prstGeom>
            <a:solidFill>
              <a:srgbClr val="9420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7" name="Triangle 296"/>
            <p:cNvSpPr/>
            <p:nvPr/>
          </p:nvSpPr>
          <p:spPr>
            <a:xfrm>
              <a:off x="2701023" y="3542227"/>
              <a:ext cx="109728" cy="109728"/>
            </a:xfrm>
            <a:prstGeom prst="triangle">
              <a:avLst/>
            </a:prstGeom>
            <a:solidFill>
              <a:srgbClr val="0432FF"/>
            </a:solidFill>
            <a:ln>
              <a:noFill/>
            </a:ln>
            <a:scene3d>
              <a:camera prst="orthographicFront">
                <a:rot lat="10800000" lon="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3" name="TextBox 302"/>
            <p:cNvSpPr txBox="1"/>
            <p:nvPr/>
          </p:nvSpPr>
          <p:spPr>
            <a:xfrm>
              <a:off x="4847923" y="1402489"/>
              <a:ext cx="51007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RBP1</a:t>
              </a:r>
              <a:endParaRPr lang="en-US" sz="1200" dirty="0"/>
            </a:p>
          </p:txBody>
        </p:sp>
        <p:sp>
          <p:nvSpPr>
            <p:cNvPr id="304" name="TextBox 303"/>
            <p:cNvSpPr txBox="1"/>
            <p:nvPr/>
          </p:nvSpPr>
          <p:spPr>
            <a:xfrm>
              <a:off x="10341895" y="1648065"/>
              <a:ext cx="55175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miR-1</a:t>
              </a:r>
              <a:endParaRPr lang="en-US" sz="1200" dirty="0"/>
            </a:p>
          </p:txBody>
        </p:sp>
        <p:sp>
          <p:nvSpPr>
            <p:cNvPr id="305" name="TextBox 304"/>
            <p:cNvSpPr txBox="1"/>
            <p:nvPr/>
          </p:nvSpPr>
          <p:spPr>
            <a:xfrm>
              <a:off x="7622111" y="2863353"/>
              <a:ext cx="51007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RBP2</a:t>
              </a:r>
              <a:endParaRPr lang="en-US" sz="1200" dirty="0"/>
            </a:p>
          </p:txBody>
        </p:sp>
        <p:sp>
          <p:nvSpPr>
            <p:cNvPr id="306" name="TextBox 305"/>
            <p:cNvSpPr txBox="1"/>
            <p:nvPr/>
          </p:nvSpPr>
          <p:spPr>
            <a:xfrm>
              <a:off x="592810" y="2958058"/>
              <a:ext cx="40908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TF2</a:t>
              </a:r>
              <a:endParaRPr lang="en-US" sz="1200" dirty="0"/>
            </a:p>
          </p:txBody>
        </p:sp>
        <p:sp>
          <p:nvSpPr>
            <p:cNvPr id="307" name="TextBox 306"/>
            <p:cNvSpPr txBox="1"/>
            <p:nvPr/>
          </p:nvSpPr>
          <p:spPr>
            <a:xfrm>
              <a:off x="3508150" y="2377192"/>
              <a:ext cx="36099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G1</a:t>
              </a:r>
              <a:endParaRPr lang="en-US" sz="1200" dirty="0"/>
            </a:p>
          </p:txBody>
        </p:sp>
        <p:sp>
          <p:nvSpPr>
            <p:cNvPr id="308" name="TextBox 307"/>
            <p:cNvSpPr txBox="1"/>
            <p:nvPr/>
          </p:nvSpPr>
          <p:spPr>
            <a:xfrm>
              <a:off x="1787954" y="3772880"/>
              <a:ext cx="36099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G2</a:t>
              </a:r>
              <a:endParaRPr lang="en-US" sz="1200" dirty="0"/>
            </a:p>
          </p:txBody>
        </p:sp>
        <p:sp>
          <p:nvSpPr>
            <p:cNvPr id="309" name="TextBox 308"/>
            <p:cNvSpPr txBox="1"/>
            <p:nvPr/>
          </p:nvSpPr>
          <p:spPr>
            <a:xfrm>
              <a:off x="5772390" y="3772880"/>
              <a:ext cx="36099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G3</a:t>
              </a:r>
              <a:endParaRPr lang="en-US" sz="1200" dirty="0"/>
            </a:p>
          </p:txBody>
        </p:sp>
      </p:grpSp>
      <p:grpSp>
        <p:nvGrpSpPr>
          <p:cNvPr id="481" name="Group 480"/>
          <p:cNvGrpSpPr/>
          <p:nvPr/>
        </p:nvGrpSpPr>
        <p:grpSpPr>
          <a:xfrm>
            <a:off x="1257512" y="4324370"/>
            <a:ext cx="9698749" cy="1888810"/>
            <a:chOff x="920855" y="4373405"/>
            <a:chExt cx="9698749" cy="1888810"/>
          </a:xfrm>
        </p:grpSpPr>
        <p:pic>
          <p:nvPicPr>
            <p:cNvPr id="330" name="Picture 32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559652" y="5373759"/>
              <a:ext cx="279400" cy="279400"/>
            </a:xfrm>
            <a:prstGeom prst="rect">
              <a:avLst/>
            </a:prstGeom>
          </p:spPr>
        </p:pic>
        <p:grpSp>
          <p:nvGrpSpPr>
            <p:cNvPr id="472" name="Group 471"/>
            <p:cNvGrpSpPr/>
            <p:nvPr/>
          </p:nvGrpSpPr>
          <p:grpSpPr>
            <a:xfrm>
              <a:off x="920855" y="5083427"/>
              <a:ext cx="1429356" cy="860064"/>
              <a:chOff x="692255" y="4803713"/>
              <a:chExt cx="1429356" cy="860064"/>
            </a:xfrm>
          </p:grpSpPr>
          <p:sp>
            <p:nvSpPr>
              <p:cNvPr id="328" name="Oval 327"/>
              <p:cNvSpPr/>
              <p:nvPr/>
            </p:nvSpPr>
            <p:spPr>
              <a:xfrm>
                <a:off x="1095111" y="5343737"/>
                <a:ext cx="320040" cy="320040"/>
              </a:xfrm>
              <a:prstGeom prst="ellipse">
                <a:avLst/>
              </a:prstGeom>
              <a:noFill/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 b="1">
                  <a:solidFill>
                    <a:schemeClr val="tx1"/>
                  </a:solidFill>
                </a:endParaRPr>
              </a:p>
            </p:txBody>
          </p:sp>
          <p:sp>
            <p:nvSpPr>
              <p:cNvPr id="329" name="TextBox 328"/>
              <p:cNvSpPr txBox="1"/>
              <p:nvPr/>
            </p:nvSpPr>
            <p:spPr>
              <a:xfrm>
                <a:off x="1104288" y="5396035"/>
                <a:ext cx="301686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b="1" dirty="0" smtClean="0"/>
                  <a:t>G1</a:t>
                </a:r>
                <a:endParaRPr lang="en-US" sz="800" b="1" dirty="0"/>
              </a:p>
            </p:txBody>
          </p:sp>
          <p:grpSp>
            <p:nvGrpSpPr>
              <p:cNvPr id="379" name="Group 378"/>
              <p:cNvGrpSpPr/>
              <p:nvPr/>
            </p:nvGrpSpPr>
            <p:grpSpPr>
              <a:xfrm>
                <a:off x="692255" y="4803713"/>
                <a:ext cx="333746" cy="320040"/>
                <a:chOff x="684335" y="4492300"/>
                <a:chExt cx="333746" cy="320040"/>
              </a:xfrm>
            </p:grpSpPr>
            <p:sp>
              <p:nvSpPr>
                <p:cNvPr id="326" name="Oval 325"/>
                <p:cNvSpPr/>
                <p:nvPr/>
              </p:nvSpPr>
              <p:spPr>
                <a:xfrm>
                  <a:off x="695195" y="4492300"/>
                  <a:ext cx="320040" cy="320040"/>
                </a:xfrm>
                <a:prstGeom prst="ellipse">
                  <a:avLst/>
                </a:prstGeom>
                <a:solidFill>
                  <a:srgbClr val="0432FF">
                    <a:alpha val="30000"/>
                  </a:srgbClr>
                </a:solidFill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b="1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27" name="TextBox 326"/>
                <p:cNvSpPr txBox="1"/>
                <p:nvPr/>
              </p:nvSpPr>
              <p:spPr>
                <a:xfrm>
                  <a:off x="684335" y="4544598"/>
                  <a:ext cx="333746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800" b="1" dirty="0" smtClean="0"/>
                    <a:t>TF1</a:t>
                  </a:r>
                  <a:endParaRPr lang="en-US" sz="800" b="1" dirty="0"/>
                </a:p>
              </p:txBody>
            </p:sp>
          </p:grpSp>
          <p:grpSp>
            <p:nvGrpSpPr>
              <p:cNvPr id="375" name="Group 374"/>
              <p:cNvGrpSpPr/>
              <p:nvPr/>
            </p:nvGrpSpPr>
            <p:grpSpPr>
              <a:xfrm>
                <a:off x="1477700" y="4803713"/>
                <a:ext cx="333746" cy="320040"/>
                <a:chOff x="1469780" y="4468474"/>
                <a:chExt cx="333746" cy="320040"/>
              </a:xfrm>
            </p:grpSpPr>
            <p:sp>
              <p:nvSpPr>
                <p:cNvPr id="322" name="Oval 321"/>
                <p:cNvSpPr/>
                <p:nvPr/>
              </p:nvSpPr>
              <p:spPr>
                <a:xfrm>
                  <a:off x="1476633" y="4468474"/>
                  <a:ext cx="320040" cy="320040"/>
                </a:xfrm>
                <a:prstGeom prst="ellipse">
                  <a:avLst/>
                </a:prstGeom>
                <a:solidFill>
                  <a:srgbClr val="0096FF">
                    <a:alpha val="69804"/>
                  </a:srgbClr>
                </a:solidFill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b="1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23" name="TextBox 322"/>
                <p:cNvSpPr txBox="1"/>
                <p:nvPr/>
              </p:nvSpPr>
              <p:spPr>
                <a:xfrm>
                  <a:off x="1469780" y="4520772"/>
                  <a:ext cx="333746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800" b="1" dirty="0" smtClean="0"/>
                    <a:t>TF2</a:t>
                  </a:r>
                  <a:endParaRPr lang="en-US" sz="800" b="1" dirty="0"/>
                </a:p>
              </p:txBody>
            </p:sp>
          </p:grpSp>
          <p:cxnSp>
            <p:nvCxnSpPr>
              <p:cNvPr id="316" name="Straight Connector 315"/>
              <p:cNvCxnSpPr/>
              <p:nvPr/>
            </p:nvCxnSpPr>
            <p:spPr>
              <a:xfrm>
                <a:off x="940190" y="5099368"/>
                <a:ext cx="214835" cy="307098"/>
              </a:xfrm>
              <a:prstGeom prst="line">
                <a:avLst/>
              </a:prstGeom>
              <a:ln w="7937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9" name="Straight Connector 318"/>
              <p:cNvCxnSpPr/>
              <p:nvPr/>
            </p:nvCxnSpPr>
            <p:spPr>
              <a:xfrm flipH="1">
                <a:off x="1381327" y="5075542"/>
                <a:ext cx="131452" cy="330924"/>
              </a:xfrm>
              <a:prstGeom prst="line">
                <a:avLst/>
              </a:prstGeom>
              <a:ln w="444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35" name="Oval 334"/>
              <p:cNvSpPr/>
              <p:nvPr/>
            </p:nvSpPr>
            <p:spPr>
              <a:xfrm>
                <a:off x="1801571" y="5343737"/>
                <a:ext cx="320040" cy="320040"/>
              </a:xfrm>
              <a:prstGeom prst="ellipse">
                <a:avLst/>
              </a:prstGeom>
              <a:noFill/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 b="1">
                  <a:solidFill>
                    <a:schemeClr val="tx1"/>
                  </a:solidFill>
                </a:endParaRPr>
              </a:p>
            </p:txBody>
          </p:sp>
          <p:sp>
            <p:nvSpPr>
              <p:cNvPr id="336" name="TextBox 335"/>
              <p:cNvSpPr txBox="1"/>
              <p:nvPr/>
            </p:nvSpPr>
            <p:spPr>
              <a:xfrm>
                <a:off x="1810748" y="5396035"/>
                <a:ext cx="301686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b="1" dirty="0" smtClean="0"/>
                  <a:t>G2</a:t>
                </a:r>
                <a:endParaRPr lang="en-US" sz="800" b="1" dirty="0"/>
              </a:p>
            </p:txBody>
          </p:sp>
          <p:cxnSp>
            <p:nvCxnSpPr>
              <p:cNvPr id="338" name="Straight Connector 337"/>
              <p:cNvCxnSpPr>
                <a:stCxn id="322" idx="5"/>
                <a:endCxn id="335" idx="0"/>
              </p:cNvCxnSpPr>
              <p:nvPr/>
            </p:nvCxnSpPr>
            <p:spPr>
              <a:xfrm>
                <a:off x="1757724" y="5076884"/>
                <a:ext cx="203867" cy="266853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73" name="Group 472"/>
            <p:cNvGrpSpPr/>
            <p:nvPr/>
          </p:nvGrpSpPr>
          <p:grpSpPr>
            <a:xfrm>
              <a:off x="3057623" y="5083427"/>
              <a:ext cx="1614880" cy="860064"/>
              <a:chOff x="2699093" y="4803713"/>
              <a:chExt cx="1614880" cy="860064"/>
            </a:xfrm>
          </p:grpSpPr>
          <p:sp>
            <p:nvSpPr>
              <p:cNvPr id="342" name="Oval 341"/>
              <p:cNvSpPr/>
              <p:nvPr/>
            </p:nvSpPr>
            <p:spPr>
              <a:xfrm>
                <a:off x="2699093" y="5343737"/>
                <a:ext cx="320040" cy="320040"/>
              </a:xfrm>
              <a:prstGeom prst="ellipse">
                <a:avLst/>
              </a:prstGeom>
              <a:noFill/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 b="1">
                  <a:solidFill>
                    <a:schemeClr val="tx1"/>
                  </a:solidFill>
                </a:endParaRPr>
              </a:p>
            </p:txBody>
          </p:sp>
          <p:sp>
            <p:nvSpPr>
              <p:cNvPr id="343" name="TextBox 342"/>
              <p:cNvSpPr txBox="1"/>
              <p:nvPr/>
            </p:nvSpPr>
            <p:spPr>
              <a:xfrm>
                <a:off x="2708270" y="5396035"/>
                <a:ext cx="301686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b="1" dirty="0" smtClean="0"/>
                  <a:t>G1</a:t>
                </a:r>
                <a:endParaRPr lang="en-US" sz="800" b="1" dirty="0"/>
              </a:p>
            </p:txBody>
          </p:sp>
          <p:grpSp>
            <p:nvGrpSpPr>
              <p:cNvPr id="377" name="Group 376"/>
              <p:cNvGrpSpPr/>
              <p:nvPr/>
            </p:nvGrpSpPr>
            <p:grpSpPr>
              <a:xfrm>
                <a:off x="3908093" y="4803713"/>
                <a:ext cx="405880" cy="320040"/>
                <a:chOff x="4088311" y="4441143"/>
                <a:chExt cx="405880" cy="320040"/>
              </a:xfrm>
            </p:grpSpPr>
            <p:sp>
              <p:nvSpPr>
                <p:cNvPr id="348" name="Oval 347"/>
                <p:cNvSpPr/>
                <p:nvPr/>
              </p:nvSpPr>
              <p:spPr>
                <a:xfrm>
                  <a:off x="4131231" y="4441143"/>
                  <a:ext cx="320040" cy="320040"/>
                </a:xfrm>
                <a:prstGeom prst="ellipse">
                  <a:avLst/>
                </a:prstGeom>
                <a:solidFill>
                  <a:srgbClr val="9437FF">
                    <a:alpha val="30000"/>
                  </a:srgbClr>
                </a:solidFill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b="1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49" name="TextBox 348"/>
                <p:cNvSpPr txBox="1"/>
                <p:nvPr/>
              </p:nvSpPr>
              <p:spPr>
                <a:xfrm>
                  <a:off x="4088311" y="4493441"/>
                  <a:ext cx="405880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800" b="1" dirty="0" smtClean="0"/>
                    <a:t>RBP2</a:t>
                  </a:r>
                  <a:endParaRPr lang="en-US" sz="800" b="1" dirty="0"/>
                </a:p>
              </p:txBody>
            </p:sp>
          </p:grpSp>
          <p:sp>
            <p:nvSpPr>
              <p:cNvPr id="352" name="Oval 351"/>
              <p:cNvSpPr/>
              <p:nvPr/>
            </p:nvSpPr>
            <p:spPr>
              <a:xfrm>
                <a:off x="3405553" y="5343737"/>
                <a:ext cx="320040" cy="320040"/>
              </a:xfrm>
              <a:prstGeom prst="ellipse">
                <a:avLst/>
              </a:prstGeom>
              <a:noFill/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 b="1">
                  <a:solidFill>
                    <a:schemeClr val="tx1"/>
                  </a:solidFill>
                </a:endParaRPr>
              </a:p>
            </p:txBody>
          </p:sp>
          <p:sp>
            <p:nvSpPr>
              <p:cNvPr id="353" name="TextBox 352"/>
              <p:cNvSpPr txBox="1"/>
              <p:nvPr/>
            </p:nvSpPr>
            <p:spPr>
              <a:xfrm>
                <a:off x="3414730" y="5396035"/>
                <a:ext cx="301686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b="1" dirty="0" smtClean="0"/>
                  <a:t>G3</a:t>
                </a:r>
                <a:endParaRPr lang="en-US" sz="800" b="1" dirty="0"/>
              </a:p>
            </p:txBody>
          </p:sp>
          <p:sp>
            <p:nvSpPr>
              <p:cNvPr id="345" name="Oval 344"/>
              <p:cNvSpPr/>
              <p:nvPr/>
            </p:nvSpPr>
            <p:spPr>
              <a:xfrm>
                <a:off x="3099934" y="4803713"/>
                <a:ext cx="320040" cy="320040"/>
              </a:xfrm>
              <a:prstGeom prst="ellipse">
                <a:avLst/>
              </a:prstGeom>
              <a:solidFill>
                <a:srgbClr val="9437FF">
                  <a:alpha val="30000"/>
                </a:srgbClr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 b="1">
                  <a:solidFill>
                    <a:schemeClr val="tx1"/>
                  </a:solidFill>
                </a:endParaRPr>
              </a:p>
            </p:txBody>
          </p:sp>
          <p:sp>
            <p:nvSpPr>
              <p:cNvPr id="346" name="TextBox 345"/>
              <p:cNvSpPr txBox="1"/>
              <p:nvPr/>
            </p:nvSpPr>
            <p:spPr>
              <a:xfrm>
                <a:off x="3057014" y="4856011"/>
                <a:ext cx="405880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b="1" dirty="0" smtClean="0"/>
                  <a:t>RBP1</a:t>
                </a:r>
                <a:endParaRPr lang="en-US" sz="800" b="1" dirty="0"/>
              </a:p>
            </p:txBody>
          </p:sp>
          <p:cxnSp>
            <p:nvCxnSpPr>
              <p:cNvPr id="384" name="Straight Connector 383"/>
              <p:cNvCxnSpPr>
                <a:endCxn id="342" idx="7"/>
              </p:cNvCxnSpPr>
              <p:nvPr/>
            </p:nvCxnSpPr>
            <p:spPr>
              <a:xfrm flipH="1">
                <a:off x="2972264" y="5082327"/>
                <a:ext cx="174540" cy="308279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6" name="Straight Connector 385"/>
              <p:cNvCxnSpPr>
                <a:stCxn id="352" idx="0"/>
                <a:endCxn id="345" idx="5"/>
              </p:cNvCxnSpPr>
              <p:nvPr/>
            </p:nvCxnSpPr>
            <p:spPr>
              <a:xfrm flipH="1" flipV="1">
                <a:off x="3373105" y="5076884"/>
                <a:ext cx="192468" cy="266853"/>
              </a:xfrm>
              <a:prstGeom prst="line">
                <a:avLst/>
              </a:prstGeom>
              <a:ln w="635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8" name="Straight Connector 387"/>
              <p:cNvCxnSpPr>
                <a:stCxn id="352" idx="7"/>
                <a:endCxn id="348" idx="3"/>
              </p:cNvCxnSpPr>
              <p:nvPr/>
            </p:nvCxnSpPr>
            <p:spPr>
              <a:xfrm flipV="1">
                <a:off x="3678724" y="5076884"/>
                <a:ext cx="319158" cy="313722"/>
              </a:xfrm>
              <a:prstGeom prst="line">
                <a:avLst/>
              </a:prstGeom>
              <a:ln w="3175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74" name="Group 473"/>
            <p:cNvGrpSpPr/>
            <p:nvPr/>
          </p:nvGrpSpPr>
          <p:grpSpPr>
            <a:xfrm>
              <a:off x="5424228" y="5083427"/>
              <a:ext cx="792655" cy="860064"/>
              <a:chOff x="4891455" y="4803713"/>
              <a:chExt cx="792655" cy="860064"/>
            </a:xfrm>
          </p:grpSpPr>
          <p:sp>
            <p:nvSpPr>
              <p:cNvPr id="358" name="Oval 357"/>
              <p:cNvSpPr/>
              <p:nvPr/>
            </p:nvSpPr>
            <p:spPr>
              <a:xfrm>
                <a:off x="4891455" y="5343737"/>
                <a:ext cx="320040" cy="320040"/>
              </a:xfrm>
              <a:prstGeom prst="ellipse">
                <a:avLst/>
              </a:prstGeom>
              <a:noFill/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 b="1">
                  <a:solidFill>
                    <a:schemeClr val="tx1"/>
                  </a:solidFill>
                </a:endParaRPr>
              </a:p>
            </p:txBody>
          </p:sp>
          <p:sp>
            <p:nvSpPr>
              <p:cNvPr id="359" name="TextBox 358"/>
              <p:cNvSpPr txBox="1"/>
              <p:nvPr/>
            </p:nvSpPr>
            <p:spPr>
              <a:xfrm>
                <a:off x="4900632" y="5396035"/>
                <a:ext cx="301686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b="1" dirty="0" smtClean="0"/>
                  <a:t>G1</a:t>
                </a:r>
                <a:endParaRPr lang="en-US" sz="800" b="1" dirty="0"/>
              </a:p>
            </p:txBody>
          </p:sp>
          <p:grpSp>
            <p:nvGrpSpPr>
              <p:cNvPr id="378" name="Group 377"/>
              <p:cNvGrpSpPr/>
              <p:nvPr/>
            </p:nvGrpSpPr>
            <p:grpSpPr>
              <a:xfrm>
                <a:off x="5249376" y="4803713"/>
                <a:ext cx="434734" cy="320040"/>
                <a:chOff x="5263430" y="4465740"/>
                <a:chExt cx="434734" cy="320040"/>
              </a:xfrm>
            </p:grpSpPr>
            <p:sp>
              <p:nvSpPr>
                <p:cNvPr id="361" name="Oval 360"/>
                <p:cNvSpPr/>
                <p:nvPr/>
              </p:nvSpPr>
              <p:spPr>
                <a:xfrm>
                  <a:off x="5306350" y="4465740"/>
                  <a:ext cx="320040" cy="320040"/>
                </a:xfrm>
                <a:prstGeom prst="ellipse">
                  <a:avLst/>
                </a:prstGeom>
                <a:solidFill>
                  <a:srgbClr val="FF2600">
                    <a:alpha val="30000"/>
                  </a:srgbClr>
                </a:solidFill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b="1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62" name="TextBox 361"/>
                <p:cNvSpPr txBox="1"/>
                <p:nvPr/>
              </p:nvSpPr>
              <p:spPr>
                <a:xfrm>
                  <a:off x="5263430" y="4518038"/>
                  <a:ext cx="434734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800" b="1" dirty="0" smtClean="0"/>
                    <a:t>miR-1</a:t>
                  </a:r>
                  <a:endParaRPr lang="en-US" sz="800" b="1" dirty="0"/>
                </a:p>
              </p:txBody>
            </p:sp>
          </p:grpSp>
          <p:cxnSp>
            <p:nvCxnSpPr>
              <p:cNvPr id="390" name="Straight Connector 389"/>
              <p:cNvCxnSpPr>
                <a:stCxn id="358" idx="7"/>
                <a:endCxn id="361" idx="3"/>
              </p:cNvCxnSpPr>
              <p:nvPr/>
            </p:nvCxnSpPr>
            <p:spPr>
              <a:xfrm flipV="1">
                <a:off x="5164626" y="5076884"/>
                <a:ext cx="174539" cy="313722"/>
              </a:xfrm>
              <a:prstGeom prst="line">
                <a:avLst/>
              </a:prstGeom>
              <a:ln w="381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75" name="Group 474"/>
            <p:cNvGrpSpPr/>
            <p:nvPr/>
          </p:nvGrpSpPr>
          <p:grpSpPr>
            <a:xfrm>
              <a:off x="6852592" y="5083427"/>
              <a:ext cx="648113" cy="860064"/>
              <a:chOff x="6261592" y="4803713"/>
              <a:chExt cx="648113" cy="860064"/>
            </a:xfrm>
          </p:grpSpPr>
          <p:grpSp>
            <p:nvGrpSpPr>
              <p:cNvPr id="372" name="Group 371"/>
              <p:cNvGrpSpPr/>
              <p:nvPr/>
            </p:nvGrpSpPr>
            <p:grpSpPr>
              <a:xfrm>
                <a:off x="6589665" y="5343737"/>
                <a:ext cx="320040" cy="320040"/>
                <a:chOff x="6171894" y="4973956"/>
                <a:chExt cx="320040" cy="320040"/>
              </a:xfrm>
            </p:grpSpPr>
            <p:sp>
              <p:nvSpPr>
                <p:cNvPr id="364" name="Oval 363"/>
                <p:cNvSpPr/>
                <p:nvPr/>
              </p:nvSpPr>
              <p:spPr>
                <a:xfrm>
                  <a:off x="6171894" y="4973956"/>
                  <a:ext cx="320040" cy="320040"/>
                </a:xfrm>
                <a:prstGeom prst="ellipse">
                  <a:avLst/>
                </a:prstGeom>
                <a:noFill/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b="1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65" name="TextBox 364"/>
                <p:cNvSpPr txBox="1"/>
                <p:nvPr/>
              </p:nvSpPr>
              <p:spPr>
                <a:xfrm>
                  <a:off x="6181071" y="5026254"/>
                  <a:ext cx="301686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800" b="1" dirty="0" smtClean="0"/>
                    <a:t>G1</a:t>
                  </a:r>
                  <a:endParaRPr lang="en-US" sz="800" b="1" dirty="0"/>
                </a:p>
              </p:txBody>
            </p:sp>
          </p:grpSp>
          <p:grpSp>
            <p:nvGrpSpPr>
              <p:cNvPr id="373" name="Group 372"/>
              <p:cNvGrpSpPr/>
              <p:nvPr/>
            </p:nvGrpSpPr>
            <p:grpSpPr>
              <a:xfrm>
                <a:off x="6261592" y="4803713"/>
                <a:ext cx="320040" cy="320040"/>
                <a:chOff x="6325084" y="4447447"/>
                <a:chExt cx="320040" cy="320040"/>
              </a:xfrm>
            </p:grpSpPr>
            <p:sp>
              <p:nvSpPr>
                <p:cNvPr id="366" name="Oval 365"/>
                <p:cNvSpPr/>
                <p:nvPr/>
              </p:nvSpPr>
              <p:spPr>
                <a:xfrm>
                  <a:off x="6325084" y="4447447"/>
                  <a:ext cx="320040" cy="320040"/>
                </a:xfrm>
                <a:prstGeom prst="ellipse">
                  <a:avLst/>
                </a:prstGeom>
                <a:noFill/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b="1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67" name="TextBox 366"/>
                <p:cNvSpPr txBox="1"/>
                <p:nvPr/>
              </p:nvSpPr>
              <p:spPr>
                <a:xfrm>
                  <a:off x="6334261" y="4499745"/>
                  <a:ext cx="301686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800" b="1" dirty="0" smtClean="0"/>
                    <a:t>G3</a:t>
                  </a:r>
                  <a:endParaRPr lang="en-US" sz="800" b="1" dirty="0"/>
                </a:p>
              </p:txBody>
            </p:sp>
          </p:grpSp>
          <p:cxnSp>
            <p:nvCxnSpPr>
              <p:cNvPr id="392" name="Straight Connector 391"/>
              <p:cNvCxnSpPr>
                <a:stCxn id="366" idx="5"/>
                <a:endCxn id="364" idx="0"/>
              </p:cNvCxnSpPr>
              <p:nvPr/>
            </p:nvCxnSpPr>
            <p:spPr>
              <a:xfrm>
                <a:off x="6534763" y="5076884"/>
                <a:ext cx="214922" cy="266853"/>
              </a:xfrm>
              <a:prstGeom prst="line">
                <a:avLst/>
              </a:prstGeom>
              <a:ln w="3175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397" name="Picture 39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72814" y="5373759"/>
              <a:ext cx="279400" cy="279400"/>
            </a:xfrm>
            <a:prstGeom prst="rect">
              <a:avLst/>
            </a:prstGeom>
          </p:spPr>
        </p:pic>
        <p:pic>
          <p:nvPicPr>
            <p:cNvPr id="398" name="Picture 39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363751" y="5373759"/>
              <a:ext cx="279400" cy="279400"/>
            </a:xfrm>
            <a:prstGeom prst="rect">
              <a:avLst/>
            </a:prstGeom>
          </p:spPr>
        </p:pic>
        <p:pic>
          <p:nvPicPr>
            <p:cNvPr id="399" name="Picture 39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710146" y="5399159"/>
              <a:ext cx="279400" cy="228600"/>
            </a:xfrm>
            <a:prstGeom prst="rect">
              <a:avLst/>
            </a:prstGeom>
          </p:spPr>
        </p:pic>
        <p:grpSp>
          <p:nvGrpSpPr>
            <p:cNvPr id="463" name="Group 462"/>
            <p:cNvGrpSpPr/>
            <p:nvPr/>
          </p:nvGrpSpPr>
          <p:grpSpPr>
            <a:xfrm>
              <a:off x="8198983" y="4764704"/>
              <a:ext cx="2420621" cy="1497511"/>
              <a:chOff x="7970383" y="4492564"/>
              <a:chExt cx="2420621" cy="1497511"/>
            </a:xfrm>
          </p:grpSpPr>
          <p:grpSp>
            <p:nvGrpSpPr>
              <p:cNvPr id="425" name="Group 424"/>
              <p:cNvGrpSpPr/>
              <p:nvPr/>
            </p:nvGrpSpPr>
            <p:grpSpPr>
              <a:xfrm>
                <a:off x="8877243" y="5113187"/>
                <a:ext cx="320040" cy="320040"/>
                <a:chOff x="8877243" y="5118791"/>
                <a:chExt cx="320040" cy="320040"/>
              </a:xfrm>
            </p:grpSpPr>
            <p:sp>
              <p:nvSpPr>
                <p:cNvPr id="401" name="Oval 400"/>
                <p:cNvSpPr/>
                <p:nvPr/>
              </p:nvSpPr>
              <p:spPr>
                <a:xfrm>
                  <a:off x="8877243" y="5118791"/>
                  <a:ext cx="320040" cy="320040"/>
                </a:xfrm>
                <a:prstGeom prst="ellipse">
                  <a:avLst/>
                </a:prstGeom>
                <a:noFill/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b="1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02" name="TextBox 401"/>
                <p:cNvSpPr txBox="1"/>
                <p:nvPr/>
              </p:nvSpPr>
              <p:spPr>
                <a:xfrm>
                  <a:off x="8886420" y="5171089"/>
                  <a:ext cx="301686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800" b="1" dirty="0" smtClean="0"/>
                    <a:t>G1</a:t>
                  </a:r>
                  <a:endParaRPr lang="en-US" sz="800" b="1" dirty="0"/>
                </a:p>
              </p:txBody>
            </p:sp>
          </p:grpSp>
          <p:grpSp>
            <p:nvGrpSpPr>
              <p:cNvPr id="403" name="Group 402"/>
              <p:cNvGrpSpPr/>
              <p:nvPr/>
            </p:nvGrpSpPr>
            <p:grpSpPr>
              <a:xfrm>
                <a:off x="8474387" y="4492564"/>
                <a:ext cx="333746" cy="320040"/>
                <a:chOff x="684335" y="4492300"/>
                <a:chExt cx="333746" cy="320040"/>
              </a:xfrm>
            </p:grpSpPr>
            <p:sp>
              <p:nvSpPr>
                <p:cNvPr id="412" name="Oval 411"/>
                <p:cNvSpPr/>
                <p:nvPr/>
              </p:nvSpPr>
              <p:spPr>
                <a:xfrm>
                  <a:off x="695195" y="4492300"/>
                  <a:ext cx="320040" cy="320040"/>
                </a:xfrm>
                <a:prstGeom prst="ellipse">
                  <a:avLst/>
                </a:prstGeom>
                <a:solidFill>
                  <a:srgbClr val="0432FF">
                    <a:alpha val="30000"/>
                  </a:srgbClr>
                </a:solidFill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b="1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13" name="TextBox 412"/>
                <p:cNvSpPr txBox="1"/>
                <p:nvPr/>
              </p:nvSpPr>
              <p:spPr>
                <a:xfrm>
                  <a:off x="684335" y="4544598"/>
                  <a:ext cx="333746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800" b="1" dirty="0" smtClean="0"/>
                    <a:t>TF1</a:t>
                  </a:r>
                  <a:endParaRPr lang="en-US" sz="800" b="1" dirty="0"/>
                </a:p>
              </p:txBody>
            </p:sp>
          </p:grpSp>
          <p:grpSp>
            <p:nvGrpSpPr>
              <p:cNvPr id="404" name="Group 403"/>
              <p:cNvGrpSpPr/>
              <p:nvPr/>
            </p:nvGrpSpPr>
            <p:grpSpPr>
              <a:xfrm>
                <a:off x="9259832" y="4492564"/>
                <a:ext cx="333746" cy="320040"/>
                <a:chOff x="1469780" y="4468474"/>
                <a:chExt cx="333746" cy="320040"/>
              </a:xfrm>
            </p:grpSpPr>
            <p:sp>
              <p:nvSpPr>
                <p:cNvPr id="410" name="Oval 409"/>
                <p:cNvSpPr/>
                <p:nvPr/>
              </p:nvSpPr>
              <p:spPr>
                <a:xfrm>
                  <a:off x="1476633" y="4468474"/>
                  <a:ext cx="320040" cy="320040"/>
                </a:xfrm>
                <a:prstGeom prst="ellipse">
                  <a:avLst/>
                </a:prstGeom>
                <a:solidFill>
                  <a:srgbClr val="0096FF">
                    <a:alpha val="69804"/>
                  </a:srgbClr>
                </a:solidFill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b="1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11" name="TextBox 410"/>
                <p:cNvSpPr txBox="1"/>
                <p:nvPr/>
              </p:nvSpPr>
              <p:spPr>
                <a:xfrm>
                  <a:off x="1469780" y="4520772"/>
                  <a:ext cx="333746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800" b="1" dirty="0" smtClean="0"/>
                    <a:t>TF2</a:t>
                  </a:r>
                  <a:endParaRPr lang="en-US" sz="800" b="1" dirty="0"/>
                </a:p>
              </p:txBody>
            </p:sp>
          </p:grpSp>
          <p:cxnSp>
            <p:nvCxnSpPr>
              <p:cNvPr id="405" name="Straight Connector 404"/>
              <p:cNvCxnSpPr>
                <a:stCxn id="412" idx="5"/>
              </p:cNvCxnSpPr>
              <p:nvPr/>
            </p:nvCxnSpPr>
            <p:spPr>
              <a:xfrm>
                <a:off x="8758418" y="4765735"/>
                <a:ext cx="178739" cy="403715"/>
              </a:xfrm>
              <a:prstGeom prst="line">
                <a:avLst/>
              </a:prstGeom>
              <a:ln w="7937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6" name="Straight Connector 405"/>
              <p:cNvCxnSpPr>
                <a:stCxn id="410" idx="3"/>
              </p:cNvCxnSpPr>
              <p:nvPr/>
            </p:nvCxnSpPr>
            <p:spPr>
              <a:xfrm flipH="1">
                <a:off x="9163460" y="4765735"/>
                <a:ext cx="150094" cy="403715"/>
              </a:xfrm>
              <a:prstGeom prst="line">
                <a:avLst/>
              </a:prstGeom>
              <a:ln w="444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26" name="Group 425"/>
              <p:cNvGrpSpPr/>
              <p:nvPr/>
            </p:nvGrpSpPr>
            <p:grpSpPr>
              <a:xfrm>
                <a:off x="10016838" y="4492564"/>
                <a:ext cx="320040" cy="320040"/>
                <a:chOff x="9583703" y="5118791"/>
                <a:chExt cx="320040" cy="320040"/>
              </a:xfrm>
            </p:grpSpPr>
            <p:sp>
              <p:nvSpPr>
                <p:cNvPr id="407" name="Oval 406"/>
                <p:cNvSpPr/>
                <p:nvPr/>
              </p:nvSpPr>
              <p:spPr>
                <a:xfrm>
                  <a:off x="9583703" y="5118791"/>
                  <a:ext cx="320040" cy="320040"/>
                </a:xfrm>
                <a:prstGeom prst="ellipse">
                  <a:avLst/>
                </a:prstGeom>
                <a:noFill/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b="1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08" name="TextBox 407"/>
                <p:cNvSpPr txBox="1"/>
                <p:nvPr/>
              </p:nvSpPr>
              <p:spPr>
                <a:xfrm>
                  <a:off x="9592880" y="5171089"/>
                  <a:ext cx="301686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800" b="1" dirty="0" smtClean="0"/>
                    <a:t>G2</a:t>
                  </a:r>
                  <a:endParaRPr lang="en-US" sz="800" b="1" dirty="0"/>
                </a:p>
              </p:txBody>
            </p:sp>
          </p:grpSp>
          <p:grpSp>
            <p:nvGrpSpPr>
              <p:cNvPr id="414" name="Group 413"/>
              <p:cNvGrpSpPr/>
              <p:nvPr/>
            </p:nvGrpSpPr>
            <p:grpSpPr>
              <a:xfrm>
                <a:off x="9053218" y="5670035"/>
                <a:ext cx="320040" cy="320040"/>
                <a:chOff x="3621867" y="5103067"/>
                <a:chExt cx="320040" cy="320040"/>
              </a:xfrm>
            </p:grpSpPr>
            <p:sp>
              <p:nvSpPr>
                <p:cNvPr id="415" name="Oval 414"/>
                <p:cNvSpPr/>
                <p:nvPr/>
              </p:nvSpPr>
              <p:spPr>
                <a:xfrm>
                  <a:off x="3621867" y="5103067"/>
                  <a:ext cx="320040" cy="320040"/>
                </a:xfrm>
                <a:prstGeom prst="ellipse">
                  <a:avLst/>
                </a:prstGeom>
                <a:noFill/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b="1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16" name="TextBox 415"/>
                <p:cNvSpPr txBox="1"/>
                <p:nvPr/>
              </p:nvSpPr>
              <p:spPr>
                <a:xfrm>
                  <a:off x="3631044" y="5155365"/>
                  <a:ext cx="301686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800" b="1" dirty="0" smtClean="0"/>
                    <a:t>G3</a:t>
                  </a:r>
                  <a:endParaRPr lang="en-US" sz="800" b="1" dirty="0"/>
                </a:p>
              </p:txBody>
            </p:sp>
          </p:grpSp>
          <p:sp>
            <p:nvSpPr>
              <p:cNvPr id="417" name="Oval 416"/>
              <p:cNvSpPr/>
              <p:nvPr/>
            </p:nvSpPr>
            <p:spPr>
              <a:xfrm>
                <a:off x="8406944" y="5670035"/>
                <a:ext cx="320040" cy="320040"/>
              </a:xfrm>
              <a:prstGeom prst="ellipse">
                <a:avLst/>
              </a:prstGeom>
              <a:solidFill>
                <a:srgbClr val="9437FF">
                  <a:alpha val="30000"/>
                </a:srgbClr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 b="1">
                  <a:solidFill>
                    <a:schemeClr val="tx1"/>
                  </a:solidFill>
                </a:endParaRPr>
              </a:p>
            </p:txBody>
          </p:sp>
          <p:sp>
            <p:nvSpPr>
              <p:cNvPr id="418" name="TextBox 417"/>
              <p:cNvSpPr txBox="1"/>
              <p:nvPr/>
            </p:nvSpPr>
            <p:spPr>
              <a:xfrm>
                <a:off x="8364024" y="5722333"/>
                <a:ext cx="405880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b="1" dirty="0" smtClean="0"/>
                  <a:t>RBP2</a:t>
                </a:r>
                <a:endParaRPr lang="en-US" sz="800" b="1" dirty="0"/>
              </a:p>
            </p:txBody>
          </p:sp>
          <p:grpSp>
            <p:nvGrpSpPr>
              <p:cNvPr id="419" name="Group 418"/>
              <p:cNvGrpSpPr/>
              <p:nvPr/>
            </p:nvGrpSpPr>
            <p:grpSpPr>
              <a:xfrm>
                <a:off x="9985124" y="5670035"/>
                <a:ext cx="405880" cy="320040"/>
                <a:chOff x="4088311" y="4441143"/>
                <a:chExt cx="405880" cy="320040"/>
              </a:xfrm>
            </p:grpSpPr>
            <p:sp>
              <p:nvSpPr>
                <p:cNvPr id="420" name="Oval 419"/>
                <p:cNvSpPr/>
                <p:nvPr/>
              </p:nvSpPr>
              <p:spPr>
                <a:xfrm>
                  <a:off x="4131231" y="4441143"/>
                  <a:ext cx="320040" cy="320040"/>
                </a:xfrm>
                <a:prstGeom prst="ellipse">
                  <a:avLst/>
                </a:prstGeom>
                <a:solidFill>
                  <a:srgbClr val="9437FF">
                    <a:alpha val="30000"/>
                  </a:srgbClr>
                </a:solidFill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b="1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21" name="TextBox 420"/>
                <p:cNvSpPr txBox="1"/>
                <p:nvPr/>
              </p:nvSpPr>
              <p:spPr>
                <a:xfrm>
                  <a:off x="4088311" y="4493441"/>
                  <a:ext cx="405880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800" b="1" dirty="0" smtClean="0"/>
                    <a:t>RBP1</a:t>
                  </a:r>
                  <a:endParaRPr lang="en-US" sz="800" b="1" dirty="0"/>
                </a:p>
              </p:txBody>
            </p:sp>
          </p:grpSp>
          <p:sp>
            <p:nvSpPr>
              <p:cNvPr id="423" name="Oval 422"/>
              <p:cNvSpPr/>
              <p:nvPr/>
            </p:nvSpPr>
            <p:spPr>
              <a:xfrm>
                <a:off x="8013303" y="5113187"/>
                <a:ext cx="320040" cy="320040"/>
              </a:xfrm>
              <a:prstGeom prst="ellipse">
                <a:avLst/>
              </a:prstGeom>
              <a:solidFill>
                <a:srgbClr val="FF2600">
                  <a:alpha val="30000"/>
                </a:srgbClr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 b="1">
                  <a:solidFill>
                    <a:schemeClr val="tx1"/>
                  </a:solidFill>
                </a:endParaRPr>
              </a:p>
            </p:txBody>
          </p:sp>
          <p:sp>
            <p:nvSpPr>
              <p:cNvPr id="424" name="TextBox 423"/>
              <p:cNvSpPr txBox="1"/>
              <p:nvPr/>
            </p:nvSpPr>
            <p:spPr>
              <a:xfrm>
                <a:off x="7970383" y="5165485"/>
                <a:ext cx="434734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b="1" dirty="0" smtClean="0"/>
                  <a:t>miR-1</a:t>
                </a:r>
                <a:endParaRPr lang="en-US" sz="800" b="1" dirty="0"/>
              </a:p>
            </p:txBody>
          </p:sp>
          <p:cxnSp>
            <p:nvCxnSpPr>
              <p:cNvPr id="436" name="Straight Connector 435"/>
              <p:cNvCxnSpPr/>
              <p:nvPr/>
            </p:nvCxnSpPr>
            <p:spPr>
              <a:xfrm flipH="1">
                <a:off x="8332925" y="5273207"/>
                <a:ext cx="548640" cy="0"/>
              </a:xfrm>
              <a:prstGeom prst="line">
                <a:avLst/>
              </a:prstGeom>
              <a:ln w="381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1" name="Straight Connector 450"/>
              <p:cNvCxnSpPr>
                <a:endCxn id="402" idx="3"/>
              </p:cNvCxnSpPr>
              <p:nvPr/>
            </p:nvCxnSpPr>
            <p:spPr>
              <a:xfrm flipH="1" flipV="1">
                <a:off x="9188106" y="5273207"/>
                <a:ext cx="881872" cy="443697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3" name="Straight Connector 452"/>
              <p:cNvCxnSpPr>
                <a:stCxn id="410" idx="6"/>
                <a:endCxn id="408" idx="1"/>
              </p:cNvCxnSpPr>
              <p:nvPr/>
            </p:nvCxnSpPr>
            <p:spPr>
              <a:xfrm>
                <a:off x="9586725" y="4652584"/>
                <a:ext cx="439290" cy="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6" name="Straight Connector 455"/>
              <p:cNvCxnSpPr/>
              <p:nvPr/>
            </p:nvCxnSpPr>
            <p:spPr>
              <a:xfrm>
                <a:off x="8725453" y="5830055"/>
                <a:ext cx="329184" cy="0"/>
              </a:xfrm>
              <a:prstGeom prst="line">
                <a:avLst/>
              </a:prstGeom>
              <a:ln w="3175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9" name="Straight Connector 458"/>
              <p:cNvCxnSpPr>
                <a:stCxn id="401" idx="4"/>
                <a:endCxn id="415" idx="0"/>
              </p:cNvCxnSpPr>
              <p:nvPr/>
            </p:nvCxnSpPr>
            <p:spPr>
              <a:xfrm>
                <a:off x="9037263" y="5433227"/>
                <a:ext cx="175975" cy="236808"/>
              </a:xfrm>
              <a:prstGeom prst="line">
                <a:avLst/>
              </a:prstGeom>
              <a:ln w="3175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2" name="Straight Connector 461"/>
              <p:cNvCxnSpPr>
                <a:stCxn id="421" idx="1"/>
                <a:endCxn id="415" idx="6"/>
              </p:cNvCxnSpPr>
              <p:nvPr/>
            </p:nvCxnSpPr>
            <p:spPr>
              <a:xfrm flipH="1">
                <a:off x="9373258" y="5830055"/>
                <a:ext cx="640080" cy="0"/>
              </a:xfrm>
              <a:prstGeom prst="line">
                <a:avLst/>
              </a:prstGeom>
              <a:ln w="4445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76" name="TextBox 475"/>
            <p:cNvSpPr txBox="1"/>
            <p:nvPr/>
          </p:nvSpPr>
          <p:spPr>
            <a:xfrm>
              <a:off x="1252159" y="4373405"/>
              <a:ext cx="76674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 smtClean="0">
                  <a:solidFill>
                    <a:srgbClr val="0432FF"/>
                  </a:solidFill>
                </a:rPr>
                <a:t>TF-gene</a:t>
              </a:r>
              <a:endParaRPr lang="en-US" sz="1400" dirty="0">
                <a:solidFill>
                  <a:srgbClr val="0432FF"/>
                </a:solidFill>
              </a:endParaRPr>
            </a:p>
          </p:txBody>
        </p:sp>
        <p:sp>
          <p:nvSpPr>
            <p:cNvPr id="477" name="TextBox 476"/>
            <p:cNvSpPr txBox="1"/>
            <p:nvPr/>
          </p:nvSpPr>
          <p:spPr>
            <a:xfrm>
              <a:off x="5271911" y="4373405"/>
              <a:ext cx="109728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 smtClean="0">
                  <a:solidFill>
                    <a:srgbClr val="FF0000"/>
                  </a:solidFill>
                </a:rPr>
                <a:t>miRNA-gene</a:t>
              </a:r>
              <a:endParaRPr lang="en-US" sz="1400" dirty="0">
                <a:solidFill>
                  <a:srgbClr val="FF0000"/>
                </a:solidFill>
              </a:endParaRPr>
            </a:p>
          </p:txBody>
        </p:sp>
        <p:sp>
          <p:nvSpPr>
            <p:cNvPr id="478" name="TextBox 477"/>
            <p:cNvSpPr txBox="1"/>
            <p:nvPr/>
          </p:nvSpPr>
          <p:spPr>
            <a:xfrm>
              <a:off x="3424975" y="4373405"/>
              <a:ext cx="88017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 smtClean="0">
                  <a:solidFill>
                    <a:srgbClr val="9437FF"/>
                  </a:solidFill>
                </a:rPr>
                <a:t>RBP-gene</a:t>
              </a:r>
              <a:endParaRPr lang="en-US" sz="1400" dirty="0">
                <a:solidFill>
                  <a:srgbClr val="9437FF"/>
                </a:solidFill>
              </a:endParaRPr>
            </a:p>
          </p:txBody>
        </p:sp>
        <p:sp>
          <p:nvSpPr>
            <p:cNvPr id="479" name="TextBox 478"/>
            <p:cNvSpPr txBox="1"/>
            <p:nvPr/>
          </p:nvSpPr>
          <p:spPr>
            <a:xfrm>
              <a:off x="6968899" y="4373405"/>
              <a:ext cx="41549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 smtClean="0"/>
                <a:t>PPI</a:t>
              </a:r>
              <a:endParaRPr lang="en-US" sz="1400" dirty="0"/>
            </a:p>
          </p:txBody>
        </p:sp>
        <p:sp>
          <p:nvSpPr>
            <p:cNvPr id="480" name="TextBox 479"/>
            <p:cNvSpPr txBox="1"/>
            <p:nvPr/>
          </p:nvSpPr>
          <p:spPr>
            <a:xfrm>
              <a:off x="8963081" y="4373405"/>
              <a:ext cx="89242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 smtClean="0"/>
                <a:t>Meta-Net</a:t>
              </a:r>
              <a:endParaRPr lang="en-US" sz="1400" dirty="0"/>
            </a:p>
          </p:txBody>
        </p:sp>
      </p:grpSp>
      <p:sp>
        <p:nvSpPr>
          <p:cNvPr id="484" name="Rounded Rectangle 483"/>
          <p:cNvSpPr/>
          <p:nvPr/>
        </p:nvSpPr>
        <p:spPr>
          <a:xfrm>
            <a:off x="527958" y="1208315"/>
            <a:ext cx="11157857" cy="2817061"/>
          </a:xfrm>
          <a:prstGeom prst="roundRect">
            <a:avLst/>
          </a:prstGeom>
          <a:solidFill>
            <a:schemeClr val="accent2">
              <a:lumMod val="20000"/>
              <a:lumOff val="80000"/>
              <a:alpha val="1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5" name="Rounded Rectangle 484"/>
          <p:cNvSpPr/>
          <p:nvPr/>
        </p:nvSpPr>
        <p:spPr>
          <a:xfrm>
            <a:off x="527958" y="4298529"/>
            <a:ext cx="11157857" cy="1940492"/>
          </a:xfrm>
          <a:prstGeom prst="roundRect">
            <a:avLst/>
          </a:prstGeom>
          <a:solidFill>
            <a:schemeClr val="accent6">
              <a:lumMod val="40000"/>
              <a:lumOff val="60000"/>
              <a:alpha val="1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61257" y="1104746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A</a:t>
            </a:r>
            <a:endParaRPr lang="en-US"/>
          </a:p>
        </p:txBody>
      </p:sp>
      <p:sp>
        <p:nvSpPr>
          <p:cNvPr id="371" name="TextBox 370"/>
          <p:cNvSpPr txBox="1"/>
          <p:nvPr/>
        </p:nvSpPr>
        <p:spPr>
          <a:xfrm>
            <a:off x="272143" y="4228947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82946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2620A-A37A-0348-B1AF-B61685941583}" type="datetime1">
              <a:rPr lang="en-US" smtClean="0"/>
              <a:t>9/22/17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90CB10-3CFA-3A43-9BE3-6DA7EBF618DC}" type="slidenum">
              <a:rPr lang="en-US" smtClean="0"/>
              <a:t>12</a:t>
            </a:fld>
            <a:endParaRPr lang="en-US" dirty="0"/>
          </a:p>
        </p:txBody>
      </p:sp>
      <p:sp>
        <p:nvSpPr>
          <p:cNvPr id="179" name="TextBox 178"/>
          <p:cNvSpPr txBox="1"/>
          <p:nvPr/>
        </p:nvSpPr>
        <p:spPr>
          <a:xfrm>
            <a:off x="822415" y="1293151"/>
            <a:ext cx="4090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0432FF"/>
                </a:solidFill>
              </a:rPr>
              <a:t>TF1</a:t>
            </a:r>
            <a:endParaRPr lang="en-US" sz="1200" dirty="0">
              <a:solidFill>
                <a:srgbClr val="0432FF"/>
              </a:solidFill>
            </a:endParaRPr>
          </a:p>
        </p:txBody>
      </p:sp>
      <p:sp>
        <p:nvSpPr>
          <p:cNvPr id="210" name="Hexagon 209"/>
          <p:cNvSpPr/>
          <p:nvPr/>
        </p:nvSpPr>
        <p:spPr>
          <a:xfrm>
            <a:off x="4357048" y="1690476"/>
            <a:ext cx="91440" cy="91440"/>
          </a:xfrm>
          <a:prstGeom prst="hexagon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3" name="TextBox 302"/>
          <p:cNvSpPr txBox="1"/>
          <p:nvPr/>
        </p:nvSpPr>
        <p:spPr>
          <a:xfrm>
            <a:off x="5023729" y="1114850"/>
            <a:ext cx="5100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7030A0"/>
                </a:solidFill>
              </a:rPr>
              <a:t>RBP1</a:t>
            </a:r>
            <a:endParaRPr lang="en-US" sz="1200" dirty="0">
              <a:solidFill>
                <a:srgbClr val="7030A0"/>
              </a:solidFill>
            </a:endParaRPr>
          </a:p>
        </p:txBody>
      </p:sp>
      <p:sp>
        <p:nvSpPr>
          <p:cNvPr id="304" name="TextBox 303"/>
          <p:cNvSpPr txBox="1"/>
          <p:nvPr/>
        </p:nvSpPr>
        <p:spPr>
          <a:xfrm>
            <a:off x="6000668" y="1586553"/>
            <a:ext cx="5517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accent4">
                    <a:lumMod val="75000"/>
                  </a:schemeClr>
                </a:solidFill>
              </a:rPr>
              <a:t>miR-1</a:t>
            </a:r>
            <a:endParaRPr lang="en-US" sz="12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305" name="TextBox 304"/>
          <p:cNvSpPr txBox="1"/>
          <p:nvPr/>
        </p:nvSpPr>
        <p:spPr>
          <a:xfrm>
            <a:off x="5682280" y="2655757"/>
            <a:ext cx="5100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7030A0"/>
                </a:solidFill>
              </a:rPr>
              <a:t>RBP2</a:t>
            </a:r>
            <a:endParaRPr lang="en-US" sz="1200" dirty="0">
              <a:solidFill>
                <a:srgbClr val="7030A0"/>
              </a:solidFill>
            </a:endParaRPr>
          </a:p>
        </p:txBody>
      </p:sp>
      <p:sp>
        <p:nvSpPr>
          <p:cNvPr id="306" name="TextBox 305"/>
          <p:cNvSpPr txBox="1"/>
          <p:nvPr/>
        </p:nvSpPr>
        <p:spPr>
          <a:xfrm>
            <a:off x="765526" y="2315303"/>
            <a:ext cx="4090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0432FF"/>
                </a:solidFill>
              </a:rPr>
              <a:t>TF2</a:t>
            </a:r>
            <a:endParaRPr lang="en-US" sz="1200" dirty="0">
              <a:solidFill>
                <a:srgbClr val="0432FF"/>
              </a:solidFill>
            </a:endParaRPr>
          </a:p>
        </p:txBody>
      </p:sp>
      <p:sp>
        <p:nvSpPr>
          <p:cNvPr id="307" name="TextBox 306"/>
          <p:cNvSpPr txBox="1"/>
          <p:nvPr/>
        </p:nvSpPr>
        <p:spPr>
          <a:xfrm>
            <a:off x="1350272" y="1757125"/>
            <a:ext cx="3609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G1</a:t>
            </a:r>
            <a:endParaRPr lang="en-US" sz="1200" dirty="0"/>
          </a:p>
        </p:txBody>
      </p:sp>
      <p:sp>
        <p:nvSpPr>
          <p:cNvPr id="308" name="TextBox 307"/>
          <p:cNvSpPr txBox="1"/>
          <p:nvPr/>
        </p:nvSpPr>
        <p:spPr>
          <a:xfrm>
            <a:off x="1416223" y="2817051"/>
            <a:ext cx="3609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G2</a:t>
            </a:r>
            <a:endParaRPr lang="en-US" sz="1200" dirty="0"/>
          </a:p>
        </p:txBody>
      </p:sp>
      <p:sp>
        <p:nvSpPr>
          <p:cNvPr id="309" name="TextBox 308"/>
          <p:cNvSpPr txBox="1"/>
          <p:nvPr/>
        </p:nvSpPr>
        <p:spPr>
          <a:xfrm>
            <a:off x="5900427" y="2208390"/>
            <a:ext cx="3609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G3</a:t>
            </a:r>
            <a:endParaRPr lang="en-US" sz="1200" dirty="0"/>
          </a:p>
        </p:txBody>
      </p:sp>
      <p:grpSp>
        <p:nvGrpSpPr>
          <p:cNvPr id="481" name="Group 480"/>
          <p:cNvGrpSpPr/>
          <p:nvPr/>
        </p:nvGrpSpPr>
        <p:grpSpPr>
          <a:xfrm>
            <a:off x="1257512" y="4324370"/>
            <a:ext cx="9698749" cy="1888810"/>
            <a:chOff x="920855" y="4373405"/>
            <a:chExt cx="9698749" cy="1888810"/>
          </a:xfrm>
        </p:grpSpPr>
        <p:pic>
          <p:nvPicPr>
            <p:cNvPr id="330" name="Picture 32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559652" y="5373759"/>
              <a:ext cx="279400" cy="279400"/>
            </a:xfrm>
            <a:prstGeom prst="rect">
              <a:avLst/>
            </a:prstGeom>
          </p:spPr>
        </p:pic>
        <p:grpSp>
          <p:nvGrpSpPr>
            <p:cNvPr id="472" name="Group 471"/>
            <p:cNvGrpSpPr/>
            <p:nvPr/>
          </p:nvGrpSpPr>
          <p:grpSpPr>
            <a:xfrm>
              <a:off x="920855" y="5083427"/>
              <a:ext cx="1429356" cy="860064"/>
              <a:chOff x="692255" y="4803713"/>
              <a:chExt cx="1429356" cy="860064"/>
            </a:xfrm>
          </p:grpSpPr>
          <p:sp>
            <p:nvSpPr>
              <p:cNvPr id="328" name="Oval 327"/>
              <p:cNvSpPr/>
              <p:nvPr/>
            </p:nvSpPr>
            <p:spPr>
              <a:xfrm>
                <a:off x="1095111" y="5343737"/>
                <a:ext cx="320040" cy="320040"/>
              </a:xfrm>
              <a:prstGeom prst="ellipse">
                <a:avLst/>
              </a:prstGeom>
              <a:noFill/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 b="1">
                  <a:solidFill>
                    <a:schemeClr val="tx1"/>
                  </a:solidFill>
                </a:endParaRPr>
              </a:p>
            </p:txBody>
          </p:sp>
          <p:sp>
            <p:nvSpPr>
              <p:cNvPr id="329" name="TextBox 328"/>
              <p:cNvSpPr txBox="1"/>
              <p:nvPr/>
            </p:nvSpPr>
            <p:spPr>
              <a:xfrm>
                <a:off x="1104288" y="5396035"/>
                <a:ext cx="301686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b="1" dirty="0" smtClean="0"/>
                  <a:t>G1</a:t>
                </a:r>
                <a:endParaRPr lang="en-US" sz="800" b="1" dirty="0"/>
              </a:p>
            </p:txBody>
          </p:sp>
          <p:grpSp>
            <p:nvGrpSpPr>
              <p:cNvPr id="379" name="Group 378"/>
              <p:cNvGrpSpPr/>
              <p:nvPr/>
            </p:nvGrpSpPr>
            <p:grpSpPr>
              <a:xfrm>
                <a:off x="692255" y="4803713"/>
                <a:ext cx="333746" cy="320040"/>
                <a:chOff x="684335" y="4492300"/>
                <a:chExt cx="333746" cy="320040"/>
              </a:xfrm>
            </p:grpSpPr>
            <p:sp>
              <p:nvSpPr>
                <p:cNvPr id="326" name="Oval 325"/>
                <p:cNvSpPr/>
                <p:nvPr/>
              </p:nvSpPr>
              <p:spPr>
                <a:xfrm>
                  <a:off x="695195" y="4492300"/>
                  <a:ext cx="320040" cy="320040"/>
                </a:xfrm>
                <a:prstGeom prst="ellipse">
                  <a:avLst/>
                </a:prstGeom>
                <a:solidFill>
                  <a:srgbClr val="0432FF">
                    <a:alpha val="30000"/>
                  </a:srgbClr>
                </a:solidFill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b="1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27" name="TextBox 326"/>
                <p:cNvSpPr txBox="1"/>
                <p:nvPr/>
              </p:nvSpPr>
              <p:spPr>
                <a:xfrm>
                  <a:off x="684335" y="4544598"/>
                  <a:ext cx="333746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800" b="1" dirty="0" smtClean="0"/>
                    <a:t>TF1</a:t>
                  </a:r>
                  <a:endParaRPr lang="en-US" sz="800" b="1" dirty="0"/>
                </a:p>
              </p:txBody>
            </p:sp>
          </p:grpSp>
          <p:grpSp>
            <p:nvGrpSpPr>
              <p:cNvPr id="375" name="Group 374"/>
              <p:cNvGrpSpPr/>
              <p:nvPr/>
            </p:nvGrpSpPr>
            <p:grpSpPr>
              <a:xfrm>
                <a:off x="1477700" y="4803713"/>
                <a:ext cx="333746" cy="320040"/>
                <a:chOff x="1469780" y="4468474"/>
                <a:chExt cx="333746" cy="320040"/>
              </a:xfrm>
            </p:grpSpPr>
            <p:sp>
              <p:nvSpPr>
                <p:cNvPr id="322" name="Oval 321"/>
                <p:cNvSpPr/>
                <p:nvPr/>
              </p:nvSpPr>
              <p:spPr>
                <a:xfrm>
                  <a:off x="1476633" y="4468474"/>
                  <a:ext cx="320040" cy="320040"/>
                </a:xfrm>
                <a:prstGeom prst="ellipse">
                  <a:avLst/>
                </a:prstGeom>
                <a:solidFill>
                  <a:srgbClr val="0096FF">
                    <a:alpha val="69804"/>
                  </a:srgbClr>
                </a:solidFill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b="1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23" name="TextBox 322"/>
                <p:cNvSpPr txBox="1"/>
                <p:nvPr/>
              </p:nvSpPr>
              <p:spPr>
                <a:xfrm>
                  <a:off x="1469780" y="4520772"/>
                  <a:ext cx="333746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800" b="1" dirty="0" smtClean="0"/>
                    <a:t>TF2</a:t>
                  </a:r>
                  <a:endParaRPr lang="en-US" sz="800" b="1" dirty="0"/>
                </a:p>
              </p:txBody>
            </p:sp>
          </p:grpSp>
          <p:cxnSp>
            <p:nvCxnSpPr>
              <p:cNvPr id="316" name="Straight Connector 315"/>
              <p:cNvCxnSpPr/>
              <p:nvPr/>
            </p:nvCxnSpPr>
            <p:spPr>
              <a:xfrm>
                <a:off x="940190" y="5099368"/>
                <a:ext cx="214835" cy="307098"/>
              </a:xfrm>
              <a:prstGeom prst="line">
                <a:avLst/>
              </a:prstGeom>
              <a:ln w="7937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9" name="Straight Connector 318"/>
              <p:cNvCxnSpPr/>
              <p:nvPr/>
            </p:nvCxnSpPr>
            <p:spPr>
              <a:xfrm flipH="1">
                <a:off x="1381327" y="5075542"/>
                <a:ext cx="131452" cy="330924"/>
              </a:xfrm>
              <a:prstGeom prst="line">
                <a:avLst/>
              </a:prstGeom>
              <a:ln w="444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35" name="Oval 334"/>
              <p:cNvSpPr/>
              <p:nvPr/>
            </p:nvSpPr>
            <p:spPr>
              <a:xfrm>
                <a:off x="1801571" y="5343737"/>
                <a:ext cx="320040" cy="320040"/>
              </a:xfrm>
              <a:prstGeom prst="ellipse">
                <a:avLst/>
              </a:prstGeom>
              <a:noFill/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 b="1">
                  <a:solidFill>
                    <a:schemeClr val="tx1"/>
                  </a:solidFill>
                </a:endParaRPr>
              </a:p>
            </p:txBody>
          </p:sp>
          <p:sp>
            <p:nvSpPr>
              <p:cNvPr id="336" name="TextBox 335"/>
              <p:cNvSpPr txBox="1"/>
              <p:nvPr/>
            </p:nvSpPr>
            <p:spPr>
              <a:xfrm>
                <a:off x="1810748" y="5396035"/>
                <a:ext cx="301686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b="1" dirty="0" smtClean="0"/>
                  <a:t>G2</a:t>
                </a:r>
                <a:endParaRPr lang="en-US" sz="800" b="1" dirty="0"/>
              </a:p>
            </p:txBody>
          </p:sp>
          <p:cxnSp>
            <p:nvCxnSpPr>
              <p:cNvPr id="338" name="Straight Connector 337"/>
              <p:cNvCxnSpPr>
                <a:stCxn id="322" idx="5"/>
                <a:endCxn id="335" idx="0"/>
              </p:cNvCxnSpPr>
              <p:nvPr/>
            </p:nvCxnSpPr>
            <p:spPr>
              <a:xfrm>
                <a:off x="1757724" y="5076884"/>
                <a:ext cx="203867" cy="266853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73" name="Group 472"/>
            <p:cNvGrpSpPr/>
            <p:nvPr/>
          </p:nvGrpSpPr>
          <p:grpSpPr>
            <a:xfrm>
              <a:off x="3057623" y="5083427"/>
              <a:ext cx="1614880" cy="860064"/>
              <a:chOff x="2699093" y="4803713"/>
              <a:chExt cx="1614880" cy="860064"/>
            </a:xfrm>
          </p:grpSpPr>
          <p:sp>
            <p:nvSpPr>
              <p:cNvPr id="342" name="Oval 341"/>
              <p:cNvSpPr/>
              <p:nvPr/>
            </p:nvSpPr>
            <p:spPr>
              <a:xfrm>
                <a:off x="2699093" y="5343737"/>
                <a:ext cx="320040" cy="320040"/>
              </a:xfrm>
              <a:prstGeom prst="ellipse">
                <a:avLst/>
              </a:prstGeom>
              <a:noFill/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 b="1">
                  <a:solidFill>
                    <a:schemeClr val="tx1"/>
                  </a:solidFill>
                </a:endParaRPr>
              </a:p>
            </p:txBody>
          </p:sp>
          <p:sp>
            <p:nvSpPr>
              <p:cNvPr id="343" name="TextBox 342"/>
              <p:cNvSpPr txBox="1"/>
              <p:nvPr/>
            </p:nvSpPr>
            <p:spPr>
              <a:xfrm>
                <a:off x="2708270" y="5396035"/>
                <a:ext cx="301686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b="1" dirty="0" smtClean="0"/>
                  <a:t>G1</a:t>
                </a:r>
                <a:endParaRPr lang="en-US" sz="800" b="1" dirty="0"/>
              </a:p>
            </p:txBody>
          </p:sp>
          <p:grpSp>
            <p:nvGrpSpPr>
              <p:cNvPr id="377" name="Group 376"/>
              <p:cNvGrpSpPr/>
              <p:nvPr/>
            </p:nvGrpSpPr>
            <p:grpSpPr>
              <a:xfrm>
                <a:off x="3908093" y="4803713"/>
                <a:ext cx="405880" cy="320040"/>
                <a:chOff x="4088311" y="4441143"/>
                <a:chExt cx="405880" cy="320040"/>
              </a:xfrm>
            </p:grpSpPr>
            <p:sp>
              <p:nvSpPr>
                <p:cNvPr id="348" name="Oval 347"/>
                <p:cNvSpPr/>
                <p:nvPr/>
              </p:nvSpPr>
              <p:spPr>
                <a:xfrm>
                  <a:off x="4131231" y="4441143"/>
                  <a:ext cx="320040" cy="320040"/>
                </a:xfrm>
                <a:prstGeom prst="ellipse">
                  <a:avLst/>
                </a:prstGeom>
                <a:solidFill>
                  <a:srgbClr val="9437FF">
                    <a:alpha val="30000"/>
                  </a:srgbClr>
                </a:solidFill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b="1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49" name="TextBox 348"/>
                <p:cNvSpPr txBox="1"/>
                <p:nvPr/>
              </p:nvSpPr>
              <p:spPr>
                <a:xfrm>
                  <a:off x="4088311" y="4493441"/>
                  <a:ext cx="405880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800" b="1" dirty="0" smtClean="0"/>
                    <a:t>RBP2</a:t>
                  </a:r>
                  <a:endParaRPr lang="en-US" sz="800" b="1" dirty="0"/>
                </a:p>
              </p:txBody>
            </p:sp>
          </p:grpSp>
          <p:sp>
            <p:nvSpPr>
              <p:cNvPr id="352" name="Oval 351"/>
              <p:cNvSpPr/>
              <p:nvPr/>
            </p:nvSpPr>
            <p:spPr>
              <a:xfrm>
                <a:off x="3405553" y="5343737"/>
                <a:ext cx="320040" cy="320040"/>
              </a:xfrm>
              <a:prstGeom prst="ellipse">
                <a:avLst/>
              </a:prstGeom>
              <a:noFill/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 b="1">
                  <a:solidFill>
                    <a:schemeClr val="tx1"/>
                  </a:solidFill>
                </a:endParaRPr>
              </a:p>
            </p:txBody>
          </p:sp>
          <p:sp>
            <p:nvSpPr>
              <p:cNvPr id="353" name="TextBox 352"/>
              <p:cNvSpPr txBox="1"/>
              <p:nvPr/>
            </p:nvSpPr>
            <p:spPr>
              <a:xfrm>
                <a:off x="3414730" y="5396035"/>
                <a:ext cx="301686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b="1" dirty="0" smtClean="0"/>
                  <a:t>G3</a:t>
                </a:r>
                <a:endParaRPr lang="en-US" sz="800" b="1" dirty="0"/>
              </a:p>
            </p:txBody>
          </p:sp>
          <p:sp>
            <p:nvSpPr>
              <p:cNvPr id="345" name="Oval 344"/>
              <p:cNvSpPr/>
              <p:nvPr/>
            </p:nvSpPr>
            <p:spPr>
              <a:xfrm>
                <a:off x="3099934" y="4803713"/>
                <a:ext cx="320040" cy="320040"/>
              </a:xfrm>
              <a:prstGeom prst="ellipse">
                <a:avLst/>
              </a:prstGeom>
              <a:solidFill>
                <a:srgbClr val="9437FF">
                  <a:alpha val="30000"/>
                </a:srgbClr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 b="1">
                  <a:solidFill>
                    <a:schemeClr val="tx1"/>
                  </a:solidFill>
                </a:endParaRPr>
              </a:p>
            </p:txBody>
          </p:sp>
          <p:sp>
            <p:nvSpPr>
              <p:cNvPr id="346" name="TextBox 345"/>
              <p:cNvSpPr txBox="1"/>
              <p:nvPr/>
            </p:nvSpPr>
            <p:spPr>
              <a:xfrm>
                <a:off x="3057014" y="4856011"/>
                <a:ext cx="405880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b="1" dirty="0" smtClean="0"/>
                  <a:t>RBP1</a:t>
                </a:r>
                <a:endParaRPr lang="en-US" sz="800" b="1" dirty="0"/>
              </a:p>
            </p:txBody>
          </p:sp>
          <p:cxnSp>
            <p:nvCxnSpPr>
              <p:cNvPr id="384" name="Straight Connector 383"/>
              <p:cNvCxnSpPr>
                <a:endCxn id="342" idx="7"/>
              </p:cNvCxnSpPr>
              <p:nvPr/>
            </p:nvCxnSpPr>
            <p:spPr>
              <a:xfrm flipH="1">
                <a:off x="2972264" y="5082327"/>
                <a:ext cx="174540" cy="308279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6" name="Straight Connector 385"/>
              <p:cNvCxnSpPr>
                <a:stCxn id="352" idx="0"/>
                <a:endCxn id="345" idx="5"/>
              </p:cNvCxnSpPr>
              <p:nvPr/>
            </p:nvCxnSpPr>
            <p:spPr>
              <a:xfrm flipH="1" flipV="1">
                <a:off x="3373105" y="5076884"/>
                <a:ext cx="192468" cy="266853"/>
              </a:xfrm>
              <a:prstGeom prst="line">
                <a:avLst/>
              </a:prstGeom>
              <a:ln w="635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8" name="Straight Connector 387"/>
              <p:cNvCxnSpPr>
                <a:stCxn id="352" idx="7"/>
                <a:endCxn id="348" idx="3"/>
              </p:cNvCxnSpPr>
              <p:nvPr/>
            </p:nvCxnSpPr>
            <p:spPr>
              <a:xfrm flipV="1">
                <a:off x="3678724" y="5076884"/>
                <a:ext cx="319158" cy="313722"/>
              </a:xfrm>
              <a:prstGeom prst="line">
                <a:avLst/>
              </a:prstGeom>
              <a:ln w="3175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74" name="Group 473"/>
            <p:cNvGrpSpPr/>
            <p:nvPr/>
          </p:nvGrpSpPr>
          <p:grpSpPr>
            <a:xfrm>
              <a:off x="5424228" y="5083427"/>
              <a:ext cx="792655" cy="860064"/>
              <a:chOff x="4891455" y="4803713"/>
              <a:chExt cx="792655" cy="860064"/>
            </a:xfrm>
          </p:grpSpPr>
          <p:sp>
            <p:nvSpPr>
              <p:cNvPr id="358" name="Oval 357"/>
              <p:cNvSpPr/>
              <p:nvPr/>
            </p:nvSpPr>
            <p:spPr>
              <a:xfrm>
                <a:off x="4891455" y="5343737"/>
                <a:ext cx="320040" cy="320040"/>
              </a:xfrm>
              <a:prstGeom prst="ellipse">
                <a:avLst/>
              </a:prstGeom>
              <a:noFill/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 b="1">
                  <a:solidFill>
                    <a:schemeClr val="tx1"/>
                  </a:solidFill>
                </a:endParaRPr>
              </a:p>
            </p:txBody>
          </p:sp>
          <p:sp>
            <p:nvSpPr>
              <p:cNvPr id="359" name="TextBox 358"/>
              <p:cNvSpPr txBox="1"/>
              <p:nvPr/>
            </p:nvSpPr>
            <p:spPr>
              <a:xfrm>
                <a:off x="4900632" y="5396035"/>
                <a:ext cx="301686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b="1" dirty="0" smtClean="0"/>
                  <a:t>G1</a:t>
                </a:r>
                <a:endParaRPr lang="en-US" sz="800" b="1" dirty="0"/>
              </a:p>
            </p:txBody>
          </p:sp>
          <p:grpSp>
            <p:nvGrpSpPr>
              <p:cNvPr id="378" name="Group 377"/>
              <p:cNvGrpSpPr/>
              <p:nvPr/>
            </p:nvGrpSpPr>
            <p:grpSpPr>
              <a:xfrm>
                <a:off x="5249376" y="4803713"/>
                <a:ext cx="434734" cy="320040"/>
                <a:chOff x="5263430" y="4465740"/>
                <a:chExt cx="434734" cy="320040"/>
              </a:xfrm>
            </p:grpSpPr>
            <p:sp>
              <p:nvSpPr>
                <p:cNvPr id="361" name="Oval 360"/>
                <p:cNvSpPr/>
                <p:nvPr/>
              </p:nvSpPr>
              <p:spPr>
                <a:xfrm>
                  <a:off x="5306350" y="4465740"/>
                  <a:ext cx="320040" cy="320040"/>
                </a:xfrm>
                <a:prstGeom prst="ellipse">
                  <a:avLst/>
                </a:prstGeom>
                <a:solidFill>
                  <a:srgbClr val="FF2600">
                    <a:alpha val="30000"/>
                  </a:srgbClr>
                </a:solidFill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b="1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62" name="TextBox 361"/>
                <p:cNvSpPr txBox="1"/>
                <p:nvPr/>
              </p:nvSpPr>
              <p:spPr>
                <a:xfrm>
                  <a:off x="5263430" y="4518038"/>
                  <a:ext cx="434734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800" b="1" dirty="0" smtClean="0"/>
                    <a:t>miR-1</a:t>
                  </a:r>
                  <a:endParaRPr lang="en-US" sz="800" b="1" dirty="0"/>
                </a:p>
              </p:txBody>
            </p:sp>
          </p:grpSp>
          <p:cxnSp>
            <p:nvCxnSpPr>
              <p:cNvPr id="390" name="Straight Connector 389"/>
              <p:cNvCxnSpPr>
                <a:stCxn id="358" idx="7"/>
                <a:endCxn id="361" idx="3"/>
              </p:cNvCxnSpPr>
              <p:nvPr/>
            </p:nvCxnSpPr>
            <p:spPr>
              <a:xfrm flipV="1">
                <a:off x="5164626" y="5076884"/>
                <a:ext cx="174539" cy="313722"/>
              </a:xfrm>
              <a:prstGeom prst="line">
                <a:avLst/>
              </a:prstGeom>
              <a:ln w="381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75" name="Group 474"/>
            <p:cNvGrpSpPr/>
            <p:nvPr/>
          </p:nvGrpSpPr>
          <p:grpSpPr>
            <a:xfrm>
              <a:off x="6852592" y="5083427"/>
              <a:ext cx="648113" cy="860064"/>
              <a:chOff x="6261592" y="4803713"/>
              <a:chExt cx="648113" cy="860064"/>
            </a:xfrm>
          </p:grpSpPr>
          <p:grpSp>
            <p:nvGrpSpPr>
              <p:cNvPr id="372" name="Group 371"/>
              <p:cNvGrpSpPr/>
              <p:nvPr/>
            </p:nvGrpSpPr>
            <p:grpSpPr>
              <a:xfrm>
                <a:off x="6589665" y="5343737"/>
                <a:ext cx="320040" cy="320040"/>
                <a:chOff x="6171894" y="4973956"/>
                <a:chExt cx="320040" cy="320040"/>
              </a:xfrm>
            </p:grpSpPr>
            <p:sp>
              <p:nvSpPr>
                <p:cNvPr id="364" name="Oval 363"/>
                <p:cNvSpPr/>
                <p:nvPr/>
              </p:nvSpPr>
              <p:spPr>
                <a:xfrm>
                  <a:off x="6171894" y="4973956"/>
                  <a:ext cx="320040" cy="320040"/>
                </a:xfrm>
                <a:prstGeom prst="ellipse">
                  <a:avLst/>
                </a:prstGeom>
                <a:noFill/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b="1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65" name="TextBox 364"/>
                <p:cNvSpPr txBox="1"/>
                <p:nvPr/>
              </p:nvSpPr>
              <p:spPr>
                <a:xfrm>
                  <a:off x="6181071" y="5026254"/>
                  <a:ext cx="301686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800" b="1" dirty="0" smtClean="0"/>
                    <a:t>G1</a:t>
                  </a:r>
                  <a:endParaRPr lang="en-US" sz="800" b="1" dirty="0"/>
                </a:p>
              </p:txBody>
            </p:sp>
          </p:grpSp>
          <p:grpSp>
            <p:nvGrpSpPr>
              <p:cNvPr id="373" name="Group 372"/>
              <p:cNvGrpSpPr/>
              <p:nvPr/>
            </p:nvGrpSpPr>
            <p:grpSpPr>
              <a:xfrm>
                <a:off x="6261592" y="4803713"/>
                <a:ext cx="320040" cy="320040"/>
                <a:chOff x="6325084" y="4447447"/>
                <a:chExt cx="320040" cy="320040"/>
              </a:xfrm>
            </p:grpSpPr>
            <p:sp>
              <p:nvSpPr>
                <p:cNvPr id="366" name="Oval 365"/>
                <p:cNvSpPr/>
                <p:nvPr/>
              </p:nvSpPr>
              <p:spPr>
                <a:xfrm>
                  <a:off x="6325084" y="4447447"/>
                  <a:ext cx="320040" cy="320040"/>
                </a:xfrm>
                <a:prstGeom prst="ellipse">
                  <a:avLst/>
                </a:prstGeom>
                <a:noFill/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b="1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67" name="TextBox 366"/>
                <p:cNvSpPr txBox="1"/>
                <p:nvPr/>
              </p:nvSpPr>
              <p:spPr>
                <a:xfrm>
                  <a:off x="6334261" y="4499745"/>
                  <a:ext cx="301686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800" b="1" dirty="0" smtClean="0"/>
                    <a:t>G3</a:t>
                  </a:r>
                  <a:endParaRPr lang="en-US" sz="800" b="1" dirty="0"/>
                </a:p>
              </p:txBody>
            </p:sp>
          </p:grpSp>
          <p:cxnSp>
            <p:nvCxnSpPr>
              <p:cNvPr id="392" name="Straight Connector 391"/>
              <p:cNvCxnSpPr>
                <a:stCxn id="366" idx="5"/>
                <a:endCxn id="364" idx="0"/>
              </p:cNvCxnSpPr>
              <p:nvPr/>
            </p:nvCxnSpPr>
            <p:spPr>
              <a:xfrm>
                <a:off x="6534763" y="5076884"/>
                <a:ext cx="214922" cy="266853"/>
              </a:xfrm>
              <a:prstGeom prst="line">
                <a:avLst/>
              </a:prstGeom>
              <a:ln w="3175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397" name="Picture 39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872814" y="5373759"/>
              <a:ext cx="279400" cy="279400"/>
            </a:xfrm>
            <a:prstGeom prst="rect">
              <a:avLst/>
            </a:prstGeom>
          </p:spPr>
        </p:pic>
        <p:pic>
          <p:nvPicPr>
            <p:cNvPr id="398" name="Picture 39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363751" y="5373759"/>
              <a:ext cx="279400" cy="279400"/>
            </a:xfrm>
            <a:prstGeom prst="rect">
              <a:avLst/>
            </a:prstGeom>
          </p:spPr>
        </p:pic>
        <p:pic>
          <p:nvPicPr>
            <p:cNvPr id="399" name="Picture 39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710146" y="5399159"/>
              <a:ext cx="279400" cy="228600"/>
            </a:xfrm>
            <a:prstGeom prst="rect">
              <a:avLst/>
            </a:prstGeom>
          </p:spPr>
        </p:pic>
        <p:grpSp>
          <p:nvGrpSpPr>
            <p:cNvPr id="463" name="Group 462"/>
            <p:cNvGrpSpPr/>
            <p:nvPr/>
          </p:nvGrpSpPr>
          <p:grpSpPr>
            <a:xfrm>
              <a:off x="8198983" y="4764704"/>
              <a:ext cx="2420621" cy="1497511"/>
              <a:chOff x="7970383" y="4492564"/>
              <a:chExt cx="2420621" cy="1497511"/>
            </a:xfrm>
          </p:grpSpPr>
          <p:grpSp>
            <p:nvGrpSpPr>
              <p:cNvPr id="425" name="Group 424"/>
              <p:cNvGrpSpPr/>
              <p:nvPr/>
            </p:nvGrpSpPr>
            <p:grpSpPr>
              <a:xfrm>
                <a:off x="8877243" y="5113187"/>
                <a:ext cx="320040" cy="320040"/>
                <a:chOff x="8877243" y="5118791"/>
                <a:chExt cx="320040" cy="320040"/>
              </a:xfrm>
            </p:grpSpPr>
            <p:sp>
              <p:nvSpPr>
                <p:cNvPr id="401" name="Oval 400"/>
                <p:cNvSpPr/>
                <p:nvPr/>
              </p:nvSpPr>
              <p:spPr>
                <a:xfrm>
                  <a:off x="8877243" y="5118791"/>
                  <a:ext cx="320040" cy="320040"/>
                </a:xfrm>
                <a:prstGeom prst="ellipse">
                  <a:avLst/>
                </a:prstGeom>
                <a:noFill/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b="1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02" name="TextBox 401"/>
                <p:cNvSpPr txBox="1"/>
                <p:nvPr/>
              </p:nvSpPr>
              <p:spPr>
                <a:xfrm>
                  <a:off x="8886420" y="5171089"/>
                  <a:ext cx="301686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800" b="1" dirty="0" smtClean="0"/>
                    <a:t>G1</a:t>
                  </a:r>
                  <a:endParaRPr lang="en-US" sz="800" b="1" dirty="0"/>
                </a:p>
              </p:txBody>
            </p:sp>
          </p:grpSp>
          <p:grpSp>
            <p:nvGrpSpPr>
              <p:cNvPr id="403" name="Group 402"/>
              <p:cNvGrpSpPr/>
              <p:nvPr/>
            </p:nvGrpSpPr>
            <p:grpSpPr>
              <a:xfrm>
                <a:off x="8474387" y="4492564"/>
                <a:ext cx="333746" cy="320040"/>
                <a:chOff x="684335" y="4492300"/>
                <a:chExt cx="333746" cy="320040"/>
              </a:xfrm>
            </p:grpSpPr>
            <p:sp>
              <p:nvSpPr>
                <p:cNvPr id="412" name="Oval 411"/>
                <p:cNvSpPr/>
                <p:nvPr/>
              </p:nvSpPr>
              <p:spPr>
                <a:xfrm>
                  <a:off x="695195" y="4492300"/>
                  <a:ext cx="320040" cy="320040"/>
                </a:xfrm>
                <a:prstGeom prst="ellipse">
                  <a:avLst/>
                </a:prstGeom>
                <a:solidFill>
                  <a:srgbClr val="0432FF">
                    <a:alpha val="30000"/>
                  </a:srgbClr>
                </a:solidFill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b="1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13" name="TextBox 412"/>
                <p:cNvSpPr txBox="1"/>
                <p:nvPr/>
              </p:nvSpPr>
              <p:spPr>
                <a:xfrm>
                  <a:off x="684335" y="4544598"/>
                  <a:ext cx="333746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800" b="1" dirty="0" smtClean="0"/>
                    <a:t>TF1</a:t>
                  </a:r>
                  <a:endParaRPr lang="en-US" sz="800" b="1" dirty="0"/>
                </a:p>
              </p:txBody>
            </p:sp>
          </p:grpSp>
          <p:grpSp>
            <p:nvGrpSpPr>
              <p:cNvPr id="404" name="Group 403"/>
              <p:cNvGrpSpPr/>
              <p:nvPr/>
            </p:nvGrpSpPr>
            <p:grpSpPr>
              <a:xfrm>
                <a:off x="9259832" y="4492564"/>
                <a:ext cx="333746" cy="320040"/>
                <a:chOff x="1469780" y="4468474"/>
                <a:chExt cx="333746" cy="320040"/>
              </a:xfrm>
            </p:grpSpPr>
            <p:sp>
              <p:nvSpPr>
                <p:cNvPr id="410" name="Oval 409"/>
                <p:cNvSpPr/>
                <p:nvPr/>
              </p:nvSpPr>
              <p:spPr>
                <a:xfrm>
                  <a:off x="1476633" y="4468474"/>
                  <a:ext cx="320040" cy="320040"/>
                </a:xfrm>
                <a:prstGeom prst="ellipse">
                  <a:avLst/>
                </a:prstGeom>
                <a:solidFill>
                  <a:srgbClr val="0096FF">
                    <a:alpha val="69804"/>
                  </a:srgbClr>
                </a:solidFill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b="1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11" name="TextBox 410"/>
                <p:cNvSpPr txBox="1"/>
                <p:nvPr/>
              </p:nvSpPr>
              <p:spPr>
                <a:xfrm>
                  <a:off x="1469780" y="4520772"/>
                  <a:ext cx="333746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800" b="1" dirty="0" smtClean="0"/>
                    <a:t>TF2</a:t>
                  </a:r>
                  <a:endParaRPr lang="en-US" sz="800" b="1" dirty="0"/>
                </a:p>
              </p:txBody>
            </p:sp>
          </p:grpSp>
          <p:cxnSp>
            <p:nvCxnSpPr>
              <p:cNvPr id="405" name="Straight Connector 404"/>
              <p:cNvCxnSpPr>
                <a:stCxn id="412" idx="5"/>
              </p:cNvCxnSpPr>
              <p:nvPr/>
            </p:nvCxnSpPr>
            <p:spPr>
              <a:xfrm>
                <a:off x="8758418" y="4765735"/>
                <a:ext cx="178739" cy="403715"/>
              </a:xfrm>
              <a:prstGeom prst="line">
                <a:avLst/>
              </a:prstGeom>
              <a:ln w="7937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6" name="Straight Connector 405"/>
              <p:cNvCxnSpPr>
                <a:stCxn id="410" idx="3"/>
              </p:cNvCxnSpPr>
              <p:nvPr/>
            </p:nvCxnSpPr>
            <p:spPr>
              <a:xfrm flipH="1">
                <a:off x="9163460" y="4765735"/>
                <a:ext cx="150094" cy="403715"/>
              </a:xfrm>
              <a:prstGeom prst="line">
                <a:avLst/>
              </a:prstGeom>
              <a:ln w="444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26" name="Group 425"/>
              <p:cNvGrpSpPr/>
              <p:nvPr/>
            </p:nvGrpSpPr>
            <p:grpSpPr>
              <a:xfrm>
                <a:off x="10016838" y="4492564"/>
                <a:ext cx="320040" cy="320040"/>
                <a:chOff x="9583703" y="5118791"/>
                <a:chExt cx="320040" cy="320040"/>
              </a:xfrm>
            </p:grpSpPr>
            <p:sp>
              <p:nvSpPr>
                <p:cNvPr id="407" name="Oval 406"/>
                <p:cNvSpPr/>
                <p:nvPr/>
              </p:nvSpPr>
              <p:spPr>
                <a:xfrm>
                  <a:off x="9583703" y="5118791"/>
                  <a:ext cx="320040" cy="320040"/>
                </a:xfrm>
                <a:prstGeom prst="ellipse">
                  <a:avLst/>
                </a:prstGeom>
                <a:noFill/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b="1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08" name="TextBox 407"/>
                <p:cNvSpPr txBox="1"/>
                <p:nvPr/>
              </p:nvSpPr>
              <p:spPr>
                <a:xfrm>
                  <a:off x="9592880" y="5171089"/>
                  <a:ext cx="301686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800" b="1" dirty="0" smtClean="0"/>
                    <a:t>G2</a:t>
                  </a:r>
                  <a:endParaRPr lang="en-US" sz="800" b="1" dirty="0"/>
                </a:p>
              </p:txBody>
            </p:sp>
          </p:grpSp>
          <p:grpSp>
            <p:nvGrpSpPr>
              <p:cNvPr id="414" name="Group 413"/>
              <p:cNvGrpSpPr/>
              <p:nvPr/>
            </p:nvGrpSpPr>
            <p:grpSpPr>
              <a:xfrm>
                <a:off x="9053218" y="5670035"/>
                <a:ext cx="320040" cy="320040"/>
                <a:chOff x="3621867" y="5103067"/>
                <a:chExt cx="320040" cy="320040"/>
              </a:xfrm>
            </p:grpSpPr>
            <p:sp>
              <p:nvSpPr>
                <p:cNvPr id="415" name="Oval 414"/>
                <p:cNvSpPr/>
                <p:nvPr/>
              </p:nvSpPr>
              <p:spPr>
                <a:xfrm>
                  <a:off x="3621867" y="5103067"/>
                  <a:ext cx="320040" cy="320040"/>
                </a:xfrm>
                <a:prstGeom prst="ellipse">
                  <a:avLst/>
                </a:prstGeom>
                <a:noFill/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b="1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16" name="TextBox 415"/>
                <p:cNvSpPr txBox="1"/>
                <p:nvPr/>
              </p:nvSpPr>
              <p:spPr>
                <a:xfrm>
                  <a:off x="3631044" y="5155365"/>
                  <a:ext cx="301686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800" b="1" dirty="0" smtClean="0"/>
                    <a:t>G3</a:t>
                  </a:r>
                  <a:endParaRPr lang="en-US" sz="800" b="1" dirty="0"/>
                </a:p>
              </p:txBody>
            </p:sp>
          </p:grpSp>
          <p:sp>
            <p:nvSpPr>
              <p:cNvPr id="417" name="Oval 416"/>
              <p:cNvSpPr/>
              <p:nvPr/>
            </p:nvSpPr>
            <p:spPr>
              <a:xfrm>
                <a:off x="8406944" y="5670035"/>
                <a:ext cx="320040" cy="320040"/>
              </a:xfrm>
              <a:prstGeom prst="ellipse">
                <a:avLst/>
              </a:prstGeom>
              <a:solidFill>
                <a:srgbClr val="9437FF">
                  <a:alpha val="30000"/>
                </a:srgbClr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 b="1">
                  <a:solidFill>
                    <a:schemeClr val="tx1"/>
                  </a:solidFill>
                </a:endParaRPr>
              </a:p>
            </p:txBody>
          </p:sp>
          <p:sp>
            <p:nvSpPr>
              <p:cNvPr id="418" name="TextBox 417"/>
              <p:cNvSpPr txBox="1"/>
              <p:nvPr/>
            </p:nvSpPr>
            <p:spPr>
              <a:xfrm>
                <a:off x="8364024" y="5722333"/>
                <a:ext cx="405880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b="1" dirty="0" smtClean="0"/>
                  <a:t>RBP2</a:t>
                </a:r>
                <a:endParaRPr lang="en-US" sz="800" b="1" dirty="0"/>
              </a:p>
            </p:txBody>
          </p:sp>
          <p:grpSp>
            <p:nvGrpSpPr>
              <p:cNvPr id="419" name="Group 418"/>
              <p:cNvGrpSpPr/>
              <p:nvPr/>
            </p:nvGrpSpPr>
            <p:grpSpPr>
              <a:xfrm>
                <a:off x="9985124" y="5670035"/>
                <a:ext cx="405880" cy="320040"/>
                <a:chOff x="4088311" y="4441143"/>
                <a:chExt cx="405880" cy="320040"/>
              </a:xfrm>
            </p:grpSpPr>
            <p:sp>
              <p:nvSpPr>
                <p:cNvPr id="420" name="Oval 419"/>
                <p:cNvSpPr/>
                <p:nvPr/>
              </p:nvSpPr>
              <p:spPr>
                <a:xfrm>
                  <a:off x="4131231" y="4441143"/>
                  <a:ext cx="320040" cy="320040"/>
                </a:xfrm>
                <a:prstGeom prst="ellipse">
                  <a:avLst/>
                </a:prstGeom>
                <a:solidFill>
                  <a:srgbClr val="9437FF">
                    <a:alpha val="30000"/>
                  </a:srgbClr>
                </a:solidFill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b="1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21" name="TextBox 420"/>
                <p:cNvSpPr txBox="1"/>
                <p:nvPr/>
              </p:nvSpPr>
              <p:spPr>
                <a:xfrm>
                  <a:off x="4088311" y="4493441"/>
                  <a:ext cx="405880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800" b="1" dirty="0" smtClean="0"/>
                    <a:t>RBP1</a:t>
                  </a:r>
                  <a:endParaRPr lang="en-US" sz="800" b="1" dirty="0"/>
                </a:p>
              </p:txBody>
            </p:sp>
          </p:grpSp>
          <p:sp>
            <p:nvSpPr>
              <p:cNvPr id="423" name="Oval 422"/>
              <p:cNvSpPr/>
              <p:nvPr/>
            </p:nvSpPr>
            <p:spPr>
              <a:xfrm>
                <a:off x="8013303" y="5113187"/>
                <a:ext cx="320040" cy="320040"/>
              </a:xfrm>
              <a:prstGeom prst="ellipse">
                <a:avLst/>
              </a:prstGeom>
              <a:solidFill>
                <a:srgbClr val="FF2600">
                  <a:alpha val="30000"/>
                </a:srgbClr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 b="1">
                  <a:solidFill>
                    <a:schemeClr val="tx1"/>
                  </a:solidFill>
                </a:endParaRPr>
              </a:p>
            </p:txBody>
          </p:sp>
          <p:sp>
            <p:nvSpPr>
              <p:cNvPr id="424" name="TextBox 423"/>
              <p:cNvSpPr txBox="1"/>
              <p:nvPr/>
            </p:nvSpPr>
            <p:spPr>
              <a:xfrm>
                <a:off x="7970383" y="5165485"/>
                <a:ext cx="434734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b="1" dirty="0" smtClean="0"/>
                  <a:t>miR-1</a:t>
                </a:r>
                <a:endParaRPr lang="en-US" sz="800" b="1" dirty="0"/>
              </a:p>
            </p:txBody>
          </p:sp>
          <p:cxnSp>
            <p:nvCxnSpPr>
              <p:cNvPr id="436" name="Straight Connector 435"/>
              <p:cNvCxnSpPr/>
              <p:nvPr/>
            </p:nvCxnSpPr>
            <p:spPr>
              <a:xfrm flipH="1">
                <a:off x="8332925" y="5273207"/>
                <a:ext cx="548640" cy="0"/>
              </a:xfrm>
              <a:prstGeom prst="line">
                <a:avLst/>
              </a:prstGeom>
              <a:ln w="381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1" name="Straight Connector 450"/>
              <p:cNvCxnSpPr>
                <a:endCxn id="402" idx="3"/>
              </p:cNvCxnSpPr>
              <p:nvPr/>
            </p:nvCxnSpPr>
            <p:spPr>
              <a:xfrm flipH="1" flipV="1">
                <a:off x="9188106" y="5273207"/>
                <a:ext cx="881872" cy="443697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3" name="Straight Connector 452"/>
              <p:cNvCxnSpPr>
                <a:stCxn id="410" idx="6"/>
                <a:endCxn id="408" idx="1"/>
              </p:cNvCxnSpPr>
              <p:nvPr/>
            </p:nvCxnSpPr>
            <p:spPr>
              <a:xfrm>
                <a:off x="9586725" y="4652584"/>
                <a:ext cx="439290" cy="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6" name="Straight Connector 455"/>
              <p:cNvCxnSpPr/>
              <p:nvPr/>
            </p:nvCxnSpPr>
            <p:spPr>
              <a:xfrm>
                <a:off x="8725453" y="5830055"/>
                <a:ext cx="329184" cy="0"/>
              </a:xfrm>
              <a:prstGeom prst="line">
                <a:avLst/>
              </a:prstGeom>
              <a:ln w="3175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9" name="Straight Connector 458"/>
              <p:cNvCxnSpPr>
                <a:stCxn id="401" idx="4"/>
                <a:endCxn id="415" idx="0"/>
              </p:cNvCxnSpPr>
              <p:nvPr/>
            </p:nvCxnSpPr>
            <p:spPr>
              <a:xfrm>
                <a:off x="9037263" y="5433227"/>
                <a:ext cx="175975" cy="236808"/>
              </a:xfrm>
              <a:prstGeom prst="line">
                <a:avLst/>
              </a:prstGeom>
              <a:ln w="3175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2" name="Straight Connector 461"/>
              <p:cNvCxnSpPr>
                <a:stCxn id="421" idx="1"/>
                <a:endCxn id="415" idx="6"/>
              </p:cNvCxnSpPr>
              <p:nvPr/>
            </p:nvCxnSpPr>
            <p:spPr>
              <a:xfrm flipH="1">
                <a:off x="9373258" y="5830055"/>
                <a:ext cx="640080" cy="0"/>
              </a:xfrm>
              <a:prstGeom prst="line">
                <a:avLst/>
              </a:prstGeom>
              <a:ln w="4445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76" name="TextBox 475"/>
            <p:cNvSpPr txBox="1"/>
            <p:nvPr/>
          </p:nvSpPr>
          <p:spPr>
            <a:xfrm>
              <a:off x="1252159" y="4373405"/>
              <a:ext cx="76674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 smtClean="0">
                  <a:solidFill>
                    <a:srgbClr val="0432FF"/>
                  </a:solidFill>
                </a:rPr>
                <a:t>TF-gene</a:t>
              </a:r>
              <a:endParaRPr lang="en-US" sz="1400" dirty="0">
                <a:solidFill>
                  <a:srgbClr val="0432FF"/>
                </a:solidFill>
              </a:endParaRPr>
            </a:p>
          </p:txBody>
        </p:sp>
        <p:sp>
          <p:nvSpPr>
            <p:cNvPr id="477" name="TextBox 476"/>
            <p:cNvSpPr txBox="1"/>
            <p:nvPr/>
          </p:nvSpPr>
          <p:spPr>
            <a:xfrm>
              <a:off x="5271911" y="4373405"/>
              <a:ext cx="109728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 smtClean="0">
                  <a:solidFill>
                    <a:srgbClr val="FF0000"/>
                  </a:solidFill>
                </a:rPr>
                <a:t>miRNA-gene</a:t>
              </a:r>
              <a:endParaRPr lang="en-US" sz="1400" dirty="0">
                <a:solidFill>
                  <a:srgbClr val="FF0000"/>
                </a:solidFill>
              </a:endParaRPr>
            </a:p>
          </p:txBody>
        </p:sp>
        <p:sp>
          <p:nvSpPr>
            <p:cNvPr id="478" name="TextBox 477"/>
            <p:cNvSpPr txBox="1"/>
            <p:nvPr/>
          </p:nvSpPr>
          <p:spPr>
            <a:xfrm>
              <a:off x="3424975" y="4373405"/>
              <a:ext cx="88017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 smtClean="0">
                  <a:solidFill>
                    <a:srgbClr val="9437FF"/>
                  </a:solidFill>
                </a:rPr>
                <a:t>RBP-gene</a:t>
              </a:r>
              <a:endParaRPr lang="en-US" sz="1400" dirty="0">
                <a:solidFill>
                  <a:srgbClr val="9437FF"/>
                </a:solidFill>
              </a:endParaRPr>
            </a:p>
          </p:txBody>
        </p:sp>
        <p:sp>
          <p:nvSpPr>
            <p:cNvPr id="479" name="TextBox 478"/>
            <p:cNvSpPr txBox="1"/>
            <p:nvPr/>
          </p:nvSpPr>
          <p:spPr>
            <a:xfrm>
              <a:off x="6968899" y="4373405"/>
              <a:ext cx="41549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 smtClean="0"/>
                <a:t>PPI</a:t>
              </a:r>
              <a:endParaRPr lang="en-US" sz="1400" dirty="0"/>
            </a:p>
          </p:txBody>
        </p:sp>
        <p:sp>
          <p:nvSpPr>
            <p:cNvPr id="480" name="TextBox 479"/>
            <p:cNvSpPr txBox="1"/>
            <p:nvPr/>
          </p:nvSpPr>
          <p:spPr>
            <a:xfrm>
              <a:off x="8963081" y="4373405"/>
              <a:ext cx="89242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 smtClean="0"/>
                <a:t>Meta-Net</a:t>
              </a:r>
              <a:endParaRPr lang="en-US" sz="1400" dirty="0"/>
            </a:p>
          </p:txBody>
        </p:sp>
      </p:grpSp>
      <p:sp>
        <p:nvSpPr>
          <p:cNvPr id="484" name="Rounded Rectangle 483"/>
          <p:cNvSpPr/>
          <p:nvPr/>
        </p:nvSpPr>
        <p:spPr>
          <a:xfrm>
            <a:off x="629666" y="4556819"/>
            <a:ext cx="11157857" cy="2817061"/>
          </a:xfrm>
          <a:prstGeom prst="roundRect">
            <a:avLst/>
          </a:prstGeom>
          <a:solidFill>
            <a:schemeClr val="accent2">
              <a:lumMod val="20000"/>
              <a:lumOff val="80000"/>
              <a:alpha val="1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5" name="Rounded Rectangle 484"/>
          <p:cNvSpPr/>
          <p:nvPr/>
        </p:nvSpPr>
        <p:spPr>
          <a:xfrm>
            <a:off x="527958" y="4298529"/>
            <a:ext cx="11157857" cy="1940492"/>
          </a:xfrm>
          <a:prstGeom prst="roundRect">
            <a:avLst/>
          </a:prstGeom>
          <a:solidFill>
            <a:schemeClr val="accent6">
              <a:lumMod val="40000"/>
              <a:lumOff val="60000"/>
              <a:alpha val="1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61257" y="1104746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A</a:t>
            </a:r>
            <a:endParaRPr lang="en-US"/>
          </a:p>
        </p:txBody>
      </p:sp>
      <p:sp>
        <p:nvSpPr>
          <p:cNvPr id="371" name="TextBox 370"/>
          <p:cNvSpPr txBox="1"/>
          <p:nvPr/>
        </p:nvSpPr>
        <p:spPr>
          <a:xfrm>
            <a:off x="272143" y="4228947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</a:t>
            </a:r>
            <a:endParaRPr lang="en-US" dirty="0"/>
          </a:p>
        </p:txBody>
      </p:sp>
      <p:grpSp>
        <p:nvGrpSpPr>
          <p:cNvPr id="20" name="Group 19"/>
          <p:cNvGrpSpPr/>
          <p:nvPr/>
        </p:nvGrpSpPr>
        <p:grpSpPr>
          <a:xfrm>
            <a:off x="1360423" y="475061"/>
            <a:ext cx="5012471" cy="388312"/>
            <a:chOff x="1360423" y="475061"/>
            <a:chExt cx="5012471" cy="388312"/>
          </a:xfrm>
        </p:grpSpPr>
        <p:sp>
          <p:nvSpPr>
            <p:cNvPr id="56" name="Hexagon 55"/>
            <p:cNvSpPr/>
            <p:nvPr/>
          </p:nvSpPr>
          <p:spPr>
            <a:xfrm>
              <a:off x="6100916" y="484205"/>
              <a:ext cx="91440" cy="91440"/>
            </a:xfrm>
            <a:prstGeom prst="hexagon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8" name="Group 17"/>
            <p:cNvGrpSpPr/>
            <p:nvPr/>
          </p:nvGrpSpPr>
          <p:grpSpPr>
            <a:xfrm>
              <a:off x="1360423" y="641437"/>
              <a:ext cx="5012471" cy="221936"/>
              <a:chOff x="816633" y="641003"/>
              <a:chExt cx="5012471" cy="221936"/>
            </a:xfrm>
          </p:grpSpPr>
          <p:sp>
            <p:nvSpPr>
              <p:cNvPr id="25" name="Rectangle 24"/>
              <p:cNvSpPr/>
              <p:nvPr/>
            </p:nvSpPr>
            <p:spPr>
              <a:xfrm>
                <a:off x="3275488" y="641003"/>
                <a:ext cx="948529" cy="162047"/>
              </a:xfrm>
              <a:prstGeom prst="rect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 smtClean="0">
                    <a:solidFill>
                      <a:schemeClr val="tx1"/>
                    </a:solidFill>
                  </a:rPr>
                  <a:t>intron</a:t>
                </a:r>
                <a:endParaRPr lang="en-US" sz="1200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29" name="Picture 28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230756" y="650914"/>
                <a:ext cx="380048" cy="212025"/>
              </a:xfrm>
              <a:prstGeom prst="rect">
                <a:avLst/>
              </a:prstGeom>
            </p:spPr>
          </p:pic>
          <p:sp>
            <p:nvSpPr>
              <p:cNvPr id="54" name="Rectangle 53"/>
              <p:cNvSpPr/>
              <p:nvPr/>
            </p:nvSpPr>
            <p:spPr>
              <a:xfrm>
                <a:off x="4628172" y="641003"/>
                <a:ext cx="626309" cy="162047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 smtClean="0">
                    <a:solidFill>
                      <a:schemeClr val="tx1"/>
                    </a:solidFill>
                  </a:rPr>
                  <a:t>exon</a:t>
                </a:r>
                <a:endParaRPr 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55" name="Rectangle 54"/>
              <p:cNvSpPr/>
              <p:nvPr/>
            </p:nvSpPr>
            <p:spPr>
              <a:xfrm>
                <a:off x="5258625" y="641003"/>
                <a:ext cx="570479" cy="162047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 smtClean="0">
                    <a:solidFill>
                      <a:schemeClr val="tx1"/>
                    </a:solidFill>
                  </a:rPr>
                  <a:t>3’UTR</a:t>
                </a:r>
                <a:endParaRPr 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6" name="Rectangle 45"/>
              <p:cNvSpPr/>
              <p:nvPr/>
            </p:nvSpPr>
            <p:spPr>
              <a:xfrm>
                <a:off x="2723523" y="641003"/>
                <a:ext cx="549797" cy="162047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 smtClean="0">
                    <a:solidFill>
                      <a:schemeClr val="tx1"/>
                    </a:solidFill>
                  </a:rPr>
                  <a:t>exon</a:t>
                </a:r>
                <a:endParaRPr 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7" name="Rectangle 46"/>
              <p:cNvSpPr/>
              <p:nvPr/>
            </p:nvSpPr>
            <p:spPr>
              <a:xfrm>
                <a:off x="2110662" y="641003"/>
                <a:ext cx="610265" cy="162047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 smtClean="0">
                    <a:solidFill>
                      <a:schemeClr val="tx1"/>
                    </a:solidFill>
                  </a:rPr>
                  <a:t>5’ UTR</a:t>
                </a:r>
                <a:endParaRPr lang="en-US" sz="1200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50" name="Straight Connector 49"/>
              <p:cNvCxnSpPr/>
              <p:nvPr/>
            </p:nvCxnSpPr>
            <p:spPr>
              <a:xfrm>
                <a:off x="1668108" y="720231"/>
                <a:ext cx="434629" cy="3590"/>
              </a:xfrm>
              <a:prstGeom prst="line">
                <a:avLst/>
              </a:prstGeom>
              <a:ln w="31750" cmpd="sng">
                <a:solidFill>
                  <a:schemeClr val="bg1">
                    <a:lumMod val="6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1" name="Rectangle 50"/>
              <p:cNvSpPr/>
              <p:nvPr/>
            </p:nvSpPr>
            <p:spPr>
              <a:xfrm>
                <a:off x="816633" y="641003"/>
                <a:ext cx="834107" cy="162047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 smtClean="0">
                    <a:solidFill>
                      <a:schemeClr val="tx1"/>
                    </a:solidFill>
                  </a:rPr>
                  <a:t>enhancer</a:t>
                </a:r>
                <a:endParaRPr lang="en-US" sz="1200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53" name="Triangle 52"/>
            <p:cNvSpPr/>
            <p:nvPr/>
          </p:nvSpPr>
          <p:spPr>
            <a:xfrm>
              <a:off x="1675582" y="475061"/>
              <a:ext cx="109728" cy="109728"/>
            </a:xfrm>
            <a:prstGeom prst="triangle">
              <a:avLst/>
            </a:prstGeom>
            <a:solidFill>
              <a:srgbClr val="0432FF"/>
            </a:solidFill>
            <a:ln>
              <a:noFill/>
            </a:ln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Diamond 35"/>
            <p:cNvSpPr/>
            <p:nvPr/>
          </p:nvSpPr>
          <p:spPr>
            <a:xfrm>
              <a:off x="3829957" y="475061"/>
              <a:ext cx="109728" cy="109728"/>
            </a:xfrm>
            <a:prstGeom prst="diamond">
              <a:avLst/>
            </a:prstGeom>
            <a:solidFill>
              <a:srgbClr val="9420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Diamond 36"/>
            <p:cNvSpPr/>
            <p:nvPr/>
          </p:nvSpPr>
          <p:spPr>
            <a:xfrm>
              <a:off x="5686761" y="475061"/>
              <a:ext cx="109728" cy="109728"/>
            </a:xfrm>
            <a:prstGeom prst="diamond">
              <a:avLst/>
            </a:prstGeom>
            <a:solidFill>
              <a:srgbClr val="9420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3" name="Triangle 382"/>
            <p:cNvSpPr/>
            <p:nvPr/>
          </p:nvSpPr>
          <p:spPr>
            <a:xfrm>
              <a:off x="2849856" y="475061"/>
              <a:ext cx="109728" cy="109728"/>
            </a:xfrm>
            <a:prstGeom prst="triangle">
              <a:avLst/>
            </a:prstGeom>
            <a:solidFill>
              <a:srgbClr val="0432FF"/>
            </a:solidFill>
            <a:ln>
              <a:noFill/>
            </a:ln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93" name="Group 392"/>
          <p:cNvGrpSpPr/>
          <p:nvPr/>
        </p:nvGrpSpPr>
        <p:grpSpPr>
          <a:xfrm flipV="1">
            <a:off x="1326412" y="1408791"/>
            <a:ext cx="1909739" cy="45719"/>
            <a:chOff x="816633" y="641003"/>
            <a:chExt cx="5012471" cy="221936"/>
          </a:xfrm>
        </p:grpSpPr>
        <p:sp>
          <p:nvSpPr>
            <p:cNvPr id="409" name="Rectangle 408"/>
            <p:cNvSpPr/>
            <p:nvPr/>
          </p:nvSpPr>
          <p:spPr>
            <a:xfrm>
              <a:off x="3275488" y="641003"/>
              <a:ext cx="948529" cy="162047"/>
            </a:xfrm>
            <a:prstGeom prst="rect">
              <a:avLst/>
            </a:prstGeom>
            <a:no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solidFill>
                  <a:schemeClr val="tx1"/>
                </a:solidFill>
              </a:endParaRPr>
            </a:p>
          </p:txBody>
        </p:sp>
        <p:pic>
          <p:nvPicPr>
            <p:cNvPr id="422" name="Picture 42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230756" y="650914"/>
              <a:ext cx="380048" cy="212025"/>
            </a:xfrm>
            <a:prstGeom prst="rect">
              <a:avLst/>
            </a:prstGeom>
          </p:spPr>
        </p:pic>
        <p:sp>
          <p:nvSpPr>
            <p:cNvPr id="427" name="Rectangle 426"/>
            <p:cNvSpPr/>
            <p:nvPr/>
          </p:nvSpPr>
          <p:spPr>
            <a:xfrm>
              <a:off x="4628172" y="641003"/>
              <a:ext cx="626309" cy="162047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428" name="Rectangle 427"/>
            <p:cNvSpPr/>
            <p:nvPr/>
          </p:nvSpPr>
          <p:spPr>
            <a:xfrm>
              <a:off x="5258625" y="641003"/>
              <a:ext cx="570479" cy="162047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429" name="Rectangle 428"/>
            <p:cNvSpPr/>
            <p:nvPr/>
          </p:nvSpPr>
          <p:spPr>
            <a:xfrm>
              <a:off x="2723523" y="641003"/>
              <a:ext cx="549797" cy="162047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430" name="Rectangle 429"/>
            <p:cNvSpPr/>
            <p:nvPr/>
          </p:nvSpPr>
          <p:spPr>
            <a:xfrm>
              <a:off x="2110662" y="641003"/>
              <a:ext cx="610265" cy="162047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solidFill>
                  <a:schemeClr val="tx1"/>
                </a:solidFill>
              </a:endParaRPr>
            </a:p>
          </p:txBody>
        </p:sp>
        <p:cxnSp>
          <p:nvCxnSpPr>
            <p:cNvPr id="431" name="Straight Connector 430"/>
            <p:cNvCxnSpPr/>
            <p:nvPr/>
          </p:nvCxnSpPr>
          <p:spPr>
            <a:xfrm>
              <a:off x="1668108" y="720231"/>
              <a:ext cx="434629" cy="3590"/>
            </a:xfrm>
            <a:prstGeom prst="line">
              <a:avLst/>
            </a:prstGeom>
            <a:ln w="12700" cmpd="sng">
              <a:solidFill>
                <a:schemeClr val="bg1">
                  <a:lumMod val="6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2" name="Rectangle 431"/>
            <p:cNvSpPr/>
            <p:nvPr/>
          </p:nvSpPr>
          <p:spPr>
            <a:xfrm>
              <a:off x="816633" y="641003"/>
              <a:ext cx="834107" cy="162047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433" name="Group 432"/>
          <p:cNvGrpSpPr/>
          <p:nvPr/>
        </p:nvGrpSpPr>
        <p:grpSpPr>
          <a:xfrm flipV="1">
            <a:off x="1730446" y="1872765"/>
            <a:ext cx="1909739" cy="45719"/>
            <a:chOff x="816633" y="641003"/>
            <a:chExt cx="5012471" cy="221936"/>
          </a:xfrm>
        </p:grpSpPr>
        <p:sp>
          <p:nvSpPr>
            <p:cNvPr id="434" name="Rectangle 433"/>
            <p:cNvSpPr/>
            <p:nvPr/>
          </p:nvSpPr>
          <p:spPr>
            <a:xfrm>
              <a:off x="3275488" y="641003"/>
              <a:ext cx="948529" cy="162047"/>
            </a:xfrm>
            <a:prstGeom prst="rect">
              <a:avLst/>
            </a:prstGeom>
            <a:no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solidFill>
                  <a:schemeClr val="tx1"/>
                </a:solidFill>
              </a:endParaRPr>
            </a:p>
          </p:txBody>
        </p:sp>
        <p:pic>
          <p:nvPicPr>
            <p:cNvPr id="435" name="Picture 43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230756" y="650914"/>
              <a:ext cx="380048" cy="212025"/>
            </a:xfrm>
            <a:prstGeom prst="rect">
              <a:avLst/>
            </a:prstGeom>
          </p:spPr>
        </p:pic>
        <p:sp>
          <p:nvSpPr>
            <p:cNvPr id="437" name="Rectangle 436"/>
            <p:cNvSpPr/>
            <p:nvPr/>
          </p:nvSpPr>
          <p:spPr>
            <a:xfrm>
              <a:off x="4628172" y="641003"/>
              <a:ext cx="626309" cy="162047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438" name="Rectangle 437"/>
            <p:cNvSpPr/>
            <p:nvPr/>
          </p:nvSpPr>
          <p:spPr>
            <a:xfrm>
              <a:off x="5258625" y="641003"/>
              <a:ext cx="570479" cy="162047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439" name="Rectangle 438"/>
            <p:cNvSpPr/>
            <p:nvPr/>
          </p:nvSpPr>
          <p:spPr>
            <a:xfrm>
              <a:off x="2723523" y="641003"/>
              <a:ext cx="549797" cy="162047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440" name="Rectangle 439"/>
            <p:cNvSpPr/>
            <p:nvPr/>
          </p:nvSpPr>
          <p:spPr>
            <a:xfrm>
              <a:off x="2110662" y="641003"/>
              <a:ext cx="610265" cy="162047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solidFill>
                  <a:schemeClr val="tx1"/>
                </a:solidFill>
              </a:endParaRPr>
            </a:p>
          </p:txBody>
        </p:sp>
        <p:cxnSp>
          <p:nvCxnSpPr>
            <p:cNvPr id="441" name="Straight Connector 440"/>
            <p:cNvCxnSpPr/>
            <p:nvPr/>
          </p:nvCxnSpPr>
          <p:spPr>
            <a:xfrm>
              <a:off x="1668108" y="720231"/>
              <a:ext cx="434629" cy="3590"/>
            </a:xfrm>
            <a:prstGeom prst="line">
              <a:avLst/>
            </a:prstGeom>
            <a:ln w="12700" cmpd="sng">
              <a:solidFill>
                <a:schemeClr val="bg1">
                  <a:lumMod val="6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2" name="Rectangle 441"/>
            <p:cNvSpPr/>
            <p:nvPr/>
          </p:nvSpPr>
          <p:spPr>
            <a:xfrm>
              <a:off x="816633" y="641003"/>
              <a:ext cx="834107" cy="162047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solidFill>
                  <a:schemeClr val="tx1"/>
                </a:solidFill>
              </a:endParaRPr>
            </a:p>
          </p:txBody>
        </p:sp>
      </p:grpSp>
      <p:cxnSp>
        <p:nvCxnSpPr>
          <p:cNvPr id="22" name="Elbow Connector 21"/>
          <p:cNvCxnSpPr>
            <a:stCxn id="429" idx="0"/>
          </p:cNvCxnSpPr>
          <p:nvPr/>
        </p:nvCxnSpPr>
        <p:spPr>
          <a:xfrm rot="5400000">
            <a:off x="1815541" y="1516631"/>
            <a:ext cx="404248" cy="280006"/>
          </a:xfrm>
          <a:prstGeom prst="bentConnector3">
            <a:avLst/>
          </a:prstGeom>
          <a:ln>
            <a:solidFill>
              <a:schemeClr val="bg1">
                <a:lumMod val="50000"/>
              </a:schemeClr>
            </a:solidFill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43" name="Group 442"/>
          <p:cNvGrpSpPr/>
          <p:nvPr/>
        </p:nvGrpSpPr>
        <p:grpSpPr>
          <a:xfrm flipV="1">
            <a:off x="1293834" y="2430943"/>
            <a:ext cx="1909739" cy="45719"/>
            <a:chOff x="816633" y="641003"/>
            <a:chExt cx="5012471" cy="221936"/>
          </a:xfrm>
        </p:grpSpPr>
        <p:sp>
          <p:nvSpPr>
            <p:cNvPr id="444" name="Rectangle 443"/>
            <p:cNvSpPr/>
            <p:nvPr/>
          </p:nvSpPr>
          <p:spPr>
            <a:xfrm>
              <a:off x="3275488" y="641003"/>
              <a:ext cx="948529" cy="162047"/>
            </a:xfrm>
            <a:prstGeom prst="rect">
              <a:avLst/>
            </a:prstGeom>
            <a:no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solidFill>
                  <a:schemeClr val="tx1"/>
                </a:solidFill>
              </a:endParaRPr>
            </a:p>
          </p:txBody>
        </p:sp>
        <p:pic>
          <p:nvPicPr>
            <p:cNvPr id="445" name="Picture 44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230756" y="650914"/>
              <a:ext cx="380048" cy="212025"/>
            </a:xfrm>
            <a:prstGeom prst="rect">
              <a:avLst/>
            </a:prstGeom>
          </p:spPr>
        </p:pic>
        <p:sp>
          <p:nvSpPr>
            <p:cNvPr id="446" name="Rectangle 445"/>
            <p:cNvSpPr/>
            <p:nvPr/>
          </p:nvSpPr>
          <p:spPr>
            <a:xfrm>
              <a:off x="4628172" y="641003"/>
              <a:ext cx="626309" cy="162047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447" name="Rectangle 446"/>
            <p:cNvSpPr/>
            <p:nvPr/>
          </p:nvSpPr>
          <p:spPr>
            <a:xfrm>
              <a:off x="5258625" y="641003"/>
              <a:ext cx="570479" cy="162047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448" name="Rectangle 447"/>
            <p:cNvSpPr/>
            <p:nvPr/>
          </p:nvSpPr>
          <p:spPr>
            <a:xfrm>
              <a:off x="2723523" y="641003"/>
              <a:ext cx="549797" cy="162047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449" name="Rectangle 448"/>
            <p:cNvSpPr/>
            <p:nvPr/>
          </p:nvSpPr>
          <p:spPr>
            <a:xfrm>
              <a:off x="2110662" y="641003"/>
              <a:ext cx="610265" cy="162047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solidFill>
                  <a:schemeClr val="tx1"/>
                </a:solidFill>
              </a:endParaRPr>
            </a:p>
          </p:txBody>
        </p:sp>
        <p:cxnSp>
          <p:nvCxnSpPr>
            <p:cNvPr id="450" name="Straight Connector 449"/>
            <p:cNvCxnSpPr/>
            <p:nvPr/>
          </p:nvCxnSpPr>
          <p:spPr>
            <a:xfrm>
              <a:off x="1668108" y="720231"/>
              <a:ext cx="434629" cy="3590"/>
            </a:xfrm>
            <a:prstGeom prst="line">
              <a:avLst/>
            </a:prstGeom>
            <a:ln w="12700" cmpd="sng">
              <a:solidFill>
                <a:schemeClr val="bg1">
                  <a:lumMod val="6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2" name="Rectangle 451"/>
            <p:cNvSpPr/>
            <p:nvPr/>
          </p:nvSpPr>
          <p:spPr>
            <a:xfrm>
              <a:off x="816633" y="641003"/>
              <a:ext cx="834107" cy="162047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solidFill>
                  <a:schemeClr val="tx1"/>
                </a:solidFill>
              </a:endParaRPr>
            </a:p>
          </p:txBody>
        </p:sp>
      </p:grpSp>
      <p:cxnSp>
        <p:nvCxnSpPr>
          <p:cNvPr id="58" name="Elbow Connector 57"/>
          <p:cNvCxnSpPr>
            <a:stCxn id="444" idx="2"/>
            <a:endCxn id="440" idx="0"/>
          </p:cNvCxnSpPr>
          <p:nvPr/>
        </p:nvCxnSpPr>
        <p:spPr>
          <a:xfrm rot="16200000" flipV="1">
            <a:off x="2113137" y="2145070"/>
            <a:ext cx="524796" cy="71623"/>
          </a:xfrm>
          <a:prstGeom prst="bentConnector3">
            <a:avLst/>
          </a:prstGeom>
          <a:ln>
            <a:solidFill>
              <a:schemeClr val="bg1">
                <a:lumMod val="50000"/>
              </a:schemeClr>
            </a:solidFill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54" name="Group 453"/>
          <p:cNvGrpSpPr/>
          <p:nvPr/>
        </p:nvGrpSpPr>
        <p:grpSpPr>
          <a:xfrm flipV="1">
            <a:off x="1783837" y="2932691"/>
            <a:ext cx="1909739" cy="45719"/>
            <a:chOff x="816633" y="641003"/>
            <a:chExt cx="5012471" cy="221936"/>
          </a:xfrm>
        </p:grpSpPr>
        <p:sp>
          <p:nvSpPr>
            <p:cNvPr id="455" name="Rectangle 454"/>
            <p:cNvSpPr/>
            <p:nvPr/>
          </p:nvSpPr>
          <p:spPr>
            <a:xfrm>
              <a:off x="3275488" y="641003"/>
              <a:ext cx="948529" cy="162047"/>
            </a:xfrm>
            <a:prstGeom prst="rect">
              <a:avLst/>
            </a:prstGeom>
            <a:no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solidFill>
                  <a:schemeClr val="tx1"/>
                </a:solidFill>
              </a:endParaRPr>
            </a:p>
          </p:txBody>
        </p:sp>
        <p:pic>
          <p:nvPicPr>
            <p:cNvPr id="457" name="Picture 45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230756" y="650914"/>
              <a:ext cx="380048" cy="212025"/>
            </a:xfrm>
            <a:prstGeom prst="rect">
              <a:avLst/>
            </a:prstGeom>
          </p:spPr>
        </p:pic>
        <p:sp>
          <p:nvSpPr>
            <p:cNvPr id="458" name="Rectangle 457"/>
            <p:cNvSpPr/>
            <p:nvPr/>
          </p:nvSpPr>
          <p:spPr>
            <a:xfrm>
              <a:off x="4628172" y="641003"/>
              <a:ext cx="626309" cy="162047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460" name="Rectangle 459"/>
            <p:cNvSpPr/>
            <p:nvPr/>
          </p:nvSpPr>
          <p:spPr>
            <a:xfrm>
              <a:off x="5258625" y="641003"/>
              <a:ext cx="570479" cy="162047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461" name="Rectangle 460"/>
            <p:cNvSpPr/>
            <p:nvPr/>
          </p:nvSpPr>
          <p:spPr>
            <a:xfrm>
              <a:off x="2723523" y="641003"/>
              <a:ext cx="549797" cy="162047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464" name="Rectangle 463"/>
            <p:cNvSpPr/>
            <p:nvPr/>
          </p:nvSpPr>
          <p:spPr>
            <a:xfrm>
              <a:off x="2110662" y="641003"/>
              <a:ext cx="610265" cy="162047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solidFill>
                  <a:schemeClr val="tx1"/>
                </a:solidFill>
              </a:endParaRPr>
            </a:p>
          </p:txBody>
        </p:sp>
        <p:cxnSp>
          <p:nvCxnSpPr>
            <p:cNvPr id="465" name="Straight Connector 464"/>
            <p:cNvCxnSpPr/>
            <p:nvPr/>
          </p:nvCxnSpPr>
          <p:spPr>
            <a:xfrm>
              <a:off x="1668108" y="720231"/>
              <a:ext cx="434629" cy="3590"/>
            </a:xfrm>
            <a:prstGeom prst="line">
              <a:avLst/>
            </a:prstGeom>
            <a:ln w="12700" cmpd="sng">
              <a:solidFill>
                <a:schemeClr val="bg1">
                  <a:lumMod val="6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6" name="Rectangle 465"/>
            <p:cNvSpPr/>
            <p:nvPr/>
          </p:nvSpPr>
          <p:spPr>
            <a:xfrm>
              <a:off x="816633" y="641003"/>
              <a:ext cx="834107" cy="162047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solidFill>
                  <a:schemeClr val="tx1"/>
                </a:solidFill>
              </a:endParaRPr>
            </a:p>
          </p:txBody>
        </p:sp>
      </p:grpSp>
      <p:cxnSp>
        <p:nvCxnSpPr>
          <p:cNvPr id="62" name="Elbow Connector 61"/>
          <p:cNvCxnSpPr>
            <a:stCxn id="444" idx="0"/>
            <a:endCxn id="466" idx="2"/>
          </p:cNvCxnSpPr>
          <p:nvPr/>
        </p:nvCxnSpPr>
        <p:spPr>
          <a:xfrm rot="5400000">
            <a:off x="1942857" y="2476539"/>
            <a:ext cx="468366" cy="468612"/>
          </a:xfrm>
          <a:prstGeom prst="bentConnector3">
            <a:avLst/>
          </a:prstGeom>
          <a:ln>
            <a:solidFill>
              <a:schemeClr val="bg1">
                <a:lumMod val="50000"/>
              </a:schemeClr>
            </a:solidFill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67" name="Group 466"/>
          <p:cNvGrpSpPr/>
          <p:nvPr/>
        </p:nvGrpSpPr>
        <p:grpSpPr>
          <a:xfrm flipV="1">
            <a:off x="3013038" y="1230490"/>
            <a:ext cx="1909739" cy="45719"/>
            <a:chOff x="816633" y="641003"/>
            <a:chExt cx="5012471" cy="221936"/>
          </a:xfrm>
        </p:grpSpPr>
        <p:sp>
          <p:nvSpPr>
            <p:cNvPr id="468" name="Rectangle 467"/>
            <p:cNvSpPr/>
            <p:nvPr/>
          </p:nvSpPr>
          <p:spPr>
            <a:xfrm>
              <a:off x="3275488" y="641003"/>
              <a:ext cx="948529" cy="162047"/>
            </a:xfrm>
            <a:prstGeom prst="rect">
              <a:avLst/>
            </a:prstGeom>
            <a:no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solidFill>
                  <a:schemeClr val="tx1"/>
                </a:solidFill>
              </a:endParaRPr>
            </a:p>
          </p:txBody>
        </p:sp>
        <p:pic>
          <p:nvPicPr>
            <p:cNvPr id="469" name="Picture 46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230756" y="650914"/>
              <a:ext cx="380048" cy="212025"/>
            </a:xfrm>
            <a:prstGeom prst="rect">
              <a:avLst/>
            </a:prstGeom>
          </p:spPr>
        </p:pic>
        <p:sp>
          <p:nvSpPr>
            <p:cNvPr id="470" name="Rectangle 469"/>
            <p:cNvSpPr/>
            <p:nvPr/>
          </p:nvSpPr>
          <p:spPr>
            <a:xfrm>
              <a:off x="4628172" y="641003"/>
              <a:ext cx="626309" cy="162047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471" name="Rectangle 470"/>
            <p:cNvSpPr/>
            <p:nvPr/>
          </p:nvSpPr>
          <p:spPr>
            <a:xfrm>
              <a:off x="5258625" y="641003"/>
              <a:ext cx="570479" cy="162047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482" name="Rectangle 481"/>
            <p:cNvSpPr/>
            <p:nvPr/>
          </p:nvSpPr>
          <p:spPr>
            <a:xfrm>
              <a:off x="2723523" y="641003"/>
              <a:ext cx="549797" cy="162047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486" name="Rectangle 485"/>
            <p:cNvSpPr/>
            <p:nvPr/>
          </p:nvSpPr>
          <p:spPr>
            <a:xfrm>
              <a:off x="2110662" y="641003"/>
              <a:ext cx="610265" cy="162047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solidFill>
                  <a:schemeClr val="tx1"/>
                </a:solidFill>
              </a:endParaRPr>
            </a:p>
          </p:txBody>
        </p:sp>
        <p:cxnSp>
          <p:nvCxnSpPr>
            <p:cNvPr id="487" name="Straight Connector 486"/>
            <p:cNvCxnSpPr/>
            <p:nvPr/>
          </p:nvCxnSpPr>
          <p:spPr>
            <a:xfrm>
              <a:off x="1668108" y="720231"/>
              <a:ext cx="434629" cy="3590"/>
            </a:xfrm>
            <a:prstGeom prst="line">
              <a:avLst/>
            </a:prstGeom>
            <a:ln w="12700" cmpd="sng">
              <a:solidFill>
                <a:schemeClr val="bg1">
                  <a:lumMod val="6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8" name="Rectangle 487"/>
            <p:cNvSpPr/>
            <p:nvPr/>
          </p:nvSpPr>
          <p:spPr>
            <a:xfrm>
              <a:off x="816633" y="641003"/>
              <a:ext cx="834107" cy="162047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solidFill>
                  <a:schemeClr val="tx1"/>
                </a:solidFill>
              </a:endParaRPr>
            </a:p>
          </p:txBody>
        </p:sp>
      </p:grpSp>
      <p:cxnSp>
        <p:nvCxnSpPr>
          <p:cNvPr id="489" name="Elbow Connector 488"/>
          <p:cNvCxnSpPr/>
          <p:nvPr/>
        </p:nvCxnSpPr>
        <p:spPr>
          <a:xfrm rot="5400000">
            <a:off x="3180852" y="1435700"/>
            <a:ext cx="609460" cy="312784"/>
          </a:xfrm>
          <a:prstGeom prst="bentConnector3">
            <a:avLst/>
          </a:prstGeom>
          <a:ln>
            <a:solidFill>
              <a:schemeClr val="bg1">
                <a:lumMod val="50000"/>
              </a:schemeClr>
            </a:solidFill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90" name="Group 489"/>
          <p:cNvGrpSpPr/>
          <p:nvPr/>
        </p:nvGrpSpPr>
        <p:grpSpPr>
          <a:xfrm flipV="1">
            <a:off x="3995562" y="2324030"/>
            <a:ext cx="1909739" cy="45719"/>
            <a:chOff x="816633" y="641003"/>
            <a:chExt cx="5012471" cy="221936"/>
          </a:xfrm>
        </p:grpSpPr>
        <p:sp>
          <p:nvSpPr>
            <p:cNvPr id="491" name="Rectangle 490"/>
            <p:cNvSpPr/>
            <p:nvPr/>
          </p:nvSpPr>
          <p:spPr>
            <a:xfrm>
              <a:off x="3275488" y="641003"/>
              <a:ext cx="948529" cy="162047"/>
            </a:xfrm>
            <a:prstGeom prst="rect">
              <a:avLst/>
            </a:prstGeom>
            <a:no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solidFill>
                  <a:schemeClr val="tx1"/>
                </a:solidFill>
              </a:endParaRPr>
            </a:p>
          </p:txBody>
        </p:sp>
        <p:pic>
          <p:nvPicPr>
            <p:cNvPr id="492" name="Picture 49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230756" y="650914"/>
              <a:ext cx="380048" cy="212025"/>
            </a:xfrm>
            <a:prstGeom prst="rect">
              <a:avLst/>
            </a:prstGeom>
          </p:spPr>
        </p:pic>
        <p:sp>
          <p:nvSpPr>
            <p:cNvPr id="493" name="Rectangle 492"/>
            <p:cNvSpPr/>
            <p:nvPr/>
          </p:nvSpPr>
          <p:spPr>
            <a:xfrm>
              <a:off x="4628172" y="641003"/>
              <a:ext cx="626309" cy="162047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494" name="Rectangle 493"/>
            <p:cNvSpPr/>
            <p:nvPr/>
          </p:nvSpPr>
          <p:spPr>
            <a:xfrm>
              <a:off x="5258625" y="641003"/>
              <a:ext cx="570479" cy="162047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495" name="Rectangle 494"/>
            <p:cNvSpPr/>
            <p:nvPr/>
          </p:nvSpPr>
          <p:spPr>
            <a:xfrm>
              <a:off x="2723523" y="641003"/>
              <a:ext cx="549797" cy="162047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496" name="Rectangle 495"/>
            <p:cNvSpPr/>
            <p:nvPr/>
          </p:nvSpPr>
          <p:spPr>
            <a:xfrm>
              <a:off x="2110662" y="641003"/>
              <a:ext cx="610265" cy="162047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solidFill>
                  <a:schemeClr val="tx1"/>
                </a:solidFill>
              </a:endParaRPr>
            </a:p>
          </p:txBody>
        </p:sp>
        <p:cxnSp>
          <p:nvCxnSpPr>
            <p:cNvPr id="497" name="Straight Connector 496"/>
            <p:cNvCxnSpPr/>
            <p:nvPr/>
          </p:nvCxnSpPr>
          <p:spPr>
            <a:xfrm>
              <a:off x="1668108" y="720231"/>
              <a:ext cx="434629" cy="3590"/>
            </a:xfrm>
            <a:prstGeom prst="line">
              <a:avLst/>
            </a:prstGeom>
            <a:ln w="12700" cmpd="sng">
              <a:solidFill>
                <a:schemeClr val="bg1">
                  <a:lumMod val="6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8" name="Rectangle 497"/>
            <p:cNvSpPr/>
            <p:nvPr/>
          </p:nvSpPr>
          <p:spPr>
            <a:xfrm>
              <a:off x="816633" y="641003"/>
              <a:ext cx="834107" cy="162047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502" name="Group 501"/>
          <p:cNvGrpSpPr/>
          <p:nvPr/>
        </p:nvGrpSpPr>
        <p:grpSpPr>
          <a:xfrm flipV="1">
            <a:off x="3738199" y="2771397"/>
            <a:ext cx="1909739" cy="45719"/>
            <a:chOff x="816633" y="641003"/>
            <a:chExt cx="5012471" cy="221936"/>
          </a:xfrm>
        </p:grpSpPr>
        <p:sp>
          <p:nvSpPr>
            <p:cNvPr id="503" name="Rectangle 502"/>
            <p:cNvSpPr/>
            <p:nvPr/>
          </p:nvSpPr>
          <p:spPr>
            <a:xfrm>
              <a:off x="3275488" y="641003"/>
              <a:ext cx="948529" cy="162047"/>
            </a:xfrm>
            <a:prstGeom prst="rect">
              <a:avLst/>
            </a:prstGeom>
            <a:no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solidFill>
                  <a:schemeClr val="tx1"/>
                </a:solidFill>
              </a:endParaRPr>
            </a:p>
          </p:txBody>
        </p:sp>
        <p:pic>
          <p:nvPicPr>
            <p:cNvPr id="504" name="Picture 50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230756" y="650914"/>
              <a:ext cx="380048" cy="212025"/>
            </a:xfrm>
            <a:prstGeom prst="rect">
              <a:avLst/>
            </a:prstGeom>
          </p:spPr>
        </p:pic>
        <p:sp>
          <p:nvSpPr>
            <p:cNvPr id="505" name="Rectangle 504"/>
            <p:cNvSpPr/>
            <p:nvPr/>
          </p:nvSpPr>
          <p:spPr>
            <a:xfrm>
              <a:off x="4628172" y="641003"/>
              <a:ext cx="626309" cy="162047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506" name="Rectangle 505"/>
            <p:cNvSpPr/>
            <p:nvPr/>
          </p:nvSpPr>
          <p:spPr>
            <a:xfrm>
              <a:off x="5258625" y="641003"/>
              <a:ext cx="570479" cy="162047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507" name="Rectangle 506"/>
            <p:cNvSpPr/>
            <p:nvPr/>
          </p:nvSpPr>
          <p:spPr>
            <a:xfrm>
              <a:off x="2723523" y="641003"/>
              <a:ext cx="549797" cy="162047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508" name="Rectangle 507"/>
            <p:cNvSpPr/>
            <p:nvPr/>
          </p:nvSpPr>
          <p:spPr>
            <a:xfrm>
              <a:off x="2110662" y="641003"/>
              <a:ext cx="610265" cy="162047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solidFill>
                  <a:schemeClr val="tx1"/>
                </a:solidFill>
              </a:endParaRPr>
            </a:p>
          </p:txBody>
        </p:sp>
        <p:cxnSp>
          <p:nvCxnSpPr>
            <p:cNvPr id="509" name="Straight Connector 508"/>
            <p:cNvCxnSpPr/>
            <p:nvPr/>
          </p:nvCxnSpPr>
          <p:spPr>
            <a:xfrm>
              <a:off x="1668108" y="720231"/>
              <a:ext cx="434629" cy="3590"/>
            </a:xfrm>
            <a:prstGeom prst="line">
              <a:avLst/>
            </a:prstGeom>
            <a:ln w="12700" cmpd="sng">
              <a:solidFill>
                <a:schemeClr val="bg1">
                  <a:lumMod val="6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0" name="Rectangle 509"/>
            <p:cNvSpPr/>
            <p:nvPr/>
          </p:nvSpPr>
          <p:spPr>
            <a:xfrm>
              <a:off x="816633" y="641003"/>
              <a:ext cx="834107" cy="162047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99" name="Group 298"/>
          <p:cNvGrpSpPr/>
          <p:nvPr/>
        </p:nvGrpSpPr>
        <p:grpSpPr>
          <a:xfrm>
            <a:off x="4556894" y="1702193"/>
            <a:ext cx="1416717" cy="45719"/>
            <a:chOff x="4556894" y="1703215"/>
            <a:chExt cx="1416717" cy="45719"/>
          </a:xfrm>
        </p:grpSpPr>
        <p:sp>
          <p:nvSpPr>
            <p:cNvPr id="513" name="Rectangle 512"/>
            <p:cNvSpPr/>
            <p:nvPr/>
          </p:nvSpPr>
          <p:spPr>
            <a:xfrm flipV="1">
              <a:off x="5000690" y="1715552"/>
              <a:ext cx="361387" cy="33382"/>
            </a:xfrm>
            <a:prstGeom prst="rect">
              <a:avLst/>
            </a:prstGeom>
            <a:no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solidFill>
                  <a:schemeClr val="tx1"/>
                </a:solidFill>
              </a:endParaRPr>
            </a:p>
          </p:txBody>
        </p:sp>
        <p:pic>
          <p:nvPicPr>
            <p:cNvPr id="514" name="Picture 5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V="1">
              <a:off x="5364644" y="1703215"/>
              <a:ext cx="144797" cy="43677"/>
            </a:xfrm>
            <a:prstGeom prst="rect">
              <a:avLst/>
            </a:prstGeom>
          </p:spPr>
        </p:pic>
        <p:sp>
          <p:nvSpPr>
            <p:cNvPr id="515" name="Rectangle 514"/>
            <p:cNvSpPr/>
            <p:nvPr/>
          </p:nvSpPr>
          <p:spPr>
            <a:xfrm flipV="1">
              <a:off x="5516059" y="1715552"/>
              <a:ext cx="238622" cy="3338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516" name="Rectangle 515"/>
            <p:cNvSpPr/>
            <p:nvPr/>
          </p:nvSpPr>
          <p:spPr>
            <a:xfrm flipV="1">
              <a:off x="5756260" y="1715552"/>
              <a:ext cx="217351" cy="33382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517" name="Rectangle 516"/>
            <p:cNvSpPr/>
            <p:nvPr/>
          </p:nvSpPr>
          <p:spPr>
            <a:xfrm flipV="1">
              <a:off x="4790392" y="1715552"/>
              <a:ext cx="209471" cy="3338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518" name="Rectangle 517"/>
            <p:cNvSpPr/>
            <p:nvPr/>
          </p:nvSpPr>
          <p:spPr>
            <a:xfrm flipV="1">
              <a:off x="4556894" y="1715552"/>
              <a:ext cx="232509" cy="33382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solidFill>
                  <a:schemeClr val="tx1"/>
                </a:solidFill>
              </a:endParaRPr>
            </a:p>
          </p:txBody>
        </p:sp>
      </p:grpSp>
      <p:cxnSp>
        <p:nvCxnSpPr>
          <p:cNvPr id="302" name="Elbow Connector 301"/>
          <p:cNvCxnSpPr>
            <a:stCxn id="518" idx="1"/>
            <a:endCxn id="438" idx="2"/>
          </p:cNvCxnSpPr>
          <p:nvPr/>
        </p:nvCxnSpPr>
        <p:spPr>
          <a:xfrm rot="10800000" flipV="1">
            <a:off x="3531510" y="1731220"/>
            <a:ext cx="1025384" cy="153881"/>
          </a:xfrm>
          <a:prstGeom prst="bentConnector2">
            <a:avLst/>
          </a:prstGeom>
          <a:ln>
            <a:solidFill>
              <a:schemeClr val="bg1">
                <a:lumMod val="50000"/>
              </a:schemeClr>
            </a:solidFill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1" name="Elbow Connector 310"/>
          <p:cNvCxnSpPr>
            <a:stCxn id="438" idx="3"/>
            <a:endCxn id="498" idx="1"/>
          </p:cNvCxnSpPr>
          <p:nvPr/>
        </p:nvCxnSpPr>
        <p:spPr>
          <a:xfrm>
            <a:off x="3640185" y="1901793"/>
            <a:ext cx="355377" cy="451265"/>
          </a:xfrm>
          <a:prstGeom prst="bentConnector3">
            <a:avLst/>
          </a:prstGeom>
          <a:ln>
            <a:solidFill>
              <a:schemeClr val="bg1">
                <a:lumMod val="50000"/>
              </a:schemeClr>
            </a:solidFill>
            <a:headEnd type="triangl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3" name="Elbow Connector 312"/>
          <p:cNvCxnSpPr>
            <a:stCxn id="505" idx="2"/>
            <a:endCxn id="494" idx="0"/>
          </p:cNvCxnSpPr>
          <p:nvPr/>
        </p:nvCxnSpPr>
        <p:spPr>
          <a:xfrm rot="5400000" flipH="1" flipV="1">
            <a:off x="5346169" y="2333278"/>
            <a:ext cx="413985" cy="486929"/>
          </a:xfrm>
          <a:prstGeom prst="bentConnector3">
            <a:avLst/>
          </a:prstGeom>
          <a:ln>
            <a:solidFill>
              <a:schemeClr val="bg1">
                <a:lumMod val="50000"/>
              </a:schemeClr>
            </a:solidFill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024635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2620A-A37A-0348-B1AF-B61685941583}" type="datetime1">
              <a:rPr lang="en-US" smtClean="0"/>
              <a:t>9/22/17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90CB10-3CFA-3A43-9BE3-6DA7EBF618DC}" type="slidenum">
              <a:rPr lang="en-US" smtClean="0"/>
              <a:t>13</a:t>
            </a:fld>
            <a:endParaRPr lang="en-US" dirty="0"/>
          </a:p>
        </p:txBody>
      </p:sp>
      <p:sp>
        <p:nvSpPr>
          <p:cNvPr id="179" name="TextBox 178"/>
          <p:cNvSpPr txBox="1"/>
          <p:nvPr/>
        </p:nvSpPr>
        <p:spPr>
          <a:xfrm>
            <a:off x="822415" y="1293151"/>
            <a:ext cx="4090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0432FF"/>
                </a:solidFill>
              </a:rPr>
              <a:t>TF1</a:t>
            </a:r>
            <a:endParaRPr lang="en-US" sz="1200" dirty="0">
              <a:solidFill>
                <a:srgbClr val="0432FF"/>
              </a:solidFill>
            </a:endParaRPr>
          </a:p>
        </p:txBody>
      </p:sp>
      <p:sp>
        <p:nvSpPr>
          <p:cNvPr id="210" name="Hexagon 209"/>
          <p:cNvSpPr/>
          <p:nvPr/>
        </p:nvSpPr>
        <p:spPr>
          <a:xfrm>
            <a:off x="4357048" y="1690476"/>
            <a:ext cx="91440" cy="91440"/>
          </a:xfrm>
          <a:prstGeom prst="hexagon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3" name="TextBox 302"/>
          <p:cNvSpPr txBox="1"/>
          <p:nvPr/>
        </p:nvSpPr>
        <p:spPr>
          <a:xfrm>
            <a:off x="5023729" y="1114850"/>
            <a:ext cx="5100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7030A0"/>
                </a:solidFill>
              </a:rPr>
              <a:t>RBP1</a:t>
            </a:r>
            <a:endParaRPr lang="en-US" sz="1200" dirty="0">
              <a:solidFill>
                <a:srgbClr val="7030A0"/>
              </a:solidFill>
            </a:endParaRPr>
          </a:p>
        </p:txBody>
      </p:sp>
      <p:sp>
        <p:nvSpPr>
          <p:cNvPr id="304" name="TextBox 303"/>
          <p:cNvSpPr txBox="1"/>
          <p:nvPr/>
        </p:nvSpPr>
        <p:spPr>
          <a:xfrm>
            <a:off x="6000668" y="1586553"/>
            <a:ext cx="5517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accent4">
                    <a:lumMod val="75000"/>
                  </a:schemeClr>
                </a:solidFill>
              </a:rPr>
              <a:t>miR-1</a:t>
            </a:r>
            <a:endParaRPr lang="en-US" sz="12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305" name="TextBox 304"/>
          <p:cNvSpPr txBox="1"/>
          <p:nvPr/>
        </p:nvSpPr>
        <p:spPr>
          <a:xfrm>
            <a:off x="5682280" y="2655757"/>
            <a:ext cx="5100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7030A0"/>
                </a:solidFill>
              </a:rPr>
              <a:t>RBP2</a:t>
            </a:r>
            <a:endParaRPr lang="en-US" sz="1200" dirty="0">
              <a:solidFill>
                <a:srgbClr val="7030A0"/>
              </a:solidFill>
            </a:endParaRPr>
          </a:p>
        </p:txBody>
      </p:sp>
      <p:sp>
        <p:nvSpPr>
          <p:cNvPr id="306" name="TextBox 305"/>
          <p:cNvSpPr txBox="1"/>
          <p:nvPr/>
        </p:nvSpPr>
        <p:spPr>
          <a:xfrm>
            <a:off x="765526" y="2315303"/>
            <a:ext cx="4090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0432FF"/>
                </a:solidFill>
              </a:rPr>
              <a:t>TF2</a:t>
            </a:r>
            <a:endParaRPr lang="en-US" sz="1200" dirty="0">
              <a:solidFill>
                <a:srgbClr val="0432FF"/>
              </a:solidFill>
            </a:endParaRPr>
          </a:p>
        </p:txBody>
      </p:sp>
      <p:sp>
        <p:nvSpPr>
          <p:cNvPr id="307" name="TextBox 306"/>
          <p:cNvSpPr txBox="1"/>
          <p:nvPr/>
        </p:nvSpPr>
        <p:spPr>
          <a:xfrm>
            <a:off x="1350272" y="1757125"/>
            <a:ext cx="3609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G1</a:t>
            </a:r>
            <a:endParaRPr lang="en-US" sz="1200" dirty="0"/>
          </a:p>
        </p:txBody>
      </p:sp>
      <p:sp>
        <p:nvSpPr>
          <p:cNvPr id="308" name="TextBox 307"/>
          <p:cNvSpPr txBox="1"/>
          <p:nvPr/>
        </p:nvSpPr>
        <p:spPr>
          <a:xfrm>
            <a:off x="1416223" y="2817051"/>
            <a:ext cx="3609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G2</a:t>
            </a:r>
            <a:endParaRPr lang="en-US" sz="1200" dirty="0"/>
          </a:p>
        </p:txBody>
      </p:sp>
      <p:sp>
        <p:nvSpPr>
          <p:cNvPr id="309" name="TextBox 308"/>
          <p:cNvSpPr txBox="1"/>
          <p:nvPr/>
        </p:nvSpPr>
        <p:spPr>
          <a:xfrm>
            <a:off x="5900427" y="2208390"/>
            <a:ext cx="3609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G3</a:t>
            </a:r>
            <a:endParaRPr lang="en-US" sz="1200" dirty="0"/>
          </a:p>
        </p:txBody>
      </p:sp>
      <p:pic>
        <p:nvPicPr>
          <p:cNvPr id="330" name="Picture 32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61668" y="934499"/>
            <a:ext cx="279400" cy="279400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6649840" y="644167"/>
            <a:ext cx="1429356" cy="860064"/>
            <a:chOff x="1257512" y="5034392"/>
            <a:chExt cx="1429356" cy="860064"/>
          </a:xfrm>
        </p:grpSpPr>
        <p:sp>
          <p:nvSpPr>
            <p:cNvPr id="328" name="Oval 327"/>
            <p:cNvSpPr/>
            <p:nvPr/>
          </p:nvSpPr>
          <p:spPr>
            <a:xfrm>
              <a:off x="1660368" y="5574416"/>
              <a:ext cx="320040" cy="320040"/>
            </a:xfrm>
            <a:prstGeom prst="ellipse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 b="1">
                <a:solidFill>
                  <a:schemeClr val="tx1"/>
                </a:solidFill>
              </a:endParaRPr>
            </a:p>
          </p:txBody>
        </p:sp>
        <p:sp>
          <p:nvSpPr>
            <p:cNvPr id="329" name="TextBox 328"/>
            <p:cNvSpPr txBox="1"/>
            <p:nvPr/>
          </p:nvSpPr>
          <p:spPr>
            <a:xfrm>
              <a:off x="1669545" y="5626714"/>
              <a:ext cx="301686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b="1" dirty="0" smtClean="0"/>
                <a:t>G1</a:t>
              </a:r>
              <a:endParaRPr lang="en-US" sz="800" b="1" dirty="0"/>
            </a:p>
          </p:txBody>
        </p:sp>
        <p:sp>
          <p:nvSpPr>
            <p:cNvPr id="326" name="Oval 325"/>
            <p:cNvSpPr/>
            <p:nvPr/>
          </p:nvSpPr>
          <p:spPr>
            <a:xfrm>
              <a:off x="1268372" y="5034392"/>
              <a:ext cx="320040" cy="320040"/>
            </a:xfrm>
            <a:prstGeom prst="ellipse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 b="1">
                <a:solidFill>
                  <a:schemeClr val="tx1"/>
                </a:solidFill>
              </a:endParaRPr>
            </a:p>
          </p:txBody>
        </p:sp>
        <p:sp>
          <p:nvSpPr>
            <p:cNvPr id="327" name="TextBox 326"/>
            <p:cNvSpPr txBox="1"/>
            <p:nvPr/>
          </p:nvSpPr>
          <p:spPr>
            <a:xfrm>
              <a:off x="1257512" y="5086690"/>
              <a:ext cx="333746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b="1" dirty="0" smtClean="0">
                  <a:solidFill>
                    <a:srgbClr val="0432FF"/>
                  </a:solidFill>
                </a:rPr>
                <a:t>TF1</a:t>
              </a:r>
              <a:endParaRPr lang="en-US" sz="800" b="1" dirty="0">
                <a:solidFill>
                  <a:srgbClr val="0432FF"/>
                </a:solidFill>
              </a:endParaRPr>
            </a:p>
          </p:txBody>
        </p:sp>
        <p:sp>
          <p:nvSpPr>
            <p:cNvPr id="322" name="Oval 321"/>
            <p:cNvSpPr/>
            <p:nvPr/>
          </p:nvSpPr>
          <p:spPr>
            <a:xfrm>
              <a:off x="2049810" y="5034392"/>
              <a:ext cx="320040" cy="320040"/>
            </a:xfrm>
            <a:prstGeom prst="ellipse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 b="1">
                <a:solidFill>
                  <a:schemeClr val="tx1"/>
                </a:solidFill>
              </a:endParaRPr>
            </a:p>
          </p:txBody>
        </p:sp>
        <p:sp>
          <p:nvSpPr>
            <p:cNvPr id="323" name="TextBox 322"/>
            <p:cNvSpPr txBox="1"/>
            <p:nvPr/>
          </p:nvSpPr>
          <p:spPr>
            <a:xfrm>
              <a:off x="2042957" y="5086690"/>
              <a:ext cx="333746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b="1" dirty="0" smtClean="0">
                  <a:solidFill>
                    <a:srgbClr val="0432FF"/>
                  </a:solidFill>
                </a:rPr>
                <a:t>TF2</a:t>
              </a:r>
              <a:endParaRPr lang="en-US" sz="800" b="1" dirty="0">
                <a:solidFill>
                  <a:srgbClr val="0432FF"/>
                </a:solidFill>
              </a:endParaRPr>
            </a:p>
          </p:txBody>
        </p:sp>
        <p:cxnSp>
          <p:nvCxnSpPr>
            <p:cNvPr id="316" name="Straight Connector 315"/>
            <p:cNvCxnSpPr>
              <a:endCxn id="328" idx="1"/>
            </p:cNvCxnSpPr>
            <p:nvPr/>
          </p:nvCxnSpPr>
          <p:spPr>
            <a:xfrm>
              <a:off x="1505447" y="5330047"/>
              <a:ext cx="201790" cy="291238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9" name="Straight Connector 318"/>
            <p:cNvCxnSpPr/>
            <p:nvPr/>
          </p:nvCxnSpPr>
          <p:spPr>
            <a:xfrm flipH="1">
              <a:off x="1946584" y="5306221"/>
              <a:ext cx="131452" cy="330924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5" name="Oval 334"/>
            <p:cNvSpPr/>
            <p:nvPr/>
          </p:nvSpPr>
          <p:spPr>
            <a:xfrm>
              <a:off x="2366828" y="5574416"/>
              <a:ext cx="320040" cy="320040"/>
            </a:xfrm>
            <a:prstGeom prst="ellipse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 b="1">
                <a:solidFill>
                  <a:schemeClr val="tx1"/>
                </a:solidFill>
              </a:endParaRPr>
            </a:p>
          </p:txBody>
        </p:sp>
        <p:sp>
          <p:nvSpPr>
            <p:cNvPr id="336" name="TextBox 335"/>
            <p:cNvSpPr txBox="1"/>
            <p:nvPr/>
          </p:nvSpPr>
          <p:spPr>
            <a:xfrm>
              <a:off x="2376005" y="5626714"/>
              <a:ext cx="301686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b="1" dirty="0" smtClean="0"/>
                <a:t>G2</a:t>
              </a:r>
              <a:endParaRPr lang="en-US" sz="800" b="1" dirty="0"/>
            </a:p>
          </p:txBody>
        </p:sp>
        <p:cxnSp>
          <p:nvCxnSpPr>
            <p:cNvPr id="338" name="Straight Connector 337"/>
            <p:cNvCxnSpPr>
              <a:stCxn id="322" idx="5"/>
              <a:endCxn id="335" idx="0"/>
            </p:cNvCxnSpPr>
            <p:nvPr/>
          </p:nvCxnSpPr>
          <p:spPr>
            <a:xfrm>
              <a:off x="2322981" y="5307563"/>
              <a:ext cx="203867" cy="266853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oup 11"/>
          <p:cNvGrpSpPr/>
          <p:nvPr/>
        </p:nvGrpSpPr>
        <p:grpSpPr>
          <a:xfrm>
            <a:off x="6557078" y="2062907"/>
            <a:ext cx="1614880" cy="860064"/>
            <a:chOff x="3394280" y="5034392"/>
            <a:chExt cx="1614880" cy="860064"/>
          </a:xfrm>
        </p:grpSpPr>
        <p:sp>
          <p:nvSpPr>
            <p:cNvPr id="342" name="Oval 341"/>
            <p:cNvSpPr/>
            <p:nvPr/>
          </p:nvSpPr>
          <p:spPr>
            <a:xfrm>
              <a:off x="3394280" y="5574416"/>
              <a:ext cx="320040" cy="320040"/>
            </a:xfrm>
            <a:prstGeom prst="ellipse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 b="1">
                <a:solidFill>
                  <a:schemeClr val="tx1"/>
                </a:solidFill>
              </a:endParaRPr>
            </a:p>
          </p:txBody>
        </p:sp>
        <p:sp>
          <p:nvSpPr>
            <p:cNvPr id="343" name="TextBox 342"/>
            <p:cNvSpPr txBox="1"/>
            <p:nvPr/>
          </p:nvSpPr>
          <p:spPr>
            <a:xfrm>
              <a:off x="3403457" y="5626714"/>
              <a:ext cx="301686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b="1" dirty="0" smtClean="0"/>
                <a:t>G1</a:t>
              </a:r>
              <a:endParaRPr lang="en-US" sz="800" b="1" dirty="0"/>
            </a:p>
          </p:txBody>
        </p:sp>
        <p:sp>
          <p:nvSpPr>
            <p:cNvPr id="348" name="Oval 347"/>
            <p:cNvSpPr/>
            <p:nvPr/>
          </p:nvSpPr>
          <p:spPr>
            <a:xfrm>
              <a:off x="4646200" y="5034392"/>
              <a:ext cx="320040" cy="320040"/>
            </a:xfrm>
            <a:prstGeom prst="ellipse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 b="1">
                <a:solidFill>
                  <a:srgbClr val="7030A0"/>
                </a:solidFill>
              </a:endParaRPr>
            </a:p>
          </p:txBody>
        </p:sp>
        <p:sp>
          <p:nvSpPr>
            <p:cNvPr id="349" name="TextBox 348"/>
            <p:cNvSpPr txBox="1"/>
            <p:nvPr/>
          </p:nvSpPr>
          <p:spPr>
            <a:xfrm>
              <a:off x="4603280" y="5086690"/>
              <a:ext cx="405880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b="1" dirty="0" smtClean="0">
                  <a:solidFill>
                    <a:srgbClr val="7030A0"/>
                  </a:solidFill>
                </a:rPr>
                <a:t>RBP2</a:t>
              </a:r>
              <a:endParaRPr lang="en-US" sz="800" b="1" dirty="0">
                <a:solidFill>
                  <a:srgbClr val="7030A0"/>
                </a:solidFill>
              </a:endParaRPr>
            </a:p>
          </p:txBody>
        </p:sp>
        <p:sp>
          <p:nvSpPr>
            <p:cNvPr id="352" name="Oval 351"/>
            <p:cNvSpPr/>
            <p:nvPr/>
          </p:nvSpPr>
          <p:spPr>
            <a:xfrm>
              <a:off x="4100740" y="5574416"/>
              <a:ext cx="320040" cy="320040"/>
            </a:xfrm>
            <a:prstGeom prst="ellipse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 b="1">
                <a:solidFill>
                  <a:schemeClr val="tx1"/>
                </a:solidFill>
              </a:endParaRPr>
            </a:p>
          </p:txBody>
        </p:sp>
        <p:sp>
          <p:nvSpPr>
            <p:cNvPr id="353" name="TextBox 352"/>
            <p:cNvSpPr txBox="1"/>
            <p:nvPr/>
          </p:nvSpPr>
          <p:spPr>
            <a:xfrm>
              <a:off x="4109917" y="5626714"/>
              <a:ext cx="301686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b="1" dirty="0" smtClean="0"/>
                <a:t>G3</a:t>
              </a:r>
              <a:endParaRPr lang="en-US" sz="800" b="1" dirty="0"/>
            </a:p>
          </p:txBody>
        </p:sp>
        <p:sp>
          <p:nvSpPr>
            <p:cNvPr id="345" name="Oval 344"/>
            <p:cNvSpPr/>
            <p:nvPr/>
          </p:nvSpPr>
          <p:spPr>
            <a:xfrm>
              <a:off x="3795121" y="5034392"/>
              <a:ext cx="320040" cy="320040"/>
            </a:xfrm>
            <a:prstGeom prst="ellipse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 b="1">
                <a:solidFill>
                  <a:schemeClr val="tx1"/>
                </a:solidFill>
              </a:endParaRPr>
            </a:p>
          </p:txBody>
        </p:sp>
        <p:sp>
          <p:nvSpPr>
            <p:cNvPr id="346" name="TextBox 345"/>
            <p:cNvSpPr txBox="1"/>
            <p:nvPr/>
          </p:nvSpPr>
          <p:spPr>
            <a:xfrm>
              <a:off x="3752201" y="5086690"/>
              <a:ext cx="405880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b="1" dirty="0" smtClean="0">
                  <a:solidFill>
                    <a:srgbClr val="7030A0"/>
                  </a:solidFill>
                </a:rPr>
                <a:t>RBP1</a:t>
              </a:r>
              <a:endParaRPr lang="en-US" sz="800" b="1" dirty="0">
                <a:solidFill>
                  <a:srgbClr val="7030A0"/>
                </a:solidFill>
              </a:endParaRPr>
            </a:p>
          </p:txBody>
        </p:sp>
        <p:cxnSp>
          <p:nvCxnSpPr>
            <p:cNvPr id="384" name="Straight Connector 383"/>
            <p:cNvCxnSpPr>
              <a:endCxn id="342" idx="7"/>
            </p:cNvCxnSpPr>
            <p:nvPr/>
          </p:nvCxnSpPr>
          <p:spPr>
            <a:xfrm flipH="1">
              <a:off x="3667451" y="5313006"/>
              <a:ext cx="174540" cy="308279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6" name="Straight Connector 385"/>
            <p:cNvCxnSpPr>
              <a:stCxn id="352" idx="0"/>
              <a:endCxn id="345" idx="5"/>
            </p:cNvCxnSpPr>
            <p:nvPr/>
          </p:nvCxnSpPr>
          <p:spPr>
            <a:xfrm flipH="1" flipV="1">
              <a:off x="4068292" y="5307563"/>
              <a:ext cx="192468" cy="266853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  <a:headEnd type="triangl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8" name="Straight Connector 387"/>
            <p:cNvCxnSpPr>
              <a:stCxn id="352" idx="7"/>
              <a:endCxn id="348" idx="3"/>
            </p:cNvCxnSpPr>
            <p:nvPr/>
          </p:nvCxnSpPr>
          <p:spPr>
            <a:xfrm flipV="1">
              <a:off x="4373911" y="5307563"/>
              <a:ext cx="319158" cy="313722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  <a:headEnd type="triangl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oup 12"/>
          <p:cNvGrpSpPr/>
          <p:nvPr/>
        </p:nvGrpSpPr>
        <p:grpSpPr>
          <a:xfrm>
            <a:off x="8523540" y="644167"/>
            <a:ext cx="792655" cy="860064"/>
            <a:chOff x="5760885" y="5034392"/>
            <a:chExt cx="792655" cy="860064"/>
          </a:xfrm>
        </p:grpSpPr>
        <p:sp>
          <p:nvSpPr>
            <p:cNvPr id="358" name="Oval 357"/>
            <p:cNvSpPr/>
            <p:nvPr/>
          </p:nvSpPr>
          <p:spPr>
            <a:xfrm>
              <a:off x="5760885" y="5574416"/>
              <a:ext cx="320040" cy="320040"/>
            </a:xfrm>
            <a:prstGeom prst="ellipse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 b="1">
                <a:solidFill>
                  <a:schemeClr val="tx1"/>
                </a:solidFill>
              </a:endParaRPr>
            </a:p>
          </p:txBody>
        </p:sp>
        <p:sp>
          <p:nvSpPr>
            <p:cNvPr id="359" name="TextBox 358"/>
            <p:cNvSpPr txBox="1"/>
            <p:nvPr/>
          </p:nvSpPr>
          <p:spPr>
            <a:xfrm>
              <a:off x="5770062" y="5626714"/>
              <a:ext cx="301686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b="1" dirty="0" smtClean="0"/>
                <a:t>G1</a:t>
              </a:r>
              <a:endParaRPr lang="en-US" sz="800" b="1" dirty="0"/>
            </a:p>
          </p:txBody>
        </p:sp>
        <p:sp>
          <p:nvSpPr>
            <p:cNvPr id="361" name="Oval 360"/>
            <p:cNvSpPr/>
            <p:nvPr/>
          </p:nvSpPr>
          <p:spPr>
            <a:xfrm>
              <a:off x="6161726" y="5034392"/>
              <a:ext cx="320040" cy="320040"/>
            </a:xfrm>
            <a:prstGeom prst="ellipse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 b="1">
                <a:solidFill>
                  <a:schemeClr val="tx1"/>
                </a:solidFill>
              </a:endParaRPr>
            </a:p>
          </p:txBody>
        </p:sp>
        <p:sp>
          <p:nvSpPr>
            <p:cNvPr id="362" name="TextBox 361"/>
            <p:cNvSpPr txBox="1"/>
            <p:nvPr/>
          </p:nvSpPr>
          <p:spPr>
            <a:xfrm>
              <a:off x="6118806" y="5086690"/>
              <a:ext cx="434734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b="1" dirty="0" smtClean="0">
                  <a:solidFill>
                    <a:srgbClr val="AB7942"/>
                  </a:solidFill>
                </a:rPr>
                <a:t>miR-1</a:t>
              </a:r>
              <a:endParaRPr lang="en-US" sz="800" b="1" dirty="0">
                <a:solidFill>
                  <a:srgbClr val="AB7942"/>
                </a:solidFill>
              </a:endParaRPr>
            </a:p>
          </p:txBody>
        </p:sp>
        <p:cxnSp>
          <p:nvCxnSpPr>
            <p:cNvPr id="390" name="Straight Connector 389"/>
            <p:cNvCxnSpPr>
              <a:stCxn id="358" idx="7"/>
              <a:endCxn id="361" idx="3"/>
            </p:cNvCxnSpPr>
            <p:nvPr/>
          </p:nvCxnSpPr>
          <p:spPr>
            <a:xfrm flipV="1">
              <a:off x="6034056" y="5307563"/>
              <a:ext cx="174539" cy="313722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  <a:headEnd type="triangl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13"/>
          <p:cNvGrpSpPr/>
          <p:nvPr/>
        </p:nvGrpSpPr>
        <p:grpSpPr>
          <a:xfrm>
            <a:off x="8595811" y="2062907"/>
            <a:ext cx="648113" cy="860064"/>
            <a:chOff x="7189249" y="5034392"/>
            <a:chExt cx="648113" cy="860064"/>
          </a:xfrm>
        </p:grpSpPr>
        <p:sp>
          <p:nvSpPr>
            <p:cNvPr id="364" name="Oval 363"/>
            <p:cNvSpPr/>
            <p:nvPr/>
          </p:nvSpPr>
          <p:spPr>
            <a:xfrm>
              <a:off x="7517322" y="5574416"/>
              <a:ext cx="320040" cy="320040"/>
            </a:xfrm>
            <a:prstGeom prst="ellipse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 b="1">
                <a:solidFill>
                  <a:schemeClr val="tx1"/>
                </a:solidFill>
              </a:endParaRPr>
            </a:p>
          </p:txBody>
        </p:sp>
        <p:sp>
          <p:nvSpPr>
            <p:cNvPr id="365" name="TextBox 364"/>
            <p:cNvSpPr txBox="1"/>
            <p:nvPr/>
          </p:nvSpPr>
          <p:spPr>
            <a:xfrm>
              <a:off x="7526499" y="5626714"/>
              <a:ext cx="301686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b="1" dirty="0" smtClean="0"/>
                <a:t>G1</a:t>
              </a:r>
              <a:endParaRPr lang="en-US" sz="800" b="1" dirty="0"/>
            </a:p>
          </p:txBody>
        </p:sp>
        <p:sp>
          <p:nvSpPr>
            <p:cNvPr id="366" name="Oval 365"/>
            <p:cNvSpPr/>
            <p:nvPr/>
          </p:nvSpPr>
          <p:spPr>
            <a:xfrm>
              <a:off x="7189249" y="5034392"/>
              <a:ext cx="320040" cy="320040"/>
            </a:xfrm>
            <a:prstGeom prst="ellipse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 b="1">
                <a:solidFill>
                  <a:schemeClr val="tx1"/>
                </a:solidFill>
              </a:endParaRPr>
            </a:p>
          </p:txBody>
        </p:sp>
        <p:sp>
          <p:nvSpPr>
            <p:cNvPr id="367" name="TextBox 366"/>
            <p:cNvSpPr txBox="1"/>
            <p:nvPr/>
          </p:nvSpPr>
          <p:spPr>
            <a:xfrm>
              <a:off x="7198426" y="5086690"/>
              <a:ext cx="301686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b="1" dirty="0" smtClean="0"/>
                <a:t>G3</a:t>
              </a:r>
              <a:endParaRPr lang="en-US" sz="800" b="1" dirty="0"/>
            </a:p>
          </p:txBody>
        </p:sp>
        <p:cxnSp>
          <p:nvCxnSpPr>
            <p:cNvPr id="392" name="Straight Connector 391"/>
            <p:cNvCxnSpPr>
              <a:stCxn id="366" idx="5"/>
              <a:endCxn id="364" idx="0"/>
            </p:cNvCxnSpPr>
            <p:nvPr/>
          </p:nvCxnSpPr>
          <p:spPr>
            <a:xfrm>
              <a:off x="7462420" y="5307563"/>
              <a:ext cx="214922" cy="266853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  <a:headEnd type="triangle" w="sm" len="sm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oup 16"/>
          <p:cNvGrpSpPr/>
          <p:nvPr/>
        </p:nvGrpSpPr>
        <p:grpSpPr>
          <a:xfrm>
            <a:off x="9671775" y="1081458"/>
            <a:ext cx="2434581" cy="1497511"/>
            <a:chOff x="8591480" y="4715669"/>
            <a:chExt cx="2434581" cy="1497511"/>
          </a:xfrm>
        </p:grpSpPr>
        <p:sp>
          <p:nvSpPr>
            <p:cNvPr id="424" name="TextBox 423"/>
            <p:cNvSpPr txBox="1"/>
            <p:nvPr/>
          </p:nvSpPr>
          <p:spPr>
            <a:xfrm>
              <a:off x="8591480" y="5388590"/>
              <a:ext cx="434734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b="1" dirty="0" smtClean="0">
                  <a:solidFill>
                    <a:srgbClr val="AB7942"/>
                  </a:solidFill>
                </a:rPr>
                <a:t>miR-1</a:t>
              </a:r>
              <a:endParaRPr lang="en-US" sz="800" b="1" dirty="0">
                <a:solidFill>
                  <a:srgbClr val="AB7942"/>
                </a:solidFill>
              </a:endParaRPr>
            </a:p>
          </p:txBody>
        </p:sp>
        <p:grpSp>
          <p:nvGrpSpPr>
            <p:cNvPr id="15" name="Group 14"/>
            <p:cNvGrpSpPr/>
            <p:nvPr/>
          </p:nvGrpSpPr>
          <p:grpSpPr>
            <a:xfrm>
              <a:off x="8648360" y="4715669"/>
              <a:ext cx="2377701" cy="1497511"/>
              <a:chOff x="8578560" y="4715669"/>
              <a:chExt cx="2377701" cy="1497511"/>
            </a:xfrm>
          </p:grpSpPr>
          <p:sp>
            <p:nvSpPr>
              <p:cNvPr id="401" name="Oval 400"/>
              <p:cNvSpPr/>
              <p:nvPr/>
            </p:nvSpPr>
            <p:spPr>
              <a:xfrm>
                <a:off x="9442500" y="5336292"/>
                <a:ext cx="320040" cy="320040"/>
              </a:xfrm>
              <a:prstGeom prst="ellipse">
                <a:avLst/>
              </a:prstGeom>
              <a:noFill/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 b="1">
                  <a:solidFill>
                    <a:schemeClr val="tx1"/>
                  </a:solidFill>
                </a:endParaRPr>
              </a:p>
            </p:txBody>
          </p:sp>
          <p:sp>
            <p:nvSpPr>
              <p:cNvPr id="402" name="TextBox 401"/>
              <p:cNvSpPr txBox="1"/>
              <p:nvPr/>
            </p:nvSpPr>
            <p:spPr>
              <a:xfrm>
                <a:off x="9451677" y="5388590"/>
                <a:ext cx="301686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b="1" dirty="0" smtClean="0"/>
                  <a:t>G1</a:t>
                </a:r>
                <a:endParaRPr lang="en-US" sz="800" b="1" dirty="0"/>
              </a:p>
            </p:txBody>
          </p:sp>
          <p:sp>
            <p:nvSpPr>
              <p:cNvPr id="412" name="Oval 411"/>
              <p:cNvSpPr/>
              <p:nvPr/>
            </p:nvSpPr>
            <p:spPr>
              <a:xfrm>
                <a:off x="9050504" y="4715669"/>
                <a:ext cx="320040" cy="320040"/>
              </a:xfrm>
              <a:prstGeom prst="ellipse">
                <a:avLst/>
              </a:prstGeom>
              <a:noFill/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 b="1">
                  <a:solidFill>
                    <a:srgbClr val="0432FF"/>
                  </a:solidFill>
                </a:endParaRPr>
              </a:p>
            </p:txBody>
          </p:sp>
          <p:sp>
            <p:nvSpPr>
              <p:cNvPr id="413" name="TextBox 412"/>
              <p:cNvSpPr txBox="1"/>
              <p:nvPr/>
            </p:nvSpPr>
            <p:spPr>
              <a:xfrm>
                <a:off x="9039644" y="4767967"/>
                <a:ext cx="333746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b="1" dirty="0" smtClean="0">
                    <a:solidFill>
                      <a:srgbClr val="0432FF"/>
                    </a:solidFill>
                  </a:rPr>
                  <a:t>TF1</a:t>
                </a:r>
                <a:endParaRPr lang="en-US" sz="800" b="1" dirty="0">
                  <a:solidFill>
                    <a:srgbClr val="0432FF"/>
                  </a:solidFill>
                </a:endParaRPr>
              </a:p>
            </p:txBody>
          </p:sp>
          <p:sp>
            <p:nvSpPr>
              <p:cNvPr id="410" name="Oval 409"/>
              <p:cNvSpPr/>
              <p:nvPr/>
            </p:nvSpPr>
            <p:spPr>
              <a:xfrm>
                <a:off x="9831942" y="4715669"/>
                <a:ext cx="320040" cy="320040"/>
              </a:xfrm>
              <a:prstGeom prst="ellipse">
                <a:avLst/>
              </a:prstGeom>
              <a:noFill/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 b="1">
                  <a:solidFill>
                    <a:schemeClr val="tx1"/>
                  </a:solidFill>
                </a:endParaRPr>
              </a:p>
            </p:txBody>
          </p:sp>
          <p:sp>
            <p:nvSpPr>
              <p:cNvPr id="411" name="TextBox 410"/>
              <p:cNvSpPr txBox="1"/>
              <p:nvPr/>
            </p:nvSpPr>
            <p:spPr>
              <a:xfrm>
                <a:off x="9825089" y="4767967"/>
                <a:ext cx="333746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b="1" dirty="0" smtClean="0">
                    <a:solidFill>
                      <a:srgbClr val="0432FF"/>
                    </a:solidFill>
                  </a:rPr>
                  <a:t>TF2</a:t>
                </a:r>
                <a:endParaRPr lang="en-US" sz="800" b="1" dirty="0">
                  <a:solidFill>
                    <a:srgbClr val="0432FF"/>
                  </a:solidFill>
                </a:endParaRPr>
              </a:p>
            </p:txBody>
          </p:sp>
          <p:cxnSp>
            <p:nvCxnSpPr>
              <p:cNvPr id="405" name="Straight Connector 404"/>
              <p:cNvCxnSpPr>
                <a:stCxn id="412" idx="5"/>
                <a:endCxn id="401" idx="1"/>
              </p:cNvCxnSpPr>
              <p:nvPr/>
            </p:nvCxnSpPr>
            <p:spPr>
              <a:xfrm>
                <a:off x="9323675" y="4988840"/>
                <a:ext cx="165694" cy="394321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6" name="Straight Connector 405"/>
              <p:cNvCxnSpPr>
                <a:stCxn id="410" idx="3"/>
              </p:cNvCxnSpPr>
              <p:nvPr/>
            </p:nvCxnSpPr>
            <p:spPr>
              <a:xfrm flipH="1">
                <a:off x="9728717" y="4988840"/>
                <a:ext cx="150094" cy="403715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26" name="Group 425"/>
              <p:cNvGrpSpPr/>
              <p:nvPr/>
            </p:nvGrpSpPr>
            <p:grpSpPr>
              <a:xfrm>
                <a:off x="10582095" y="4715669"/>
                <a:ext cx="320040" cy="320040"/>
                <a:chOff x="9583703" y="5118791"/>
                <a:chExt cx="320040" cy="320040"/>
              </a:xfrm>
            </p:grpSpPr>
            <p:sp>
              <p:nvSpPr>
                <p:cNvPr id="407" name="Oval 406"/>
                <p:cNvSpPr/>
                <p:nvPr/>
              </p:nvSpPr>
              <p:spPr>
                <a:xfrm>
                  <a:off x="9583703" y="5118791"/>
                  <a:ext cx="320040" cy="320040"/>
                </a:xfrm>
                <a:prstGeom prst="ellipse">
                  <a:avLst/>
                </a:prstGeom>
                <a:noFill/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b="1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08" name="TextBox 407"/>
                <p:cNvSpPr txBox="1"/>
                <p:nvPr/>
              </p:nvSpPr>
              <p:spPr>
                <a:xfrm>
                  <a:off x="9592880" y="5171089"/>
                  <a:ext cx="301686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800" b="1" dirty="0" smtClean="0"/>
                    <a:t>G2</a:t>
                  </a:r>
                  <a:endParaRPr lang="en-US" sz="800" b="1" dirty="0"/>
                </a:p>
              </p:txBody>
            </p:sp>
          </p:grpSp>
          <p:sp>
            <p:nvSpPr>
              <p:cNvPr id="415" name="Oval 414"/>
              <p:cNvSpPr/>
              <p:nvPr/>
            </p:nvSpPr>
            <p:spPr>
              <a:xfrm>
                <a:off x="9618475" y="5893140"/>
                <a:ext cx="320040" cy="320040"/>
              </a:xfrm>
              <a:prstGeom prst="ellipse">
                <a:avLst/>
              </a:prstGeom>
              <a:noFill/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 b="1">
                  <a:solidFill>
                    <a:schemeClr val="tx1"/>
                  </a:solidFill>
                </a:endParaRPr>
              </a:p>
            </p:txBody>
          </p:sp>
          <p:sp>
            <p:nvSpPr>
              <p:cNvPr id="416" name="TextBox 415"/>
              <p:cNvSpPr txBox="1"/>
              <p:nvPr/>
            </p:nvSpPr>
            <p:spPr>
              <a:xfrm>
                <a:off x="9627652" y="5945438"/>
                <a:ext cx="301686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b="1" dirty="0" smtClean="0"/>
                  <a:t>G3</a:t>
                </a:r>
                <a:endParaRPr lang="en-US" sz="800" b="1" dirty="0"/>
              </a:p>
            </p:txBody>
          </p:sp>
          <p:sp>
            <p:nvSpPr>
              <p:cNvPr id="417" name="Oval 416"/>
              <p:cNvSpPr/>
              <p:nvPr/>
            </p:nvSpPr>
            <p:spPr>
              <a:xfrm>
                <a:off x="8972201" y="5893140"/>
                <a:ext cx="320040" cy="320040"/>
              </a:xfrm>
              <a:prstGeom prst="ellipse">
                <a:avLst/>
              </a:prstGeom>
              <a:noFill/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 b="1">
                  <a:solidFill>
                    <a:schemeClr val="tx1"/>
                  </a:solidFill>
                </a:endParaRPr>
              </a:p>
            </p:txBody>
          </p:sp>
          <p:sp>
            <p:nvSpPr>
              <p:cNvPr id="418" name="TextBox 417"/>
              <p:cNvSpPr txBox="1"/>
              <p:nvPr/>
            </p:nvSpPr>
            <p:spPr>
              <a:xfrm>
                <a:off x="8929281" y="5945438"/>
                <a:ext cx="405880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b="1" dirty="0" smtClean="0">
                    <a:solidFill>
                      <a:srgbClr val="7030A0"/>
                    </a:solidFill>
                  </a:rPr>
                  <a:t>RBP2</a:t>
                </a:r>
                <a:endParaRPr lang="en-US" sz="800" b="1" dirty="0">
                  <a:solidFill>
                    <a:srgbClr val="7030A0"/>
                  </a:solidFill>
                </a:endParaRPr>
              </a:p>
            </p:txBody>
          </p:sp>
          <p:sp>
            <p:nvSpPr>
              <p:cNvPr id="420" name="Oval 419"/>
              <p:cNvSpPr/>
              <p:nvPr/>
            </p:nvSpPr>
            <p:spPr>
              <a:xfrm>
                <a:off x="10593301" y="5893140"/>
                <a:ext cx="320040" cy="320040"/>
              </a:xfrm>
              <a:prstGeom prst="ellipse">
                <a:avLst/>
              </a:prstGeom>
              <a:noFill/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 b="1">
                  <a:solidFill>
                    <a:schemeClr val="tx1"/>
                  </a:solidFill>
                </a:endParaRPr>
              </a:p>
            </p:txBody>
          </p:sp>
          <p:sp>
            <p:nvSpPr>
              <p:cNvPr id="421" name="TextBox 420"/>
              <p:cNvSpPr txBox="1"/>
              <p:nvPr/>
            </p:nvSpPr>
            <p:spPr>
              <a:xfrm>
                <a:off x="10550381" y="5945438"/>
                <a:ext cx="405880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b="1" dirty="0" smtClean="0">
                    <a:solidFill>
                      <a:srgbClr val="7030A0"/>
                    </a:solidFill>
                  </a:rPr>
                  <a:t>RBP1</a:t>
                </a:r>
                <a:endParaRPr lang="en-US" sz="800" b="1" dirty="0">
                  <a:solidFill>
                    <a:srgbClr val="7030A0"/>
                  </a:solidFill>
                </a:endParaRPr>
              </a:p>
            </p:txBody>
          </p:sp>
          <p:sp>
            <p:nvSpPr>
              <p:cNvPr id="423" name="Oval 422"/>
              <p:cNvSpPr/>
              <p:nvPr/>
            </p:nvSpPr>
            <p:spPr>
              <a:xfrm>
                <a:off x="8578560" y="5336292"/>
                <a:ext cx="320040" cy="320040"/>
              </a:xfrm>
              <a:prstGeom prst="ellipse">
                <a:avLst/>
              </a:prstGeom>
              <a:noFill/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 b="1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436" name="Straight Connector 435"/>
              <p:cNvCxnSpPr/>
              <p:nvPr/>
            </p:nvCxnSpPr>
            <p:spPr>
              <a:xfrm flipH="1">
                <a:off x="8898182" y="5496312"/>
                <a:ext cx="548640" cy="0"/>
              </a:xfrm>
              <a:prstGeom prst="line">
                <a:avLst/>
              </a:prstGeom>
              <a:ln w="12700">
                <a:solidFill>
                  <a:schemeClr val="bg1">
                    <a:lumMod val="50000"/>
                  </a:schemeClr>
                </a:solidFill>
                <a:headEnd type="triangle" w="sm" len="sm"/>
                <a:tailEnd type="non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1" name="Straight Connector 450"/>
              <p:cNvCxnSpPr>
                <a:endCxn id="401" idx="6"/>
              </p:cNvCxnSpPr>
              <p:nvPr/>
            </p:nvCxnSpPr>
            <p:spPr>
              <a:xfrm flipH="1" flipV="1">
                <a:off x="9762540" y="5496312"/>
                <a:ext cx="872695" cy="443699"/>
              </a:xfrm>
              <a:prstGeom prst="line">
                <a:avLst/>
              </a:prstGeom>
              <a:ln w="12700">
                <a:solidFill>
                  <a:schemeClr val="bg1">
                    <a:lumMod val="50000"/>
                  </a:schemeClr>
                </a:solidFill>
                <a:headEnd type="triangle" w="sm" len="sm"/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3" name="Straight Connector 452"/>
              <p:cNvCxnSpPr>
                <a:stCxn id="410" idx="6"/>
                <a:endCxn id="408" idx="1"/>
              </p:cNvCxnSpPr>
              <p:nvPr/>
            </p:nvCxnSpPr>
            <p:spPr>
              <a:xfrm>
                <a:off x="10151982" y="4875689"/>
                <a:ext cx="439290" cy="0"/>
              </a:xfrm>
              <a:prstGeom prst="line">
                <a:avLst/>
              </a:prstGeom>
              <a:ln w="12700">
                <a:solidFill>
                  <a:schemeClr val="bg1">
                    <a:lumMod val="50000"/>
                  </a:schemeClr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6" name="Straight Connector 455"/>
              <p:cNvCxnSpPr/>
              <p:nvPr/>
            </p:nvCxnSpPr>
            <p:spPr>
              <a:xfrm>
                <a:off x="9290710" y="6053160"/>
                <a:ext cx="329184" cy="0"/>
              </a:xfrm>
              <a:prstGeom prst="line">
                <a:avLst/>
              </a:prstGeom>
              <a:ln w="12700">
                <a:solidFill>
                  <a:schemeClr val="bg1">
                    <a:lumMod val="50000"/>
                  </a:schemeClr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9" name="Straight Connector 458"/>
              <p:cNvCxnSpPr>
                <a:stCxn id="401" idx="4"/>
                <a:endCxn id="415" idx="0"/>
              </p:cNvCxnSpPr>
              <p:nvPr/>
            </p:nvCxnSpPr>
            <p:spPr>
              <a:xfrm>
                <a:off x="9602520" y="5656332"/>
                <a:ext cx="175975" cy="236808"/>
              </a:xfrm>
              <a:prstGeom prst="line">
                <a:avLst/>
              </a:prstGeom>
              <a:ln w="12700">
                <a:solidFill>
                  <a:schemeClr val="bg1">
                    <a:lumMod val="50000"/>
                  </a:schemeClr>
                </a:solidFill>
                <a:headEnd type="triangle" w="sm" len="sm"/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2" name="Straight Connector 461"/>
              <p:cNvCxnSpPr>
                <a:stCxn id="421" idx="1"/>
                <a:endCxn id="415" idx="6"/>
              </p:cNvCxnSpPr>
              <p:nvPr/>
            </p:nvCxnSpPr>
            <p:spPr>
              <a:xfrm flipH="1">
                <a:off x="9938515" y="6053160"/>
                <a:ext cx="640080" cy="0"/>
              </a:xfrm>
              <a:prstGeom prst="line">
                <a:avLst/>
              </a:prstGeom>
              <a:ln w="12700">
                <a:solidFill>
                  <a:schemeClr val="bg1">
                    <a:lumMod val="50000"/>
                  </a:schemeClr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76" name="TextBox 475"/>
          <p:cNvSpPr txBox="1"/>
          <p:nvPr/>
        </p:nvSpPr>
        <p:spPr>
          <a:xfrm>
            <a:off x="6994075" y="232967"/>
            <a:ext cx="7667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0432FF"/>
                </a:solidFill>
              </a:rPr>
              <a:t>TF-gene</a:t>
            </a:r>
            <a:endParaRPr lang="en-US" sz="1400" dirty="0">
              <a:solidFill>
                <a:srgbClr val="0432FF"/>
              </a:solidFill>
            </a:endParaRPr>
          </a:p>
        </p:txBody>
      </p:sp>
      <p:sp>
        <p:nvSpPr>
          <p:cNvPr id="477" name="TextBox 476"/>
          <p:cNvSpPr txBox="1"/>
          <p:nvPr/>
        </p:nvSpPr>
        <p:spPr>
          <a:xfrm>
            <a:off x="8384417" y="228102"/>
            <a:ext cx="10972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accent4">
                    <a:lumMod val="75000"/>
                  </a:schemeClr>
                </a:solidFill>
              </a:rPr>
              <a:t>miRNA-gene</a:t>
            </a:r>
            <a:endParaRPr lang="en-US" sz="14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478" name="TextBox 477"/>
          <p:cNvSpPr txBox="1"/>
          <p:nvPr/>
        </p:nvSpPr>
        <p:spPr>
          <a:xfrm>
            <a:off x="7028097" y="1749212"/>
            <a:ext cx="8801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9437FF"/>
                </a:solidFill>
              </a:rPr>
              <a:t>RBP-gene</a:t>
            </a:r>
            <a:endParaRPr lang="en-US" sz="1400" dirty="0">
              <a:solidFill>
                <a:srgbClr val="9437FF"/>
              </a:solidFill>
            </a:endParaRPr>
          </a:p>
        </p:txBody>
      </p:sp>
      <p:sp>
        <p:nvSpPr>
          <p:cNvPr id="479" name="TextBox 478"/>
          <p:cNvSpPr txBox="1"/>
          <p:nvPr/>
        </p:nvSpPr>
        <p:spPr>
          <a:xfrm>
            <a:off x="8722422" y="1762553"/>
            <a:ext cx="4154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/>
              <a:t>PPI</a:t>
            </a:r>
            <a:endParaRPr lang="en-US" sz="1400" dirty="0"/>
          </a:p>
        </p:txBody>
      </p:sp>
      <p:sp>
        <p:nvSpPr>
          <p:cNvPr id="480" name="TextBox 479"/>
          <p:cNvSpPr txBox="1"/>
          <p:nvPr/>
        </p:nvSpPr>
        <p:spPr>
          <a:xfrm>
            <a:off x="10260111" y="268648"/>
            <a:ext cx="12579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/>
              <a:t>Meta-Network</a:t>
            </a:r>
            <a:endParaRPr lang="en-US" sz="1400" dirty="0"/>
          </a:p>
        </p:txBody>
      </p:sp>
      <p:sp>
        <p:nvSpPr>
          <p:cNvPr id="4" name="TextBox 3"/>
          <p:cNvSpPr txBox="1"/>
          <p:nvPr/>
        </p:nvSpPr>
        <p:spPr>
          <a:xfrm>
            <a:off x="261257" y="1104746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A</a:t>
            </a:r>
            <a:endParaRPr lang="en-US"/>
          </a:p>
        </p:txBody>
      </p:sp>
      <p:grpSp>
        <p:nvGrpSpPr>
          <p:cNvPr id="20" name="Group 19"/>
          <p:cNvGrpSpPr/>
          <p:nvPr/>
        </p:nvGrpSpPr>
        <p:grpSpPr>
          <a:xfrm>
            <a:off x="1360423" y="475061"/>
            <a:ext cx="5012471" cy="388312"/>
            <a:chOff x="1360423" y="475061"/>
            <a:chExt cx="5012471" cy="388312"/>
          </a:xfrm>
        </p:grpSpPr>
        <p:sp>
          <p:nvSpPr>
            <p:cNvPr id="56" name="Hexagon 55"/>
            <p:cNvSpPr/>
            <p:nvPr/>
          </p:nvSpPr>
          <p:spPr>
            <a:xfrm>
              <a:off x="6100916" y="484205"/>
              <a:ext cx="91440" cy="91440"/>
            </a:xfrm>
            <a:prstGeom prst="hexagon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8" name="Group 17"/>
            <p:cNvGrpSpPr/>
            <p:nvPr/>
          </p:nvGrpSpPr>
          <p:grpSpPr>
            <a:xfrm>
              <a:off x="1360423" y="641437"/>
              <a:ext cx="5012471" cy="221936"/>
              <a:chOff x="816633" y="641003"/>
              <a:chExt cx="5012471" cy="221936"/>
            </a:xfrm>
          </p:grpSpPr>
          <p:sp>
            <p:nvSpPr>
              <p:cNvPr id="25" name="Rectangle 24"/>
              <p:cNvSpPr/>
              <p:nvPr/>
            </p:nvSpPr>
            <p:spPr>
              <a:xfrm>
                <a:off x="3275488" y="641003"/>
                <a:ext cx="948529" cy="162047"/>
              </a:xfrm>
              <a:prstGeom prst="rect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 smtClean="0">
                    <a:solidFill>
                      <a:srgbClr val="FF40FF"/>
                    </a:solidFill>
                  </a:rPr>
                  <a:t>intron</a:t>
                </a:r>
                <a:endParaRPr lang="en-US" sz="1200" dirty="0">
                  <a:solidFill>
                    <a:srgbClr val="FF40FF"/>
                  </a:solidFill>
                </a:endParaRPr>
              </a:p>
            </p:txBody>
          </p:sp>
          <p:pic>
            <p:nvPicPr>
              <p:cNvPr id="29" name="Picture 28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230756" y="650914"/>
                <a:ext cx="380048" cy="212025"/>
              </a:xfrm>
              <a:prstGeom prst="rect">
                <a:avLst/>
              </a:prstGeom>
            </p:spPr>
          </p:pic>
          <p:sp>
            <p:nvSpPr>
              <p:cNvPr id="54" name="Rectangle 53"/>
              <p:cNvSpPr/>
              <p:nvPr/>
            </p:nvSpPr>
            <p:spPr>
              <a:xfrm>
                <a:off x="4628172" y="641003"/>
                <a:ext cx="626309" cy="162047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 smtClean="0">
                    <a:solidFill>
                      <a:schemeClr val="tx1"/>
                    </a:solidFill>
                  </a:rPr>
                  <a:t>exon</a:t>
                </a:r>
                <a:endParaRPr 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55" name="Rectangle 54"/>
              <p:cNvSpPr/>
              <p:nvPr/>
            </p:nvSpPr>
            <p:spPr>
              <a:xfrm>
                <a:off x="5258625" y="641003"/>
                <a:ext cx="570479" cy="162047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 smtClean="0">
                    <a:solidFill>
                      <a:schemeClr val="tx1"/>
                    </a:solidFill>
                  </a:rPr>
                  <a:t>3’UTR</a:t>
                </a:r>
                <a:endParaRPr 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6" name="Rectangle 45"/>
              <p:cNvSpPr/>
              <p:nvPr/>
            </p:nvSpPr>
            <p:spPr>
              <a:xfrm>
                <a:off x="2723523" y="641003"/>
                <a:ext cx="549797" cy="162047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 smtClean="0">
                    <a:solidFill>
                      <a:schemeClr val="tx1"/>
                    </a:solidFill>
                  </a:rPr>
                  <a:t>exon</a:t>
                </a:r>
                <a:endParaRPr 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7" name="Rectangle 46"/>
              <p:cNvSpPr/>
              <p:nvPr/>
            </p:nvSpPr>
            <p:spPr>
              <a:xfrm>
                <a:off x="2110662" y="641003"/>
                <a:ext cx="610265" cy="162047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 smtClean="0">
                    <a:solidFill>
                      <a:srgbClr val="0432FF"/>
                    </a:solidFill>
                  </a:rPr>
                  <a:t>5’ UTR</a:t>
                </a:r>
                <a:endParaRPr lang="en-US" sz="1200" dirty="0">
                  <a:solidFill>
                    <a:srgbClr val="0432FF"/>
                  </a:solidFill>
                </a:endParaRPr>
              </a:p>
            </p:txBody>
          </p:sp>
          <p:cxnSp>
            <p:nvCxnSpPr>
              <p:cNvPr id="50" name="Straight Connector 49"/>
              <p:cNvCxnSpPr/>
              <p:nvPr/>
            </p:nvCxnSpPr>
            <p:spPr>
              <a:xfrm>
                <a:off x="1668108" y="720231"/>
                <a:ext cx="434629" cy="3590"/>
              </a:xfrm>
              <a:prstGeom prst="line">
                <a:avLst/>
              </a:prstGeom>
              <a:ln w="31750" cmpd="sng">
                <a:solidFill>
                  <a:schemeClr val="bg1">
                    <a:lumMod val="6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1" name="Rectangle 50"/>
              <p:cNvSpPr/>
              <p:nvPr/>
            </p:nvSpPr>
            <p:spPr>
              <a:xfrm>
                <a:off x="816633" y="641003"/>
                <a:ext cx="834107" cy="162047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 smtClean="0">
                    <a:solidFill>
                      <a:schemeClr val="accent6">
                        <a:lumMod val="75000"/>
                      </a:schemeClr>
                    </a:solidFill>
                  </a:rPr>
                  <a:t>enhancer</a:t>
                </a:r>
                <a:endParaRPr lang="en-US" sz="1200" dirty="0">
                  <a:solidFill>
                    <a:schemeClr val="accent6">
                      <a:lumMod val="75000"/>
                    </a:schemeClr>
                  </a:solidFill>
                </a:endParaRPr>
              </a:p>
            </p:txBody>
          </p:sp>
        </p:grpSp>
        <p:sp>
          <p:nvSpPr>
            <p:cNvPr id="53" name="Triangle 52"/>
            <p:cNvSpPr/>
            <p:nvPr/>
          </p:nvSpPr>
          <p:spPr>
            <a:xfrm>
              <a:off x="1675582" y="475061"/>
              <a:ext cx="109728" cy="109728"/>
            </a:xfrm>
            <a:prstGeom prst="triangle">
              <a:avLst/>
            </a:prstGeom>
            <a:solidFill>
              <a:srgbClr val="0432FF"/>
            </a:solidFill>
            <a:ln>
              <a:noFill/>
            </a:ln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Diamond 35"/>
            <p:cNvSpPr/>
            <p:nvPr/>
          </p:nvSpPr>
          <p:spPr>
            <a:xfrm>
              <a:off x="3829957" y="475061"/>
              <a:ext cx="109728" cy="109728"/>
            </a:xfrm>
            <a:prstGeom prst="diamond">
              <a:avLst/>
            </a:prstGeom>
            <a:solidFill>
              <a:srgbClr val="9420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Diamond 36"/>
            <p:cNvSpPr/>
            <p:nvPr/>
          </p:nvSpPr>
          <p:spPr>
            <a:xfrm>
              <a:off x="5686761" y="475061"/>
              <a:ext cx="109728" cy="109728"/>
            </a:xfrm>
            <a:prstGeom prst="diamond">
              <a:avLst/>
            </a:prstGeom>
            <a:solidFill>
              <a:srgbClr val="9420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3" name="Triangle 382"/>
            <p:cNvSpPr/>
            <p:nvPr/>
          </p:nvSpPr>
          <p:spPr>
            <a:xfrm>
              <a:off x="2849856" y="475061"/>
              <a:ext cx="109728" cy="109728"/>
            </a:xfrm>
            <a:prstGeom prst="triangle">
              <a:avLst/>
            </a:prstGeom>
            <a:solidFill>
              <a:srgbClr val="0432FF"/>
            </a:solidFill>
            <a:ln>
              <a:noFill/>
            </a:ln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93" name="Group 392"/>
          <p:cNvGrpSpPr/>
          <p:nvPr/>
        </p:nvGrpSpPr>
        <p:grpSpPr>
          <a:xfrm flipV="1">
            <a:off x="1326412" y="1408791"/>
            <a:ext cx="1909739" cy="45719"/>
            <a:chOff x="816633" y="641003"/>
            <a:chExt cx="5012471" cy="221936"/>
          </a:xfrm>
        </p:grpSpPr>
        <p:sp>
          <p:nvSpPr>
            <p:cNvPr id="409" name="Rectangle 408"/>
            <p:cNvSpPr/>
            <p:nvPr/>
          </p:nvSpPr>
          <p:spPr>
            <a:xfrm>
              <a:off x="3275488" y="641003"/>
              <a:ext cx="948529" cy="162047"/>
            </a:xfrm>
            <a:prstGeom prst="rect">
              <a:avLst/>
            </a:prstGeom>
            <a:no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solidFill>
                  <a:schemeClr val="tx1"/>
                </a:solidFill>
              </a:endParaRPr>
            </a:p>
          </p:txBody>
        </p:sp>
        <p:pic>
          <p:nvPicPr>
            <p:cNvPr id="422" name="Picture 42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30756" y="650914"/>
              <a:ext cx="380048" cy="212025"/>
            </a:xfrm>
            <a:prstGeom prst="rect">
              <a:avLst/>
            </a:prstGeom>
          </p:spPr>
        </p:pic>
        <p:sp>
          <p:nvSpPr>
            <p:cNvPr id="427" name="Rectangle 426"/>
            <p:cNvSpPr/>
            <p:nvPr/>
          </p:nvSpPr>
          <p:spPr>
            <a:xfrm>
              <a:off x="4628172" y="641003"/>
              <a:ext cx="626309" cy="162047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428" name="Rectangle 427"/>
            <p:cNvSpPr/>
            <p:nvPr/>
          </p:nvSpPr>
          <p:spPr>
            <a:xfrm>
              <a:off x="5258625" y="641003"/>
              <a:ext cx="570479" cy="162047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429" name="Rectangle 428"/>
            <p:cNvSpPr/>
            <p:nvPr/>
          </p:nvSpPr>
          <p:spPr>
            <a:xfrm>
              <a:off x="2723523" y="641003"/>
              <a:ext cx="549797" cy="162047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430" name="Rectangle 429"/>
            <p:cNvSpPr/>
            <p:nvPr/>
          </p:nvSpPr>
          <p:spPr>
            <a:xfrm>
              <a:off x="2110662" y="641003"/>
              <a:ext cx="610265" cy="162047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solidFill>
                  <a:schemeClr val="tx1"/>
                </a:solidFill>
              </a:endParaRPr>
            </a:p>
          </p:txBody>
        </p:sp>
        <p:cxnSp>
          <p:nvCxnSpPr>
            <p:cNvPr id="431" name="Straight Connector 430"/>
            <p:cNvCxnSpPr/>
            <p:nvPr/>
          </p:nvCxnSpPr>
          <p:spPr>
            <a:xfrm>
              <a:off x="1668108" y="720231"/>
              <a:ext cx="434629" cy="3590"/>
            </a:xfrm>
            <a:prstGeom prst="line">
              <a:avLst/>
            </a:prstGeom>
            <a:ln w="12700" cmpd="sng">
              <a:solidFill>
                <a:schemeClr val="bg1">
                  <a:lumMod val="6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2" name="Rectangle 431"/>
            <p:cNvSpPr/>
            <p:nvPr/>
          </p:nvSpPr>
          <p:spPr>
            <a:xfrm>
              <a:off x="816633" y="641003"/>
              <a:ext cx="834107" cy="162047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433" name="Group 432"/>
          <p:cNvGrpSpPr/>
          <p:nvPr/>
        </p:nvGrpSpPr>
        <p:grpSpPr>
          <a:xfrm flipV="1">
            <a:off x="1730446" y="1872765"/>
            <a:ext cx="1909739" cy="45719"/>
            <a:chOff x="816633" y="641003"/>
            <a:chExt cx="5012471" cy="221936"/>
          </a:xfrm>
        </p:grpSpPr>
        <p:sp>
          <p:nvSpPr>
            <p:cNvPr id="434" name="Rectangle 433"/>
            <p:cNvSpPr/>
            <p:nvPr/>
          </p:nvSpPr>
          <p:spPr>
            <a:xfrm>
              <a:off x="3275488" y="641003"/>
              <a:ext cx="948529" cy="162047"/>
            </a:xfrm>
            <a:prstGeom prst="rect">
              <a:avLst/>
            </a:prstGeom>
            <a:no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solidFill>
                  <a:schemeClr val="tx1"/>
                </a:solidFill>
              </a:endParaRPr>
            </a:p>
          </p:txBody>
        </p:sp>
        <p:pic>
          <p:nvPicPr>
            <p:cNvPr id="435" name="Picture 43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30756" y="650914"/>
              <a:ext cx="380048" cy="212025"/>
            </a:xfrm>
            <a:prstGeom prst="rect">
              <a:avLst/>
            </a:prstGeom>
          </p:spPr>
        </p:pic>
        <p:sp>
          <p:nvSpPr>
            <p:cNvPr id="437" name="Rectangle 436"/>
            <p:cNvSpPr/>
            <p:nvPr/>
          </p:nvSpPr>
          <p:spPr>
            <a:xfrm>
              <a:off x="4628172" y="641003"/>
              <a:ext cx="626309" cy="162047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438" name="Rectangle 437"/>
            <p:cNvSpPr/>
            <p:nvPr/>
          </p:nvSpPr>
          <p:spPr>
            <a:xfrm>
              <a:off x="5258625" y="641003"/>
              <a:ext cx="570479" cy="162047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439" name="Rectangle 438"/>
            <p:cNvSpPr/>
            <p:nvPr/>
          </p:nvSpPr>
          <p:spPr>
            <a:xfrm>
              <a:off x="2723523" y="641003"/>
              <a:ext cx="549797" cy="162047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440" name="Rectangle 439"/>
            <p:cNvSpPr/>
            <p:nvPr/>
          </p:nvSpPr>
          <p:spPr>
            <a:xfrm>
              <a:off x="2110662" y="641003"/>
              <a:ext cx="610265" cy="162047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solidFill>
                  <a:schemeClr val="tx1"/>
                </a:solidFill>
              </a:endParaRPr>
            </a:p>
          </p:txBody>
        </p:sp>
        <p:cxnSp>
          <p:nvCxnSpPr>
            <p:cNvPr id="441" name="Straight Connector 440"/>
            <p:cNvCxnSpPr/>
            <p:nvPr/>
          </p:nvCxnSpPr>
          <p:spPr>
            <a:xfrm>
              <a:off x="1668108" y="720231"/>
              <a:ext cx="434629" cy="3590"/>
            </a:xfrm>
            <a:prstGeom prst="line">
              <a:avLst/>
            </a:prstGeom>
            <a:ln w="12700" cmpd="sng">
              <a:solidFill>
                <a:schemeClr val="bg1">
                  <a:lumMod val="6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2" name="Rectangle 441"/>
            <p:cNvSpPr/>
            <p:nvPr/>
          </p:nvSpPr>
          <p:spPr>
            <a:xfrm>
              <a:off x="816633" y="641003"/>
              <a:ext cx="834107" cy="162047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solidFill>
                  <a:schemeClr val="tx1"/>
                </a:solidFill>
              </a:endParaRPr>
            </a:p>
          </p:txBody>
        </p:sp>
      </p:grpSp>
      <p:cxnSp>
        <p:nvCxnSpPr>
          <p:cNvPr id="22" name="Elbow Connector 21"/>
          <p:cNvCxnSpPr>
            <a:stCxn id="429" idx="0"/>
          </p:cNvCxnSpPr>
          <p:nvPr/>
        </p:nvCxnSpPr>
        <p:spPr>
          <a:xfrm rot="5400000">
            <a:off x="1815541" y="1516631"/>
            <a:ext cx="404248" cy="280006"/>
          </a:xfrm>
          <a:prstGeom prst="bentConnector3">
            <a:avLst/>
          </a:prstGeom>
          <a:ln>
            <a:solidFill>
              <a:schemeClr val="bg1">
                <a:lumMod val="50000"/>
              </a:schemeClr>
            </a:solidFill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43" name="Group 442"/>
          <p:cNvGrpSpPr/>
          <p:nvPr/>
        </p:nvGrpSpPr>
        <p:grpSpPr>
          <a:xfrm flipV="1">
            <a:off x="1293834" y="2430943"/>
            <a:ext cx="1909739" cy="45719"/>
            <a:chOff x="816633" y="641003"/>
            <a:chExt cx="5012471" cy="221936"/>
          </a:xfrm>
        </p:grpSpPr>
        <p:sp>
          <p:nvSpPr>
            <p:cNvPr id="444" name="Rectangle 443"/>
            <p:cNvSpPr/>
            <p:nvPr/>
          </p:nvSpPr>
          <p:spPr>
            <a:xfrm>
              <a:off x="3275488" y="641003"/>
              <a:ext cx="948529" cy="162047"/>
            </a:xfrm>
            <a:prstGeom prst="rect">
              <a:avLst/>
            </a:prstGeom>
            <a:no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solidFill>
                  <a:schemeClr val="tx1"/>
                </a:solidFill>
              </a:endParaRPr>
            </a:p>
          </p:txBody>
        </p:sp>
        <p:pic>
          <p:nvPicPr>
            <p:cNvPr id="445" name="Picture 44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30756" y="650914"/>
              <a:ext cx="380048" cy="212025"/>
            </a:xfrm>
            <a:prstGeom prst="rect">
              <a:avLst/>
            </a:prstGeom>
          </p:spPr>
        </p:pic>
        <p:sp>
          <p:nvSpPr>
            <p:cNvPr id="446" name="Rectangle 445"/>
            <p:cNvSpPr/>
            <p:nvPr/>
          </p:nvSpPr>
          <p:spPr>
            <a:xfrm>
              <a:off x="4628172" y="641003"/>
              <a:ext cx="626309" cy="162047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447" name="Rectangle 446"/>
            <p:cNvSpPr/>
            <p:nvPr/>
          </p:nvSpPr>
          <p:spPr>
            <a:xfrm>
              <a:off x="5258625" y="641003"/>
              <a:ext cx="570479" cy="162047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448" name="Rectangle 447"/>
            <p:cNvSpPr/>
            <p:nvPr/>
          </p:nvSpPr>
          <p:spPr>
            <a:xfrm>
              <a:off x="2723523" y="641003"/>
              <a:ext cx="549797" cy="162047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449" name="Rectangle 448"/>
            <p:cNvSpPr/>
            <p:nvPr/>
          </p:nvSpPr>
          <p:spPr>
            <a:xfrm>
              <a:off x="2110662" y="641003"/>
              <a:ext cx="610265" cy="162047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solidFill>
                  <a:schemeClr val="tx1"/>
                </a:solidFill>
              </a:endParaRPr>
            </a:p>
          </p:txBody>
        </p:sp>
        <p:cxnSp>
          <p:nvCxnSpPr>
            <p:cNvPr id="450" name="Straight Connector 449"/>
            <p:cNvCxnSpPr/>
            <p:nvPr/>
          </p:nvCxnSpPr>
          <p:spPr>
            <a:xfrm>
              <a:off x="1668108" y="720231"/>
              <a:ext cx="434629" cy="3590"/>
            </a:xfrm>
            <a:prstGeom prst="line">
              <a:avLst/>
            </a:prstGeom>
            <a:ln w="12700" cmpd="sng">
              <a:solidFill>
                <a:schemeClr val="bg1">
                  <a:lumMod val="6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2" name="Rectangle 451"/>
            <p:cNvSpPr/>
            <p:nvPr/>
          </p:nvSpPr>
          <p:spPr>
            <a:xfrm>
              <a:off x="816633" y="641003"/>
              <a:ext cx="834107" cy="162047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solidFill>
                  <a:schemeClr val="tx1"/>
                </a:solidFill>
              </a:endParaRPr>
            </a:p>
          </p:txBody>
        </p:sp>
      </p:grpSp>
      <p:cxnSp>
        <p:nvCxnSpPr>
          <p:cNvPr id="58" name="Elbow Connector 57"/>
          <p:cNvCxnSpPr>
            <a:stCxn id="444" idx="2"/>
            <a:endCxn id="440" idx="0"/>
          </p:cNvCxnSpPr>
          <p:nvPr/>
        </p:nvCxnSpPr>
        <p:spPr>
          <a:xfrm rot="16200000" flipV="1">
            <a:off x="2113137" y="2145070"/>
            <a:ext cx="524796" cy="71623"/>
          </a:xfrm>
          <a:prstGeom prst="bentConnector3">
            <a:avLst/>
          </a:prstGeom>
          <a:ln>
            <a:solidFill>
              <a:schemeClr val="bg1">
                <a:lumMod val="50000"/>
              </a:schemeClr>
            </a:solidFill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54" name="Group 453"/>
          <p:cNvGrpSpPr/>
          <p:nvPr/>
        </p:nvGrpSpPr>
        <p:grpSpPr>
          <a:xfrm flipV="1">
            <a:off x="1783837" y="2932691"/>
            <a:ext cx="1909739" cy="45719"/>
            <a:chOff x="816633" y="641003"/>
            <a:chExt cx="5012471" cy="221936"/>
          </a:xfrm>
        </p:grpSpPr>
        <p:sp>
          <p:nvSpPr>
            <p:cNvPr id="455" name="Rectangle 454"/>
            <p:cNvSpPr/>
            <p:nvPr/>
          </p:nvSpPr>
          <p:spPr>
            <a:xfrm>
              <a:off x="3275488" y="641003"/>
              <a:ext cx="948529" cy="162047"/>
            </a:xfrm>
            <a:prstGeom prst="rect">
              <a:avLst/>
            </a:prstGeom>
            <a:no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solidFill>
                  <a:schemeClr val="tx1"/>
                </a:solidFill>
              </a:endParaRPr>
            </a:p>
          </p:txBody>
        </p:sp>
        <p:pic>
          <p:nvPicPr>
            <p:cNvPr id="457" name="Picture 45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30756" y="650914"/>
              <a:ext cx="380048" cy="212025"/>
            </a:xfrm>
            <a:prstGeom prst="rect">
              <a:avLst/>
            </a:prstGeom>
          </p:spPr>
        </p:pic>
        <p:sp>
          <p:nvSpPr>
            <p:cNvPr id="458" name="Rectangle 457"/>
            <p:cNvSpPr/>
            <p:nvPr/>
          </p:nvSpPr>
          <p:spPr>
            <a:xfrm>
              <a:off x="4628172" y="641003"/>
              <a:ext cx="626309" cy="162047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460" name="Rectangle 459"/>
            <p:cNvSpPr/>
            <p:nvPr/>
          </p:nvSpPr>
          <p:spPr>
            <a:xfrm>
              <a:off x="5258625" y="641003"/>
              <a:ext cx="570479" cy="162047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461" name="Rectangle 460"/>
            <p:cNvSpPr/>
            <p:nvPr/>
          </p:nvSpPr>
          <p:spPr>
            <a:xfrm>
              <a:off x="2723523" y="641003"/>
              <a:ext cx="549797" cy="162047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464" name="Rectangle 463"/>
            <p:cNvSpPr/>
            <p:nvPr/>
          </p:nvSpPr>
          <p:spPr>
            <a:xfrm>
              <a:off x="2110662" y="641003"/>
              <a:ext cx="610265" cy="162047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solidFill>
                  <a:schemeClr val="tx1"/>
                </a:solidFill>
              </a:endParaRPr>
            </a:p>
          </p:txBody>
        </p:sp>
        <p:cxnSp>
          <p:nvCxnSpPr>
            <p:cNvPr id="465" name="Straight Connector 464"/>
            <p:cNvCxnSpPr/>
            <p:nvPr/>
          </p:nvCxnSpPr>
          <p:spPr>
            <a:xfrm>
              <a:off x="1668108" y="720231"/>
              <a:ext cx="434629" cy="3590"/>
            </a:xfrm>
            <a:prstGeom prst="line">
              <a:avLst/>
            </a:prstGeom>
            <a:ln w="12700" cmpd="sng">
              <a:solidFill>
                <a:schemeClr val="bg1">
                  <a:lumMod val="6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6" name="Rectangle 465"/>
            <p:cNvSpPr/>
            <p:nvPr/>
          </p:nvSpPr>
          <p:spPr>
            <a:xfrm>
              <a:off x="816633" y="641003"/>
              <a:ext cx="834107" cy="162047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solidFill>
                  <a:schemeClr val="tx1"/>
                </a:solidFill>
              </a:endParaRPr>
            </a:p>
          </p:txBody>
        </p:sp>
      </p:grpSp>
      <p:cxnSp>
        <p:nvCxnSpPr>
          <p:cNvPr id="62" name="Elbow Connector 61"/>
          <p:cNvCxnSpPr>
            <a:stCxn id="444" idx="0"/>
            <a:endCxn id="466" idx="2"/>
          </p:cNvCxnSpPr>
          <p:nvPr/>
        </p:nvCxnSpPr>
        <p:spPr>
          <a:xfrm rot="5400000">
            <a:off x="1942857" y="2476539"/>
            <a:ext cx="468366" cy="468612"/>
          </a:xfrm>
          <a:prstGeom prst="bentConnector3">
            <a:avLst/>
          </a:prstGeom>
          <a:ln>
            <a:solidFill>
              <a:schemeClr val="bg1">
                <a:lumMod val="50000"/>
              </a:schemeClr>
            </a:solidFill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67" name="Group 466"/>
          <p:cNvGrpSpPr/>
          <p:nvPr/>
        </p:nvGrpSpPr>
        <p:grpSpPr>
          <a:xfrm flipV="1">
            <a:off x="3013038" y="1230490"/>
            <a:ext cx="1909739" cy="45719"/>
            <a:chOff x="816633" y="641003"/>
            <a:chExt cx="5012471" cy="221936"/>
          </a:xfrm>
        </p:grpSpPr>
        <p:sp>
          <p:nvSpPr>
            <p:cNvPr id="468" name="Rectangle 467"/>
            <p:cNvSpPr/>
            <p:nvPr/>
          </p:nvSpPr>
          <p:spPr>
            <a:xfrm>
              <a:off x="3275488" y="641003"/>
              <a:ext cx="948529" cy="162047"/>
            </a:xfrm>
            <a:prstGeom prst="rect">
              <a:avLst/>
            </a:prstGeom>
            <a:no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solidFill>
                  <a:schemeClr val="tx1"/>
                </a:solidFill>
              </a:endParaRPr>
            </a:p>
          </p:txBody>
        </p:sp>
        <p:pic>
          <p:nvPicPr>
            <p:cNvPr id="469" name="Picture 46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30756" y="650914"/>
              <a:ext cx="380048" cy="212025"/>
            </a:xfrm>
            <a:prstGeom prst="rect">
              <a:avLst/>
            </a:prstGeom>
          </p:spPr>
        </p:pic>
        <p:sp>
          <p:nvSpPr>
            <p:cNvPr id="470" name="Rectangle 469"/>
            <p:cNvSpPr/>
            <p:nvPr/>
          </p:nvSpPr>
          <p:spPr>
            <a:xfrm>
              <a:off x="4628172" y="641003"/>
              <a:ext cx="626309" cy="162047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471" name="Rectangle 470"/>
            <p:cNvSpPr/>
            <p:nvPr/>
          </p:nvSpPr>
          <p:spPr>
            <a:xfrm>
              <a:off x="5258625" y="641003"/>
              <a:ext cx="570479" cy="162047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482" name="Rectangle 481"/>
            <p:cNvSpPr/>
            <p:nvPr/>
          </p:nvSpPr>
          <p:spPr>
            <a:xfrm>
              <a:off x="2723523" y="641003"/>
              <a:ext cx="549797" cy="162047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486" name="Rectangle 485"/>
            <p:cNvSpPr/>
            <p:nvPr/>
          </p:nvSpPr>
          <p:spPr>
            <a:xfrm>
              <a:off x="2110662" y="641003"/>
              <a:ext cx="610265" cy="162047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solidFill>
                  <a:schemeClr val="tx1"/>
                </a:solidFill>
              </a:endParaRPr>
            </a:p>
          </p:txBody>
        </p:sp>
        <p:cxnSp>
          <p:nvCxnSpPr>
            <p:cNvPr id="487" name="Straight Connector 486"/>
            <p:cNvCxnSpPr/>
            <p:nvPr/>
          </p:nvCxnSpPr>
          <p:spPr>
            <a:xfrm>
              <a:off x="1668108" y="720231"/>
              <a:ext cx="434629" cy="3590"/>
            </a:xfrm>
            <a:prstGeom prst="line">
              <a:avLst/>
            </a:prstGeom>
            <a:ln w="12700" cmpd="sng">
              <a:solidFill>
                <a:schemeClr val="bg1">
                  <a:lumMod val="6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8" name="Rectangle 487"/>
            <p:cNvSpPr/>
            <p:nvPr/>
          </p:nvSpPr>
          <p:spPr>
            <a:xfrm>
              <a:off x="816633" y="641003"/>
              <a:ext cx="834107" cy="162047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solidFill>
                  <a:schemeClr val="tx1"/>
                </a:solidFill>
              </a:endParaRPr>
            </a:p>
          </p:txBody>
        </p:sp>
      </p:grpSp>
      <p:cxnSp>
        <p:nvCxnSpPr>
          <p:cNvPr id="489" name="Elbow Connector 488"/>
          <p:cNvCxnSpPr/>
          <p:nvPr/>
        </p:nvCxnSpPr>
        <p:spPr>
          <a:xfrm rot="5400000">
            <a:off x="3180852" y="1435700"/>
            <a:ext cx="609460" cy="312784"/>
          </a:xfrm>
          <a:prstGeom prst="bentConnector3">
            <a:avLst/>
          </a:prstGeom>
          <a:ln>
            <a:solidFill>
              <a:schemeClr val="bg1">
                <a:lumMod val="50000"/>
              </a:schemeClr>
            </a:solidFill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90" name="Group 489"/>
          <p:cNvGrpSpPr/>
          <p:nvPr/>
        </p:nvGrpSpPr>
        <p:grpSpPr>
          <a:xfrm flipV="1">
            <a:off x="3995562" y="2324030"/>
            <a:ext cx="1909739" cy="45719"/>
            <a:chOff x="816633" y="641003"/>
            <a:chExt cx="5012471" cy="221936"/>
          </a:xfrm>
        </p:grpSpPr>
        <p:sp>
          <p:nvSpPr>
            <p:cNvPr id="491" name="Rectangle 490"/>
            <p:cNvSpPr/>
            <p:nvPr/>
          </p:nvSpPr>
          <p:spPr>
            <a:xfrm>
              <a:off x="3275488" y="641003"/>
              <a:ext cx="948529" cy="162047"/>
            </a:xfrm>
            <a:prstGeom prst="rect">
              <a:avLst/>
            </a:prstGeom>
            <a:no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solidFill>
                  <a:schemeClr val="tx1"/>
                </a:solidFill>
              </a:endParaRPr>
            </a:p>
          </p:txBody>
        </p:sp>
        <p:pic>
          <p:nvPicPr>
            <p:cNvPr id="492" name="Picture 49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30756" y="650914"/>
              <a:ext cx="380048" cy="212025"/>
            </a:xfrm>
            <a:prstGeom prst="rect">
              <a:avLst/>
            </a:prstGeom>
          </p:spPr>
        </p:pic>
        <p:sp>
          <p:nvSpPr>
            <p:cNvPr id="493" name="Rectangle 492"/>
            <p:cNvSpPr/>
            <p:nvPr/>
          </p:nvSpPr>
          <p:spPr>
            <a:xfrm>
              <a:off x="4628172" y="641003"/>
              <a:ext cx="626309" cy="162047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494" name="Rectangle 493"/>
            <p:cNvSpPr/>
            <p:nvPr/>
          </p:nvSpPr>
          <p:spPr>
            <a:xfrm>
              <a:off x="5258625" y="641003"/>
              <a:ext cx="570479" cy="162047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495" name="Rectangle 494"/>
            <p:cNvSpPr/>
            <p:nvPr/>
          </p:nvSpPr>
          <p:spPr>
            <a:xfrm>
              <a:off x="2723523" y="641003"/>
              <a:ext cx="549797" cy="162047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496" name="Rectangle 495"/>
            <p:cNvSpPr/>
            <p:nvPr/>
          </p:nvSpPr>
          <p:spPr>
            <a:xfrm>
              <a:off x="2110662" y="641003"/>
              <a:ext cx="610265" cy="162047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solidFill>
                  <a:schemeClr val="tx1"/>
                </a:solidFill>
              </a:endParaRPr>
            </a:p>
          </p:txBody>
        </p:sp>
        <p:cxnSp>
          <p:nvCxnSpPr>
            <p:cNvPr id="497" name="Straight Connector 496"/>
            <p:cNvCxnSpPr/>
            <p:nvPr/>
          </p:nvCxnSpPr>
          <p:spPr>
            <a:xfrm>
              <a:off x="1668108" y="720231"/>
              <a:ext cx="434629" cy="3590"/>
            </a:xfrm>
            <a:prstGeom prst="line">
              <a:avLst/>
            </a:prstGeom>
            <a:ln w="12700" cmpd="sng">
              <a:solidFill>
                <a:schemeClr val="bg1">
                  <a:lumMod val="6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8" name="Rectangle 497"/>
            <p:cNvSpPr/>
            <p:nvPr/>
          </p:nvSpPr>
          <p:spPr>
            <a:xfrm>
              <a:off x="816633" y="641003"/>
              <a:ext cx="834107" cy="162047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502" name="Group 501"/>
          <p:cNvGrpSpPr/>
          <p:nvPr/>
        </p:nvGrpSpPr>
        <p:grpSpPr>
          <a:xfrm flipV="1">
            <a:off x="3738199" y="2771397"/>
            <a:ext cx="1909739" cy="45719"/>
            <a:chOff x="816633" y="641003"/>
            <a:chExt cx="5012471" cy="221936"/>
          </a:xfrm>
        </p:grpSpPr>
        <p:sp>
          <p:nvSpPr>
            <p:cNvPr id="503" name="Rectangle 502"/>
            <p:cNvSpPr/>
            <p:nvPr/>
          </p:nvSpPr>
          <p:spPr>
            <a:xfrm>
              <a:off x="3275488" y="641003"/>
              <a:ext cx="948529" cy="162047"/>
            </a:xfrm>
            <a:prstGeom prst="rect">
              <a:avLst/>
            </a:prstGeom>
            <a:no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solidFill>
                  <a:schemeClr val="tx1"/>
                </a:solidFill>
              </a:endParaRPr>
            </a:p>
          </p:txBody>
        </p:sp>
        <p:pic>
          <p:nvPicPr>
            <p:cNvPr id="504" name="Picture 50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30756" y="650914"/>
              <a:ext cx="380048" cy="212025"/>
            </a:xfrm>
            <a:prstGeom prst="rect">
              <a:avLst/>
            </a:prstGeom>
          </p:spPr>
        </p:pic>
        <p:sp>
          <p:nvSpPr>
            <p:cNvPr id="505" name="Rectangle 504"/>
            <p:cNvSpPr/>
            <p:nvPr/>
          </p:nvSpPr>
          <p:spPr>
            <a:xfrm>
              <a:off x="4628172" y="641003"/>
              <a:ext cx="626309" cy="162047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506" name="Rectangle 505"/>
            <p:cNvSpPr/>
            <p:nvPr/>
          </p:nvSpPr>
          <p:spPr>
            <a:xfrm>
              <a:off x="5258625" y="641003"/>
              <a:ext cx="570479" cy="162047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507" name="Rectangle 506"/>
            <p:cNvSpPr/>
            <p:nvPr/>
          </p:nvSpPr>
          <p:spPr>
            <a:xfrm>
              <a:off x="2723523" y="641003"/>
              <a:ext cx="549797" cy="162047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508" name="Rectangle 507"/>
            <p:cNvSpPr/>
            <p:nvPr/>
          </p:nvSpPr>
          <p:spPr>
            <a:xfrm>
              <a:off x="2110662" y="641003"/>
              <a:ext cx="610265" cy="162047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solidFill>
                  <a:schemeClr val="tx1"/>
                </a:solidFill>
              </a:endParaRPr>
            </a:p>
          </p:txBody>
        </p:sp>
        <p:cxnSp>
          <p:nvCxnSpPr>
            <p:cNvPr id="509" name="Straight Connector 508"/>
            <p:cNvCxnSpPr/>
            <p:nvPr/>
          </p:nvCxnSpPr>
          <p:spPr>
            <a:xfrm>
              <a:off x="1668108" y="720231"/>
              <a:ext cx="434629" cy="3590"/>
            </a:xfrm>
            <a:prstGeom prst="line">
              <a:avLst/>
            </a:prstGeom>
            <a:ln w="12700" cmpd="sng">
              <a:solidFill>
                <a:schemeClr val="bg1">
                  <a:lumMod val="6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0" name="Rectangle 509"/>
            <p:cNvSpPr/>
            <p:nvPr/>
          </p:nvSpPr>
          <p:spPr>
            <a:xfrm>
              <a:off x="816633" y="641003"/>
              <a:ext cx="834107" cy="162047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99" name="Group 298"/>
          <p:cNvGrpSpPr/>
          <p:nvPr/>
        </p:nvGrpSpPr>
        <p:grpSpPr>
          <a:xfrm>
            <a:off x="4556894" y="1702193"/>
            <a:ext cx="1416717" cy="45719"/>
            <a:chOff x="4556894" y="1703215"/>
            <a:chExt cx="1416717" cy="45719"/>
          </a:xfrm>
        </p:grpSpPr>
        <p:sp>
          <p:nvSpPr>
            <p:cNvPr id="513" name="Rectangle 512"/>
            <p:cNvSpPr/>
            <p:nvPr/>
          </p:nvSpPr>
          <p:spPr>
            <a:xfrm flipV="1">
              <a:off x="5000690" y="1715552"/>
              <a:ext cx="361387" cy="33382"/>
            </a:xfrm>
            <a:prstGeom prst="rect">
              <a:avLst/>
            </a:prstGeom>
            <a:no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solidFill>
                  <a:schemeClr val="tx1"/>
                </a:solidFill>
              </a:endParaRPr>
            </a:p>
          </p:txBody>
        </p:sp>
        <p:pic>
          <p:nvPicPr>
            <p:cNvPr id="514" name="Picture 51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V="1">
              <a:off x="5364644" y="1703215"/>
              <a:ext cx="144797" cy="43677"/>
            </a:xfrm>
            <a:prstGeom prst="rect">
              <a:avLst/>
            </a:prstGeom>
          </p:spPr>
        </p:pic>
        <p:sp>
          <p:nvSpPr>
            <p:cNvPr id="515" name="Rectangle 514"/>
            <p:cNvSpPr/>
            <p:nvPr/>
          </p:nvSpPr>
          <p:spPr>
            <a:xfrm flipV="1">
              <a:off x="5516059" y="1715552"/>
              <a:ext cx="238622" cy="3338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516" name="Rectangle 515"/>
            <p:cNvSpPr/>
            <p:nvPr/>
          </p:nvSpPr>
          <p:spPr>
            <a:xfrm flipV="1">
              <a:off x="5756260" y="1715552"/>
              <a:ext cx="217351" cy="33382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517" name="Rectangle 516"/>
            <p:cNvSpPr/>
            <p:nvPr/>
          </p:nvSpPr>
          <p:spPr>
            <a:xfrm flipV="1">
              <a:off x="4790392" y="1715552"/>
              <a:ext cx="209471" cy="3338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518" name="Rectangle 517"/>
            <p:cNvSpPr/>
            <p:nvPr/>
          </p:nvSpPr>
          <p:spPr>
            <a:xfrm flipV="1">
              <a:off x="4556894" y="1715552"/>
              <a:ext cx="232509" cy="33382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solidFill>
                  <a:schemeClr val="tx1"/>
                </a:solidFill>
              </a:endParaRPr>
            </a:p>
          </p:txBody>
        </p:sp>
      </p:grpSp>
      <p:cxnSp>
        <p:nvCxnSpPr>
          <p:cNvPr id="302" name="Elbow Connector 301"/>
          <p:cNvCxnSpPr>
            <a:stCxn id="518" idx="1"/>
            <a:endCxn id="438" idx="2"/>
          </p:cNvCxnSpPr>
          <p:nvPr/>
        </p:nvCxnSpPr>
        <p:spPr>
          <a:xfrm rot="10800000" flipV="1">
            <a:off x="3531510" y="1731220"/>
            <a:ext cx="1025384" cy="153881"/>
          </a:xfrm>
          <a:prstGeom prst="bentConnector2">
            <a:avLst/>
          </a:prstGeom>
          <a:ln>
            <a:solidFill>
              <a:schemeClr val="bg1">
                <a:lumMod val="50000"/>
              </a:schemeClr>
            </a:solidFill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1" name="Elbow Connector 310"/>
          <p:cNvCxnSpPr>
            <a:stCxn id="438" idx="3"/>
            <a:endCxn id="498" idx="1"/>
          </p:cNvCxnSpPr>
          <p:nvPr/>
        </p:nvCxnSpPr>
        <p:spPr>
          <a:xfrm>
            <a:off x="3640185" y="1901793"/>
            <a:ext cx="355377" cy="451265"/>
          </a:xfrm>
          <a:prstGeom prst="bentConnector3">
            <a:avLst/>
          </a:prstGeom>
          <a:ln>
            <a:solidFill>
              <a:schemeClr val="bg1">
                <a:lumMod val="50000"/>
              </a:schemeClr>
            </a:solidFill>
            <a:headEnd type="triangl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3" name="Elbow Connector 312"/>
          <p:cNvCxnSpPr>
            <a:stCxn id="505" idx="2"/>
            <a:endCxn id="494" idx="0"/>
          </p:cNvCxnSpPr>
          <p:nvPr/>
        </p:nvCxnSpPr>
        <p:spPr>
          <a:xfrm rot="5400000" flipH="1" flipV="1">
            <a:off x="5346169" y="2333278"/>
            <a:ext cx="413985" cy="486929"/>
          </a:xfrm>
          <a:prstGeom prst="bentConnector3">
            <a:avLst/>
          </a:prstGeom>
          <a:ln>
            <a:solidFill>
              <a:schemeClr val="bg1">
                <a:lumMod val="50000"/>
              </a:schemeClr>
            </a:solidFill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3" name="Picture 20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44184" y="2353239"/>
            <a:ext cx="279400" cy="279400"/>
          </a:xfrm>
          <a:prstGeom prst="rect">
            <a:avLst/>
          </a:prstGeom>
        </p:spPr>
      </p:pic>
      <p:sp>
        <p:nvSpPr>
          <p:cNvPr id="16" name="Right Brace 15"/>
          <p:cNvSpPr/>
          <p:nvPr/>
        </p:nvSpPr>
        <p:spPr>
          <a:xfrm>
            <a:off x="9436517" y="864646"/>
            <a:ext cx="237572" cy="1955464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Group 22"/>
          <p:cNvGrpSpPr/>
          <p:nvPr/>
        </p:nvGrpSpPr>
        <p:grpSpPr>
          <a:xfrm>
            <a:off x="4007427" y="3862982"/>
            <a:ext cx="817547" cy="1413579"/>
            <a:chOff x="1216691" y="3580971"/>
            <a:chExt cx="817547" cy="1413579"/>
          </a:xfrm>
        </p:grpSpPr>
        <p:pic>
          <p:nvPicPr>
            <p:cNvPr id="247" name="Picture 24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16691" y="4176691"/>
              <a:ext cx="105013" cy="222138"/>
            </a:xfrm>
            <a:prstGeom prst="rect">
              <a:avLst/>
            </a:prstGeom>
          </p:spPr>
        </p:pic>
        <p:grpSp>
          <p:nvGrpSpPr>
            <p:cNvPr id="21" name="Group 20"/>
            <p:cNvGrpSpPr/>
            <p:nvPr/>
          </p:nvGrpSpPr>
          <p:grpSpPr>
            <a:xfrm>
              <a:off x="1216691" y="3580971"/>
              <a:ext cx="817547" cy="231288"/>
              <a:chOff x="1222231" y="3580971"/>
              <a:chExt cx="817547" cy="231288"/>
            </a:xfrm>
          </p:grpSpPr>
          <p:pic>
            <p:nvPicPr>
              <p:cNvPr id="242" name="Picture 241"/>
              <p:cNvPicPr>
                <a:picLocks noChangeAspect="1"/>
              </p:cNvPicPr>
              <p:nvPr/>
            </p:nvPicPr>
            <p:blipFill rotWithShape="1">
              <a:blip r:embed="rId5"/>
              <a:srcRect l="36761" t="12941" r="35200" b="11177"/>
              <a:stretch/>
            </p:blipFill>
            <p:spPr>
              <a:xfrm flipH="1">
                <a:off x="1222231" y="3580971"/>
                <a:ext cx="85463" cy="231288"/>
              </a:xfrm>
              <a:prstGeom prst="rect">
                <a:avLst/>
              </a:prstGeom>
            </p:spPr>
          </p:pic>
          <p:sp>
            <p:nvSpPr>
              <p:cNvPr id="255" name="6-Point Star 254"/>
              <p:cNvSpPr>
                <a:spLocks noChangeAspect="1"/>
              </p:cNvSpPr>
              <p:nvPr/>
            </p:nvSpPr>
            <p:spPr>
              <a:xfrm>
                <a:off x="1392241" y="3641751"/>
                <a:ext cx="112391" cy="109728"/>
              </a:xfrm>
              <a:prstGeom prst="star6">
                <a:avLst/>
              </a:prstGeom>
              <a:pattFill prst="openDmnd">
                <a:fgClr>
                  <a:schemeClr val="accent1"/>
                </a:fgClr>
                <a:bgClr>
                  <a:schemeClr val="bg1"/>
                </a:bgClr>
              </a:pattFill>
              <a:ln w="3175">
                <a:solidFill>
                  <a:srgbClr val="0432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7" name="6-Point Star 256"/>
              <p:cNvSpPr>
                <a:spLocks noChangeAspect="1"/>
              </p:cNvSpPr>
              <p:nvPr/>
            </p:nvSpPr>
            <p:spPr>
              <a:xfrm>
                <a:off x="1570623" y="3641751"/>
                <a:ext cx="112391" cy="109728"/>
              </a:xfrm>
              <a:prstGeom prst="star6">
                <a:avLst/>
              </a:prstGeom>
              <a:noFill/>
              <a:ln w="3175">
                <a:solidFill>
                  <a:schemeClr val="accent4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8" name="6-Point Star 257"/>
              <p:cNvSpPr>
                <a:spLocks noChangeAspect="1"/>
              </p:cNvSpPr>
              <p:nvPr/>
            </p:nvSpPr>
            <p:spPr>
              <a:xfrm>
                <a:off x="1749005" y="3641751"/>
                <a:ext cx="112391" cy="109728"/>
              </a:xfrm>
              <a:prstGeom prst="star6">
                <a:avLst/>
              </a:prstGeom>
              <a:noFill/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9" name="6-Point Star 258"/>
              <p:cNvSpPr>
                <a:spLocks noChangeAspect="1"/>
              </p:cNvSpPr>
              <p:nvPr/>
            </p:nvSpPr>
            <p:spPr>
              <a:xfrm>
                <a:off x="1927387" y="3641751"/>
                <a:ext cx="112391" cy="109728"/>
              </a:xfrm>
              <a:prstGeom prst="star6">
                <a:avLst/>
              </a:prstGeom>
              <a:noFill/>
              <a:ln w="3175">
                <a:solidFill>
                  <a:srgbClr val="FF4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260" name="Picture 259"/>
            <p:cNvPicPr>
              <a:picLocks noChangeAspect="1"/>
            </p:cNvPicPr>
            <p:nvPr/>
          </p:nvPicPr>
          <p:blipFill rotWithShape="1">
            <a:blip r:embed="rId5"/>
            <a:srcRect l="36761" t="12941" r="35200" b="11177"/>
            <a:stretch/>
          </p:blipFill>
          <p:spPr>
            <a:xfrm flipH="1">
              <a:off x="1216691" y="3878831"/>
              <a:ext cx="85463" cy="231288"/>
            </a:xfrm>
            <a:prstGeom prst="rect">
              <a:avLst/>
            </a:prstGeom>
          </p:spPr>
        </p:pic>
        <p:sp>
          <p:nvSpPr>
            <p:cNvPr id="261" name="6-Point Star 260"/>
            <p:cNvSpPr>
              <a:spLocks noChangeAspect="1"/>
            </p:cNvSpPr>
            <p:nvPr/>
          </p:nvSpPr>
          <p:spPr>
            <a:xfrm>
              <a:off x="1386701" y="3939611"/>
              <a:ext cx="112391" cy="109728"/>
            </a:xfrm>
            <a:prstGeom prst="star6">
              <a:avLst/>
            </a:prstGeom>
            <a:noFill/>
            <a:ln w="3175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67" name="Picture 266"/>
            <p:cNvPicPr>
              <a:picLocks noChangeAspect="1"/>
            </p:cNvPicPr>
            <p:nvPr/>
          </p:nvPicPr>
          <p:blipFill rotWithShape="1">
            <a:blip r:embed="rId5"/>
            <a:srcRect l="36761" t="12941" r="35200" b="11177"/>
            <a:stretch/>
          </p:blipFill>
          <p:spPr>
            <a:xfrm flipH="1">
              <a:off x="1216691" y="4465401"/>
              <a:ext cx="85463" cy="231288"/>
            </a:xfrm>
            <a:prstGeom prst="rect">
              <a:avLst/>
            </a:prstGeom>
          </p:spPr>
        </p:pic>
        <p:sp>
          <p:nvSpPr>
            <p:cNvPr id="268" name="6-Point Star 267"/>
            <p:cNvSpPr>
              <a:spLocks noChangeAspect="1"/>
            </p:cNvSpPr>
            <p:nvPr/>
          </p:nvSpPr>
          <p:spPr>
            <a:xfrm>
              <a:off x="1386701" y="4526181"/>
              <a:ext cx="112391" cy="109728"/>
            </a:xfrm>
            <a:prstGeom prst="star6">
              <a:avLst/>
            </a:prstGeom>
            <a:pattFill prst="openDmnd">
              <a:fgClr>
                <a:schemeClr val="accent6">
                  <a:lumMod val="75000"/>
                </a:schemeClr>
              </a:fgClr>
              <a:bgClr>
                <a:schemeClr val="bg1"/>
              </a:bgClr>
            </a:pattFill>
            <a:ln w="3175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9" name="6-Point Star 268"/>
            <p:cNvSpPr>
              <a:spLocks noChangeAspect="1"/>
            </p:cNvSpPr>
            <p:nvPr/>
          </p:nvSpPr>
          <p:spPr>
            <a:xfrm>
              <a:off x="1565083" y="4526181"/>
              <a:ext cx="112391" cy="109728"/>
            </a:xfrm>
            <a:prstGeom prst="star6">
              <a:avLst/>
            </a:prstGeom>
            <a:noFill/>
            <a:ln w="3175">
              <a:solidFill>
                <a:srgbClr val="0432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0" name="6-Point Star 269"/>
            <p:cNvSpPr>
              <a:spLocks noChangeAspect="1"/>
            </p:cNvSpPr>
            <p:nvPr/>
          </p:nvSpPr>
          <p:spPr>
            <a:xfrm>
              <a:off x="1743465" y="4526181"/>
              <a:ext cx="112391" cy="109728"/>
            </a:xfrm>
            <a:prstGeom prst="star6">
              <a:avLst/>
            </a:pr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73" name="Picture 272"/>
            <p:cNvPicPr>
              <a:picLocks noChangeAspect="1"/>
            </p:cNvPicPr>
            <p:nvPr/>
          </p:nvPicPr>
          <p:blipFill rotWithShape="1">
            <a:blip r:embed="rId5"/>
            <a:srcRect l="36761" t="12941" r="35200" b="11177"/>
            <a:stretch/>
          </p:blipFill>
          <p:spPr>
            <a:xfrm flipH="1">
              <a:off x="1216691" y="4763262"/>
              <a:ext cx="85463" cy="231288"/>
            </a:xfrm>
            <a:prstGeom prst="rect">
              <a:avLst/>
            </a:prstGeom>
          </p:spPr>
        </p:pic>
        <p:sp>
          <p:nvSpPr>
            <p:cNvPr id="274" name="6-Point Star 273"/>
            <p:cNvSpPr>
              <a:spLocks noChangeAspect="1"/>
            </p:cNvSpPr>
            <p:nvPr/>
          </p:nvSpPr>
          <p:spPr>
            <a:xfrm>
              <a:off x="1386701" y="4824042"/>
              <a:ext cx="112391" cy="109728"/>
            </a:xfrm>
            <a:prstGeom prst="star6">
              <a:avLst/>
            </a:pr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5" name="6-Point Star 274"/>
            <p:cNvSpPr>
              <a:spLocks noChangeAspect="1"/>
            </p:cNvSpPr>
            <p:nvPr/>
          </p:nvSpPr>
          <p:spPr>
            <a:xfrm>
              <a:off x="1565083" y="4824042"/>
              <a:ext cx="112391" cy="109728"/>
            </a:xfrm>
            <a:prstGeom prst="star6">
              <a:avLst/>
            </a:prstGeom>
            <a:pattFill prst="openDmnd">
              <a:fgClr>
                <a:schemeClr val="accent4">
                  <a:lumMod val="75000"/>
                </a:schemeClr>
              </a:fgClr>
              <a:bgClr>
                <a:schemeClr val="bg1"/>
              </a:bgClr>
            </a:pattFill>
            <a:ln w="3175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6" name="6-Point Star 275"/>
            <p:cNvSpPr>
              <a:spLocks noChangeAspect="1"/>
            </p:cNvSpPr>
            <p:nvPr/>
          </p:nvSpPr>
          <p:spPr>
            <a:xfrm>
              <a:off x="1743465" y="4824042"/>
              <a:ext cx="112391" cy="109728"/>
            </a:xfrm>
            <a:prstGeom prst="star6">
              <a:avLst/>
            </a:prstGeom>
            <a:noFill/>
            <a:ln w="3175">
              <a:solidFill>
                <a:srgbClr val="FF4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79" name="Group 278"/>
          <p:cNvGrpSpPr/>
          <p:nvPr/>
        </p:nvGrpSpPr>
        <p:grpSpPr>
          <a:xfrm>
            <a:off x="2431754" y="3862982"/>
            <a:ext cx="817547" cy="1413579"/>
            <a:chOff x="1216691" y="3580971"/>
            <a:chExt cx="817547" cy="1413579"/>
          </a:xfrm>
        </p:grpSpPr>
        <p:pic>
          <p:nvPicPr>
            <p:cNvPr id="280" name="Picture 27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16691" y="4176691"/>
              <a:ext cx="105013" cy="222138"/>
            </a:xfrm>
            <a:prstGeom prst="rect">
              <a:avLst/>
            </a:prstGeom>
          </p:spPr>
        </p:pic>
        <p:grpSp>
          <p:nvGrpSpPr>
            <p:cNvPr id="281" name="Group 280"/>
            <p:cNvGrpSpPr/>
            <p:nvPr/>
          </p:nvGrpSpPr>
          <p:grpSpPr>
            <a:xfrm>
              <a:off x="1216691" y="3580971"/>
              <a:ext cx="817547" cy="231288"/>
              <a:chOff x="1222231" y="3580971"/>
              <a:chExt cx="817547" cy="231288"/>
            </a:xfrm>
          </p:grpSpPr>
          <p:pic>
            <p:nvPicPr>
              <p:cNvPr id="292" name="Picture 291"/>
              <p:cNvPicPr>
                <a:picLocks noChangeAspect="1"/>
              </p:cNvPicPr>
              <p:nvPr/>
            </p:nvPicPr>
            <p:blipFill rotWithShape="1">
              <a:blip r:embed="rId5"/>
              <a:srcRect l="36761" t="12941" r="35200" b="11177"/>
              <a:stretch/>
            </p:blipFill>
            <p:spPr>
              <a:xfrm flipH="1">
                <a:off x="1222231" y="3580971"/>
                <a:ext cx="85463" cy="231288"/>
              </a:xfrm>
              <a:prstGeom prst="rect">
                <a:avLst/>
              </a:prstGeom>
            </p:spPr>
          </p:pic>
          <p:sp>
            <p:nvSpPr>
              <p:cNvPr id="293" name="6-Point Star 292"/>
              <p:cNvSpPr>
                <a:spLocks noChangeAspect="1"/>
              </p:cNvSpPr>
              <p:nvPr/>
            </p:nvSpPr>
            <p:spPr>
              <a:xfrm>
                <a:off x="1392241" y="3641751"/>
                <a:ext cx="112391" cy="109728"/>
              </a:xfrm>
              <a:prstGeom prst="star6">
                <a:avLst/>
              </a:prstGeom>
              <a:pattFill prst="openDmnd">
                <a:fgClr>
                  <a:schemeClr val="accent1"/>
                </a:fgClr>
                <a:bgClr>
                  <a:schemeClr val="bg1"/>
                </a:bgClr>
              </a:pattFill>
              <a:ln w="3175">
                <a:solidFill>
                  <a:srgbClr val="0432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4" name="6-Point Star 293"/>
              <p:cNvSpPr>
                <a:spLocks noChangeAspect="1"/>
              </p:cNvSpPr>
              <p:nvPr/>
            </p:nvSpPr>
            <p:spPr>
              <a:xfrm>
                <a:off x="1570623" y="3641751"/>
                <a:ext cx="112391" cy="109728"/>
              </a:xfrm>
              <a:prstGeom prst="star6">
                <a:avLst/>
              </a:prstGeom>
              <a:noFill/>
              <a:ln w="3175">
                <a:solidFill>
                  <a:schemeClr val="accent4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5" name="6-Point Star 294"/>
              <p:cNvSpPr>
                <a:spLocks noChangeAspect="1"/>
              </p:cNvSpPr>
              <p:nvPr/>
            </p:nvSpPr>
            <p:spPr>
              <a:xfrm>
                <a:off x="1749005" y="3641751"/>
                <a:ext cx="112391" cy="109728"/>
              </a:xfrm>
              <a:prstGeom prst="star6">
                <a:avLst/>
              </a:prstGeom>
              <a:noFill/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6" name="6-Point Star 295"/>
              <p:cNvSpPr>
                <a:spLocks noChangeAspect="1"/>
              </p:cNvSpPr>
              <p:nvPr/>
            </p:nvSpPr>
            <p:spPr>
              <a:xfrm>
                <a:off x="1927387" y="3641751"/>
                <a:ext cx="112391" cy="109728"/>
              </a:xfrm>
              <a:prstGeom prst="star6">
                <a:avLst/>
              </a:prstGeom>
              <a:noFill/>
              <a:ln w="3175">
                <a:solidFill>
                  <a:srgbClr val="FF4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282" name="Picture 281"/>
            <p:cNvPicPr>
              <a:picLocks noChangeAspect="1"/>
            </p:cNvPicPr>
            <p:nvPr/>
          </p:nvPicPr>
          <p:blipFill rotWithShape="1">
            <a:blip r:embed="rId5"/>
            <a:srcRect l="36761" t="12941" r="35200" b="11177"/>
            <a:stretch/>
          </p:blipFill>
          <p:spPr>
            <a:xfrm flipH="1">
              <a:off x="1216691" y="3878831"/>
              <a:ext cx="85463" cy="231288"/>
            </a:xfrm>
            <a:prstGeom prst="rect">
              <a:avLst/>
            </a:prstGeom>
          </p:spPr>
        </p:pic>
        <p:sp>
          <p:nvSpPr>
            <p:cNvPr id="283" name="6-Point Star 282"/>
            <p:cNvSpPr>
              <a:spLocks noChangeAspect="1"/>
            </p:cNvSpPr>
            <p:nvPr/>
          </p:nvSpPr>
          <p:spPr>
            <a:xfrm>
              <a:off x="1386701" y="3939611"/>
              <a:ext cx="112391" cy="109728"/>
            </a:xfrm>
            <a:prstGeom prst="star6">
              <a:avLst/>
            </a:prstGeom>
            <a:noFill/>
            <a:ln w="3175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84" name="Picture 283"/>
            <p:cNvPicPr>
              <a:picLocks noChangeAspect="1"/>
            </p:cNvPicPr>
            <p:nvPr/>
          </p:nvPicPr>
          <p:blipFill rotWithShape="1">
            <a:blip r:embed="rId5"/>
            <a:srcRect l="36761" t="12941" r="35200" b="11177"/>
            <a:stretch/>
          </p:blipFill>
          <p:spPr>
            <a:xfrm flipH="1">
              <a:off x="1216691" y="4465401"/>
              <a:ext cx="85463" cy="231288"/>
            </a:xfrm>
            <a:prstGeom prst="rect">
              <a:avLst/>
            </a:prstGeom>
          </p:spPr>
        </p:pic>
        <p:sp>
          <p:nvSpPr>
            <p:cNvPr id="285" name="6-Point Star 284"/>
            <p:cNvSpPr>
              <a:spLocks noChangeAspect="1"/>
            </p:cNvSpPr>
            <p:nvPr/>
          </p:nvSpPr>
          <p:spPr>
            <a:xfrm>
              <a:off x="1386701" y="4526181"/>
              <a:ext cx="112391" cy="109728"/>
            </a:xfrm>
            <a:prstGeom prst="star6">
              <a:avLst/>
            </a:prstGeom>
            <a:pattFill prst="openDmnd">
              <a:fgClr>
                <a:schemeClr val="accent6">
                  <a:lumMod val="75000"/>
                </a:schemeClr>
              </a:fgClr>
              <a:bgClr>
                <a:schemeClr val="bg1"/>
              </a:bgClr>
            </a:pattFill>
            <a:ln w="3175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6" name="6-Point Star 285"/>
            <p:cNvSpPr>
              <a:spLocks noChangeAspect="1"/>
            </p:cNvSpPr>
            <p:nvPr/>
          </p:nvSpPr>
          <p:spPr>
            <a:xfrm>
              <a:off x="1565083" y="4526181"/>
              <a:ext cx="112391" cy="109728"/>
            </a:xfrm>
            <a:prstGeom prst="star6">
              <a:avLst/>
            </a:prstGeom>
            <a:noFill/>
            <a:ln w="3175">
              <a:solidFill>
                <a:srgbClr val="0432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7" name="6-Point Star 286"/>
            <p:cNvSpPr>
              <a:spLocks noChangeAspect="1"/>
            </p:cNvSpPr>
            <p:nvPr/>
          </p:nvSpPr>
          <p:spPr>
            <a:xfrm>
              <a:off x="1743465" y="4526181"/>
              <a:ext cx="112391" cy="109728"/>
            </a:xfrm>
            <a:prstGeom prst="star6">
              <a:avLst/>
            </a:pr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88" name="Picture 287"/>
            <p:cNvPicPr>
              <a:picLocks noChangeAspect="1"/>
            </p:cNvPicPr>
            <p:nvPr/>
          </p:nvPicPr>
          <p:blipFill rotWithShape="1">
            <a:blip r:embed="rId5"/>
            <a:srcRect l="36761" t="12941" r="35200" b="11177"/>
            <a:stretch/>
          </p:blipFill>
          <p:spPr>
            <a:xfrm flipH="1">
              <a:off x="1216691" y="4763262"/>
              <a:ext cx="85463" cy="231288"/>
            </a:xfrm>
            <a:prstGeom prst="rect">
              <a:avLst/>
            </a:prstGeom>
          </p:spPr>
        </p:pic>
        <p:sp>
          <p:nvSpPr>
            <p:cNvPr id="289" name="6-Point Star 288"/>
            <p:cNvSpPr>
              <a:spLocks noChangeAspect="1"/>
            </p:cNvSpPr>
            <p:nvPr/>
          </p:nvSpPr>
          <p:spPr>
            <a:xfrm>
              <a:off x="1386701" y="4824042"/>
              <a:ext cx="112391" cy="109728"/>
            </a:xfrm>
            <a:prstGeom prst="star6">
              <a:avLst/>
            </a:pr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0" name="6-Point Star 289"/>
            <p:cNvSpPr>
              <a:spLocks noChangeAspect="1"/>
            </p:cNvSpPr>
            <p:nvPr/>
          </p:nvSpPr>
          <p:spPr>
            <a:xfrm>
              <a:off x="1565083" y="4824042"/>
              <a:ext cx="112391" cy="109728"/>
            </a:xfrm>
            <a:prstGeom prst="star6">
              <a:avLst/>
            </a:prstGeom>
            <a:pattFill prst="openDmnd">
              <a:fgClr>
                <a:schemeClr val="accent4">
                  <a:lumMod val="75000"/>
                </a:schemeClr>
              </a:fgClr>
              <a:bgClr>
                <a:schemeClr val="bg1"/>
              </a:bgClr>
            </a:pattFill>
            <a:ln w="3175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1" name="6-Point Star 290"/>
            <p:cNvSpPr>
              <a:spLocks noChangeAspect="1"/>
            </p:cNvSpPr>
            <p:nvPr/>
          </p:nvSpPr>
          <p:spPr>
            <a:xfrm>
              <a:off x="1743465" y="4824042"/>
              <a:ext cx="112391" cy="109728"/>
            </a:xfrm>
            <a:prstGeom prst="star6">
              <a:avLst/>
            </a:prstGeom>
            <a:noFill/>
            <a:ln w="3175">
              <a:solidFill>
                <a:srgbClr val="FF4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97" name="Group 296"/>
          <p:cNvGrpSpPr/>
          <p:nvPr/>
        </p:nvGrpSpPr>
        <p:grpSpPr>
          <a:xfrm>
            <a:off x="1348151" y="3862982"/>
            <a:ext cx="817547" cy="1413579"/>
            <a:chOff x="1216691" y="3580971"/>
            <a:chExt cx="817547" cy="1413579"/>
          </a:xfrm>
        </p:grpSpPr>
        <p:pic>
          <p:nvPicPr>
            <p:cNvPr id="298" name="Picture 29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16691" y="4176691"/>
              <a:ext cx="105013" cy="222138"/>
            </a:xfrm>
            <a:prstGeom prst="rect">
              <a:avLst/>
            </a:prstGeom>
          </p:spPr>
        </p:pic>
        <p:grpSp>
          <p:nvGrpSpPr>
            <p:cNvPr id="300" name="Group 299"/>
            <p:cNvGrpSpPr/>
            <p:nvPr/>
          </p:nvGrpSpPr>
          <p:grpSpPr>
            <a:xfrm>
              <a:off x="1216691" y="3580971"/>
              <a:ext cx="817547" cy="231288"/>
              <a:chOff x="1222231" y="3580971"/>
              <a:chExt cx="817547" cy="231288"/>
            </a:xfrm>
          </p:grpSpPr>
          <p:pic>
            <p:nvPicPr>
              <p:cNvPr id="325" name="Picture 324"/>
              <p:cNvPicPr>
                <a:picLocks noChangeAspect="1"/>
              </p:cNvPicPr>
              <p:nvPr/>
            </p:nvPicPr>
            <p:blipFill rotWithShape="1">
              <a:blip r:embed="rId5"/>
              <a:srcRect l="36761" t="12941" r="35200" b="11177"/>
              <a:stretch/>
            </p:blipFill>
            <p:spPr>
              <a:xfrm flipH="1">
                <a:off x="1222231" y="3580971"/>
                <a:ext cx="85463" cy="231288"/>
              </a:xfrm>
              <a:prstGeom prst="rect">
                <a:avLst/>
              </a:prstGeom>
            </p:spPr>
          </p:pic>
          <p:sp>
            <p:nvSpPr>
              <p:cNvPr id="331" name="6-Point Star 330"/>
              <p:cNvSpPr>
                <a:spLocks noChangeAspect="1"/>
              </p:cNvSpPr>
              <p:nvPr/>
            </p:nvSpPr>
            <p:spPr>
              <a:xfrm>
                <a:off x="1392241" y="3641751"/>
                <a:ext cx="112391" cy="109728"/>
              </a:xfrm>
              <a:prstGeom prst="star6">
                <a:avLst/>
              </a:prstGeom>
              <a:pattFill prst="openDmnd">
                <a:fgClr>
                  <a:schemeClr val="accent1"/>
                </a:fgClr>
                <a:bgClr>
                  <a:schemeClr val="bg1"/>
                </a:bgClr>
              </a:pattFill>
              <a:ln w="3175">
                <a:solidFill>
                  <a:srgbClr val="0432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2" name="6-Point Star 331"/>
              <p:cNvSpPr>
                <a:spLocks noChangeAspect="1"/>
              </p:cNvSpPr>
              <p:nvPr/>
            </p:nvSpPr>
            <p:spPr>
              <a:xfrm>
                <a:off x="1570623" y="3641751"/>
                <a:ext cx="112391" cy="109728"/>
              </a:xfrm>
              <a:prstGeom prst="star6">
                <a:avLst/>
              </a:prstGeom>
              <a:noFill/>
              <a:ln w="3175">
                <a:solidFill>
                  <a:schemeClr val="accent4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3" name="6-Point Star 332"/>
              <p:cNvSpPr>
                <a:spLocks noChangeAspect="1"/>
              </p:cNvSpPr>
              <p:nvPr/>
            </p:nvSpPr>
            <p:spPr>
              <a:xfrm>
                <a:off x="1749005" y="3641751"/>
                <a:ext cx="112391" cy="109728"/>
              </a:xfrm>
              <a:prstGeom prst="star6">
                <a:avLst/>
              </a:prstGeom>
              <a:noFill/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4" name="6-Point Star 333"/>
              <p:cNvSpPr>
                <a:spLocks noChangeAspect="1"/>
              </p:cNvSpPr>
              <p:nvPr/>
            </p:nvSpPr>
            <p:spPr>
              <a:xfrm>
                <a:off x="1927387" y="3641751"/>
                <a:ext cx="112391" cy="109728"/>
              </a:xfrm>
              <a:prstGeom prst="star6">
                <a:avLst/>
              </a:prstGeom>
              <a:noFill/>
              <a:ln w="3175">
                <a:solidFill>
                  <a:srgbClr val="FF4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301" name="Picture 300"/>
            <p:cNvPicPr>
              <a:picLocks noChangeAspect="1"/>
            </p:cNvPicPr>
            <p:nvPr/>
          </p:nvPicPr>
          <p:blipFill rotWithShape="1">
            <a:blip r:embed="rId5"/>
            <a:srcRect l="36761" t="12941" r="35200" b="11177"/>
            <a:stretch/>
          </p:blipFill>
          <p:spPr>
            <a:xfrm flipH="1">
              <a:off x="1216691" y="3878831"/>
              <a:ext cx="85463" cy="231288"/>
            </a:xfrm>
            <a:prstGeom prst="rect">
              <a:avLst/>
            </a:prstGeom>
          </p:spPr>
        </p:pic>
        <p:sp>
          <p:nvSpPr>
            <p:cNvPr id="310" name="6-Point Star 309"/>
            <p:cNvSpPr>
              <a:spLocks noChangeAspect="1"/>
            </p:cNvSpPr>
            <p:nvPr/>
          </p:nvSpPr>
          <p:spPr>
            <a:xfrm>
              <a:off x="1386701" y="3939611"/>
              <a:ext cx="112391" cy="109728"/>
            </a:xfrm>
            <a:prstGeom prst="star6">
              <a:avLst/>
            </a:prstGeom>
            <a:noFill/>
            <a:ln w="3175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12" name="Picture 311"/>
            <p:cNvPicPr>
              <a:picLocks noChangeAspect="1"/>
            </p:cNvPicPr>
            <p:nvPr/>
          </p:nvPicPr>
          <p:blipFill rotWithShape="1">
            <a:blip r:embed="rId5"/>
            <a:srcRect l="36761" t="12941" r="35200" b="11177"/>
            <a:stretch/>
          </p:blipFill>
          <p:spPr>
            <a:xfrm flipH="1">
              <a:off x="1216691" y="4465401"/>
              <a:ext cx="85463" cy="231288"/>
            </a:xfrm>
            <a:prstGeom prst="rect">
              <a:avLst/>
            </a:prstGeom>
          </p:spPr>
        </p:pic>
        <p:sp>
          <p:nvSpPr>
            <p:cNvPr id="314" name="6-Point Star 313"/>
            <p:cNvSpPr>
              <a:spLocks noChangeAspect="1"/>
            </p:cNvSpPr>
            <p:nvPr/>
          </p:nvSpPr>
          <p:spPr>
            <a:xfrm>
              <a:off x="1386701" y="4526181"/>
              <a:ext cx="112391" cy="109728"/>
            </a:xfrm>
            <a:prstGeom prst="star6">
              <a:avLst/>
            </a:prstGeom>
            <a:pattFill prst="openDmnd">
              <a:fgClr>
                <a:schemeClr val="accent6">
                  <a:lumMod val="75000"/>
                </a:schemeClr>
              </a:fgClr>
              <a:bgClr>
                <a:schemeClr val="bg1"/>
              </a:bgClr>
            </a:pattFill>
            <a:ln w="3175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5" name="6-Point Star 314"/>
            <p:cNvSpPr>
              <a:spLocks noChangeAspect="1"/>
            </p:cNvSpPr>
            <p:nvPr/>
          </p:nvSpPr>
          <p:spPr>
            <a:xfrm>
              <a:off x="1565083" y="4526181"/>
              <a:ext cx="112391" cy="109728"/>
            </a:xfrm>
            <a:prstGeom prst="star6">
              <a:avLst/>
            </a:prstGeom>
            <a:noFill/>
            <a:ln w="3175">
              <a:solidFill>
                <a:srgbClr val="0432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7" name="6-Point Star 316"/>
            <p:cNvSpPr>
              <a:spLocks noChangeAspect="1"/>
            </p:cNvSpPr>
            <p:nvPr/>
          </p:nvSpPr>
          <p:spPr>
            <a:xfrm>
              <a:off x="1743465" y="4526181"/>
              <a:ext cx="112391" cy="109728"/>
            </a:xfrm>
            <a:prstGeom prst="star6">
              <a:avLst/>
            </a:pr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18" name="Picture 317"/>
            <p:cNvPicPr>
              <a:picLocks noChangeAspect="1"/>
            </p:cNvPicPr>
            <p:nvPr/>
          </p:nvPicPr>
          <p:blipFill rotWithShape="1">
            <a:blip r:embed="rId5"/>
            <a:srcRect l="36761" t="12941" r="35200" b="11177"/>
            <a:stretch/>
          </p:blipFill>
          <p:spPr>
            <a:xfrm flipH="1">
              <a:off x="1216691" y="4763262"/>
              <a:ext cx="85463" cy="231288"/>
            </a:xfrm>
            <a:prstGeom prst="rect">
              <a:avLst/>
            </a:prstGeom>
          </p:spPr>
        </p:pic>
        <p:sp>
          <p:nvSpPr>
            <p:cNvPr id="320" name="6-Point Star 319"/>
            <p:cNvSpPr>
              <a:spLocks noChangeAspect="1"/>
            </p:cNvSpPr>
            <p:nvPr/>
          </p:nvSpPr>
          <p:spPr>
            <a:xfrm>
              <a:off x="1386701" y="4824042"/>
              <a:ext cx="112391" cy="109728"/>
            </a:xfrm>
            <a:prstGeom prst="star6">
              <a:avLst/>
            </a:pr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1" name="6-Point Star 320"/>
            <p:cNvSpPr>
              <a:spLocks noChangeAspect="1"/>
            </p:cNvSpPr>
            <p:nvPr/>
          </p:nvSpPr>
          <p:spPr>
            <a:xfrm>
              <a:off x="1565083" y="4824042"/>
              <a:ext cx="112391" cy="109728"/>
            </a:xfrm>
            <a:prstGeom prst="star6">
              <a:avLst/>
            </a:prstGeom>
            <a:pattFill prst="openDmnd">
              <a:fgClr>
                <a:schemeClr val="accent4">
                  <a:lumMod val="75000"/>
                </a:schemeClr>
              </a:fgClr>
              <a:bgClr>
                <a:schemeClr val="bg1"/>
              </a:bgClr>
            </a:pattFill>
            <a:ln w="3175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4" name="6-Point Star 323"/>
            <p:cNvSpPr>
              <a:spLocks noChangeAspect="1"/>
            </p:cNvSpPr>
            <p:nvPr/>
          </p:nvSpPr>
          <p:spPr>
            <a:xfrm>
              <a:off x="1743465" y="4824042"/>
              <a:ext cx="112391" cy="109728"/>
            </a:xfrm>
            <a:prstGeom prst="star6">
              <a:avLst/>
            </a:prstGeom>
            <a:noFill/>
            <a:ln w="3175">
              <a:solidFill>
                <a:srgbClr val="FF4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37" name="Picture 33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5357" y="4506725"/>
            <a:ext cx="226015" cy="126092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>
            <a:off x="1508709" y="3402409"/>
            <a:ext cx="333746" cy="320040"/>
            <a:chOff x="6802240" y="796567"/>
            <a:chExt cx="333746" cy="320040"/>
          </a:xfrm>
        </p:grpSpPr>
        <p:sp>
          <p:nvSpPr>
            <p:cNvPr id="339" name="Oval 338"/>
            <p:cNvSpPr/>
            <p:nvPr/>
          </p:nvSpPr>
          <p:spPr>
            <a:xfrm>
              <a:off x="6813100" y="796567"/>
              <a:ext cx="320040" cy="320040"/>
            </a:xfrm>
            <a:prstGeom prst="ellipse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 b="1">
                <a:solidFill>
                  <a:schemeClr val="tx1"/>
                </a:solidFill>
              </a:endParaRPr>
            </a:p>
          </p:txBody>
        </p:sp>
        <p:sp>
          <p:nvSpPr>
            <p:cNvPr id="340" name="TextBox 339"/>
            <p:cNvSpPr txBox="1"/>
            <p:nvPr/>
          </p:nvSpPr>
          <p:spPr>
            <a:xfrm>
              <a:off x="6802240" y="848865"/>
              <a:ext cx="333746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b="1" dirty="0" smtClean="0">
                  <a:solidFill>
                    <a:srgbClr val="0432FF"/>
                  </a:solidFill>
                </a:rPr>
                <a:t>TF1</a:t>
              </a:r>
              <a:endParaRPr lang="en-US" sz="800" b="1" dirty="0">
                <a:solidFill>
                  <a:srgbClr val="0432FF"/>
                </a:solidFill>
              </a:endParaRPr>
            </a:p>
          </p:txBody>
        </p:sp>
      </p:grpSp>
      <p:sp>
        <p:nvSpPr>
          <p:cNvPr id="341" name="Oval 340"/>
          <p:cNvSpPr/>
          <p:nvPr/>
        </p:nvSpPr>
        <p:spPr>
          <a:xfrm>
            <a:off x="2544086" y="3386700"/>
            <a:ext cx="320040" cy="320040"/>
          </a:xfrm>
          <a:prstGeom prst="ellipse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 b="1">
              <a:solidFill>
                <a:schemeClr val="tx1"/>
              </a:solidFill>
            </a:endParaRPr>
          </a:p>
        </p:txBody>
      </p:sp>
      <p:sp>
        <p:nvSpPr>
          <p:cNvPr id="344" name="TextBox 343"/>
          <p:cNvSpPr txBox="1"/>
          <p:nvPr/>
        </p:nvSpPr>
        <p:spPr>
          <a:xfrm>
            <a:off x="2533226" y="3438998"/>
            <a:ext cx="33374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 smtClean="0">
                <a:solidFill>
                  <a:srgbClr val="0432FF"/>
                </a:solidFill>
              </a:rPr>
              <a:t>TF2</a:t>
            </a:r>
            <a:endParaRPr lang="en-US" sz="800" b="1" dirty="0">
              <a:solidFill>
                <a:srgbClr val="0432FF"/>
              </a:solidFill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4088463" y="3330300"/>
            <a:ext cx="320040" cy="320040"/>
            <a:chOff x="4088463" y="3330300"/>
            <a:chExt cx="320040" cy="320040"/>
          </a:xfrm>
        </p:grpSpPr>
        <p:sp>
          <p:nvSpPr>
            <p:cNvPr id="347" name="Oval 346"/>
            <p:cNvSpPr/>
            <p:nvPr/>
          </p:nvSpPr>
          <p:spPr>
            <a:xfrm>
              <a:off x="4088463" y="3330300"/>
              <a:ext cx="320040" cy="320040"/>
            </a:xfrm>
            <a:prstGeom prst="ellipse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 b="1">
                <a:solidFill>
                  <a:schemeClr val="tx1"/>
                </a:solidFill>
              </a:endParaRPr>
            </a:p>
          </p:txBody>
        </p:sp>
        <p:sp>
          <p:nvSpPr>
            <p:cNvPr id="350" name="TextBox 349"/>
            <p:cNvSpPr txBox="1"/>
            <p:nvPr/>
          </p:nvSpPr>
          <p:spPr>
            <a:xfrm>
              <a:off x="4097640" y="3382598"/>
              <a:ext cx="301686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b="1" dirty="0" smtClean="0">
                  <a:solidFill>
                    <a:srgbClr val="0432FF"/>
                  </a:solidFill>
                </a:rPr>
                <a:t>G1</a:t>
              </a:r>
              <a:endParaRPr lang="en-US" sz="800" b="1" dirty="0">
                <a:solidFill>
                  <a:srgbClr val="0432FF"/>
                </a:solidFill>
              </a:endParaRPr>
            </a:p>
          </p:txBody>
        </p:sp>
      </p:grpSp>
      <p:pic>
        <p:nvPicPr>
          <p:cNvPr id="351" name="Picture 35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8954" y="4554748"/>
            <a:ext cx="226015" cy="126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9497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2620A-A37A-0348-B1AF-B61685941583}" type="datetime1">
              <a:rPr lang="en-US" smtClean="0"/>
              <a:t>9/22/17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90CB10-3CFA-3A43-9BE3-6DA7EBF618DC}" type="slidenum">
              <a:rPr lang="en-US" smtClean="0"/>
              <a:t>14</a:t>
            </a:fld>
            <a:endParaRPr lang="en-US" dirty="0"/>
          </a:p>
        </p:txBody>
      </p:sp>
      <p:sp>
        <p:nvSpPr>
          <p:cNvPr id="304" name="TextBox 303"/>
          <p:cNvSpPr txBox="1"/>
          <p:nvPr/>
        </p:nvSpPr>
        <p:spPr>
          <a:xfrm>
            <a:off x="6042549" y="2159339"/>
            <a:ext cx="5517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accent4">
                    <a:lumMod val="75000"/>
                  </a:schemeClr>
                </a:solidFill>
              </a:rPr>
              <a:t>miR-1</a:t>
            </a:r>
            <a:endParaRPr lang="en-US" sz="1200" dirty="0">
              <a:solidFill>
                <a:schemeClr val="accent4">
                  <a:lumMod val="75000"/>
                </a:schemeClr>
              </a:solidFill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1104856" y="1047847"/>
            <a:ext cx="5012471" cy="388312"/>
            <a:chOff x="1360423" y="475061"/>
            <a:chExt cx="5012471" cy="388312"/>
          </a:xfrm>
        </p:grpSpPr>
        <p:sp>
          <p:nvSpPr>
            <p:cNvPr id="56" name="Hexagon 55"/>
            <p:cNvSpPr/>
            <p:nvPr/>
          </p:nvSpPr>
          <p:spPr>
            <a:xfrm>
              <a:off x="6100916" y="484205"/>
              <a:ext cx="91440" cy="91440"/>
            </a:xfrm>
            <a:prstGeom prst="hexagon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8" name="Group 17"/>
            <p:cNvGrpSpPr/>
            <p:nvPr/>
          </p:nvGrpSpPr>
          <p:grpSpPr>
            <a:xfrm>
              <a:off x="1360423" y="641437"/>
              <a:ext cx="5012471" cy="221936"/>
              <a:chOff x="816633" y="641003"/>
              <a:chExt cx="5012471" cy="221936"/>
            </a:xfrm>
          </p:grpSpPr>
          <p:sp>
            <p:nvSpPr>
              <p:cNvPr id="25" name="Rectangle 24"/>
              <p:cNvSpPr/>
              <p:nvPr/>
            </p:nvSpPr>
            <p:spPr>
              <a:xfrm>
                <a:off x="3275488" y="641003"/>
                <a:ext cx="948529" cy="162047"/>
              </a:xfrm>
              <a:prstGeom prst="rect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 smtClean="0">
                    <a:solidFill>
                      <a:srgbClr val="FF40FF"/>
                    </a:solidFill>
                  </a:rPr>
                  <a:t>intron</a:t>
                </a:r>
                <a:endParaRPr lang="en-US" sz="1200" dirty="0">
                  <a:solidFill>
                    <a:srgbClr val="FF40FF"/>
                  </a:solidFill>
                </a:endParaRPr>
              </a:p>
            </p:txBody>
          </p:sp>
          <p:pic>
            <p:nvPicPr>
              <p:cNvPr id="29" name="Picture 28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4230756" y="650914"/>
                <a:ext cx="380048" cy="212025"/>
              </a:xfrm>
              <a:prstGeom prst="rect">
                <a:avLst/>
              </a:prstGeom>
            </p:spPr>
          </p:pic>
          <p:sp>
            <p:nvSpPr>
              <p:cNvPr id="54" name="Rectangle 53"/>
              <p:cNvSpPr/>
              <p:nvPr/>
            </p:nvSpPr>
            <p:spPr>
              <a:xfrm>
                <a:off x="4628172" y="641003"/>
                <a:ext cx="626309" cy="162047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 smtClean="0">
                    <a:solidFill>
                      <a:schemeClr val="tx1"/>
                    </a:solidFill>
                  </a:rPr>
                  <a:t>exon</a:t>
                </a:r>
                <a:endParaRPr 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55" name="Rectangle 54"/>
              <p:cNvSpPr/>
              <p:nvPr/>
            </p:nvSpPr>
            <p:spPr>
              <a:xfrm>
                <a:off x="5258625" y="641003"/>
                <a:ext cx="570479" cy="162047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 smtClean="0">
                    <a:solidFill>
                      <a:schemeClr val="tx1"/>
                    </a:solidFill>
                  </a:rPr>
                  <a:t>3’UTR</a:t>
                </a:r>
                <a:endParaRPr 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6" name="Rectangle 45"/>
              <p:cNvSpPr/>
              <p:nvPr/>
            </p:nvSpPr>
            <p:spPr>
              <a:xfrm>
                <a:off x="2723523" y="641003"/>
                <a:ext cx="549797" cy="162047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 smtClean="0">
                    <a:solidFill>
                      <a:schemeClr val="tx1"/>
                    </a:solidFill>
                  </a:rPr>
                  <a:t>exon</a:t>
                </a:r>
                <a:endParaRPr 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7" name="Rectangle 46"/>
              <p:cNvSpPr/>
              <p:nvPr/>
            </p:nvSpPr>
            <p:spPr>
              <a:xfrm>
                <a:off x="2110662" y="641003"/>
                <a:ext cx="610265" cy="162047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 smtClean="0">
                    <a:solidFill>
                      <a:srgbClr val="0432FF"/>
                    </a:solidFill>
                  </a:rPr>
                  <a:t>5’ UTR</a:t>
                </a:r>
                <a:endParaRPr lang="en-US" sz="1200" dirty="0">
                  <a:solidFill>
                    <a:srgbClr val="0432FF"/>
                  </a:solidFill>
                </a:endParaRPr>
              </a:p>
            </p:txBody>
          </p:sp>
          <p:cxnSp>
            <p:nvCxnSpPr>
              <p:cNvPr id="50" name="Straight Connector 49"/>
              <p:cNvCxnSpPr/>
              <p:nvPr/>
            </p:nvCxnSpPr>
            <p:spPr>
              <a:xfrm>
                <a:off x="1668108" y="720231"/>
                <a:ext cx="434629" cy="3590"/>
              </a:xfrm>
              <a:prstGeom prst="line">
                <a:avLst/>
              </a:prstGeom>
              <a:ln w="31750" cmpd="sng">
                <a:solidFill>
                  <a:schemeClr val="bg1">
                    <a:lumMod val="6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1" name="Rectangle 50"/>
              <p:cNvSpPr/>
              <p:nvPr/>
            </p:nvSpPr>
            <p:spPr>
              <a:xfrm>
                <a:off x="816633" y="641003"/>
                <a:ext cx="834107" cy="162047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 smtClean="0">
                    <a:solidFill>
                      <a:schemeClr val="accent6">
                        <a:lumMod val="75000"/>
                      </a:schemeClr>
                    </a:solidFill>
                  </a:rPr>
                  <a:t>enhancer</a:t>
                </a:r>
                <a:endParaRPr lang="en-US" sz="1200" dirty="0">
                  <a:solidFill>
                    <a:schemeClr val="accent6">
                      <a:lumMod val="75000"/>
                    </a:schemeClr>
                  </a:solidFill>
                </a:endParaRPr>
              </a:p>
            </p:txBody>
          </p:sp>
        </p:grpSp>
        <p:sp>
          <p:nvSpPr>
            <p:cNvPr id="53" name="Triangle 52"/>
            <p:cNvSpPr/>
            <p:nvPr/>
          </p:nvSpPr>
          <p:spPr>
            <a:xfrm>
              <a:off x="1675582" y="475061"/>
              <a:ext cx="109728" cy="109728"/>
            </a:xfrm>
            <a:prstGeom prst="triangle">
              <a:avLst/>
            </a:prstGeom>
            <a:solidFill>
              <a:srgbClr val="0432FF"/>
            </a:solidFill>
            <a:ln>
              <a:noFill/>
            </a:ln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Diamond 35"/>
            <p:cNvSpPr/>
            <p:nvPr/>
          </p:nvSpPr>
          <p:spPr>
            <a:xfrm>
              <a:off x="3829957" y="475061"/>
              <a:ext cx="109728" cy="109728"/>
            </a:xfrm>
            <a:prstGeom prst="diamond">
              <a:avLst/>
            </a:prstGeom>
            <a:solidFill>
              <a:srgbClr val="9420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Diamond 36"/>
            <p:cNvSpPr/>
            <p:nvPr/>
          </p:nvSpPr>
          <p:spPr>
            <a:xfrm>
              <a:off x="5686761" y="475061"/>
              <a:ext cx="109728" cy="109728"/>
            </a:xfrm>
            <a:prstGeom prst="diamond">
              <a:avLst/>
            </a:prstGeom>
            <a:solidFill>
              <a:srgbClr val="9420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3" name="Triangle 382"/>
            <p:cNvSpPr/>
            <p:nvPr/>
          </p:nvSpPr>
          <p:spPr>
            <a:xfrm>
              <a:off x="2849856" y="475061"/>
              <a:ext cx="109728" cy="109728"/>
            </a:xfrm>
            <a:prstGeom prst="triangle">
              <a:avLst/>
            </a:prstGeom>
            <a:solidFill>
              <a:srgbClr val="0432FF"/>
            </a:solidFill>
            <a:ln>
              <a:noFill/>
            </a:ln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863143" y="1464273"/>
            <a:ext cx="5495897" cy="1965329"/>
            <a:chOff x="821262" y="891487"/>
            <a:chExt cx="5495897" cy="1965329"/>
          </a:xfrm>
        </p:grpSpPr>
        <p:sp>
          <p:nvSpPr>
            <p:cNvPr id="308" name="TextBox 307"/>
            <p:cNvSpPr txBox="1"/>
            <p:nvPr/>
          </p:nvSpPr>
          <p:spPr>
            <a:xfrm>
              <a:off x="1436198" y="2579817"/>
              <a:ext cx="36099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G2</a:t>
              </a:r>
              <a:endParaRPr lang="en-US" sz="1200" dirty="0"/>
            </a:p>
          </p:txBody>
        </p:sp>
        <p:grpSp>
          <p:nvGrpSpPr>
            <p:cNvPr id="30" name="Group 29"/>
            <p:cNvGrpSpPr/>
            <p:nvPr/>
          </p:nvGrpSpPr>
          <p:grpSpPr>
            <a:xfrm>
              <a:off x="821262" y="891487"/>
              <a:ext cx="5495897" cy="1863560"/>
              <a:chOff x="765526" y="1114850"/>
              <a:chExt cx="5495897" cy="1863560"/>
            </a:xfrm>
          </p:grpSpPr>
          <p:sp>
            <p:nvSpPr>
              <p:cNvPr id="179" name="TextBox 178"/>
              <p:cNvSpPr txBox="1"/>
              <p:nvPr/>
            </p:nvSpPr>
            <p:spPr>
              <a:xfrm>
                <a:off x="822415" y="1293151"/>
                <a:ext cx="40908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>
                    <a:solidFill>
                      <a:srgbClr val="0432FF"/>
                    </a:solidFill>
                  </a:rPr>
                  <a:t>TF1</a:t>
                </a:r>
                <a:endParaRPr lang="en-US" sz="1200" dirty="0">
                  <a:solidFill>
                    <a:srgbClr val="0432FF"/>
                  </a:solidFill>
                </a:endParaRPr>
              </a:p>
            </p:txBody>
          </p:sp>
          <p:sp>
            <p:nvSpPr>
              <p:cNvPr id="210" name="Hexagon 209"/>
              <p:cNvSpPr/>
              <p:nvPr/>
            </p:nvSpPr>
            <p:spPr>
              <a:xfrm>
                <a:off x="4357048" y="1690476"/>
                <a:ext cx="91440" cy="91440"/>
              </a:xfrm>
              <a:prstGeom prst="hexagon">
                <a:avLst/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3" name="TextBox 302"/>
              <p:cNvSpPr txBox="1"/>
              <p:nvPr/>
            </p:nvSpPr>
            <p:spPr>
              <a:xfrm>
                <a:off x="5023729" y="1114850"/>
                <a:ext cx="51007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>
                    <a:solidFill>
                      <a:srgbClr val="7030A0"/>
                    </a:solidFill>
                  </a:rPr>
                  <a:t>RBP1</a:t>
                </a:r>
                <a:endParaRPr lang="en-US" sz="1200" dirty="0">
                  <a:solidFill>
                    <a:srgbClr val="7030A0"/>
                  </a:solidFill>
                </a:endParaRPr>
              </a:p>
            </p:txBody>
          </p:sp>
          <p:sp>
            <p:nvSpPr>
              <p:cNvPr id="305" name="TextBox 304"/>
              <p:cNvSpPr txBox="1"/>
              <p:nvPr/>
            </p:nvSpPr>
            <p:spPr>
              <a:xfrm>
                <a:off x="5682280" y="2655757"/>
                <a:ext cx="51007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>
                    <a:solidFill>
                      <a:srgbClr val="7030A0"/>
                    </a:solidFill>
                  </a:rPr>
                  <a:t>RBP2</a:t>
                </a:r>
                <a:endParaRPr lang="en-US" sz="1200" dirty="0">
                  <a:solidFill>
                    <a:srgbClr val="7030A0"/>
                  </a:solidFill>
                </a:endParaRPr>
              </a:p>
            </p:txBody>
          </p:sp>
          <p:sp>
            <p:nvSpPr>
              <p:cNvPr id="306" name="TextBox 305"/>
              <p:cNvSpPr txBox="1"/>
              <p:nvPr/>
            </p:nvSpPr>
            <p:spPr>
              <a:xfrm>
                <a:off x="765526" y="2315303"/>
                <a:ext cx="40908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>
                    <a:solidFill>
                      <a:srgbClr val="0432FF"/>
                    </a:solidFill>
                  </a:rPr>
                  <a:t>TF2</a:t>
                </a:r>
                <a:endParaRPr lang="en-US" sz="1200" dirty="0">
                  <a:solidFill>
                    <a:srgbClr val="0432FF"/>
                  </a:solidFill>
                </a:endParaRPr>
              </a:p>
            </p:txBody>
          </p:sp>
          <p:sp>
            <p:nvSpPr>
              <p:cNvPr id="307" name="TextBox 306"/>
              <p:cNvSpPr txBox="1"/>
              <p:nvPr/>
            </p:nvSpPr>
            <p:spPr>
              <a:xfrm>
                <a:off x="1350272" y="1757125"/>
                <a:ext cx="36099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/>
                  <a:t>G1</a:t>
                </a:r>
                <a:endParaRPr lang="en-US" sz="1200" dirty="0"/>
              </a:p>
            </p:txBody>
          </p:sp>
          <p:sp>
            <p:nvSpPr>
              <p:cNvPr id="309" name="TextBox 308"/>
              <p:cNvSpPr txBox="1"/>
              <p:nvPr/>
            </p:nvSpPr>
            <p:spPr>
              <a:xfrm>
                <a:off x="5900427" y="2208390"/>
                <a:ext cx="36099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/>
                  <a:t>G3</a:t>
                </a:r>
                <a:endParaRPr lang="en-US" sz="1200" dirty="0"/>
              </a:p>
            </p:txBody>
          </p:sp>
          <p:grpSp>
            <p:nvGrpSpPr>
              <p:cNvPr id="393" name="Group 392"/>
              <p:cNvGrpSpPr/>
              <p:nvPr/>
            </p:nvGrpSpPr>
            <p:grpSpPr>
              <a:xfrm flipV="1">
                <a:off x="1326412" y="1408791"/>
                <a:ext cx="1909739" cy="45719"/>
                <a:chOff x="816633" y="641003"/>
                <a:chExt cx="5012471" cy="221936"/>
              </a:xfrm>
            </p:grpSpPr>
            <p:sp>
              <p:nvSpPr>
                <p:cNvPr id="409" name="Rectangle 408"/>
                <p:cNvSpPr/>
                <p:nvPr/>
              </p:nvSpPr>
              <p:spPr>
                <a:xfrm>
                  <a:off x="3275488" y="641003"/>
                  <a:ext cx="948529" cy="162047"/>
                </a:xfrm>
                <a:prstGeom prst="rect">
                  <a:avLst/>
                </a:prstGeom>
                <a:noFill/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>
                    <a:solidFill>
                      <a:schemeClr val="tx1"/>
                    </a:solidFill>
                  </a:endParaRPr>
                </a:p>
              </p:txBody>
            </p:sp>
            <p:pic>
              <p:nvPicPr>
                <p:cNvPr id="422" name="Picture 421"/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4230756" y="650914"/>
                  <a:ext cx="380048" cy="212025"/>
                </a:xfrm>
                <a:prstGeom prst="rect">
                  <a:avLst/>
                </a:prstGeom>
              </p:spPr>
            </p:pic>
            <p:sp>
              <p:nvSpPr>
                <p:cNvPr id="427" name="Rectangle 426"/>
                <p:cNvSpPr/>
                <p:nvPr/>
              </p:nvSpPr>
              <p:spPr>
                <a:xfrm>
                  <a:off x="4628172" y="641003"/>
                  <a:ext cx="626309" cy="162047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28" name="Rectangle 427"/>
                <p:cNvSpPr/>
                <p:nvPr/>
              </p:nvSpPr>
              <p:spPr>
                <a:xfrm>
                  <a:off x="5258625" y="641003"/>
                  <a:ext cx="570479" cy="162047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29" name="Rectangle 428"/>
                <p:cNvSpPr/>
                <p:nvPr/>
              </p:nvSpPr>
              <p:spPr>
                <a:xfrm>
                  <a:off x="2723523" y="641003"/>
                  <a:ext cx="549797" cy="162047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30" name="Rectangle 429"/>
                <p:cNvSpPr/>
                <p:nvPr/>
              </p:nvSpPr>
              <p:spPr>
                <a:xfrm>
                  <a:off x="2110662" y="641003"/>
                  <a:ext cx="610265" cy="162047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431" name="Straight Connector 430"/>
                <p:cNvCxnSpPr/>
                <p:nvPr/>
              </p:nvCxnSpPr>
              <p:spPr>
                <a:xfrm>
                  <a:off x="1668108" y="720231"/>
                  <a:ext cx="434629" cy="3590"/>
                </a:xfrm>
                <a:prstGeom prst="line">
                  <a:avLst/>
                </a:prstGeom>
                <a:ln w="12700" cmpd="sng">
                  <a:solidFill>
                    <a:schemeClr val="bg1">
                      <a:lumMod val="65000"/>
                    </a:schemeClr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32" name="Rectangle 431"/>
                <p:cNvSpPr/>
                <p:nvPr/>
              </p:nvSpPr>
              <p:spPr>
                <a:xfrm>
                  <a:off x="816633" y="641003"/>
                  <a:ext cx="834107" cy="162047"/>
                </a:xfrm>
                <a:prstGeom prst="rect">
                  <a:avLst/>
                </a:prstGeom>
                <a:solidFill>
                  <a:schemeClr val="accent6">
                    <a:lumMod val="40000"/>
                    <a:lumOff val="60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433" name="Group 432"/>
              <p:cNvGrpSpPr/>
              <p:nvPr/>
            </p:nvGrpSpPr>
            <p:grpSpPr>
              <a:xfrm flipV="1">
                <a:off x="1730446" y="1872765"/>
                <a:ext cx="1909739" cy="45719"/>
                <a:chOff x="816633" y="641003"/>
                <a:chExt cx="5012471" cy="221936"/>
              </a:xfrm>
            </p:grpSpPr>
            <p:sp>
              <p:nvSpPr>
                <p:cNvPr id="434" name="Rectangle 433"/>
                <p:cNvSpPr/>
                <p:nvPr/>
              </p:nvSpPr>
              <p:spPr>
                <a:xfrm>
                  <a:off x="3275488" y="641003"/>
                  <a:ext cx="948529" cy="162047"/>
                </a:xfrm>
                <a:prstGeom prst="rect">
                  <a:avLst/>
                </a:prstGeom>
                <a:noFill/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>
                    <a:solidFill>
                      <a:schemeClr val="tx1"/>
                    </a:solidFill>
                  </a:endParaRPr>
                </a:p>
              </p:txBody>
            </p:sp>
            <p:pic>
              <p:nvPicPr>
                <p:cNvPr id="435" name="Picture 434"/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4230756" y="650914"/>
                  <a:ext cx="380048" cy="212025"/>
                </a:xfrm>
                <a:prstGeom prst="rect">
                  <a:avLst/>
                </a:prstGeom>
              </p:spPr>
            </p:pic>
            <p:sp>
              <p:nvSpPr>
                <p:cNvPr id="437" name="Rectangle 436"/>
                <p:cNvSpPr/>
                <p:nvPr/>
              </p:nvSpPr>
              <p:spPr>
                <a:xfrm>
                  <a:off x="4628172" y="641003"/>
                  <a:ext cx="626309" cy="162047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38" name="Rectangle 437"/>
                <p:cNvSpPr/>
                <p:nvPr/>
              </p:nvSpPr>
              <p:spPr>
                <a:xfrm>
                  <a:off x="5258625" y="641003"/>
                  <a:ext cx="570479" cy="162047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39" name="Rectangle 438"/>
                <p:cNvSpPr/>
                <p:nvPr/>
              </p:nvSpPr>
              <p:spPr>
                <a:xfrm>
                  <a:off x="2723523" y="641003"/>
                  <a:ext cx="549797" cy="162047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40" name="Rectangle 439"/>
                <p:cNvSpPr/>
                <p:nvPr/>
              </p:nvSpPr>
              <p:spPr>
                <a:xfrm>
                  <a:off x="2110662" y="641003"/>
                  <a:ext cx="610265" cy="162047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441" name="Straight Connector 440"/>
                <p:cNvCxnSpPr/>
                <p:nvPr/>
              </p:nvCxnSpPr>
              <p:spPr>
                <a:xfrm>
                  <a:off x="1668108" y="720231"/>
                  <a:ext cx="434629" cy="3590"/>
                </a:xfrm>
                <a:prstGeom prst="line">
                  <a:avLst/>
                </a:prstGeom>
                <a:ln w="12700" cmpd="sng">
                  <a:solidFill>
                    <a:schemeClr val="bg1">
                      <a:lumMod val="65000"/>
                    </a:schemeClr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42" name="Rectangle 441"/>
                <p:cNvSpPr/>
                <p:nvPr/>
              </p:nvSpPr>
              <p:spPr>
                <a:xfrm>
                  <a:off x="816633" y="641003"/>
                  <a:ext cx="834107" cy="162047"/>
                </a:xfrm>
                <a:prstGeom prst="rect">
                  <a:avLst/>
                </a:prstGeom>
                <a:solidFill>
                  <a:schemeClr val="accent6">
                    <a:lumMod val="40000"/>
                    <a:lumOff val="60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>
                    <a:solidFill>
                      <a:schemeClr val="tx1"/>
                    </a:solidFill>
                  </a:endParaRPr>
                </a:p>
              </p:txBody>
            </p:sp>
          </p:grpSp>
          <p:cxnSp>
            <p:nvCxnSpPr>
              <p:cNvPr id="22" name="Elbow Connector 21"/>
              <p:cNvCxnSpPr>
                <a:stCxn id="429" idx="0"/>
              </p:cNvCxnSpPr>
              <p:nvPr/>
            </p:nvCxnSpPr>
            <p:spPr>
              <a:xfrm rot="5400000">
                <a:off x="1815541" y="1516631"/>
                <a:ext cx="404248" cy="280006"/>
              </a:xfrm>
              <a:prstGeom prst="bentConnector3">
                <a:avLst/>
              </a:prstGeom>
              <a:ln>
                <a:solidFill>
                  <a:schemeClr val="bg1">
                    <a:lumMod val="50000"/>
                  </a:schemeClr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43" name="Group 442"/>
              <p:cNvGrpSpPr/>
              <p:nvPr/>
            </p:nvGrpSpPr>
            <p:grpSpPr>
              <a:xfrm flipV="1">
                <a:off x="1293834" y="2430943"/>
                <a:ext cx="1909739" cy="45719"/>
                <a:chOff x="816633" y="641003"/>
                <a:chExt cx="5012471" cy="221936"/>
              </a:xfrm>
            </p:grpSpPr>
            <p:sp>
              <p:nvSpPr>
                <p:cNvPr id="444" name="Rectangle 443"/>
                <p:cNvSpPr/>
                <p:nvPr/>
              </p:nvSpPr>
              <p:spPr>
                <a:xfrm>
                  <a:off x="3275488" y="641003"/>
                  <a:ext cx="948529" cy="162047"/>
                </a:xfrm>
                <a:prstGeom prst="rect">
                  <a:avLst/>
                </a:prstGeom>
                <a:noFill/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>
                    <a:solidFill>
                      <a:schemeClr val="tx1"/>
                    </a:solidFill>
                  </a:endParaRPr>
                </a:p>
              </p:txBody>
            </p:sp>
            <p:pic>
              <p:nvPicPr>
                <p:cNvPr id="445" name="Picture 444"/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4230756" y="650914"/>
                  <a:ext cx="380048" cy="212025"/>
                </a:xfrm>
                <a:prstGeom prst="rect">
                  <a:avLst/>
                </a:prstGeom>
              </p:spPr>
            </p:pic>
            <p:sp>
              <p:nvSpPr>
                <p:cNvPr id="446" name="Rectangle 445"/>
                <p:cNvSpPr/>
                <p:nvPr/>
              </p:nvSpPr>
              <p:spPr>
                <a:xfrm>
                  <a:off x="4628172" y="641003"/>
                  <a:ext cx="626309" cy="162047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47" name="Rectangle 446"/>
                <p:cNvSpPr/>
                <p:nvPr/>
              </p:nvSpPr>
              <p:spPr>
                <a:xfrm>
                  <a:off x="5258625" y="641003"/>
                  <a:ext cx="570479" cy="162047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48" name="Rectangle 447"/>
                <p:cNvSpPr/>
                <p:nvPr/>
              </p:nvSpPr>
              <p:spPr>
                <a:xfrm>
                  <a:off x="2723523" y="641003"/>
                  <a:ext cx="549797" cy="162047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49" name="Rectangle 448"/>
                <p:cNvSpPr/>
                <p:nvPr/>
              </p:nvSpPr>
              <p:spPr>
                <a:xfrm>
                  <a:off x="2110662" y="641003"/>
                  <a:ext cx="610265" cy="162047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450" name="Straight Connector 449"/>
                <p:cNvCxnSpPr/>
                <p:nvPr/>
              </p:nvCxnSpPr>
              <p:spPr>
                <a:xfrm>
                  <a:off x="1668108" y="720231"/>
                  <a:ext cx="434629" cy="3590"/>
                </a:xfrm>
                <a:prstGeom prst="line">
                  <a:avLst/>
                </a:prstGeom>
                <a:ln w="12700" cmpd="sng">
                  <a:solidFill>
                    <a:schemeClr val="bg1">
                      <a:lumMod val="65000"/>
                    </a:schemeClr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52" name="Rectangle 451"/>
                <p:cNvSpPr/>
                <p:nvPr/>
              </p:nvSpPr>
              <p:spPr>
                <a:xfrm>
                  <a:off x="816633" y="641003"/>
                  <a:ext cx="834107" cy="162047"/>
                </a:xfrm>
                <a:prstGeom prst="rect">
                  <a:avLst/>
                </a:prstGeom>
                <a:solidFill>
                  <a:schemeClr val="accent6">
                    <a:lumMod val="40000"/>
                    <a:lumOff val="60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>
                    <a:solidFill>
                      <a:schemeClr val="tx1"/>
                    </a:solidFill>
                  </a:endParaRPr>
                </a:p>
              </p:txBody>
            </p:sp>
          </p:grpSp>
          <p:cxnSp>
            <p:nvCxnSpPr>
              <p:cNvPr id="58" name="Elbow Connector 57"/>
              <p:cNvCxnSpPr>
                <a:stCxn id="444" idx="2"/>
                <a:endCxn id="440" idx="0"/>
              </p:cNvCxnSpPr>
              <p:nvPr/>
            </p:nvCxnSpPr>
            <p:spPr>
              <a:xfrm rot="16200000" flipV="1">
                <a:off x="2113137" y="2145070"/>
                <a:ext cx="524796" cy="71623"/>
              </a:xfrm>
              <a:prstGeom prst="bentConnector3">
                <a:avLst/>
              </a:prstGeom>
              <a:ln>
                <a:solidFill>
                  <a:schemeClr val="bg1">
                    <a:lumMod val="50000"/>
                  </a:schemeClr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54" name="Group 453"/>
              <p:cNvGrpSpPr/>
              <p:nvPr/>
            </p:nvGrpSpPr>
            <p:grpSpPr>
              <a:xfrm flipV="1">
                <a:off x="1783837" y="2932691"/>
                <a:ext cx="1909739" cy="45719"/>
                <a:chOff x="816633" y="641003"/>
                <a:chExt cx="5012471" cy="221936"/>
              </a:xfrm>
            </p:grpSpPr>
            <p:sp>
              <p:nvSpPr>
                <p:cNvPr id="455" name="Rectangle 454"/>
                <p:cNvSpPr/>
                <p:nvPr/>
              </p:nvSpPr>
              <p:spPr>
                <a:xfrm>
                  <a:off x="3275488" y="641003"/>
                  <a:ext cx="948529" cy="162047"/>
                </a:xfrm>
                <a:prstGeom prst="rect">
                  <a:avLst/>
                </a:prstGeom>
                <a:noFill/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>
                    <a:solidFill>
                      <a:schemeClr val="tx1"/>
                    </a:solidFill>
                  </a:endParaRPr>
                </a:p>
              </p:txBody>
            </p:sp>
            <p:pic>
              <p:nvPicPr>
                <p:cNvPr id="457" name="Picture 456"/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4230756" y="650914"/>
                  <a:ext cx="380048" cy="212025"/>
                </a:xfrm>
                <a:prstGeom prst="rect">
                  <a:avLst/>
                </a:prstGeom>
              </p:spPr>
            </p:pic>
            <p:sp>
              <p:nvSpPr>
                <p:cNvPr id="458" name="Rectangle 457"/>
                <p:cNvSpPr/>
                <p:nvPr/>
              </p:nvSpPr>
              <p:spPr>
                <a:xfrm>
                  <a:off x="4628172" y="641003"/>
                  <a:ext cx="626309" cy="162047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60" name="Rectangle 459"/>
                <p:cNvSpPr/>
                <p:nvPr/>
              </p:nvSpPr>
              <p:spPr>
                <a:xfrm>
                  <a:off x="5258625" y="641003"/>
                  <a:ext cx="570479" cy="162047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61" name="Rectangle 460"/>
                <p:cNvSpPr/>
                <p:nvPr/>
              </p:nvSpPr>
              <p:spPr>
                <a:xfrm>
                  <a:off x="2723523" y="641003"/>
                  <a:ext cx="549797" cy="162047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64" name="Rectangle 463"/>
                <p:cNvSpPr/>
                <p:nvPr/>
              </p:nvSpPr>
              <p:spPr>
                <a:xfrm>
                  <a:off x="2110662" y="641003"/>
                  <a:ext cx="610265" cy="162047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465" name="Straight Connector 464"/>
                <p:cNvCxnSpPr/>
                <p:nvPr/>
              </p:nvCxnSpPr>
              <p:spPr>
                <a:xfrm>
                  <a:off x="1668108" y="720231"/>
                  <a:ext cx="434629" cy="3590"/>
                </a:xfrm>
                <a:prstGeom prst="line">
                  <a:avLst/>
                </a:prstGeom>
                <a:ln w="12700" cmpd="sng">
                  <a:solidFill>
                    <a:schemeClr val="bg1">
                      <a:lumMod val="65000"/>
                    </a:schemeClr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66" name="Rectangle 465"/>
                <p:cNvSpPr/>
                <p:nvPr/>
              </p:nvSpPr>
              <p:spPr>
                <a:xfrm>
                  <a:off x="816633" y="641003"/>
                  <a:ext cx="834107" cy="162047"/>
                </a:xfrm>
                <a:prstGeom prst="rect">
                  <a:avLst/>
                </a:prstGeom>
                <a:solidFill>
                  <a:schemeClr val="accent6">
                    <a:lumMod val="40000"/>
                    <a:lumOff val="60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>
                    <a:solidFill>
                      <a:schemeClr val="tx1"/>
                    </a:solidFill>
                  </a:endParaRPr>
                </a:p>
              </p:txBody>
            </p:sp>
          </p:grpSp>
          <p:cxnSp>
            <p:nvCxnSpPr>
              <p:cNvPr id="62" name="Elbow Connector 61"/>
              <p:cNvCxnSpPr>
                <a:stCxn id="444" idx="0"/>
                <a:endCxn id="466" idx="2"/>
              </p:cNvCxnSpPr>
              <p:nvPr/>
            </p:nvCxnSpPr>
            <p:spPr>
              <a:xfrm rot="5400000">
                <a:off x="1942857" y="2476539"/>
                <a:ext cx="468366" cy="468612"/>
              </a:xfrm>
              <a:prstGeom prst="bentConnector3">
                <a:avLst/>
              </a:prstGeom>
              <a:ln>
                <a:solidFill>
                  <a:schemeClr val="bg1">
                    <a:lumMod val="50000"/>
                  </a:schemeClr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67" name="Group 466"/>
              <p:cNvGrpSpPr/>
              <p:nvPr/>
            </p:nvGrpSpPr>
            <p:grpSpPr>
              <a:xfrm flipV="1">
                <a:off x="3013038" y="1230490"/>
                <a:ext cx="1909739" cy="45719"/>
                <a:chOff x="816633" y="641003"/>
                <a:chExt cx="5012471" cy="221936"/>
              </a:xfrm>
            </p:grpSpPr>
            <p:sp>
              <p:nvSpPr>
                <p:cNvPr id="468" name="Rectangle 467"/>
                <p:cNvSpPr/>
                <p:nvPr/>
              </p:nvSpPr>
              <p:spPr>
                <a:xfrm>
                  <a:off x="3275488" y="641003"/>
                  <a:ext cx="948529" cy="162047"/>
                </a:xfrm>
                <a:prstGeom prst="rect">
                  <a:avLst/>
                </a:prstGeom>
                <a:noFill/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>
                    <a:solidFill>
                      <a:schemeClr val="tx1"/>
                    </a:solidFill>
                  </a:endParaRPr>
                </a:p>
              </p:txBody>
            </p:sp>
            <p:pic>
              <p:nvPicPr>
                <p:cNvPr id="469" name="Picture 468"/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4230756" y="650914"/>
                  <a:ext cx="380048" cy="212025"/>
                </a:xfrm>
                <a:prstGeom prst="rect">
                  <a:avLst/>
                </a:prstGeom>
              </p:spPr>
            </p:pic>
            <p:sp>
              <p:nvSpPr>
                <p:cNvPr id="470" name="Rectangle 469"/>
                <p:cNvSpPr/>
                <p:nvPr/>
              </p:nvSpPr>
              <p:spPr>
                <a:xfrm>
                  <a:off x="4628172" y="641003"/>
                  <a:ext cx="626309" cy="162047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71" name="Rectangle 470"/>
                <p:cNvSpPr/>
                <p:nvPr/>
              </p:nvSpPr>
              <p:spPr>
                <a:xfrm>
                  <a:off x="5258625" y="641003"/>
                  <a:ext cx="570479" cy="162047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82" name="Rectangle 481"/>
                <p:cNvSpPr/>
                <p:nvPr/>
              </p:nvSpPr>
              <p:spPr>
                <a:xfrm>
                  <a:off x="2723523" y="641003"/>
                  <a:ext cx="549797" cy="162047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86" name="Rectangle 485"/>
                <p:cNvSpPr/>
                <p:nvPr/>
              </p:nvSpPr>
              <p:spPr>
                <a:xfrm>
                  <a:off x="2110662" y="641003"/>
                  <a:ext cx="610265" cy="162047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487" name="Straight Connector 486"/>
                <p:cNvCxnSpPr/>
                <p:nvPr/>
              </p:nvCxnSpPr>
              <p:spPr>
                <a:xfrm>
                  <a:off x="1668108" y="720231"/>
                  <a:ext cx="434629" cy="3590"/>
                </a:xfrm>
                <a:prstGeom prst="line">
                  <a:avLst/>
                </a:prstGeom>
                <a:ln w="12700" cmpd="sng">
                  <a:solidFill>
                    <a:schemeClr val="bg1">
                      <a:lumMod val="65000"/>
                    </a:schemeClr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88" name="Rectangle 487"/>
                <p:cNvSpPr/>
                <p:nvPr/>
              </p:nvSpPr>
              <p:spPr>
                <a:xfrm>
                  <a:off x="816633" y="641003"/>
                  <a:ext cx="834107" cy="162047"/>
                </a:xfrm>
                <a:prstGeom prst="rect">
                  <a:avLst/>
                </a:prstGeom>
                <a:solidFill>
                  <a:schemeClr val="accent6">
                    <a:lumMod val="40000"/>
                    <a:lumOff val="60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>
                    <a:solidFill>
                      <a:schemeClr val="tx1"/>
                    </a:solidFill>
                  </a:endParaRPr>
                </a:p>
              </p:txBody>
            </p:sp>
          </p:grpSp>
          <p:cxnSp>
            <p:nvCxnSpPr>
              <p:cNvPr id="489" name="Elbow Connector 488"/>
              <p:cNvCxnSpPr/>
              <p:nvPr/>
            </p:nvCxnSpPr>
            <p:spPr>
              <a:xfrm rot="5400000">
                <a:off x="3180852" y="1435700"/>
                <a:ext cx="609460" cy="312784"/>
              </a:xfrm>
              <a:prstGeom prst="bentConnector3">
                <a:avLst/>
              </a:prstGeom>
              <a:ln>
                <a:solidFill>
                  <a:schemeClr val="bg1">
                    <a:lumMod val="50000"/>
                  </a:schemeClr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90" name="Group 489"/>
              <p:cNvGrpSpPr/>
              <p:nvPr/>
            </p:nvGrpSpPr>
            <p:grpSpPr>
              <a:xfrm flipV="1">
                <a:off x="3995562" y="2324030"/>
                <a:ext cx="1909739" cy="45719"/>
                <a:chOff x="816633" y="641003"/>
                <a:chExt cx="5012471" cy="221936"/>
              </a:xfrm>
            </p:grpSpPr>
            <p:sp>
              <p:nvSpPr>
                <p:cNvPr id="491" name="Rectangle 490"/>
                <p:cNvSpPr/>
                <p:nvPr/>
              </p:nvSpPr>
              <p:spPr>
                <a:xfrm>
                  <a:off x="3275488" y="641003"/>
                  <a:ext cx="948529" cy="162047"/>
                </a:xfrm>
                <a:prstGeom prst="rect">
                  <a:avLst/>
                </a:prstGeom>
                <a:noFill/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>
                    <a:solidFill>
                      <a:schemeClr val="tx1"/>
                    </a:solidFill>
                  </a:endParaRPr>
                </a:p>
              </p:txBody>
            </p:sp>
            <p:pic>
              <p:nvPicPr>
                <p:cNvPr id="492" name="Picture 491"/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4230756" y="650914"/>
                  <a:ext cx="380048" cy="212025"/>
                </a:xfrm>
                <a:prstGeom prst="rect">
                  <a:avLst/>
                </a:prstGeom>
              </p:spPr>
            </p:pic>
            <p:sp>
              <p:nvSpPr>
                <p:cNvPr id="493" name="Rectangle 492"/>
                <p:cNvSpPr/>
                <p:nvPr/>
              </p:nvSpPr>
              <p:spPr>
                <a:xfrm>
                  <a:off x="4628172" y="641003"/>
                  <a:ext cx="626309" cy="162047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94" name="Rectangle 493"/>
                <p:cNvSpPr/>
                <p:nvPr/>
              </p:nvSpPr>
              <p:spPr>
                <a:xfrm>
                  <a:off x="5258625" y="641003"/>
                  <a:ext cx="570479" cy="162047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95" name="Rectangle 494"/>
                <p:cNvSpPr/>
                <p:nvPr/>
              </p:nvSpPr>
              <p:spPr>
                <a:xfrm>
                  <a:off x="2723523" y="641003"/>
                  <a:ext cx="549797" cy="162047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96" name="Rectangle 495"/>
                <p:cNvSpPr/>
                <p:nvPr/>
              </p:nvSpPr>
              <p:spPr>
                <a:xfrm>
                  <a:off x="2110662" y="641003"/>
                  <a:ext cx="610265" cy="162047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497" name="Straight Connector 496"/>
                <p:cNvCxnSpPr/>
                <p:nvPr/>
              </p:nvCxnSpPr>
              <p:spPr>
                <a:xfrm>
                  <a:off x="1668108" y="720231"/>
                  <a:ext cx="434629" cy="3590"/>
                </a:xfrm>
                <a:prstGeom prst="line">
                  <a:avLst/>
                </a:prstGeom>
                <a:ln w="12700" cmpd="sng">
                  <a:solidFill>
                    <a:schemeClr val="bg1">
                      <a:lumMod val="65000"/>
                    </a:schemeClr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98" name="Rectangle 497"/>
                <p:cNvSpPr/>
                <p:nvPr/>
              </p:nvSpPr>
              <p:spPr>
                <a:xfrm>
                  <a:off x="816633" y="641003"/>
                  <a:ext cx="834107" cy="162047"/>
                </a:xfrm>
                <a:prstGeom prst="rect">
                  <a:avLst/>
                </a:prstGeom>
                <a:solidFill>
                  <a:schemeClr val="accent6">
                    <a:lumMod val="40000"/>
                    <a:lumOff val="60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502" name="Group 501"/>
              <p:cNvGrpSpPr/>
              <p:nvPr/>
            </p:nvGrpSpPr>
            <p:grpSpPr>
              <a:xfrm flipV="1">
                <a:off x="3738199" y="2771397"/>
                <a:ext cx="1909739" cy="45719"/>
                <a:chOff x="816633" y="641003"/>
                <a:chExt cx="5012471" cy="221936"/>
              </a:xfrm>
            </p:grpSpPr>
            <p:sp>
              <p:nvSpPr>
                <p:cNvPr id="503" name="Rectangle 502"/>
                <p:cNvSpPr/>
                <p:nvPr/>
              </p:nvSpPr>
              <p:spPr>
                <a:xfrm>
                  <a:off x="3275488" y="641003"/>
                  <a:ext cx="948529" cy="162047"/>
                </a:xfrm>
                <a:prstGeom prst="rect">
                  <a:avLst/>
                </a:prstGeom>
                <a:noFill/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>
                    <a:solidFill>
                      <a:schemeClr val="tx1"/>
                    </a:solidFill>
                  </a:endParaRPr>
                </a:p>
              </p:txBody>
            </p:sp>
            <p:pic>
              <p:nvPicPr>
                <p:cNvPr id="504" name="Picture 503"/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4230756" y="650914"/>
                  <a:ext cx="380048" cy="212025"/>
                </a:xfrm>
                <a:prstGeom prst="rect">
                  <a:avLst/>
                </a:prstGeom>
              </p:spPr>
            </p:pic>
            <p:sp>
              <p:nvSpPr>
                <p:cNvPr id="505" name="Rectangle 504"/>
                <p:cNvSpPr/>
                <p:nvPr/>
              </p:nvSpPr>
              <p:spPr>
                <a:xfrm>
                  <a:off x="4628172" y="641003"/>
                  <a:ext cx="626309" cy="162047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06" name="Rectangle 505"/>
                <p:cNvSpPr/>
                <p:nvPr/>
              </p:nvSpPr>
              <p:spPr>
                <a:xfrm>
                  <a:off x="5258625" y="641003"/>
                  <a:ext cx="570479" cy="162047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07" name="Rectangle 506"/>
                <p:cNvSpPr/>
                <p:nvPr/>
              </p:nvSpPr>
              <p:spPr>
                <a:xfrm>
                  <a:off x="2723523" y="641003"/>
                  <a:ext cx="549797" cy="162047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08" name="Rectangle 507"/>
                <p:cNvSpPr/>
                <p:nvPr/>
              </p:nvSpPr>
              <p:spPr>
                <a:xfrm>
                  <a:off x="2110662" y="641003"/>
                  <a:ext cx="610265" cy="162047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509" name="Straight Connector 508"/>
                <p:cNvCxnSpPr/>
                <p:nvPr/>
              </p:nvCxnSpPr>
              <p:spPr>
                <a:xfrm>
                  <a:off x="1668108" y="720231"/>
                  <a:ext cx="434629" cy="3590"/>
                </a:xfrm>
                <a:prstGeom prst="line">
                  <a:avLst/>
                </a:prstGeom>
                <a:ln w="12700" cmpd="sng">
                  <a:solidFill>
                    <a:schemeClr val="bg1">
                      <a:lumMod val="65000"/>
                    </a:schemeClr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10" name="Rectangle 509"/>
                <p:cNvSpPr/>
                <p:nvPr/>
              </p:nvSpPr>
              <p:spPr>
                <a:xfrm>
                  <a:off x="816633" y="641003"/>
                  <a:ext cx="834107" cy="162047"/>
                </a:xfrm>
                <a:prstGeom prst="rect">
                  <a:avLst/>
                </a:prstGeom>
                <a:solidFill>
                  <a:schemeClr val="accent6">
                    <a:lumMod val="40000"/>
                    <a:lumOff val="60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299" name="Group 298"/>
              <p:cNvGrpSpPr/>
              <p:nvPr/>
            </p:nvGrpSpPr>
            <p:grpSpPr>
              <a:xfrm>
                <a:off x="4556894" y="1702193"/>
                <a:ext cx="1416717" cy="45719"/>
                <a:chOff x="4556894" y="1703215"/>
                <a:chExt cx="1416717" cy="45719"/>
              </a:xfrm>
            </p:grpSpPr>
            <p:sp>
              <p:nvSpPr>
                <p:cNvPr id="513" name="Rectangle 512"/>
                <p:cNvSpPr/>
                <p:nvPr/>
              </p:nvSpPr>
              <p:spPr>
                <a:xfrm flipV="1">
                  <a:off x="5000690" y="1715552"/>
                  <a:ext cx="361387" cy="33382"/>
                </a:xfrm>
                <a:prstGeom prst="rect">
                  <a:avLst/>
                </a:prstGeom>
                <a:noFill/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>
                    <a:solidFill>
                      <a:schemeClr val="tx1"/>
                    </a:solidFill>
                  </a:endParaRPr>
                </a:p>
              </p:txBody>
            </p:sp>
            <p:pic>
              <p:nvPicPr>
                <p:cNvPr id="514" name="Picture 513"/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 flipV="1">
                  <a:off x="5364644" y="1703215"/>
                  <a:ext cx="144797" cy="43677"/>
                </a:xfrm>
                <a:prstGeom prst="rect">
                  <a:avLst/>
                </a:prstGeom>
              </p:spPr>
            </p:pic>
            <p:sp>
              <p:nvSpPr>
                <p:cNvPr id="515" name="Rectangle 514"/>
                <p:cNvSpPr/>
                <p:nvPr/>
              </p:nvSpPr>
              <p:spPr>
                <a:xfrm flipV="1">
                  <a:off x="5516059" y="1715552"/>
                  <a:ext cx="238622" cy="33382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16" name="Rectangle 515"/>
                <p:cNvSpPr/>
                <p:nvPr/>
              </p:nvSpPr>
              <p:spPr>
                <a:xfrm flipV="1">
                  <a:off x="5756260" y="1715552"/>
                  <a:ext cx="217351" cy="33382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17" name="Rectangle 516"/>
                <p:cNvSpPr/>
                <p:nvPr/>
              </p:nvSpPr>
              <p:spPr>
                <a:xfrm flipV="1">
                  <a:off x="4790392" y="1715552"/>
                  <a:ext cx="209471" cy="33382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18" name="Rectangle 517"/>
                <p:cNvSpPr/>
                <p:nvPr/>
              </p:nvSpPr>
              <p:spPr>
                <a:xfrm flipV="1">
                  <a:off x="4556894" y="1715552"/>
                  <a:ext cx="232509" cy="33382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>
                    <a:solidFill>
                      <a:schemeClr val="tx1"/>
                    </a:solidFill>
                  </a:endParaRPr>
                </a:p>
              </p:txBody>
            </p:sp>
          </p:grpSp>
          <p:cxnSp>
            <p:nvCxnSpPr>
              <p:cNvPr id="302" name="Elbow Connector 301"/>
              <p:cNvCxnSpPr>
                <a:stCxn id="518" idx="1"/>
                <a:endCxn id="438" idx="2"/>
              </p:cNvCxnSpPr>
              <p:nvPr/>
            </p:nvCxnSpPr>
            <p:spPr>
              <a:xfrm rot="10800000" flipV="1">
                <a:off x="3531510" y="1731220"/>
                <a:ext cx="1025384" cy="153881"/>
              </a:xfrm>
              <a:prstGeom prst="bentConnector2">
                <a:avLst/>
              </a:prstGeom>
              <a:ln>
                <a:solidFill>
                  <a:schemeClr val="bg1">
                    <a:lumMod val="50000"/>
                  </a:schemeClr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1" name="Elbow Connector 310"/>
              <p:cNvCxnSpPr>
                <a:stCxn id="438" idx="3"/>
                <a:endCxn id="498" idx="1"/>
              </p:cNvCxnSpPr>
              <p:nvPr/>
            </p:nvCxnSpPr>
            <p:spPr>
              <a:xfrm>
                <a:off x="3640185" y="1901793"/>
                <a:ext cx="355377" cy="451265"/>
              </a:xfrm>
              <a:prstGeom prst="bentConnector3">
                <a:avLst/>
              </a:prstGeom>
              <a:ln>
                <a:solidFill>
                  <a:schemeClr val="bg1">
                    <a:lumMod val="50000"/>
                  </a:schemeClr>
                </a:solidFill>
                <a:headEnd type="triangle" w="sm" len="sm"/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3" name="Elbow Connector 312"/>
              <p:cNvCxnSpPr>
                <a:stCxn id="505" idx="2"/>
                <a:endCxn id="494" idx="0"/>
              </p:cNvCxnSpPr>
              <p:nvPr/>
            </p:nvCxnSpPr>
            <p:spPr>
              <a:xfrm rot="5400000" flipH="1" flipV="1">
                <a:off x="5346169" y="2333278"/>
                <a:ext cx="413985" cy="486929"/>
              </a:xfrm>
              <a:prstGeom prst="bentConnector3">
                <a:avLst/>
              </a:prstGeom>
              <a:ln>
                <a:solidFill>
                  <a:schemeClr val="bg1">
                    <a:lumMod val="50000"/>
                  </a:schemeClr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337" name="Picture 33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79778" y="1904558"/>
            <a:ext cx="226015" cy="126092"/>
          </a:xfrm>
          <a:prstGeom prst="rect">
            <a:avLst/>
          </a:prstGeom>
        </p:spPr>
      </p:pic>
      <p:grpSp>
        <p:nvGrpSpPr>
          <p:cNvPr id="297" name="Group 296"/>
          <p:cNvGrpSpPr/>
          <p:nvPr/>
        </p:nvGrpSpPr>
        <p:grpSpPr>
          <a:xfrm>
            <a:off x="7950937" y="1260815"/>
            <a:ext cx="817547" cy="1413579"/>
            <a:chOff x="1216691" y="3580971"/>
            <a:chExt cx="817547" cy="1413579"/>
          </a:xfrm>
        </p:grpSpPr>
        <p:pic>
          <p:nvPicPr>
            <p:cNvPr id="298" name="Picture 29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16691" y="4176691"/>
              <a:ext cx="105013" cy="222138"/>
            </a:xfrm>
            <a:prstGeom prst="rect">
              <a:avLst/>
            </a:prstGeom>
          </p:spPr>
        </p:pic>
        <p:grpSp>
          <p:nvGrpSpPr>
            <p:cNvPr id="300" name="Group 299"/>
            <p:cNvGrpSpPr/>
            <p:nvPr/>
          </p:nvGrpSpPr>
          <p:grpSpPr>
            <a:xfrm>
              <a:off x="1216691" y="3580971"/>
              <a:ext cx="817547" cy="231288"/>
              <a:chOff x="1222231" y="3580971"/>
              <a:chExt cx="817547" cy="231288"/>
            </a:xfrm>
          </p:grpSpPr>
          <p:pic>
            <p:nvPicPr>
              <p:cNvPr id="325" name="Picture 324"/>
              <p:cNvPicPr>
                <a:picLocks noChangeAspect="1"/>
              </p:cNvPicPr>
              <p:nvPr/>
            </p:nvPicPr>
            <p:blipFill rotWithShape="1">
              <a:blip r:embed="rId4"/>
              <a:srcRect l="36761" t="12941" r="35200" b="11177"/>
              <a:stretch/>
            </p:blipFill>
            <p:spPr>
              <a:xfrm flipH="1">
                <a:off x="1222231" y="3580971"/>
                <a:ext cx="85463" cy="231288"/>
              </a:xfrm>
              <a:prstGeom prst="rect">
                <a:avLst/>
              </a:prstGeom>
            </p:spPr>
          </p:pic>
          <p:sp>
            <p:nvSpPr>
              <p:cNvPr id="331" name="6-Point Star 330"/>
              <p:cNvSpPr>
                <a:spLocks noChangeAspect="1"/>
              </p:cNvSpPr>
              <p:nvPr/>
            </p:nvSpPr>
            <p:spPr>
              <a:xfrm>
                <a:off x="1392241" y="3641751"/>
                <a:ext cx="112391" cy="109728"/>
              </a:xfrm>
              <a:prstGeom prst="star6">
                <a:avLst/>
              </a:prstGeom>
              <a:pattFill prst="openDmnd">
                <a:fgClr>
                  <a:schemeClr val="accent1"/>
                </a:fgClr>
                <a:bgClr>
                  <a:schemeClr val="bg1"/>
                </a:bgClr>
              </a:pattFill>
              <a:ln w="3175">
                <a:solidFill>
                  <a:srgbClr val="0432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2" name="6-Point Star 331"/>
              <p:cNvSpPr>
                <a:spLocks noChangeAspect="1"/>
              </p:cNvSpPr>
              <p:nvPr/>
            </p:nvSpPr>
            <p:spPr>
              <a:xfrm>
                <a:off x="1570623" y="3641751"/>
                <a:ext cx="112391" cy="109728"/>
              </a:xfrm>
              <a:prstGeom prst="star6">
                <a:avLst/>
              </a:prstGeom>
              <a:noFill/>
              <a:ln w="3175">
                <a:solidFill>
                  <a:schemeClr val="accent4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3" name="6-Point Star 332"/>
              <p:cNvSpPr>
                <a:spLocks noChangeAspect="1"/>
              </p:cNvSpPr>
              <p:nvPr/>
            </p:nvSpPr>
            <p:spPr>
              <a:xfrm>
                <a:off x="1749005" y="3641751"/>
                <a:ext cx="112391" cy="109728"/>
              </a:xfrm>
              <a:prstGeom prst="star6">
                <a:avLst/>
              </a:prstGeom>
              <a:noFill/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4" name="6-Point Star 333"/>
              <p:cNvSpPr>
                <a:spLocks noChangeAspect="1"/>
              </p:cNvSpPr>
              <p:nvPr/>
            </p:nvSpPr>
            <p:spPr>
              <a:xfrm>
                <a:off x="1927387" y="3641751"/>
                <a:ext cx="112391" cy="109728"/>
              </a:xfrm>
              <a:prstGeom prst="star6">
                <a:avLst/>
              </a:prstGeom>
              <a:noFill/>
              <a:ln w="3175">
                <a:solidFill>
                  <a:srgbClr val="FF4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301" name="Picture 300"/>
            <p:cNvPicPr>
              <a:picLocks noChangeAspect="1"/>
            </p:cNvPicPr>
            <p:nvPr/>
          </p:nvPicPr>
          <p:blipFill rotWithShape="1">
            <a:blip r:embed="rId4"/>
            <a:srcRect l="36761" t="12941" r="35200" b="11177"/>
            <a:stretch/>
          </p:blipFill>
          <p:spPr>
            <a:xfrm flipH="1">
              <a:off x="1216691" y="3878831"/>
              <a:ext cx="85463" cy="231288"/>
            </a:xfrm>
            <a:prstGeom prst="rect">
              <a:avLst/>
            </a:prstGeom>
          </p:spPr>
        </p:pic>
        <p:sp>
          <p:nvSpPr>
            <p:cNvPr id="310" name="6-Point Star 309"/>
            <p:cNvSpPr>
              <a:spLocks noChangeAspect="1"/>
            </p:cNvSpPr>
            <p:nvPr/>
          </p:nvSpPr>
          <p:spPr>
            <a:xfrm>
              <a:off x="1386701" y="3939611"/>
              <a:ext cx="112391" cy="109728"/>
            </a:xfrm>
            <a:prstGeom prst="star6">
              <a:avLst/>
            </a:prstGeom>
            <a:noFill/>
            <a:ln w="3175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12" name="Picture 311"/>
            <p:cNvPicPr>
              <a:picLocks noChangeAspect="1"/>
            </p:cNvPicPr>
            <p:nvPr/>
          </p:nvPicPr>
          <p:blipFill rotWithShape="1">
            <a:blip r:embed="rId4"/>
            <a:srcRect l="36761" t="12941" r="35200" b="11177"/>
            <a:stretch/>
          </p:blipFill>
          <p:spPr>
            <a:xfrm flipH="1">
              <a:off x="1216691" y="4465401"/>
              <a:ext cx="85463" cy="231288"/>
            </a:xfrm>
            <a:prstGeom prst="rect">
              <a:avLst/>
            </a:prstGeom>
          </p:spPr>
        </p:pic>
        <p:sp>
          <p:nvSpPr>
            <p:cNvPr id="314" name="6-Point Star 313"/>
            <p:cNvSpPr>
              <a:spLocks noChangeAspect="1"/>
            </p:cNvSpPr>
            <p:nvPr/>
          </p:nvSpPr>
          <p:spPr>
            <a:xfrm>
              <a:off x="1386701" y="4526181"/>
              <a:ext cx="112391" cy="109728"/>
            </a:xfrm>
            <a:prstGeom prst="star6">
              <a:avLst/>
            </a:prstGeom>
            <a:pattFill prst="openDmnd">
              <a:fgClr>
                <a:schemeClr val="accent6">
                  <a:lumMod val="75000"/>
                </a:schemeClr>
              </a:fgClr>
              <a:bgClr>
                <a:schemeClr val="bg1"/>
              </a:bgClr>
            </a:pattFill>
            <a:ln w="3175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5" name="6-Point Star 314"/>
            <p:cNvSpPr>
              <a:spLocks noChangeAspect="1"/>
            </p:cNvSpPr>
            <p:nvPr/>
          </p:nvSpPr>
          <p:spPr>
            <a:xfrm>
              <a:off x="1565083" y="4526181"/>
              <a:ext cx="112391" cy="109728"/>
            </a:xfrm>
            <a:prstGeom prst="star6">
              <a:avLst/>
            </a:prstGeom>
            <a:noFill/>
            <a:ln w="3175">
              <a:solidFill>
                <a:srgbClr val="0432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7" name="6-Point Star 316"/>
            <p:cNvSpPr>
              <a:spLocks noChangeAspect="1"/>
            </p:cNvSpPr>
            <p:nvPr/>
          </p:nvSpPr>
          <p:spPr>
            <a:xfrm>
              <a:off x="1743465" y="4526181"/>
              <a:ext cx="112391" cy="109728"/>
            </a:xfrm>
            <a:prstGeom prst="star6">
              <a:avLst/>
            </a:pr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18" name="Picture 317"/>
            <p:cNvPicPr>
              <a:picLocks noChangeAspect="1"/>
            </p:cNvPicPr>
            <p:nvPr/>
          </p:nvPicPr>
          <p:blipFill rotWithShape="1">
            <a:blip r:embed="rId4"/>
            <a:srcRect l="36761" t="12941" r="35200" b="11177"/>
            <a:stretch/>
          </p:blipFill>
          <p:spPr>
            <a:xfrm flipH="1">
              <a:off x="1216691" y="4763262"/>
              <a:ext cx="85463" cy="231288"/>
            </a:xfrm>
            <a:prstGeom prst="rect">
              <a:avLst/>
            </a:prstGeom>
          </p:spPr>
        </p:pic>
        <p:sp>
          <p:nvSpPr>
            <p:cNvPr id="320" name="6-Point Star 319"/>
            <p:cNvSpPr>
              <a:spLocks noChangeAspect="1"/>
            </p:cNvSpPr>
            <p:nvPr/>
          </p:nvSpPr>
          <p:spPr>
            <a:xfrm>
              <a:off x="1386701" y="4824042"/>
              <a:ext cx="112391" cy="109728"/>
            </a:xfrm>
            <a:prstGeom prst="star6">
              <a:avLst/>
            </a:pr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1" name="6-Point Star 320"/>
            <p:cNvSpPr>
              <a:spLocks noChangeAspect="1"/>
            </p:cNvSpPr>
            <p:nvPr/>
          </p:nvSpPr>
          <p:spPr>
            <a:xfrm>
              <a:off x="1565083" y="4824042"/>
              <a:ext cx="112391" cy="109728"/>
            </a:xfrm>
            <a:prstGeom prst="star6">
              <a:avLst/>
            </a:prstGeom>
            <a:pattFill prst="openDmnd">
              <a:fgClr>
                <a:schemeClr val="accent4">
                  <a:lumMod val="75000"/>
                </a:schemeClr>
              </a:fgClr>
              <a:bgClr>
                <a:schemeClr val="bg1"/>
              </a:bgClr>
            </a:pattFill>
            <a:ln w="3175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4" name="6-Point Star 323"/>
            <p:cNvSpPr>
              <a:spLocks noChangeAspect="1"/>
            </p:cNvSpPr>
            <p:nvPr/>
          </p:nvSpPr>
          <p:spPr>
            <a:xfrm>
              <a:off x="1743465" y="4824042"/>
              <a:ext cx="112391" cy="109728"/>
            </a:xfrm>
            <a:prstGeom prst="star6">
              <a:avLst/>
            </a:prstGeom>
            <a:noFill/>
            <a:ln w="3175">
              <a:solidFill>
                <a:srgbClr val="FF4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8192837" y="2898180"/>
            <a:ext cx="333746" cy="320040"/>
            <a:chOff x="6802240" y="796567"/>
            <a:chExt cx="333746" cy="320040"/>
          </a:xfrm>
        </p:grpSpPr>
        <p:sp>
          <p:nvSpPr>
            <p:cNvPr id="339" name="Oval 338"/>
            <p:cNvSpPr/>
            <p:nvPr/>
          </p:nvSpPr>
          <p:spPr>
            <a:xfrm>
              <a:off x="6813100" y="796567"/>
              <a:ext cx="320040" cy="320040"/>
            </a:xfrm>
            <a:prstGeom prst="ellipse">
              <a:avLst/>
            </a:prstGeom>
            <a:solidFill>
              <a:srgbClr val="FF2600">
                <a:alpha val="69804"/>
              </a:srgb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 b="1">
                <a:solidFill>
                  <a:schemeClr val="tx1"/>
                </a:solidFill>
              </a:endParaRPr>
            </a:p>
          </p:txBody>
        </p:sp>
        <p:sp>
          <p:nvSpPr>
            <p:cNvPr id="340" name="TextBox 339"/>
            <p:cNvSpPr txBox="1"/>
            <p:nvPr/>
          </p:nvSpPr>
          <p:spPr>
            <a:xfrm>
              <a:off x="6802240" y="848865"/>
              <a:ext cx="333746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b="1" dirty="0" smtClean="0">
                  <a:solidFill>
                    <a:srgbClr val="0432FF"/>
                  </a:solidFill>
                </a:rPr>
                <a:t>TF1</a:t>
              </a:r>
              <a:endParaRPr lang="en-US" sz="800" b="1" dirty="0">
                <a:solidFill>
                  <a:srgbClr val="0432FF"/>
                </a:solidFill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9115597" y="1260815"/>
            <a:ext cx="282401" cy="1413579"/>
            <a:chOff x="8749026" y="688029"/>
            <a:chExt cx="282401" cy="1413579"/>
          </a:xfrm>
        </p:grpSpPr>
        <p:pic>
          <p:nvPicPr>
            <p:cNvPr id="280" name="Picture 27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749026" y="1283749"/>
              <a:ext cx="105013" cy="222138"/>
            </a:xfrm>
            <a:prstGeom prst="rect">
              <a:avLst/>
            </a:prstGeom>
          </p:spPr>
        </p:pic>
        <p:grpSp>
          <p:nvGrpSpPr>
            <p:cNvPr id="281" name="Group 280"/>
            <p:cNvGrpSpPr/>
            <p:nvPr/>
          </p:nvGrpSpPr>
          <p:grpSpPr>
            <a:xfrm>
              <a:off x="8749026" y="688029"/>
              <a:ext cx="282401" cy="231288"/>
              <a:chOff x="1222231" y="3580971"/>
              <a:chExt cx="282401" cy="231288"/>
            </a:xfrm>
          </p:grpSpPr>
          <p:pic>
            <p:nvPicPr>
              <p:cNvPr id="292" name="Picture 291"/>
              <p:cNvPicPr>
                <a:picLocks noChangeAspect="1"/>
              </p:cNvPicPr>
              <p:nvPr/>
            </p:nvPicPr>
            <p:blipFill rotWithShape="1">
              <a:blip r:embed="rId4"/>
              <a:srcRect l="36761" t="12941" r="35200" b="11177"/>
              <a:stretch/>
            </p:blipFill>
            <p:spPr>
              <a:xfrm flipH="1">
                <a:off x="1222231" y="3580971"/>
                <a:ext cx="85463" cy="231288"/>
              </a:xfrm>
              <a:prstGeom prst="rect">
                <a:avLst/>
              </a:prstGeom>
            </p:spPr>
          </p:pic>
          <p:sp>
            <p:nvSpPr>
              <p:cNvPr id="293" name="6-Point Star 292"/>
              <p:cNvSpPr>
                <a:spLocks noChangeAspect="1"/>
              </p:cNvSpPr>
              <p:nvPr/>
            </p:nvSpPr>
            <p:spPr>
              <a:xfrm>
                <a:off x="1392241" y="3641751"/>
                <a:ext cx="112391" cy="109728"/>
              </a:xfrm>
              <a:prstGeom prst="star6">
                <a:avLst/>
              </a:prstGeom>
              <a:pattFill prst="openDmnd">
                <a:fgClr>
                  <a:schemeClr val="accent1"/>
                </a:fgClr>
                <a:bgClr>
                  <a:schemeClr val="bg1"/>
                </a:bgClr>
              </a:pattFill>
              <a:ln w="3175">
                <a:solidFill>
                  <a:srgbClr val="0432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282" name="Picture 281"/>
            <p:cNvPicPr>
              <a:picLocks noChangeAspect="1"/>
            </p:cNvPicPr>
            <p:nvPr/>
          </p:nvPicPr>
          <p:blipFill rotWithShape="1">
            <a:blip r:embed="rId4"/>
            <a:srcRect l="36761" t="12941" r="35200" b="11177"/>
            <a:stretch/>
          </p:blipFill>
          <p:spPr>
            <a:xfrm flipH="1">
              <a:off x="8749026" y="985889"/>
              <a:ext cx="85463" cy="231288"/>
            </a:xfrm>
            <a:prstGeom prst="rect">
              <a:avLst/>
            </a:prstGeom>
          </p:spPr>
        </p:pic>
        <p:sp>
          <p:nvSpPr>
            <p:cNvPr id="283" name="6-Point Star 282"/>
            <p:cNvSpPr>
              <a:spLocks noChangeAspect="1"/>
            </p:cNvSpPr>
            <p:nvPr/>
          </p:nvSpPr>
          <p:spPr>
            <a:xfrm>
              <a:off x="8919036" y="1046669"/>
              <a:ext cx="112391" cy="109728"/>
            </a:xfrm>
            <a:prstGeom prst="star6">
              <a:avLst/>
            </a:prstGeom>
            <a:noFill/>
            <a:ln w="3175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84" name="Picture 283"/>
            <p:cNvPicPr>
              <a:picLocks noChangeAspect="1"/>
            </p:cNvPicPr>
            <p:nvPr/>
          </p:nvPicPr>
          <p:blipFill rotWithShape="1">
            <a:blip r:embed="rId4"/>
            <a:srcRect l="36761" t="12941" r="35200" b="11177"/>
            <a:stretch/>
          </p:blipFill>
          <p:spPr>
            <a:xfrm flipH="1">
              <a:off x="8749026" y="1572459"/>
              <a:ext cx="85463" cy="231288"/>
            </a:xfrm>
            <a:prstGeom prst="rect">
              <a:avLst/>
            </a:prstGeom>
          </p:spPr>
        </p:pic>
        <p:pic>
          <p:nvPicPr>
            <p:cNvPr id="288" name="Picture 287"/>
            <p:cNvPicPr>
              <a:picLocks noChangeAspect="1"/>
            </p:cNvPicPr>
            <p:nvPr/>
          </p:nvPicPr>
          <p:blipFill rotWithShape="1">
            <a:blip r:embed="rId4"/>
            <a:srcRect l="36761" t="12941" r="35200" b="11177"/>
            <a:stretch/>
          </p:blipFill>
          <p:spPr>
            <a:xfrm flipH="1">
              <a:off x="8749026" y="1870320"/>
              <a:ext cx="85463" cy="231288"/>
            </a:xfrm>
            <a:prstGeom prst="rect">
              <a:avLst/>
            </a:prstGeom>
          </p:spPr>
        </p:pic>
      </p:grpSp>
      <p:grpSp>
        <p:nvGrpSpPr>
          <p:cNvPr id="5" name="Group 4"/>
          <p:cNvGrpSpPr/>
          <p:nvPr/>
        </p:nvGrpSpPr>
        <p:grpSpPr>
          <a:xfrm>
            <a:off x="9089924" y="2898180"/>
            <a:ext cx="333746" cy="320040"/>
            <a:chOff x="2533226" y="3386700"/>
            <a:chExt cx="333746" cy="320040"/>
          </a:xfrm>
        </p:grpSpPr>
        <p:sp>
          <p:nvSpPr>
            <p:cNvPr id="341" name="Oval 340"/>
            <p:cNvSpPr/>
            <p:nvPr/>
          </p:nvSpPr>
          <p:spPr>
            <a:xfrm>
              <a:off x="2544086" y="3386700"/>
              <a:ext cx="320040" cy="320040"/>
            </a:xfrm>
            <a:prstGeom prst="ellipse">
              <a:avLst/>
            </a:prstGeom>
            <a:solidFill>
              <a:srgbClr val="FF7503">
                <a:alpha val="5098"/>
              </a:srgb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 b="1">
                <a:solidFill>
                  <a:schemeClr val="tx1"/>
                </a:solidFill>
              </a:endParaRPr>
            </a:p>
          </p:txBody>
        </p:sp>
        <p:sp>
          <p:nvSpPr>
            <p:cNvPr id="344" name="TextBox 343"/>
            <p:cNvSpPr txBox="1"/>
            <p:nvPr/>
          </p:nvSpPr>
          <p:spPr>
            <a:xfrm>
              <a:off x="2533226" y="3438998"/>
              <a:ext cx="333746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b="1" dirty="0" smtClean="0">
                  <a:solidFill>
                    <a:srgbClr val="0432FF"/>
                  </a:solidFill>
                </a:rPr>
                <a:t>TF2</a:t>
              </a:r>
              <a:endParaRPr lang="en-US" sz="800" b="1" dirty="0">
                <a:solidFill>
                  <a:srgbClr val="0432FF"/>
                </a:solidFill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10548302" y="1260815"/>
            <a:ext cx="643047" cy="1413579"/>
            <a:chOff x="4007427" y="3862982"/>
            <a:chExt cx="643047" cy="1413579"/>
          </a:xfrm>
        </p:grpSpPr>
        <p:pic>
          <p:nvPicPr>
            <p:cNvPr id="247" name="Picture 24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007427" y="4458702"/>
              <a:ext cx="105013" cy="222138"/>
            </a:xfrm>
            <a:prstGeom prst="rect">
              <a:avLst/>
            </a:prstGeom>
          </p:spPr>
        </p:pic>
        <p:grpSp>
          <p:nvGrpSpPr>
            <p:cNvPr id="21" name="Group 20"/>
            <p:cNvGrpSpPr/>
            <p:nvPr/>
          </p:nvGrpSpPr>
          <p:grpSpPr>
            <a:xfrm>
              <a:off x="4007427" y="3862982"/>
              <a:ext cx="643047" cy="231288"/>
              <a:chOff x="1222231" y="3580971"/>
              <a:chExt cx="643047" cy="231288"/>
            </a:xfrm>
          </p:grpSpPr>
          <p:pic>
            <p:nvPicPr>
              <p:cNvPr id="242" name="Picture 241"/>
              <p:cNvPicPr>
                <a:picLocks noChangeAspect="1"/>
              </p:cNvPicPr>
              <p:nvPr/>
            </p:nvPicPr>
            <p:blipFill rotWithShape="1">
              <a:blip r:embed="rId4"/>
              <a:srcRect l="36761" t="12941" r="35200" b="11177"/>
              <a:stretch/>
            </p:blipFill>
            <p:spPr>
              <a:xfrm flipH="1">
                <a:off x="1222231" y="3580971"/>
                <a:ext cx="85463" cy="231288"/>
              </a:xfrm>
              <a:prstGeom prst="rect">
                <a:avLst/>
              </a:prstGeom>
            </p:spPr>
          </p:pic>
          <p:sp>
            <p:nvSpPr>
              <p:cNvPr id="255" name="6-Point Star 254"/>
              <p:cNvSpPr>
                <a:spLocks noChangeAspect="1"/>
              </p:cNvSpPr>
              <p:nvPr/>
            </p:nvSpPr>
            <p:spPr>
              <a:xfrm>
                <a:off x="1392241" y="3641751"/>
                <a:ext cx="112391" cy="109728"/>
              </a:xfrm>
              <a:prstGeom prst="star6">
                <a:avLst/>
              </a:prstGeom>
              <a:pattFill prst="openDmnd">
                <a:fgClr>
                  <a:schemeClr val="accent1"/>
                </a:fgClr>
                <a:bgClr>
                  <a:schemeClr val="bg1"/>
                </a:bgClr>
              </a:pattFill>
              <a:ln w="3175">
                <a:solidFill>
                  <a:srgbClr val="0432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7" name="6-Point Star 256"/>
              <p:cNvSpPr>
                <a:spLocks noChangeAspect="1"/>
              </p:cNvSpPr>
              <p:nvPr/>
            </p:nvSpPr>
            <p:spPr>
              <a:xfrm>
                <a:off x="1570623" y="3641751"/>
                <a:ext cx="112391" cy="109728"/>
              </a:xfrm>
              <a:prstGeom prst="star6">
                <a:avLst/>
              </a:prstGeom>
              <a:noFill/>
              <a:ln w="3175">
                <a:solidFill>
                  <a:schemeClr val="accent4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9" name="6-Point Star 258"/>
              <p:cNvSpPr>
                <a:spLocks noChangeAspect="1"/>
              </p:cNvSpPr>
              <p:nvPr/>
            </p:nvSpPr>
            <p:spPr>
              <a:xfrm>
                <a:off x="1752887" y="3641751"/>
                <a:ext cx="112391" cy="109728"/>
              </a:xfrm>
              <a:prstGeom prst="star6">
                <a:avLst/>
              </a:prstGeom>
              <a:noFill/>
              <a:ln w="3175">
                <a:solidFill>
                  <a:srgbClr val="FF4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260" name="Picture 259"/>
            <p:cNvPicPr>
              <a:picLocks noChangeAspect="1"/>
            </p:cNvPicPr>
            <p:nvPr/>
          </p:nvPicPr>
          <p:blipFill rotWithShape="1">
            <a:blip r:embed="rId4"/>
            <a:srcRect l="36761" t="12941" r="35200" b="11177"/>
            <a:stretch/>
          </p:blipFill>
          <p:spPr>
            <a:xfrm flipH="1">
              <a:off x="4007427" y="4160842"/>
              <a:ext cx="85463" cy="231288"/>
            </a:xfrm>
            <a:prstGeom prst="rect">
              <a:avLst/>
            </a:prstGeom>
          </p:spPr>
        </p:pic>
        <p:sp>
          <p:nvSpPr>
            <p:cNvPr id="261" name="6-Point Star 260"/>
            <p:cNvSpPr>
              <a:spLocks noChangeAspect="1"/>
            </p:cNvSpPr>
            <p:nvPr/>
          </p:nvSpPr>
          <p:spPr>
            <a:xfrm>
              <a:off x="4177437" y="4221622"/>
              <a:ext cx="112391" cy="109728"/>
            </a:xfrm>
            <a:prstGeom prst="star6">
              <a:avLst/>
            </a:prstGeom>
            <a:noFill/>
            <a:ln w="3175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67" name="Picture 266"/>
            <p:cNvPicPr>
              <a:picLocks noChangeAspect="1"/>
            </p:cNvPicPr>
            <p:nvPr/>
          </p:nvPicPr>
          <p:blipFill rotWithShape="1">
            <a:blip r:embed="rId4"/>
            <a:srcRect l="36761" t="12941" r="35200" b="11177"/>
            <a:stretch/>
          </p:blipFill>
          <p:spPr>
            <a:xfrm flipH="1">
              <a:off x="4007427" y="4747412"/>
              <a:ext cx="85463" cy="231288"/>
            </a:xfrm>
            <a:prstGeom prst="rect">
              <a:avLst/>
            </a:prstGeom>
          </p:spPr>
        </p:pic>
        <p:sp>
          <p:nvSpPr>
            <p:cNvPr id="268" name="6-Point Star 267"/>
            <p:cNvSpPr>
              <a:spLocks noChangeAspect="1"/>
            </p:cNvSpPr>
            <p:nvPr/>
          </p:nvSpPr>
          <p:spPr>
            <a:xfrm>
              <a:off x="4177437" y="4808192"/>
              <a:ext cx="112391" cy="109728"/>
            </a:xfrm>
            <a:prstGeom prst="star6">
              <a:avLst/>
            </a:prstGeom>
            <a:pattFill prst="openDmnd">
              <a:fgClr>
                <a:schemeClr val="accent6">
                  <a:lumMod val="75000"/>
                </a:schemeClr>
              </a:fgClr>
              <a:bgClr>
                <a:schemeClr val="bg1"/>
              </a:bgClr>
            </a:pattFill>
            <a:ln w="3175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9" name="6-Point Star 268"/>
            <p:cNvSpPr>
              <a:spLocks noChangeAspect="1"/>
            </p:cNvSpPr>
            <p:nvPr/>
          </p:nvSpPr>
          <p:spPr>
            <a:xfrm>
              <a:off x="4355819" y="4808192"/>
              <a:ext cx="112391" cy="109728"/>
            </a:xfrm>
            <a:prstGeom prst="star6">
              <a:avLst/>
            </a:prstGeom>
            <a:noFill/>
            <a:ln w="3175">
              <a:solidFill>
                <a:srgbClr val="0432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0" name="6-Point Star 269"/>
            <p:cNvSpPr>
              <a:spLocks noChangeAspect="1"/>
            </p:cNvSpPr>
            <p:nvPr/>
          </p:nvSpPr>
          <p:spPr>
            <a:xfrm>
              <a:off x="4534201" y="4808192"/>
              <a:ext cx="112391" cy="109728"/>
            </a:xfrm>
            <a:prstGeom prst="star6">
              <a:avLst/>
            </a:pr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73" name="Picture 272"/>
            <p:cNvPicPr>
              <a:picLocks noChangeAspect="1"/>
            </p:cNvPicPr>
            <p:nvPr/>
          </p:nvPicPr>
          <p:blipFill rotWithShape="1">
            <a:blip r:embed="rId4"/>
            <a:srcRect l="36761" t="12941" r="35200" b="11177"/>
            <a:stretch/>
          </p:blipFill>
          <p:spPr>
            <a:xfrm flipH="1">
              <a:off x="4007427" y="5045273"/>
              <a:ext cx="85463" cy="231288"/>
            </a:xfrm>
            <a:prstGeom prst="rect">
              <a:avLst/>
            </a:prstGeom>
          </p:spPr>
        </p:pic>
        <p:sp>
          <p:nvSpPr>
            <p:cNvPr id="274" name="6-Point Star 273"/>
            <p:cNvSpPr>
              <a:spLocks noChangeAspect="1"/>
            </p:cNvSpPr>
            <p:nvPr/>
          </p:nvSpPr>
          <p:spPr>
            <a:xfrm>
              <a:off x="4177437" y="5106053"/>
              <a:ext cx="112391" cy="109728"/>
            </a:xfrm>
            <a:prstGeom prst="star6">
              <a:avLst/>
            </a:prstGeom>
            <a:noFill/>
            <a:ln w="3175">
              <a:solidFill>
                <a:srgbClr val="0432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5" name="6-Point Star 274"/>
            <p:cNvSpPr>
              <a:spLocks noChangeAspect="1"/>
            </p:cNvSpPr>
            <p:nvPr/>
          </p:nvSpPr>
          <p:spPr>
            <a:xfrm>
              <a:off x="4355819" y="5106053"/>
              <a:ext cx="112391" cy="109728"/>
            </a:xfrm>
            <a:prstGeom prst="star6">
              <a:avLst/>
            </a:prstGeom>
            <a:noFill/>
            <a:ln w="3175">
              <a:solidFill>
                <a:srgbClr val="FF4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10709805" y="2898180"/>
            <a:ext cx="320040" cy="320040"/>
            <a:chOff x="4088463" y="3330300"/>
            <a:chExt cx="320040" cy="320040"/>
          </a:xfrm>
        </p:grpSpPr>
        <p:sp>
          <p:nvSpPr>
            <p:cNvPr id="347" name="Oval 346"/>
            <p:cNvSpPr/>
            <p:nvPr/>
          </p:nvSpPr>
          <p:spPr>
            <a:xfrm>
              <a:off x="4088463" y="3330300"/>
              <a:ext cx="320040" cy="320040"/>
            </a:xfrm>
            <a:prstGeom prst="ellipse">
              <a:avLst/>
            </a:prstGeom>
            <a:solidFill>
              <a:srgbClr val="FF2600">
                <a:alpha val="29804"/>
              </a:srgb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 b="1">
                <a:solidFill>
                  <a:schemeClr val="tx1"/>
                </a:solidFill>
              </a:endParaRPr>
            </a:p>
          </p:txBody>
        </p:sp>
        <p:sp>
          <p:nvSpPr>
            <p:cNvPr id="350" name="TextBox 349"/>
            <p:cNvSpPr txBox="1"/>
            <p:nvPr/>
          </p:nvSpPr>
          <p:spPr>
            <a:xfrm>
              <a:off x="4097640" y="3382598"/>
              <a:ext cx="301686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b="1" dirty="0" smtClean="0"/>
                <a:t>G1</a:t>
              </a:r>
              <a:endParaRPr lang="en-US" sz="800" b="1" dirty="0"/>
            </a:p>
          </p:txBody>
        </p:sp>
      </p:grpSp>
      <p:pic>
        <p:nvPicPr>
          <p:cNvPr id="351" name="Picture 35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96627" y="1904558"/>
            <a:ext cx="226015" cy="126092"/>
          </a:xfrm>
          <a:prstGeom prst="rect">
            <a:avLst/>
          </a:prstGeom>
        </p:spPr>
      </p:pic>
      <p:pic>
        <p:nvPicPr>
          <p:cNvPr id="249" name="Picture 24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1409" y="3025181"/>
            <a:ext cx="226015" cy="126092"/>
          </a:xfrm>
          <a:prstGeom prst="rect">
            <a:avLst/>
          </a:prstGeom>
        </p:spPr>
      </p:pic>
      <p:pic>
        <p:nvPicPr>
          <p:cNvPr id="250" name="Picture 24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29453" y="2974494"/>
            <a:ext cx="226015" cy="126092"/>
          </a:xfrm>
          <a:prstGeom prst="rect">
            <a:avLst/>
          </a:prstGeom>
        </p:spPr>
      </p:pic>
      <p:grpSp>
        <p:nvGrpSpPr>
          <p:cNvPr id="34" name="Group 33"/>
          <p:cNvGrpSpPr/>
          <p:nvPr/>
        </p:nvGrpSpPr>
        <p:grpSpPr>
          <a:xfrm>
            <a:off x="7380233" y="4502667"/>
            <a:ext cx="4050522" cy="1497511"/>
            <a:chOff x="7243630" y="4351972"/>
            <a:chExt cx="4050522" cy="1497511"/>
          </a:xfrm>
        </p:grpSpPr>
        <p:grpSp>
          <p:nvGrpSpPr>
            <p:cNvPr id="28" name="Group 27"/>
            <p:cNvGrpSpPr/>
            <p:nvPr/>
          </p:nvGrpSpPr>
          <p:grpSpPr>
            <a:xfrm>
              <a:off x="10395281" y="4351972"/>
              <a:ext cx="898871" cy="1497511"/>
              <a:chOff x="10395281" y="4351972"/>
              <a:chExt cx="898871" cy="1497511"/>
            </a:xfrm>
          </p:grpSpPr>
          <p:sp>
            <p:nvSpPr>
              <p:cNvPr id="256" name="Oval 255"/>
              <p:cNvSpPr/>
              <p:nvPr/>
            </p:nvSpPr>
            <p:spPr>
              <a:xfrm>
                <a:off x="10798137" y="4972595"/>
                <a:ext cx="320040" cy="320040"/>
              </a:xfrm>
              <a:prstGeom prst="ellipse">
                <a:avLst/>
              </a:prstGeom>
              <a:solidFill>
                <a:srgbClr val="FF2600">
                  <a:alpha val="40000"/>
                </a:srgbClr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 b="1">
                  <a:solidFill>
                    <a:schemeClr val="tx1"/>
                  </a:solidFill>
                </a:endParaRPr>
              </a:p>
            </p:txBody>
          </p:sp>
          <p:sp>
            <p:nvSpPr>
              <p:cNvPr id="262" name="TextBox 261"/>
              <p:cNvSpPr txBox="1"/>
              <p:nvPr/>
            </p:nvSpPr>
            <p:spPr>
              <a:xfrm>
                <a:off x="10807314" y="5024893"/>
                <a:ext cx="301686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b="1" dirty="0" smtClean="0"/>
                  <a:t>G1</a:t>
                </a:r>
                <a:endParaRPr lang="en-US" sz="800" b="1" dirty="0"/>
              </a:p>
            </p:txBody>
          </p:sp>
          <p:sp>
            <p:nvSpPr>
              <p:cNvPr id="263" name="Oval 262"/>
              <p:cNvSpPr/>
              <p:nvPr/>
            </p:nvSpPr>
            <p:spPr>
              <a:xfrm>
                <a:off x="10406141" y="4351972"/>
                <a:ext cx="320040" cy="320040"/>
              </a:xfrm>
              <a:prstGeom prst="ellipse">
                <a:avLst/>
              </a:prstGeom>
              <a:solidFill>
                <a:srgbClr val="FF2600">
                  <a:alpha val="70000"/>
                </a:srgbClr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 b="1">
                  <a:solidFill>
                    <a:srgbClr val="0432FF"/>
                  </a:solidFill>
                </a:endParaRPr>
              </a:p>
            </p:txBody>
          </p:sp>
          <p:sp>
            <p:nvSpPr>
              <p:cNvPr id="264" name="TextBox 263"/>
              <p:cNvSpPr txBox="1"/>
              <p:nvPr/>
            </p:nvSpPr>
            <p:spPr>
              <a:xfrm>
                <a:off x="10395281" y="4404270"/>
                <a:ext cx="333746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b="1" dirty="0" smtClean="0">
                    <a:solidFill>
                      <a:srgbClr val="0432FF"/>
                    </a:solidFill>
                  </a:rPr>
                  <a:t>TF1</a:t>
                </a:r>
                <a:endParaRPr lang="en-US" sz="800" b="1" dirty="0">
                  <a:solidFill>
                    <a:srgbClr val="0432FF"/>
                  </a:solidFill>
                </a:endParaRPr>
              </a:p>
            </p:txBody>
          </p:sp>
          <p:cxnSp>
            <p:nvCxnSpPr>
              <p:cNvPr id="271" name="Straight Connector 270"/>
              <p:cNvCxnSpPr/>
              <p:nvPr/>
            </p:nvCxnSpPr>
            <p:spPr>
              <a:xfrm>
                <a:off x="10679312" y="4625143"/>
                <a:ext cx="165694" cy="394321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8" name="Oval 277"/>
              <p:cNvSpPr/>
              <p:nvPr/>
            </p:nvSpPr>
            <p:spPr>
              <a:xfrm>
                <a:off x="10974112" y="5529443"/>
                <a:ext cx="320040" cy="320040"/>
              </a:xfrm>
              <a:prstGeom prst="ellipse">
                <a:avLst/>
              </a:prstGeom>
              <a:solidFill>
                <a:srgbClr val="FF2600">
                  <a:alpha val="30000"/>
                </a:srgbClr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 b="1">
                  <a:solidFill>
                    <a:schemeClr val="tx1"/>
                  </a:solidFill>
                </a:endParaRPr>
              </a:p>
            </p:txBody>
          </p:sp>
          <p:sp>
            <p:nvSpPr>
              <p:cNvPr id="354" name="TextBox 353"/>
              <p:cNvSpPr txBox="1"/>
              <p:nvPr/>
            </p:nvSpPr>
            <p:spPr>
              <a:xfrm>
                <a:off x="10983289" y="5581741"/>
                <a:ext cx="301686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b="1" dirty="0" smtClean="0"/>
                  <a:t>G3</a:t>
                </a:r>
                <a:endParaRPr lang="en-US" sz="800" b="1" dirty="0"/>
              </a:p>
            </p:txBody>
          </p:sp>
          <p:cxnSp>
            <p:nvCxnSpPr>
              <p:cNvPr id="372" name="Straight Connector 371"/>
              <p:cNvCxnSpPr/>
              <p:nvPr/>
            </p:nvCxnSpPr>
            <p:spPr>
              <a:xfrm>
                <a:off x="10958157" y="5292635"/>
                <a:ext cx="175975" cy="236808"/>
              </a:xfrm>
              <a:prstGeom prst="line">
                <a:avLst/>
              </a:prstGeom>
              <a:ln w="12700">
                <a:solidFill>
                  <a:schemeClr val="bg1">
                    <a:lumMod val="50000"/>
                  </a:schemeClr>
                </a:solidFill>
                <a:headEnd type="triangle" w="sm" len="sm"/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76" name="Group 375"/>
            <p:cNvGrpSpPr/>
            <p:nvPr/>
          </p:nvGrpSpPr>
          <p:grpSpPr>
            <a:xfrm>
              <a:off x="7243630" y="4351972"/>
              <a:ext cx="2434581" cy="1497511"/>
              <a:chOff x="8591480" y="4715669"/>
              <a:chExt cx="2434581" cy="1497511"/>
            </a:xfrm>
          </p:grpSpPr>
          <p:sp>
            <p:nvSpPr>
              <p:cNvPr id="377" name="TextBox 376"/>
              <p:cNvSpPr txBox="1"/>
              <p:nvPr/>
            </p:nvSpPr>
            <p:spPr>
              <a:xfrm>
                <a:off x="8591480" y="5388590"/>
                <a:ext cx="434734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b="1" dirty="0" smtClean="0">
                    <a:solidFill>
                      <a:srgbClr val="AB7942"/>
                    </a:solidFill>
                  </a:rPr>
                  <a:t>miR-1</a:t>
                </a:r>
                <a:endParaRPr lang="en-US" sz="800" b="1" dirty="0">
                  <a:solidFill>
                    <a:srgbClr val="AB7942"/>
                  </a:solidFill>
                </a:endParaRPr>
              </a:p>
            </p:txBody>
          </p:sp>
          <p:grpSp>
            <p:nvGrpSpPr>
              <p:cNvPr id="378" name="Group 377"/>
              <p:cNvGrpSpPr/>
              <p:nvPr/>
            </p:nvGrpSpPr>
            <p:grpSpPr>
              <a:xfrm>
                <a:off x="8648360" y="4715669"/>
                <a:ext cx="2377701" cy="1497511"/>
                <a:chOff x="8578560" y="4715669"/>
                <a:chExt cx="2377701" cy="1497511"/>
              </a:xfrm>
            </p:grpSpPr>
            <p:sp>
              <p:nvSpPr>
                <p:cNvPr id="379" name="Oval 378"/>
                <p:cNvSpPr/>
                <p:nvPr/>
              </p:nvSpPr>
              <p:spPr>
                <a:xfrm>
                  <a:off x="9442500" y="5336292"/>
                  <a:ext cx="320040" cy="320040"/>
                </a:xfrm>
                <a:prstGeom prst="ellipse">
                  <a:avLst/>
                </a:prstGeom>
                <a:solidFill>
                  <a:srgbClr val="FF2600">
                    <a:alpha val="40000"/>
                  </a:srgbClr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b="1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80" name="TextBox 379"/>
                <p:cNvSpPr txBox="1"/>
                <p:nvPr/>
              </p:nvSpPr>
              <p:spPr>
                <a:xfrm>
                  <a:off x="9451677" y="5388590"/>
                  <a:ext cx="301686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800" b="1" dirty="0" smtClean="0"/>
                    <a:t>G1</a:t>
                  </a:r>
                  <a:endParaRPr lang="en-US" sz="800" b="1" dirty="0"/>
                </a:p>
              </p:txBody>
            </p:sp>
            <p:sp>
              <p:nvSpPr>
                <p:cNvPr id="381" name="Oval 380"/>
                <p:cNvSpPr/>
                <p:nvPr/>
              </p:nvSpPr>
              <p:spPr>
                <a:xfrm>
                  <a:off x="9050504" y="4715669"/>
                  <a:ext cx="320040" cy="320040"/>
                </a:xfrm>
                <a:prstGeom prst="ellipse">
                  <a:avLst/>
                </a:prstGeom>
                <a:solidFill>
                  <a:srgbClr val="FF2600">
                    <a:alpha val="70000"/>
                  </a:srgbClr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b="1">
                    <a:solidFill>
                      <a:srgbClr val="0432FF"/>
                    </a:solidFill>
                  </a:endParaRPr>
                </a:p>
              </p:txBody>
            </p:sp>
            <p:sp>
              <p:nvSpPr>
                <p:cNvPr id="382" name="TextBox 381"/>
                <p:cNvSpPr txBox="1"/>
                <p:nvPr/>
              </p:nvSpPr>
              <p:spPr>
                <a:xfrm>
                  <a:off x="9039644" y="4767967"/>
                  <a:ext cx="333746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800" b="1" dirty="0" smtClean="0">
                      <a:solidFill>
                        <a:srgbClr val="0432FF"/>
                      </a:solidFill>
                    </a:rPr>
                    <a:t>TF1</a:t>
                  </a:r>
                  <a:endParaRPr lang="en-US" sz="800" b="1" dirty="0">
                    <a:solidFill>
                      <a:srgbClr val="0432FF"/>
                    </a:solidFill>
                  </a:endParaRPr>
                </a:p>
              </p:txBody>
            </p:sp>
            <p:sp>
              <p:nvSpPr>
                <p:cNvPr id="385" name="Oval 384"/>
                <p:cNvSpPr/>
                <p:nvPr/>
              </p:nvSpPr>
              <p:spPr>
                <a:xfrm>
                  <a:off x="9831942" y="4715669"/>
                  <a:ext cx="320040" cy="320040"/>
                </a:xfrm>
                <a:prstGeom prst="ellipse">
                  <a:avLst/>
                </a:prstGeom>
                <a:solidFill>
                  <a:srgbClr val="FF2600">
                    <a:alpha val="5000"/>
                  </a:srgbClr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b="1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87" name="TextBox 386"/>
                <p:cNvSpPr txBox="1"/>
                <p:nvPr/>
              </p:nvSpPr>
              <p:spPr>
                <a:xfrm>
                  <a:off x="9825089" y="4767967"/>
                  <a:ext cx="333746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800" b="1" dirty="0" smtClean="0">
                      <a:solidFill>
                        <a:srgbClr val="0432FF"/>
                      </a:solidFill>
                    </a:rPr>
                    <a:t>TF2</a:t>
                  </a:r>
                  <a:endParaRPr lang="en-US" sz="800" b="1" dirty="0">
                    <a:solidFill>
                      <a:srgbClr val="0432FF"/>
                    </a:solidFill>
                  </a:endParaRPr>
                </a:p>
              </p:txBody>
            </p:sp>
            <p:cxnSp>
              <p:nvCxnSpPr>
                <p:cNvPr id="389" name="Straight Connector 388"/>
                <p:cNvCxnSpPr/>
                <p:nvPr/>
              </p:nvCxnSpPr>
              <p:spPr>
                <a:xfrm>
                  <a:off x="9323675" y="4988840"/>
                  <a:ext cx="165694" cy="394321"/>
                </a:xfrm>
                <a:prstGeom prst="line">
                  <a:avLst/>
                </a:prstGeom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  <a:tailEnd type="triangl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1" name="Straight Connector 390"/>
                <p:cNvCxnSpPr/>
                <p:nvPr/>
              </p:nvCxnSpPr>
              <p:spPr>
                <a:xfrm flipH="1">
                  <a:off x="9728717" y="4988840"/>
                  <a:ext cx="150094" cy="403715"/>
                </a:xfrm>
                <a:prstGeom prst="line">
                  <a:avLst/>
                </a:prstGeom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  <a:tailEnd type="triangl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394" name="Group 393"/>
                <p:cNvGrpSpPr/>
                <p:nvPr/>
              </p:nvGrpSpPr>
              <p:grpSpPr>
                <a:xfrm>
                  <a:off x="10582095" y="4715669"/>
                  <a:ext cx="320040" cy="320040"/>
                  <a:chOff x="9583703" y="5118791"/>
                  <a:chExt cx="320040" cy="320040"/>
                </a:xfrm>
              </p:grpSpPr>
              <p:sp>
                <p:nvSpPr>
                  <p:cNvPr id="473" name="Oval 472"/>
                  <p:cNvSpPr/>
                  <p:nvPr/>
                </p:nvSpPr>
                <p:spPr>
                  <a:xfrm>
                    <a:off x="9583703" y="5118791"/>
                    <a:ext cx="320040" cy="320040"/>
                  </a:xfrm>
                  <a:prstGeom prst="ellipse">
                    <a:avLst/>
                  </a:prstGeom>
                  <a:noFill/>
                  <a:ln>
                    <a:solidFill>
                      <a:schemeClr val="bg1">
                        <a:lumMod val="6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800" b="1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474" name="TextBox 473"/>
                  <p:cNvSpPr txBox="1"/>
                  <p:nvPr/>
                </p:nvSpPr>
                <p:spPr>
                  <a:xfrm>
                    <a:off x="9592880" y="5171089"/>
                    <a:ext cx="301686" cy="21544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800" b="1" dirty="0" smtClean="0"/>
                      <a:t>G2</a:t>
                    </a:r>
                    <a:endParaRPr lang="en-US" sz="800" b="1" dirty="0"/>
                  </a:p>
                </p:txBody>
              </p:sp>
            </p:grpSp>
            <p:sp>
              <p:nvSpPr>
                <p:cNvPr id="395" name="Oval 394"/>
                <p:cNvSpPr/>
                <p:nvPr/>
              </p:nvSpPr>
              <p:spPr>
                <a:xfrm>
                  <a:off x="9618475" y="5893140"/>
                  <a:ext cx="320040" cy="320040"/>
                </a:xfrm>
                <a:prstGeom prst="ellipse">
                  <a:avLst/>
                </a:prstGeom>
                <a:solidFill>
                  <a:srgbClr val="FF2600">
                    <a:alpha val="30000"/>
                  </a:srgbClr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b="1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96" name="TextBox 395"/>
                <p:cNvSpPr txBox="1"/>
                <p:nvPr/>
              </p:nvSpPr>
              <p:spPr>
                <a:xfrm>
                  <a:off x="9627652" y="5945438"/>
                  <a:ext cx="301686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800" b="1" dirty="0" smtClean="0"/>
                    <a:t>G3</a:t>
                  </a:r>
                  <a:endParaRPr lang="en-US" sz="800" b="1" dirty="0"/>
                </a:p>
              </p:txBody>
            </p:sp>
            <p:sp>
              <p:nvSpPr>
                <p:cNvPr id="397" name="Oval 396"/>
                <p:cNvSpPr/>
                <p:nvPr/>
              </p:nvSpPr>
              <p:spPr>
                <a:xfrm>
                  <a:off x="8972201" y="5893140"/>
                  <a:ext cx="320040" cy="320040"/>
                </a:xfrm>
                <a:prstGeom prst="ellipse">
                  <a:avLst/>
                </a:prstGeom>
                <a:solidFill>
                  <a:srgbClr val="FF2600">
                    <a:alpha val="10000"/>
                  </a:srgbClr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b="1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98" name="TextBox 397"/>
                <p:cNvSpPr txBox="1"/>
                <p:nvPr/>
              </p:nvSpPr>
              <p:spPr>
                <a:xfrm>
                  <a:off x="8929281" y="5945438"/>
                  <a:ext cx="405880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800" b="1" dirty="0" smtClean="0">
                      <a:solidFill>
                        <a:srgbClr val="7030A0"/>
                      </a:solidFill>
                    </a:rPr>
                    <a:t>RBP2</a:t>
                  </a:r>
                  <a:endParaRPr lang="en-US" sz="800" b="1" dirty="0">
                    <a:solidFill>
                      <a:srgbClr val="7030A0"/>
                    </a:solidFill>
                  </a:endParaRPr>
                </a:p>
              </p:txBody>
            </p:sp>
            <p:sp>
              <p:nvSpPr>
                <p:cNvPr id="399" name="Oval 398"/>
                <p:cNvSpPr/>
                <p:nvPr/>
              </p:nvSpPr>
              <p:spPr>
                <a:xfrm>
                  <a:off x="10593301" y="5893140"/>
                  <a:ext cx="320040" cy="320040"/>
                </a:xfrm>
                <a:prstGeom prst="ellipse">
                  <a:avLst/>
                </a:prstGeom>
                <a:noFill/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b="1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00" name="TextBox 399"/>
                <p:cNvSpPr txBox="1"/>
                <p:nvPr/>
              </p:nvSpPr>
              <p:spPr>
                <a:xfrm>
                  <a:off x="10550381" y="5945438"/>
                  <a:ext cx="405880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800" b="1" dirty="0" smtClean="0">
                      <a:solidFill>
                        <a:srgbClr val="7030A0"/>
                      </a:solidFill>
                    </a:rPr>
                    <a:t>RBP1</a:t>
                  </a:r>
                  <a:endParaRPr lang="en-US" sz="800" b="1" dirty="0">
                    <a:solidFill>
                      <a:srgbClr val="7030A0"/>
                    </a:solidFill>
                  </a:endParaRPr>
                </a:p>
              </p:txBody>
            </p:sp>
            <p:sp>
              <p:nvSpPr>
                <p:cNvPr id="403" name="Oval 402"/>
                <p:cNvSpPr/>
                <p:nvPr/>
              </p:nvSpPr>
              <p:spPr>
                <a:xfrm>
                  <a:off x="8578560" y="5336292"/>
                  <a:ext cx="320040" cy="320040"/>
                </a:xfrm>
                <a:prstGeom prst="ellipse">
                  <a:avLst/>
                </a:prstGeom>
                <a:solidFill>
                  <a:srgbClr val="FF2600">
                    <a:alpha val="5000"/>
                  </a:srgbClr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b="1"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404" name="Straight Connector 403"/>
                <p:cNvCxnSpPr/>
                <p:nvPr/>
              </p:nvCxnSpPr>
              <p:spPr>
                <a:xfrm flipH="1">
                  <a:off x="8898182" y="5496312"/>
                  <a:ext cx="548640" cy="0"/>
                </a:xfrm>
                <a:prstGeom prst="line">
                  <a:avLst/>
                </a:prstGeom>
                <a:ln w="12700">
                  <a:solidFill>
                    <a:schemeClr val="bg1">
                      <a:lumMod val="50000"/>
                    </a:schemeClr>
                  </a:solidFill>
                  <a:headEnd type="triangle" w="sm" len="sm"/>
                  <a:tailEnd type="non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4" name="Straight Connector 413"/>
                <p:cNvCxnSpPr/>
                <p:nvPr/>
              </p:nvCxnSpPr>
              <p:spPr>
                <a:xfrm flipH="1" flipV="1">
                  <a:off x="9762540" y="5496312"/>
                  <a:ext cx="872695" cy="443699"/>
                </a:xfrm>
                <a:prstGeom prst="line">
                  <a:avLst/>
                </a:prstGeom>
                <a:ln w="12700">
                  <a:solidFill>
                    <a:schemeClr val="bg1">
                      <a:lumMod val="50000"/>
                    </a:schemeClr>
                  </a:solidFill>
                  <a:headEnd type="triangle" w="sm" len="sm"/>
                  <a:tailEnd type="triangl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9" name="Straight Connector 418"/>
                <p:cNvCxnSpPr/>
                <p:nvPr/>
              </p:nvCxnSpPr>
              <p:spPr>
                <a:xfrm>
                  <a:off x="10151982" y="4875689"/>
                  <a:ext cx="439290" cy="0"/>
                </a:xfrm>
                <a:prstGeom prst="line">
                  <a:avLst/>
                </a:prstGeom>
                <a:ln w="12700">
                  <a:solidFill>
                    <a:schemeClr val="bg1">
                      <a:lumMod val="50000"/>
                    </a:schemeClr>
                  </a:solidFill>
                  <a:tailEnd type="triangl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5" name="Straight Connector 424"/>
                <p:cNvCxnSpPr/>
                <p:nvPr/>
              </p:nvCxnSpPr>
              <p:spPr>
                <a:xfrm>
                  <a:off x="9290710" y="6053160"/>
                  <a:ext cx="329184" cy="0"/>
                </a:xfrm>
                <a:prstGeom prst="line">
                  <a:avLst/>
                </a:prstGeom>
                <a:ln w="12700">
                  <a:solidFill>
                    <a:schemeClr val="bg1">
                      <a:lumMod val="50000"/>
                    </a:schemeClr>
                  </a:solidFill>
                  <a:tailEnd type="triangl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3" name="Straight Connector 462"/>
                <p:cNvCxnSpPr/>
                <p:nvPr/>
              </p:nvCxnSpPr>
              <p:spPr>
                <a:xfrm>
                  <a:off x="9602520" y="5656332"/>
                  <a:ext cx="175975" cy="236808"/>
                </a:xfrm>
                <a:prstGeom prst="line">
                  <a:avLst/>
                </a:prstGeom>
                <a:ln w="12700">
                  <a:solidFill>
                    <a:schemeClr val="bg1">
                      <a:lumMod val="50000"/>
                    </a:schemeClr>
                  </a:solidFill>
                  <a:headEnd type="triangle" w="sm" len="sm"/>
                  <a:tailEnd type="triangl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2" name="Straight Connector 471"/>
                <p:cNvCxnSpPr/>
                <p:nvPr/>
              </p:nvCxnSpPr>
              <p:spPr>
                <a:xfrm flipH="1">
                  <a:off x="9938515" y="6053160"/>
                  <a:ext cx="640080" cy="0"/>
                </a:xfrm>
                <a:prstGeom prst="line">
                  <a:avLst/>
                </a:prstGeom>
                <a:ln w="12700">
                  <a:solidFill>
                    <a:schemeClr val="bg1">
                      <a:lumMod val="50000"/>
                    </a:schemeClr>
                  </a:solidFill>
                  <a:tailEnd type="triangl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31" name="Rounded Rectangle 30"/>
          <p:cNvSpPr/>
          <p:nvPr/>
        </p:nvSpPr>
        <p:spPr>
          <a:xfrm>
            <a:off x="863143" y="963675"/>
            <a:ext cx="5731160" cy="2426162"/>
          </a:xfrm>
          <a:prstGeom prst="roundRect">
            <a:avLst/>
          </a:prstGeom>
          <a:noFill/>
          <a:ln w="63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3" name="Group 32"/>
          <p:cNvGrpSpPr/>
          <p:nvPr/>
        </p:nvGrpSpPr>
        <p:grpSpPr>
          <a:xfrm>
            <a:off x="700588" y="4145585"/>
            <a:ext cx="5731160" cy="2261101"/>
            <a:chOff x="658707" y="3691459"/>
            <a:chExt cx="5731160" cy="2261101"/>
          </a:xfrm>
        </p:grpSpPr>
        <p:pic>
          <p:nvPicPr>
            <p:cNvPr id="330" name="Picture 32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436624" y="4258923"/>
              <a:ext cx="279400" cy="279400"/>
            </a:xfrm>
            <a:prstGeom prst="rect">
              <a:avLst/>
            </a:prstGeom>
          </p:spPr>
        </p:pic>
        <p:grpSp>
          <p:nvGrpSpPr>
            <p:cNvPr id="11" name="Group 10"/>
            <p:cNvGrpSpPr/>
            <p:nvPr/>
          </p:nvGrpSpPr>
          <p:grpSpPr>
            <a:xfrm>
              <a:off x="924796" y="3968591"/>
              <a:ext cx="1429356" cy="860064"/>
              <a:chOff x="1257512" y="5034392"/>
              <a:chExt cx="1429356" cy="860064"/>
            </a:xfrm>
          </p:grpSpPr>
          <p:sp>
            <p:nvSpPr>
              <p:cNvPr id="328" name="Oval 327"/>
              <p:cNvSpPr/>
              <p:nvPr/>
            </p:nvSpPr>
            <p:spPr>
              <a:xfrm>
                <a:off x="1660368" y="5574416"/>
                <a:ext cx="320040" cy="320040"/>
              </a:xfrm>
              <a:prstGeom prst="ellipse">
                <a:avLst/>
              </a:prstGeom>
              <a:noFill/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 b="1">
                  <a:solidFill>
                    <a:schemeClr val="tx1"/>
                  </a:solidFill>
                </a:endParaRPr>
              </a:p>
            </p:txBody>
          </p:sp>
          <p:sp>
            <p:nvSpPr>
              <p:cNvPr id="329" name="TextBox 328"/>
              <p:cNvSpPr txBox="1"/>
              <p:nvPr/>
            </p:nvSpPr>
            <p:spPr>
              <a:xfrm>
                <a:off x="1669545" y="5626714"/>
                <a:ext cx="301686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b="1" dirty="0" smtClean="0"/>
                  <a:t>G1</a:t>
                </a:r>
                <a:endParaRPr lang="en-US" sz="800" b="1" dirty="0"/>
              </a:p>
            </p:txBody>
          </p:sp>
          <p:sp>
            <p:nvSpPr>
              <p:cNvPr id="326" name="Oval 325"/>
              <p:cNvSpPr/>
              <p:nvPr/>
            </p:nvSpPr>
            <p:spPr>
              <a:xfrm>
                <a:off x="1268372" y="5034392"/>
                <a:ext cx="320040" cy="320040"/>
              </a:xfrm>
              <a:prstGeom prst="ellipse">
                <a:avLst/>
              </a:prstGeom>
              <a:noFill/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 b="1">
                  <a:solidFill>
                    <a:schemeClr val="tx1"/>
                  </a:solidFill>
                </a:endParaRPr>
              </a:p>
            </p:txBody>
          </p:sp>
          <p:sp>
            <p:nvSpPr>
              <p:cNvPr id="327" name="TextBox 326"/>
              <p:cNvSpPr txBox="1"/>
              <p:nvPr/>
            </p:nvSpPr>
            <p:spPr>
              <a:xfrm>
                <a:off x="1257512" y="5086690"/>
                <a:ext cx="333746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b="1" dirty="0" smtClean="0">
                    <a:solidFill>
                      <a:srgbClr val="0432FF"/>
                    </a:solidFill>
                  </a:rPr>
                  <a:t>TF1</a:t>
                </a:r>
                <a:endParaRPr lang="en-US" sz="800" b="1" dirty="0">
                  <a:solidFill>
                    <a:srgbClr val="0432FF"/>
                  </a:solidFill>
                </a:endParaRPr>
              </a:p>
            </p:txBody>
          </p:sp>
          <p:sp>
            <p:nvSpPr>
              <p:cNvPr id="322" name="Oval 321"/>
              <p:cNvSpPr/>
              <p:nvPr/>
            </p:nvSpPr>
            <p:spPr>
              <a:xfrm>
                <a:off x="2049810" y="5034392"/>
                <a:ext cx="320040" cy="320040"/>
              </a:xfrm>
              <a:prstGeom prst="ellipse">
                <a:avLst/>
              </a:prstGeom>
              <a:noFill/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 b="1">
                  <a:solidFill>
                    <a:schemeClr val="tx1"/>
                  </a:solidFill>
                </a:endParaRPr>
              </a:p>
            </p:txBody>
          </p:sp>
          <p:sp>
            <p:nvSpPr>
              <p:cNvPr id="323" name="TextBox 322"/>
              <p:cNvSpPr txBox="1"/>
              <p:nvPr/>
            </p:nvSpPr>
            <p:spPr>
              <a:xfrm>
                <a:off x="2042957" y="5086690"/>
                <a:ext cx="333746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b="1" dirty="0" smtClean="0">
                    <a:solidFill>
                      <a:srgbClr val="0432FF"/>
                    </a:solidFill>
                  </a:rPr>
                  <a:t>TF2</a:t>
                </a:r>
                <a:endParaRPr lang="en-US" sz="800" b="1" dirty="0">
                  <a:solidFill>
                    <a:srgbClr val="0432FF"/>
                  </a:solidFill>
                </a:endParaRPr>
              </a:p>
            </p:txBody>
          </p:sp>
          <p:cxnSp>
            <p:nvCxnSpPr>
              <p:cNvPr id="316" name="Straight Connector 315"/>
              <p:cNvCxnSpPr>
                <a:endCxn id="328" idx="1"/>
              </p:cNvCxnSpPr>
              <p:nvPr/>
            </p:nvCxnSpPr>
            <p:spPr>
              <a:xfrm>
                <a:off x="1505447" y="5330047"/>
                <a:ext cx="201790" cy="291238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9" name="Straight Connector 318"/>
              <p:cNvCxnSpPr/>
              <p:nvPr/>
            </p:nvCxnSpPr>
            <p:spPr>
              <a:xfrm flipH="1">
                <a:off x="1946584" y="5306221"/>
                <a:ext cx="131452" cy="330924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35" name="Oval 334"/>
              <p:cNvSpPr/>
              <p:nvPr/>
            </p:nvSpPr>
            <p:spPr>
              <a:xfrm>
                <a:off x="2366828" y="5574416"/>
                <a:ext cx="320040" cy="320040"/>
              </a:xfrm>
              <a:prstGeom prst="ellipse">
                <a:avLst/>
              </a:prstGeom>
              <a:noFill/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 b="1">
                  <a:solidFill>
                    <a:schemeClr val="tx1"/>
                  </a:solidFill>
                </a:endParaRPr>
              </a:p>
            </p:txBody>
          </p:sp>
          <p:sp>
            <p:nvSpPr>
              <p:cNvPr id="336" name="TextBox 335"/>
              <p:cNvSpPr txBox="1"/>
              <p:nvPr/>
            </p:nvSpPr>
            <p:spPr>
              <a:xfrm>
                <a:off x="2376005" y="5626714"/>
                <a:ext cx="301686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b="1" dirty="0" smtClean="0"/>
                  <a:t>G2</a:t>
                </a:r>
                <a:endParaRPr lang="en-US" sz="800" b="1" dirty="0"/>
              </a:p>
            </p:txBody>
          </p:sp>
          <p:cxnSp>
            <p:nvCxnSpPr>
              <p:cNvPr id="338" name="Straight Connector 337"/>
              <p:cNvCxnSpPr>
                <a:stCxn id="322" idx="5"/>
                <a:endCxn id="335" idx="0"/>
              </p:cNvCxnSpPr>
              <p:nvPr/>
            </p:nvCxnSpPr>
            <p:spPr>
              <a:xfrm>
                <a:off x="2322981" y="5307563"/>
                <a:ext cx="203867" cy="266853"/>
              </a:xfrm>
              <a:prstGeom prst="line">
                <a:avLst/>
              </a:prstGeom>
              <a:ln w="12700">
                <a:solidFill>
                  <a:schemeClr val="bg1">
                    <a:lumMod val="50000"/>
                  </a:schemeClr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" name="Group 11"/>
            <p:cNvGrpSpPr/>
            <p:nvPr/>
          </p:nvGrpSpPr>
          <p:grpSpPr>
            <a:xfrm>
              <a:off x="832034" y="4871289"/>
              <a:ext cx="1614880" cy="860064"/>
              <a:chOff x="3394280" y="5034392"/>
              <a:chExt cx="1614880" cy="860064"/>
            </a:xfrm>
          </p:grpSpPr>
          <p:sp>
            <p:nvSpPr>
              <p:cNvPr id="342" name="Oval 341"/>
              <p:cNvSpPr/>
              <p:nvPr/>
            </p:nvSpPr>
            <p:spPr>
              <a:xfrm>
                <a:off x="3394280" y="5574416"/>
                <a:ext cx="320040" cy="320040"/>
              </a:xfrm>
              <a:prstGeom prst="ellipse">
                <a:avLst/>
              </a:prstGeom>
              <a:noFill/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 b="1">
                  <a:solidFill>
                    <a:schemeClr val="tx1"/>
                  </a:solidFill>
                </a:endParaRPr>
              </a:p>
            </p:txBody>
          </p:sp>
          <p:sp>
            <p:nvSpPr>
              <p:cNvPr id="343" name="TextBox 342"/>
              <p:cNvSpPr txBox="1"/>
              <p:nvPr/>
            </p:nvSpPr>
            <p:spPr>
              <a:xfrm>
                <a:off x="3403457" y="5626714"/>
                <a:ext cx="301686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b="1" dirty="0" smtClean="0"/>
                  <a:t>G1</a:t>
                </a:r>
                <a:endParaRPr lang="en-US" sz="800" b="1" dirty="0"/>
              </a:p>
            </p:txBody>
          </p:sp>
          <p:sp>
            <p:nvSpPr>
              <p:cNvPr id="348" name="Oval 347"/>
              <p:cNvSpPr/>
              <p:nvPr/>
            </p:nvSpPr>
            <p:spPr>
              <a:xfrm>
                <a:off x="4646200" y="5034392"/>
                <a:ext cx="320040" cy="320040"/>
              </a:xfrm>
              <a:prstGeom prst="ellipse">
                <a:avLst/>
              </a:prstGeom>
              <a:noFill/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 b="1">
                  <a:solidFill>
                    <a:srgbClr val="7030A0"/>
                  </a:solidFill>
                </a:endParaRPr>
              </a:p>
            </p:txBody>
          </p:sp>
          <p:sp>
            <p:nvSpPr>
              <p:cNvPr id="349" name="TextBox 348"/>
              <p:cNvSpPr txBox="1"/>
              <p:nvPr/>
            </p:nvSpPr>
            <p:spPr>
              <a:xfrm>
                <a:off x="4603280" y="5086690"/>
                <a:ext cx="405880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b="1" dirty="0" smtClean="0">
                    <a:solidFill>
                      <a:srgbClr val="7030A0"/>
                    </a:solidFill>
                  </a:rPr>
                  <a:t>RBP2</a:t>
                </a:r>
                <a:endParaRPr lang="en-US" sz="800" b="1" dirty="0">
                  <a:solidFill>
                    <a:srgbClr val="7030A0"/>
                  </a:solidFill>
                </a:endParaRPr>
              </a:p>
            </p:txBody>
          </p:sp>
          <p:sp>
            <p:nvSpPr>
              <p:cNvPr id="352" name="Oval 351"/>
              <p:cNvSpPr/>
              <p:nvPr/>
            </p:nvSpPr>
            <p:spPr>
              <a:xfrm>
                <a:off x="4100740" y="5574416"/>
                <a:ext cx="320040" cy="320040"/>
              </a:xfrm>
              <a:prstGeom prst="ellipse">
                <a:avLst/>
              </a:prstGeom>
              <a:noFill/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 b="1">
                  <a:solidFill>
                    <a:schemeClr val="tx1"/>
                  </a:solidFill>
                </a:endParaRPr>
              </a:p>
            </p:txBody>
          </p:sp>
          <p:sp>
            <p:nvSpPr>
              <p:cNvPr id="353" name="TextBox 352"/>
              <p:cNvSpPr txBox="1"/>
              <p:nvPr/>
            </p:nvSpPr>
            <p:spPr>
              <a:xfrm>
                <a:off x="4109917" y="5626714"/>
                <a:ext cx="301686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b="1" dirty="0" smtClean="0"/>
                  <a:t>G3</a:t>
                </a:r>
                <a:endParaRPr lang="en-US" sz="800" b="1" dirty="0"/>
              </a:p>
            </p:txBody>
          </p:sp>
          <p:sp>
            <p:nvSpPr>
              <p:cNvPr id="345" name="Oval 344"/>
              <p:cNvSpPr/>
              <p:nvPr/>
            </p:nvSpPr>
            <p:spPr>
              <a:xfrm>
                <a:off x="3795121" y="5034392"/>
                <a:ext cx="320040" cy="320040"/>
              </a:xfrm>
              <a:prstGeom prst="ellipse">
                <a:avLst/>
              </a:prstGeom>
              <a:noFill/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 b="1">
                  <a:solidFill>
                    <a:schemeClr val="tx1"/>
                  </a:solidFill>
                </a:endParaRPr>
              </a:p>
            </p:txBody>
          </p:sp>
          <p:sp>
            <p:nvSpPr>
              <p:cNvPr id="346" name="TextBox 345"/>
              <p:cNvSpPr txBox="1"/>
              <p:nvPr/>
            </p:nvSpPr>
            <p:spPr>
              <a:xfrm>
                <a:off x="3752201" y="5086690"/>
                <a:ext cx="405880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b="1" dirty="0" smtClean="0">
                    <a:solidFill>
                      <a:srgbClr val="7030A0"/>
                    </a:solidFill>
                  </a:rPr>
                  <a:t>RBP1</a:t>
                </a:r>
                <a:endParaRPr lang="en-US" sz="800" b="1" dirty="0">
                  <a:solidFill>
                    <a:srgbClr val="7030A0"/>
                  </a:solidFill>
                </a:endParaRPr>
              </a:p>
            </p:txBody>
          </p:sp>
          <p:cxnSp>
            <p:nvCxnSpPr>
              <p:cNvPr id="384" name="Straight Connector 383"/>
              <p:cNvCxnSpPr>
                <a:endCxn id="342" idx="7"/>
              </p:cNvCxnSpPr>
              <p:nvPr/>
            </p:nvCxnSpPr>
            <p:spPr>
              <a:xfrm flipH="1">
                <a:off x="3667451" y="5313006"/>
                <a:ext cx="174540" cy="308279"/>
              </a:xfrm>
              <a:prstGeom prst="line">
                <a:avLst/>
              </a:prstGeom>
              <a:ln w="12700">
                <a:solidFill>
                  <a:schemeClr val="bg1">
                    <a:lumMod val="50000"/>
                  </a:schemeClr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6" name="Straight Connector 385"/>
              <p:cNvCxnSpPr>
                <a:stCxn id="352" idx="0"/>
                <a:endCxn id="345" idx="5"/>
              </p:cNvCxnSpPr>
              <p:nvPr/>
            </p:nvCxnSpPr>
            <p:spPr>
              <a:xfrm flipH="1" flipV="1">
                <a:off x="4068292" y="5307563"/>
                <a:ext cx="192468" cy="266853"/>
              </a:xfrm>
              <a:prstGeom prst="line">
                <a:avLst/>
              </a:prstGeom>
              <a:ln w="12700">
                <a:solidFill>
                  <a:schemeClr val="bg1">
                    <a:lumMod val="50000"/>
                  </a:schemeClr>
                </a:solidFill>
                <a:headEnd type="triangle" w="sm" len="sm"/>
                <a:tailEnd type="non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8" name="Straight Connector 387"/>
              <p:cNvCxnSpPr>
                <a:stCxn id="352" idx="7"/>
                <a:endCxn id="348" idx="3"/>
              </p:cNvCxnSpPr>
              <p:nvPr/>
            </p:nvCxnSpPr>
            <p:spPr>
              <a:xfrm flipV="1">
                <a:off x="4373911" y="5307563"/>
                <a:ext cx="319158" cy="313722"/>
              </a:xfrm>
              <a:prstGeom prst="line">
                <a:avLst/>
              </a:prstGeom>
              <a:ln w="12700">
                <a:solidFill>
                  <a:schemeClr val="bg1">
                    <a:lumMod val="50000"/>
                  </a:schemeClr>
                </a:solidFill>
                <a:headEnd type="triangle" w="sm" len="sm"/>
                <a:tailEnd type="non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" name="Group 12"/>
            <p:cNvGrpSpPr/>
            <p:nvPr/>
          </p:nvGrpSpPr>
          <p:grpSpPr>
            <a:xfrm>
              <a:off x="2798496" y="3968591"/>
              <a:ext cx="792655" cy="860064"/>
              <a:chOff x="5760885" y="5034392"/>
              <a:chExt cx="792655" cy="860064"/>
            </a:xfrm>
          </p:grpSpPr>
          <p:sp>
            <p:nvSpPr>
              <p:cNvPr id="358" name="Oval 357"/>
              <p:cNvSpPr/>
              <p:nvPr/>
            </p:nvSpPr>
            <p:spPr>
              <a:xfrm>
                <a:off x="5760885" y="5574416"/>
                <a:ext cx="320040" cy="320040"/>
              </a:xfrm>
              <a:prstGeom prst="ellipse">
                <a:avLst/>
              </a:prstGeom>
              <a:noFill/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 b="1">
                  <a:solidFill>
                    <a:schemeClr val="tx1"/>
                  </a:solidFill>
                </a:endParaRPr>
              </a:p>
            </p:txBody>
          </p:sp>
          <p:sp>
            <p:nvSpPr>
              <p:cNvPr id="359" name="TextBox 358"/>
              <p:cNvSpPr txBox="1"/>
              <p:nvPr/>
            </p:nvSpPr>
            <p:spPr>
              <a:xfrm>
                <a:off x="5770062" y="5626714"/>
                <a:ext cx="301686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b="1" dirty="0" smtClean="0"/>
                  <a:t>G1</a:t>
                </a:r>
                <a:endParaRPr lang="en-US" sz="800" b="1" dirty="0"/>
              </a:p>
            </p:txBody>
          </p:sp>
          <p:sp>
            <p:nvSpPr>
              <p:cNvPr id="361" name="Oval 360"/>
              <p:cNvSpPr/>
              <p:nvPr/>
            </p:nvSpPr>
            <p:spPr>
              <a:xfrm>
                <a:off x="6161726" y="5034392"/>
                <a:ext cx="320040" cy="320040"/>
              </a:xfrm>
              <a:prstGeom prst="ellipse">
                <a:avLst/>
              </a:prstGeom>
              <a:noFill/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 b="1">
                  <a:solidFill>
                    <a:schemeClr val="tx1"/>
                  </a:solidFill>
                </a:endParaRPr>
              </a:p>
            </p:txBody>
          </p:sp>
          <p:sp>
            <p:nvSpPr>
              <p:cNvPr id="362" name="TextBox 361"/>
              <p:cNvSpPr txBox="1"/>
              <p:nvPr/>
            </p:nvSpPr>
            <p:spPr>
              <a:xfrm>
                <a:off x="6118806" y="5086690"/>
                <a:ext cx="434734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b="1" dirty="0" smtClean="0">
                    <a:solidFill>
                      <a:srgbClr val="AB7942"/>
                    </a:solidFill>
                  </a:rPr>
                  <a:t>miR-1</a:t>
                </a:r>
                <a:endParaRPr lang="en-US" sz="800" b="1" dirty="0">
                  <a:solidFill>
                    <a:srgbClr val="AB7942"/>
                  </a:solidFill>
                </a:endParaRPr>
              </a:p>
            </p:txBody>
          </p:sp>
          <p:cxnSp>
            <p:nvCxnSpPr>
              <p:cNvPr id="390" name="Straight Connector 389"/>
              <p:cNvCxnSpPr>
                <a:stCxn id="358" idx="7"/>
                <a:endCxn id="361" idx="3"/>
              </p:cNvCxnSpPr>
              <p:nvPr/>
            </p:nvCxnSpPr>
            <p:spPr>
              <a:xfrm flipV="1">
                <a:off x="6034056" y="5307563"/>
                <a:ext cx="174539" cy="313722"/>
              </a:xfrm>
              <a:prstGeom prst="line">
                <a:avLst/>
              </a:prstGeom>
              <a:ln w="12700">
                <a:solidFill>
                  <a:schemeClr val="bg1">
                    <a:lumMod val="50000"/>
                  </a:schemeClr>
                </a:solidFill>
                <a:headEnd type="triangle" w="sm" len="sm"/>
                <a:tailEnd type="non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" name="Group 13"/>
            <p:cNvGrpSpPr/>
            <p:nvPr/>
          </p:nvGrpSpPr>
          <p:grpSpPr>
            <a:xfrm>
              <a:off x="2870767" y="4871289"/>
              <a:ext cx="648113" cy="860064"/>
              <a:chOff x="7189249" y="5034392"/>
              <a:chExt cx="648113" cy="860064"/>
            </a:xfrm>
          </p:grpSpPr>
          <p:sp>
            <p:nvSpPr>
              <p:cNvPr id="364" name="Oval 363"/>
              <p:cNvSpPr/>
              <p:nvPr/>
            </p:nvSpPr>
            <p:spPr>
              <a:xfrm>
                <a:off x="7517322" y="5574416"/>
                <a:ext cx="320040" cy="320040"/>
              </a:xfrm>
              <a:prstGeom prst="ellipse">
                <a:avLst/>
              </a:prstGeom>
              <a:noFill/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 b="1">
                  <a:solidFill>
                    <a:schemeClr val="tx1"/>
                  </a:solidFill>
                </a:endParaRPr>
              </a:p>
            </p:txBody>
          </p:sp>
          <p:sp>
            <p:nvSpPr>
              <p:cNvPr id="365" name="TextBox 364"/>
              <p:cNvSpPr txBox="1"/>
              <p:nvPr/>
            </p:nvSpPr>
            <p:spPr>
              <a:xfrm>
                <a:off x="7526499" y="5626714"/>
                <a:ext cx="301686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b="1" dirty="0" smtClean="0"/>
                  <a:t>G1</a:t>
                </a:r>
                <a:endParaRPr lang="en-US" sz="800" b="1" dirty="0"/>
              </a:p>
            </p:txBody>
          </p:sp>
          <p:sp>
            <p:nvSpPr>
              <p:cNvPr id="366" name="Oval 365"/>
              <p:cNvSpPr/>
              <p:nvPr/>
            </p:nvSpPr>
            <p:spPr>
              <a:xfrm>
                <a:off x="7189249" y="5034392"/>
                <a:ext cx="320040" cy="320040"/>
              </a:xfrm>
              <a:prstGeom prst="ellipse">
                <a:avLst/>
              </a:prstGeom>
              <a:noFill/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 b="1">
                  <a:solidFill>
                    <a:schemeClr val="tx1"/>
                  </a:solidFill>
                </a:endParaRPr>
              </a:p>
            </p:txBody>
          </p:sp>
          <p:sp>
            <p:nvSpPr>
              <p:cNvPr id="367" name="TextBox 366"/>
              <p:cNvSpPr txBox="1"/>
              <p:nvPr/>
            </p:nvSpPr>
            <p:spPr>
              <a:xfrm>
                <a:off x="7198426" y="5086690"/>
                <a:ext cx="301686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b="1" dirty="0" smtClean="0"/>
                  <a:t>G3</a:t>
                </a:r>
                <a:endParaRPr lang="en-US" sz="800" b="1" dirty="0"/>
              </a:p>
            </p:txBody>
          </p:sp>
          <p:cxnSp>
            <p:nvCxnSpPr>
              <p:cNvPr id="392" name="Straight Connector 391"/>
              <p:cNvCxnSpPr>
                <a:stCxn id="366" idx="5"/>
                <a:endCxn id="364" idx="0"/>
              </p:cNvCxnSpPr>
              <p:nvPr/>
            </p:nvCxnSpPr>
            <p:spPr>
              <a:xfrm>
                <a:off x="7462420" y="5307563"/>
                <a:ext cx="214922" cy="266853"/>
              </a:xfrm>
              <a:prstGeom prst="line">
                <a:avLst/>
              </a:prstGeom>
              <a:ln w="12700">
                <a:solidFill>
                  <a:schemeClr val="bg1">
                    <a:lumMod val="50000"/>
                  </a:schemeClr>
                </a:solidFill>
                <a:headEnd type="triangle" w="sm" len="sm"/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" name="Group 16"/>
            <p:cNvGrpSpPr/>
            <p:nvPr/>
          </p:nvGrpSpPr>
          <p:grpSpPr>
            <a:xfrm>
              <a:off x="3836311" y="4059298"/>
              <a:ext cx="2434581" cy="1497511"/>
              <a:chOff x="8591480" y="4715669"/>
              <a:chExt cx="2434581" cy="1497511"/>
            </a:xfrm>
          </p:grpSpPr>
          <p:sp>
            <p:nvSpPr>
              <p:cNvPr id="424" name="TextBox 423"/>
              <p:cNvSpPr txBox="1"/>
              <p:nvPr/>
            </p:nvSpPr>
            <p:spPr>
              <a:xfrm>
                <a:off x="8591480" y="5388590"/>
                <a:ext cx="434734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b="1" dirty="0" smtClean="0">
                    <a:solidFill>
                      <a:srgbClr val="AB7942"/>
                    </a:solidFill>
                  </a:rPr>
                  <a:t>miR-1</a:t>
                </a:r>
                <a:endParaRPr lang="en-US" sz="800" b="1" dirty="0">
                  <a:solidFill>
                    <a:srgbClr val="AB7942"/>
                  </a:solidFill>
                </a:endParaRPr>
              </a:p>
            </p:txBody>
          </p:sp>
          <p:grpSp>
            <p:nvGrpSpPr>
              <p:cNvPr id="15" name="Group 14"/>
              <p:cNvGrpSpPr/>
              <p:nvPr/>
            </p:nvGrpSpPr>
            <p:grpSpPr>
              <a:xfrm>
                <a:off x="8648360" y="4715669"/>
                <a:ext cx="2377701" cy="1497511"/>
                <a:chOff x="8578560" y="4715669"/>
                <a:chExt cx="2377701" cy="1497511"/>
              </a:xfrm>
            </p:grpSpPr>
            <p:sp>
              <p:nvSpPr>
                <p:cNvPr id="401" name="Oval 400"/>
                <p:cNvSpPr/>
                <p:nvPr/>
              </p:nvSpPr>
              <p:spPr>
                <a:xfrm>
                  <a:off x="9442500" y="5336292"/>
                  <a:ext cx="320040" cy="320040"/>
                </a:xfrm>
                <a:prstGeom prst="ellipse">
                  <a:avLst/>
                </a:prstGeom>
                <a:noFill/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b="1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02" name="TextBox 401"/>
                <p:cNvSpPr txBox="1"/>
                <p:nvPr/>
              </p:nvSpPr>
              <p:spPr>
                <a:xfrm>
                  <a:off x="9451677" y="5388590"/>
                  <a:ext cx="301686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800" b="1" dirty="0" smtClean="0"/>
                    <a:t>G1</a:t>
                  </a:r>
                  <a:endParaRPr lang="en-US" sz="800" b="1" dirty="0"/>
                </a:p>
              </p:txBody>
            </p:sp>
            <p:sp>
              <p:nvSpPr>
                <p:cNvPr id="412" name="Oval 411"/>
                <p:cNvSpPr/>
                <p:nvPr/>
              </p:nvSpPr>
              <p:spPr>
                <a:xfrm>
                  <a:off x="9050504" y="4715669"/>
                  <a:ext cx="320040" cy="320040"/>
                </a:xfrm>
                <a:prstGeom prst="ellipse">
                  <a:avLst/>
                </a:prstGeom>
                <a:noFill/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b="1">
                    <a:solidFill>
                      <a:srgbClr val="0432FF"/>
                    </a:solidFill>
                  </a:endParaRPr>
                </a:p>
              </p:txBody>
            </p:sp>
            <p:sp>
              <p:nvSpPr>
                <p:cNvPr id="413" name="TextBox 412"/>
                <p:cNvSpPr txBox="1"/>
                <p:nvPr/>
              </p:nvSpPr>
              <p:spPr>
                <a:xfrm>
                  <a:off x="9039644" y="4767967"/>
                  <a:ext cx="333746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800" b="1" dirty="0" smtClean="0">
                      <a:solidFill>
                        <a:srgbClr val="0432FF"/>
                      </a:solidFill>
                    </a:rPr>
                    <a:t>TF1</a:t>
                  </a:r>
                  <a:endParaRPr lang="en-US" sz="800" b="1" dirty="0">
                    <a:solidFill>
                      <a:srgbClr val="0432FF"/>
                    </a:solidFill>
                  </a:endParaRPr>
                </a:p>
              </p:txBody>
            </p:sp>
            <p:sp>
              <p:nvSpPr>
                <p:cNvPr id="410" name="Oval 409"/>
                <p:cNvSpPr/>
                <p:nvPr/>
              </p:nvSpPr>
              <p:spPr>
                <a:xfrm>
                  <a:off x="9831942" y="4715669"/>
                  <a:ext cx="320040" cy="320040"/>
                </a:xfrm>
                <a:prstGeom prst="ellipse">
                  <a:avLst/>
                </a:prstGeom>
                <a:noFill/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b="1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11" name="TextBox 410"/>
                <p:cNvSpPr txBox="1"/>
                <p:nvPr/>
              </p:nvSpPr>
              <p:spPr>
                <a:xfrm>
                  <a:off x="9825089" y="4767967"/>
                  <a:ext cx="333746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800" b="1" dirty="0" smtClean="0">
                      <a:solidFill>
                        <a:srgbClr val="0432FF"/>
                      </a:solidFill>
                    </a:rPr>
                    <a:t>TF2</a:t>
                  </a:r>
                  <a:endParaRPr lang="en-US" sz="800" b="1" dirty="0">
                    <a:solidFill>
                      <a:srgbClr val="0432FF"/>
                    </a:solidFill>
                  </a:endParaRPr>
                </a:p>
              </p:txBody>
            </p:sp>
            <p:cxnSp>
              <p:nvCxnSpPr>
                <p:cNvPr id="405" name="Straight Connector 404"/>
                <p:cNvCxnSpPr>
                  <a:stCxn id="412" idx="5"/>
                  <a:endCxn id="401" idx="1"/>
                </p:cNvCxnSpPr>
                <p:nvPr/>
              </p:nvCxnSpPr>
              <p:spPr>
                <a:xfrm>
                  <a:off x="9323675" y="4988840"/>
                  <a:ext cx="165694" cy="394321"/>
                </a:xfrm>
                <a:prstGeom prst="line">
                  <a:avLst/>
                </a:prstGeom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  <a:tailEnd type="triangl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6" name="Straight Connector 405"/>
                <p:cNvCxnSpPr>
                  <a:stCxn id="410" idx="3"/>
                </p:cNvCxnSpPr>
                <p:nvPr/>
              </p:nvCxnSpPr>
              <p:spPr>
                <a:xfrm flipH="1">
                  <a:off x="9728717" y="4988840"/>
                  <a:ext cx="150094" cy="403715"/>
                </a:xfrm>
                <a:prstGeom prst="line">
                  <a:avLst/>
                </a:prstGeom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  <a:tailEnd type="triangl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426" name="Group 425"/>
                <p:cNvGrpSpPr/>
                <p:nvPr/>
              </p:nvGrpSpPr>
              <p:grpSpPr>
                <a:xfrm>
                  <a:off x="10582095" y="4715669"/>
                  <a:ext cx="320040" cy="320040"/>
                  <a:chOff x="9583703" y="5118791"/>
                  <a:chExt cx="320040" cy="320040"/>
                </a:xfrm>
              </p:grpSpPr>
              <p:sp>
                <p:nvSpPr>
                  <p:cNvPr id="407" name="Oval 406"/>
                  <p:cNvSpPr/>
                  <p:nvPr/>
                </p:nvSpPr>
                <p:spPr>
                  <a:xfrm>
                    <a:off x="9583703" y="5118791"/>
                    <a:ext cx="320040" cy="320040"/>
                  </a:xfrm>
                  <a:prstGeom prst="ellipse">
                    <a:avLst/>
                  </a:prstGeom>
                  <a:noFill/>
                  <a:ln>
                    <a:solidFill>
                      <a:schemeClr val="bg1">
                        <a:lumMod val="6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800" b="1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408" name="TextBox 407"/>
                  <p:cNvSpPr txBox="1"/>
                  <p:nvPr/>
                </p:nvSpPr>
                <p:spPr>
                  <a:xfrm>
                    <a:off x="9592880" y="5171089"/>
                    <a:ext cx="301686" cy="21544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800" b="1" dirty="0" smtClean="0"/>
                      <a:t>G2</a:t>
                    </a:r>
                    <a:endParaRPr lang="en-US" sz="800" b="1" dirty="0"/>
                  </a:p>
                </p:txBody>
              </p:sp>
            </p:grpSp>
            <p:sp>
              <p:nvSpPr>
                <p:cNvPr id="415" name="Oval 414"/>
                <p:cNvSpPr/>
                <p:nvPr/>
              </p:nvSpPr>
              <p:spPr>
                <a:xfrm>
                  <a:off x="9618475" y="5893140"/>
                  <a:ext cx="320040" cy="320040"/>
                </a:xfrm>
                <a:prstGeom prst="ellipse">
                  <a:avLst/>
                </a:prstGeom>
                <a:noFill/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b="1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16" name="TextBox 415"/>
                <p:cNvSpPr txBox="1"/>
                <p:nvPr/>
              </p:nvSpPr>
              <p:spPr>
                <a:xfrm>
                  <a:off x="9627652" y="5945438"/>
                  <a:ext cx="301686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800" b="1" dirty="0" smtClean="0"/>
                    <a:t>G3</a:t>
                  </a:r>
                  <a:endParaRPr lang="en-US" sz="800" b="1" dirty="0"/>
                </a:p>
              </p:txBody>
            </p:sp>
            <p:sp>
              <p:nvSpPr>
                <p:cNvPr id="417" name="Oval 416"/>
                <p:cNvSpPr/>
                <p:nvPr/>
              </p:nvSpPr>
              <p:spPr>
                <a:xfrm>
                  <a:off x="8972201" y="5893140"/>
                  <a:ext cx="320040" cy="320040"/>
                </a:xfrm>
                <a:prstGeom prst="ellipse">
                  <a:avLst/>
                </a:prstGeom>
                <a:noFill/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b="1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18" name="TextBox 417"/>
                <p:cNvSpPr txBox="1"/>
                <p:nvPr/>
              </p:nvSpPr>
              <p:spPr>
                <a:xfrm>
                  <a:off x="8929281" y="5945438"/>
                  <a:ext cx="405880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800" b="1" dirty="0" smtClean="0">
                      <a:solidFill>
                        <a:srgbClr val="7030A0"/>
                      </a:solidFill>
                    </a:rPr>
                    <a:t>RBP2</a:t>
                  </a:r>
                  <a:endParaRPr lang="en-US" sz="800" b="1" dirty="0">
                    <a:solidFill>
                      <a:srgbClr val="7030A0"/>
                    </a:solidFill>
                  </a:endParaRPr>
                </a:p>
              </p:txBody>
            </p:sp>
            <p:sp>
              <p:nvSpPr>
                <p:cNvPr id="420" name="Oval 419"/>
                <p:cNvSpPr/>
                <p:nvPr/>
              </p:nvSpPr>
              <p:spPr>
                <a:xfrm>
                  <a:off x="10593301" y="5893140"/>
                  <a:ext cx="320040" cy="320040"/>
                </a:xfrm>
                <a:prstGeom prst="ellipse">
                  <a:avLst/>
                </a:prstGeom>
                <a:noFill/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b="1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21" name="TextBox 420"/>
                <p:cNvSpPr txBox="1"/>
                <p:nvPr/>
              </p:nvSpPr>
              <p:spPr>
                <a:xfrm>
                  <a:off x="10550381" y="5945438"/>
                  <a:ext cx="405880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800" b="1" dirty="0" smtClean="0">
                      <a:solidFill>
                        <a:srgbClr val="7030A0"/>
                      </a:solidFill>
                    </a:rPr>
                    <a:t>RBP1</a:t>
                  </a:r>
                  <a:endParaRPr lang="en-US" sz="800" b="1" dirty="0">
                    <a:solidFill>
                      <a:srgbClr val="7030A0"/>
                    </a:solidFill>
                  </a:endParaRPr>
                </a:p>
              </p:txBody>
            </p:sp>
            <p:sp>
              <p:nvSpPr>
                <p:cNvPr id="423" name="Oval 422"/>
                <p:cNvSpPr/>
                <p:nvPr/>
              </p:nvSpPr>
              <p:spPr>
                <a:xfrm>
                  <a:off x="8578560" y="5336292"/>
                  <a:ext cx="320040" cy="320040"/>
                </a:xfrm>
                <a:prstGeom prst="ellipse">
                  <a:avLst/>
                </a:prstGeom>
                <a:noFill/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b="1"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436" name="Straight Connector 435"/>
                <p:cNvCxnSpPr/>
                <p:nvPr/>
              </p:nvCxnSpPr>
              <p:spPr>
                <a:xfrm flipH="1">
                  <a:off x="8898182" y="5496312"/>
                  <a:ext cx="548640" cy="0"/>
                </a:xfrm>
                <a:prstGeom prst="line">
                  <a:avLst/>
                </a:prstGeom>
                <a:ln w="12700">
                  <a:solidFill>
                    <a:schemeClr val="bg1">
                      <a:lumMod val="50000"/>
                    </a:schemeClr>
                  </a:solidFill>
                  <a:headEnd type="triangle" w="sm" len="sm"/>
                  <a:tailEnd type="non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1" name="Straight Connector 450"/>
                <p:cNvCxnSpPr>
                  <a:endCxn id="401" idx="6"/>
                </p:cNvCxnSpPr>
                <p:nvPr/>
              </p:nvCxnSpPr>
              <p:spPr>
                <a:xfrm flipH="1" flipV="1">
                  <a:off x="9762540" y="5496312"/>
                  <a:ext cx="872695" cy="443699"/>
                </a:xfrm>
                <a:prstGeom prst="line">
                  <a:avLst/>
                </a:prstGeom>
                <a:ln w="12700">
                  <a:solidFill>
                    <a:schemeClr val="bg1">
                      <a:lumMod val="50000"/>
                    </a:schemeClr>
                  </a:solidFill>
                  <a:headEnd type="triangle" w="sm" len="sm"/>
                  <a:tailEnd type="triangl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3" name="Straight Connector 452"/>
                <p:cNvCxnSpPr>
                  <a:stCxn id="410" idx="6"/>
                  <a:endCxn id="408" idx="1"/>
                </p:cNvCxnSpPr>
                <p:nvPr/>
              </p:nvCxnSpPr>
              <p:spPr>
                <a:xfrm>
                  <a:off x="10151982" y="4875689"/>
                  <a:ext cx="439290" cy="0"/>
                </a:xfrm>
                <a:prstGeom prst="line">
                  <a:avLst/>
                </a:prstGeom>
                <a:ln w="12700">
                  <a:solidFill>
                    <a:schemeClr val="bg1">
                      <a:lumMod val="50000"/>
                    </a:schemeClr>
                  </a:solidFill>
                  <a:tailEnd type="triangl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6" name="Straight Connector 455"/>
                <p:cNvCxnSpPr/>
                <p:nvPr/>
              </p:nvCxnSpPr>
              <p:spPr>
                <a:xfrm>
                  <a:off x="9290710" y="6053160"/>
                  <a:ext cx="329184" cy="0"/>
                </a:xfrm>
                <a:prstGeom prst="line">
                  <a:avLst/>
                </a:prstGeom>
                <a:ln w="12700">
                  <a:solidFill>
                    <a:schemeClr val="bg1">
                      <a:lumMod val="50000"/>
                    </a:schemeClr>
                  </a:solidFill>
                  <a:tailEnd type="triangl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9" name="Straight Connector 458"/>
                <p:cNvCxnSpPr>
                  <a:stCxn id="401" idx="4"/>
                  <a:endCxn id="415" idx="0"/>
                </p:cNvCxnSpPr>
                <p:nvPr/>
              </p:nvCxnSpPr>
              <p:spPr>
                <a:xfrm>
                  <a:off x="9602520" y="5656332"/>
                  <a:ext cx="175975" cy="236808"/>
                </a:xfrm>
                <a:prstGeom prst="line">
                  <a:avLst/>
                </a:prstGeom>
                <a:ln w="12700">
                  <a:solidFill>
                    <a:schemeClr val="bg1">
                      <a:lumMod val="50000"/>
                    </a:schemeClr>
                  </a:solidFill>
                  <a:headEnd type="triangle" w="sm" len="sm"/>
                  <a:tailEnd type="triangl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2" name="Straight Connector 461"/>
                <p:cNvCxnSpPr>
                  <a:stCxn id="421" idx="1"/>
                  <a:endCxn id="415" idx="6"/>
                </p:cNvCxnSpPr>
                <p:nvPr/>
              </p:nvCxnSpPr>
              <p:spPr>
                <a:xfrm flipH="1">
                  <a:off x="9938515" y="6053160"/>
                  <a:ext cx="640080" cy="0"/>
                </a:xfrm>
                <a:prstGeom prst="line">
                  <a:avLst/>
                </a:prstGeom>
                <a:ln w="12700">
                  <a:solidFill>
                    <a:schemeClr val="bg1">
                      <a:lumMod val="50000"/>
                    </a:schemeClr>
                  </a:solidFill>
                  <a:tailEnd type="triangl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476" name="TextBox 475"/>
            <p:cNvSpPr txBox="1"/>
            <p:nvPr/>
          </p:nvSpPr>
          <p:spPr>
            <a:xfrm>
              <a:off x="1311414" y="3691459"/>
              <a:ext cx="68198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 smtClean="0">
                  <a:solidFill>
                    <a:srgbClr val="0432FF"/>
                  </a:solidFill>
                </a:rPr>
                <a:t>TF-gene</a:t>
              </a:r>
              <a:endParaRPr lang="en-US" sz="1400" dirty="0">
                <a:solidFill>
                  <a:srgbClr val="0432FF"/>
                </a:solidFill>
              </a:endParaRPr>
            </a:p>
          </p:txBody>
        </p:sp>
        <p:sp>
          <p:nvSpPr>
            <p:cNvPr id="477" name="TextBox 476"/>
            <p:cNvSpPr txBox="1"/>
            <p:nvPr/>
          </p:nvSpPr>
          <p:spPr>
            <a:xfrm>
              <a:off x="2724903" y="3691459"/>
              <a:ext cx="96622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 smtClean="0">
                  <a:solidFill>
                    <a:schemeClr val="accent4">
                      <a:lumMod val="75000"/>
                    </a:schemeClr>
                  </a:solidFill>
                </a:rPr>
                <a:t>miRNA-gene</a:t>
              </a:r>
              <a:endParaRPr lang="en-US" sz="1400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478" name="TextBox 477"/>
            <p:cNvSpPr txBox="1"/>
            <p:nvPr/>
          </p:nvSpPr>
          <p:spPr>
            <a:xfrm>
              <a:off x="1353900" y="5675561"/>
              <a:ext cx="77848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 smtClean="0">
                  <a:solidFill>
                    <a:srgbClr val="9437FF"/>
                  </a:solidFill>
                </a:rPr>
                <a:t>RBP-gene</a:t>
              </a:r>
              <a:endParaRPr lang="en-US" sz="1200" dirty="0">
                <a:solidFill>
                  <a:srgbClr val="9437FF"/>
                </a:solidFill>
              </a:endParaRPr>
            </a:p>
          </p:txBody>
        </p:sp>
        <p:sp>
          <p:nvSpPr>
            <p:cNvPr id="479" name="TextBox 478"/>
            <p:cNvSpPr txBox="1"/>
            <p:nvPr/>
          </p:nvSpPr>
          <p:spPr>
            <a:xfrm>
              <a:off x="3013408" y="5675561"/>
              <a:ext cx="38343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 smtClean="0"/>
                <a:t>PPI</a:t>
              </a:r>
              <a:endParaRPr lang="en-US" sz="1200" dirty="0"/>
            </a:p>
          </p:txBody>
        </p:sp>
        <p:sp>
          <p:nvSpPr>
            <p:cNvPr id="480" name="TextBox 479"/>
            <p:cNvSpPr txBox="1"/>
            <p:nvPr/>
          </p:nvSpPr>
          <p:spPr>
            <a:xfrm>
              <a:off x="4514707" y="3691459"/>
              <a:ext cx="110318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 smtClean="0"/>
                <a:t>Meta-Network</a:t>
              </a:r>
              <a:endParaRPr lang="en-US" sz="1200" dirty="0"/>
            </a:p>
          </p:txBody>
        </p:sp>
        <p:pic>
          <p:nvPicPr>
            <p:cNvPr id="203" name="Picture 20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519140" y="5161621"/>
              <a:ext cx="279400" cy="279400"/>
            </a:xfrm>
            <a:prstGeom prst="rect">
              <a:avLst/>
            </a:prstGeom>
          </p:spPr>
        </p:pic>
        <p:sp>
          <p:nvSpPr>
            <p:cNvPr id="16" name="Right Brace 15"/>
            <p:cNvSpPr/>
            <p:nvPr/>
          </p:nvSpPr>
          <p:spPr>
            <a:xfrm>
              <a:off x="3579381" y="4060715"/>
              <a:ext cx="217998" cy="1515599"/>
            </a:xfrm>
            <a:prstGeom prst="righ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5" name="Rounded Rectangle 474"/>
            <p:cNvSpPr/>
            <p:nvPr/>
          </p:nvSpPr>
          <p:spPr>
            <a:xfrm>
              <a:off x="658707" y="3703114"/>
              <a:ext cx="5731160" cy="2230016"/>
            </a:xfrm>
            <a:prstGeom prst="roundRect">
              <a:avLst/>
            </a:prstGeom>
            <a:noFill/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83" name="Rounded Rectangle 482"/>
          <p:cNvSpPr/>
          <p:nvPr/>
        </p:nvSpPr>
        <p:spPr>
          <a:xfrm>
            <a:off x="7178014" y="860373"/>
            <a:ext cx="4480560" cy="2426162"/>
          </a:xfrm>
          <a:prstGeom prst="roundRect">
            <a:avLst/>
          </a:prstGeom>
          <a:noFill/>
          <a:ln w="63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4" name="Rounded Rectangle 483"/>
          <p:cNvSpPr/>
          <p:nvPr/>
        </p:nvSpPr>
        <p:spPr>
          <a:xfrm>
            <a:off x="7213556" y="4126334"/>
            <a:ext cx="4480560" cy="2230016"/>
          </a:xfrm>
          <a:prstGeom prst="roundRect">
            <a:avLst/>
          </a:prstGeom>
          <a:noFill/>
          <a:ln w="63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5" name="TextBox 484"/>
          <p:cNvSpPr txBox="1"/>
          <p:nvPr/>
        </p:nvSpPr>
        <p:spPr>
          <a:xfrm>
            <a:off x="7791565" y="4207144"/>
            <a:ext cx="18299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/>
              <a:t>Network Mutation Burden</a:t>
            </a:r>
            <a:endParaRPr lang="en-US" sz="1200" dirty="0"/>
          </a:p>
        </p:txBody>
      </p:sp>
      <p:sp>
        <p:nvSpPr>
          <p:cNvPr id="499" name="TextBox 498"/>
          <p:cNvSpPr txBox="1"/>
          <p:nvPr/>
        </p:nvSpPr>
        <p:spPr>
          <a:xfrm>
            <a:off x="10341263" y="4215233"/>
            <a:ext cx="125810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/>
              <a:t>Hot sub-Network</a:t>
            </a:r>
            <a:endParaRPr lang="en-US" sz="1200" dirty="0"/>
          </a:p>
        </p:txBody>
      </p:sp>
      <p:sp>
        <p:nvSpPr>
          <p:cNvPr id="35" name="Right Arrow 34"/>
          <p:cNvSpPr/>
          <p:nvPr/>
        </p:nvSpPr>
        <p:spPr>
          <a:xfrm>
            <a:off x="6749808" y="2073454"/>
            <a:ext cx="293166" cy="132571"/>
          </a:xfrm>
          <a:prstGeom prst="rightArrow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1" name="Right Arrow 500"/>
          <p:cNvSpPr/>
          <p:nvPr/>
        </p:nvSpPr>
        <p:spPr>
          <a:xfrm rot="5400000">
            <a:off x="3437563" y="3676306"/>
            <a:ext cx="293166" cy="132571"/>
          </a:xfrm>
          <a:prstGeom prst="rightArrow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1" name="Right Arrow 510"/>
          <p:cNvSpPr/>
          <p:nvPr/>
        </p:nvSpPr>
        <p:spPr>
          <a:xfrm>
            <a:off x="6662843" y="5246096"/>
            <a:ext cx="293166" cy="132571"/>
          </a:xfrm>
          <a:prstGeom prst="rightArrow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2" name="Right Arrow 511"/>
          <p:cNvSpPr/>
          <p:nvPr/>
        </p:nvSpPr>
        <p:spPr>
          <a:xfrm rot="5400000">
            <a:off x="9335291" y="3663281"/>
            <a:ext cx="293166" cy="132571"/>
          </a:xfrm>
          <a:prstGeom prst="rightArrow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9" name="Triangle 518"/>
          <p:cNvSpPr/>
          <p:nvPr/>
        </p:nvSpPr>
        <p:spPr>
          <a:xfrm>
            <a:off x="1929041" y="2003758"/>
            <a:ext cx="109728" cy="109728"/>
          </a:xfrm>
          <a:prstGeom prst="triangle">
            <a:avLst/>
          </a:prstGeom>
          <a:solidFill>
            <a:srgbClr val="0432FF"/>
          </a:solidFill>
          <a:ln>
            <a:noFill/>
          </a:ln>
          <a:scene3d>
            <a:camera prst="orthographicFront">
              <a:rot lat="0" lon="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0" name="Triangle 519"/>
          <p:cNvSpPr/>
          <p:nvPr/>
        </p:nvSpPr>
        <p:spPr>
          <a:xfrm>
            <a:off x="2464514" y="2889353"/>
            <a:ext cx="109728" cy="109728"/>
          </a:xfrm>
          <a:prstGeom prst="triangle">
            <a:avLst/>
          </a:prstGeom>
          <a:solidFill>
            <a:srgbClr val="0432FF"/>
          </a:solidFill>
          <a:ln>
            <a:noFill/>
          </a:ln>
          <a:scene3d>
            <a:camera prst="orthographicFront">
              <a:rot lat="10800000" lon="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1" name="Diamond 520"/>
          <p:cNvSpPr/>
          <p:nvPr/>
        </p:nvSpPr>
        <p:spPr>
          <a:xfrm>
            <a:off x="3370364" y="2023007"/>
            <a:ext cx="109728" cy="109728"/>
          </a:xfrm>
          <a:prstGeom prst="diamond">
            <a:avLst/>
          </a:prstGeom>
          <a:solidFill>
            <a:srgbClr val="9420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2" name="Diamond 521"/>
          <p:cNvSpPr/>
          <p:nvPr/>
        </p:nvSpPr>
        <p:spPr>
          <a:xfrm>
            <a:off x="5840802" y="2785411"/>
            <a:ext cx="109728" cy="109728"/>
          </a:xfrm>
          <a:prstGeom prst="diamond">
            <a:avLst/>
          </a:prstGeom>
          <a:solidFill>
            <a:srgbClr val="9420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3" name="Triangle 522"/>
          <p:cNvSpPr/>
          <p:nvPr/>
        </p:nvSpPr>
        <p:spPr>
          <a:xfrm>
            <a:off x="1985916" y="478025"/>
            <a:ext cx="109728" cy="109728"/>
          </a:xfrm>
          <a:prstGeom prst="triangle">
            <a:avLst/>
          </a:prstGeom>
          <a:solidFill>
            <a:srgbClr val="0432FF"/>
          </a:solidFill>
          <a:ln>
            <a:noFill/>
          </a:ln>
          <a:scene3d>
            <a:camera prst="orthographicFront">
              <a:rot lat="0" lon="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4" name="Diamond 523"/>
          <p:cNvSpPr/>
          <p:nvPr/>
        </p:nvSpPr>
        <p:spPr>
          <a:xfrm>
            <a:off x="2873504" y="478025"/>
            <a:ext cx="109728" cy="109728"/>
          </a:xfrm>
          <a:prstGeom prst="diamond">
            <a:avLst/>
          </a:prstGeom>
          <a:solidFill>
            <a:srgbClr val="9420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6" name="Hexagon 525"/>
          <p:cNvSpPr/>
          <p:nvPr/>
        </p:nvSpPr>
        <p:spPr>
          <a:xfrm>
            <a:off x="3862080" y="487169"/>
            <a:ext cx="91440" cy="91440"/>
          </a:xfrm>
          <a:prstGeom prst="hexagon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7" name="6-Point Star 526"/>
          <p:cNvSpPr>
            <a:spLocks noChangeAspect="1"/>
          </p:cNvSpPr>
          <p:nvPr/>
        </p:nvSpPr>
        <p:spPr>
          <a:xfrm>
            <a:off x="5016714" y="478025"/>
            <a:ext cx="112391" cy="109728"/>
          </a:xfrm>
          <a:prstGeom prst="star6">
            <a:avLst/>
          </a:prstGeom>
          <a:pattFill prst="openDmnd">
            <a:fgClr>
              <a:schemeClr val="tx1"/>
            </a:fgClr>
            <a:bgClr>
              <a:schemeClr val="bg1"/>
            </a:bgClr>
          </a:patt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8" name="6-Point Star 527"/>
          <p:cNvSpPr>
            <a:spLocks noChangeAspect="1"/>
          </p:cNvSpPr>
          <p:nvPr/>
        </p:nvSpPr>
        <p:spPr>
          <a:xfrm>
            <a:off x="6807468" y="478025"/>
            <a:ext cx="112391" cy="109728"/>
          </a:xfrm>
          <a:prstGeom prst="star6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/>
          <p:cNvSpPr txBox="1"/>
          <p:nvPr/>
        </p:nvSpPr>
        <p:spPr>
          <a:xfrm>
            <a:off x="2116884" y="394390"/>
            <a:ext cx="3305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TF</a:t>
            </a:r>
            <a:endParaRPr lang="en-US" sz="1200" dirty="0"/>
          </a:p>
        </p:txBody>
      </p:sp>
      <p:sp>
        <p:nvSpPr>
          <p:cNvPr id="529" name="TextBox 528"/>
          <p:cNvSpPr txBox="1"/>
          <p:nvPr/>
        </p:nvSpPr>
        <p:spPr>
          <a:xfrm>
            <a:off x="3004469" y="394390"/>
            <a:ext cx="43152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RBP</a:t>
            </a:r>
            <a:endParaRPr lang="en-US" sz="1200" dirty="0"/>
          </a:p>
        </p:txBody>
      </p:sp>
      <p:sp>
        <p:nvSpPr>
          <p:cNvPr id="530" name="TextBox 529"/>
          <p:cNvSpPr txBox="1"/>
          <p:nvPr/>
        </p:nvSpPr>
        <p:spPr>
          <a:xfrm>
            <a:off x="3946837" y="394390"/>
            <a:ext cx="6158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miRNA</a:t>
            </a:r>
            <a:endParaRPr lang="en-US" sz="1200" dirty="0"/>
          </a:p>
        </p:txBody>
      </p:sp>
      <p:sp>
        <p:nvSpPr>
          <p:cNvPr id="531" name="TextBox 530"/>
          <p:cNvSpPr txBox="1"/>
          <p:nvPr/>
        </p:nvSpPr>
        <p:spPr>
          <a:xfrm>
            <a:off x="5157323" y="394390"/>
            <a:ext cx="12310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smtClean="0"/>
              <a:t>Germline variant</a:t>
            </a:r>
            <a:endParaRPr lang="en-US" sz="1200" dirty="0"/>
          </a:p>
        </p:txBody>
      </p:sp>
      <p:sp>
        <p:nvSpPr>
          <p:cNvPr id="532" name="TextBox 531"/>
          <p:cNvSpPr txBox="1"/>
          <p:nvPr/>
        </p:nvSpPr>
        <p:spPr>
          <a:xfrm>
            <a:off x="6927133" y="394390"/>
            <a:ext cx="11526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Somatic variant</a:t>
            </a:r>
            <a:endParaRPr lang="en-US" sz="1200" dirty="0"/>
          </a:p>
        </p:txBody>
      </p:sp>
      <p:sp>
        <p:nvSpPr>
          <p:cNvPr id="39" name="TextBox 38"/>
          <p:cNvSpPr txBox="1"/>
          <p:nvPr/>
        </p:nvSpPr>
        <p:spPr>
          <a:xfrm>
            <a:off x="7189197" y="1264025"/>
            <a:ext cx="69762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/>
              <a:t>Patient 1</a:t>
            </a:r>
            <a:endParaRPr lang="en-US" sz="1050" dirty="0"/>
          </a:p>
        </p:txBody>
      </p:sp>
      <p:sp>
        <p:nvSpPr>
          <p:cNvPr id="533" name="TextBox 532"/>
          <p:cNvSpPr txBox="1"/>
          <p:nvPr/>
        </p:nvSpPr>
        <p:spPr>
          <a:xfrm>
            <a:off x="7189197" y="1558155"/>
            <a:ext cx="69762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/>
              <a:t>Patient 2</a:t>
            </a:r>
            <a:endParaRPr lang="en-US" sz="1050" dirty="0"/>
          </a:p>
        </p:txBody>
      </p:sp>
      <p:sp>
        <p:nvSpPr>
          <p:cNvPr id="534" name="TextBox 533"/>
          <p:cNvSpPr txBox="1"/>
          <p:nvPr/>
        </p:nvSpPr>
        <p:spPr>
          <a:xfrm>
            <a:off x="7189197" y="2107745"/>
            <a:ext cx="81464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/>
              <a:t>Patient n-1</a:t>
            </a:r>
            <a:endParaRPr lang="en-US" sz="1050" dirty="0"/>
          </a:p>
        </p:txBody>
      </p:sp>
      <p:sp>
        <p:nvSpPr>
          <p:cNvPr id="535" name="TextBox 534"/>
          <p:cNvSpPr txBox="1"/>
          <p:nvPr/>
        </p:nvSpPr>
        <p:spPr>
          <a:xfrm>
            <a:off x="7189197" y="2399616"/>
            <a:ext cx="69923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/>
              <a:t>Patient n</a:t>
            </a:r>
            <a:endParaRPr lang="en-US" sz="1050" dirty="0"/>
          </a:p>
        </p:txBody>
      </p:sp>
      <p:sp>
        <p:nvSpPr>
          <p:cNvPr id="40" name="TextBox 39"/>
          <p:cNvSpPr txBox="1"/>
          <p:nvPr/>
        </p:nvSpPr>
        <p:spPr>
          <a:xfrm>
            <a:off x="537472" y="805363"/>
            <a:ext cx="3674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(A)</a:t>
            </a:r>
            <a:endParaRPr lang="en-US" sz="1200" dirty="0"/>
          </a:p>
        </p:txBody>
      </p:sp>
      <p:sp>
        <p:nvSpPr>
          <p:cNvPr id="536" name="TextBox 535"/>
          <p:cNvSpPr txBox="1"/>
          <p:nvPr/>
        </p:nvSpPr>
        <p:spPr>
          <a:xfrm>
            <a:off x="510244" y="3997460"/>
            <a:ext cx="3674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(B)</a:t>
            </a:r>
            <a:endParaRPr lang="en-US" sz="1200" dirty="0"/>
          </a:p>
        </p:txBody>
      </p:sp>
      <p:sp>
        <p:nvSpPr>
          <p:cNvPr id="537" name="TextBox 536"/>
          <p:cNvSpPr txBox="1"/>
          <p:nvPr/>
        </p:nvSpPr>
        <p:spPr>
          <a:xfrm>
            <a:off x="6894285" y="805363"/>
            <a:ext cx="3674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(C)</a:t>
            </a:r>
            <a:endParaRPr lang="en-US" sz="1200" dirty="0"/>
          </a:p>
        </p:txBody>
      </p:sp>
      <p:sp>
        <p:nvSpPr>
          <p:cNvPr id="538" name="TextBox 537"/>
          <p:cNvSpPr txBox="1"/>
          <p:nvPr/>
        </p:nvSpPr>
        <p:spPr>
          <a:xfrm>
            <a:off x="6867057" y="3997460"/>
            <a:ext cx="3722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(D)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9151958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" name="Group 68"/>
          <p:cNvGrpSpPr/>
          <p:nvPr/>
        </p:nvGrpSpPr>
        <p:grpSpPr>
          <a:xfrm>
            <a:off x="1409252" y="32266"/>
            <a:ext cx="8552096" cy="793973"/>
            <a:chOff x="1409252" y="376515"/>
            <a:chExt cx="8552096" cy="793973"/>
          </a:xfrm>
        </p:grpSpPr>
        <p:sp>
          <p:nvSpPr>
            <p:cNvPr id="5" name="Rectangle 4"/>
            <p:cNvSpPr/>
            <p:nvPr/>
          </p:nvSpPr>
          <p:spPr>
            <a:xfrm>
              <a:off x="4252856" y="1026555"/>
              <a:ext cx="922867" cy="143933"/>
            </a:xfrm>
            <a:prstGeom prst="rect">
              <a:avLst/>
            </a:prstGeom>
            <a:no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/>
            <p:cNvSpPr/>
            <p:nvPr/>
          </p:nvSpPr>
          <p:spPr>
            <a:xfrm>
              <a:off x="5717588" y="1026555"/>
              <a:ext cx="1574801" cy="143933"/>
            </a:xfrm>
            <a:prstGeom prst="rect">
              <a:avLst/>
            </a:prstGeom>
            <a:no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7690321" y="1026555"/>
              <a:ext cx="381003" cy="143932"/>
            </a:xfrm>
            <a:prstGeom prst="rect">
              <a:avLst/>
            </a:prstGeom>
            <a:no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8680921" y="1026555"/>
              <a:ext cx="330203" cy="143932"/>
            </a:xfrm>
            <a:prstGeom prst="rect">
              <a:avLst/>
            </a:prstGeom>
            <a:no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" name="Straight Connector 9"/>
            <p:cNvCxnSpPr/>
            <p:nvPr/>
          </p:nvCxnSpPr>
          <p:spPr>
            <a:xfrm>
              <a:off x="2549563" y="1098521"/>
              <a:ext cx="587985" cy="0"/>
            </a:xfrm>
            <a:prstGeom prst="line">
              <a:avLst/>
            </a:prstGeom>
            <a:ln w="571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9011124" y="1098521"/>
              <a:ext cx="950224" cy="0"/>
            </a:xfrm>
            <a:prstGeom prst="line">
              <a:avLst/>
            </a:prstGeom>
            <a:ln w="5715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>
              <a:endCxn id="5" idx="1"/>
            </p:cNvCxnSpPr>
            <p:nvPr/>
          </p:nvCxnSpPr>
          <p:spPr>
            <a:xfrm>
              <a:off x="3710990" y="1098522"/>
              <a:ext cx="541866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5175723" y="1098521"/>
              <a:ext cx="541866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>
              <a:endCxn id="7" idx="1"/>
            </p:cNvCxnSpPr>
            <p:nvPr/>
          </p:nvCxnSpPr>
          <p:spPr>
            <a:xfrm>
              <a:off x="7292389" y="1098521"/>
              <a:ext cx="397932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>
              <a:stCxn id="7" idx="3"/>
              <a:endCxn id="8" idx="1"/>
            </p:cNvCxnSpPr>
            <p:nvPr/>
          </p:nvCxnSpPr>
          <p:spPr>
            <a:xfrm>
              <a:off x="8071324" y="1098521"/>
              <a:ext cx="609597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Rectangle 19"/>
            <p:cNvSpPr/>
            <p:nvPr/>
          </p:nvSpPr>
          <p:spPr>
            <a:xfrm>
              <a:off x="3138842" y="1026555"/>
              <a:ext cx="572147" cy="143933"/>
            </a:xfrm>
            <a:prstGeom prst="rect">
              <a:avLst/>
            </a:prstGeom>
            <a:no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1409252" y="376515"/>
              <a:ext cx="2581836" cy="781652"/>
            </a:xfrm>
            <a:custGeom>
              <a:avLst/>
              <a:gdLst>
                <a:gd name="connsiteX0" fmla="*/ 1846497 w 3288022"/>
                <a:gd name="connsiteY0" fmla="*/ 986313 h 1079476"/>
                <a:gd name="connsiteX1" fmla="*/ 6939 w 3288022"/>
                <a:gd name="connsiteY1" fmla="*/ 986313 h 1079476"/>
                <a:gd name="connsiteX2" fmla="*/ 2438168 w 3288022"/>
                <a:gd name="connsiteY2" fmla="*/ 18124 h 1079476"/>
                <a:gd name="connsiteX3" fmla="*/ 3288022 w 3288022"/>
                <a:gd name="connsiteY3" fmla="*/ 330096 h 1079476"/>
                <a:gd name="connsiteX4" fmla="*/ 3288022 w 3288022"/>
                <a:gd name="connsiteY4" fmla="*/ 330096 h 1079476"/>
                <a:gd name="connsiteX5" fmla="*/ 3288022 w 3288022"/>
                <a:gd name="connsiteY5" fmla="*/ 330096 h 10794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288022" h="1079476">
                  <a:moveTo>
                    <a:pt x="1846497" y="986313"/>
                  </a:moveTo>
                  <a:cubicBezTo>
                    <a:pt x="877412" y="1066995"/>
                    <a:pt x="-91673" y="1147678"/>
                    <a:pt x="6939" y="986313"/>
                  </a:cubicBezTo>
                  <a:cubicBezTo>
                    <a:pt x="105551" y="824948"/>
                    <a:pt x="1891321" y="127493"/>
                    <a:pt x="2438168" y="18124"/>
                  </a:cubicBezTo>
                  <a:cubicBezTo>
                    <a:pt x="2985015" y="-91246"/>
                    <a:pt x="3288022" y="330096"/>
                    <a:pt x="3288022" y="330096"/>
                  </a:cubicBezTo>
                  <a:lnTo>
                    <a:pt x="3288022" y="330096"/>
                  </a:lnTo>
                  <a:lnTo>
                    <a:pt x="3288022" y="330096"/>
                  </a:lnTo>
                </a:path>
              </a:pathLst>
            </a:custGeom>
            <a:no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4" name="Straight Connector 53"/>
            <p:cNvCxnSpPr/>
            <p:nvPr/>
          </p:nvCxnSpPr>
          <p:spPr>
            <a:xfrm flipV="1">
              <a:off x="2241128" y="527122"/>
              <a:ext cx="602427" cy="186432"/>
            </a:xfrm>
            <a:prstGeom prst="line">
              <a:avLst/>
            </a:prstGeom>
            <a:ln w="5715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Triangle 57"/>
            <p:cNvSpPr>
              <a:spLocks/>
            </p:cNvSpPr>
            <p:nvPr/>
          </p:nvSpPr>
          <p:spPr>
            <a:xfrm>
              <a:off x="2629646" y="854025"/>
              <a:ext cx="182880" cy="182880"/>
            </a:xfrm>
            <a:prstGeom prst="triangl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Triangle 60"/>
            <p:cNvSpPr>
              <a:spLocks/>
            </p:cNvSpPr>
            <p:nvPr/>
          </p:nvSpPr>
          <p:spPr>
            <a:xfrm rot="9627892">
              <a:off x="2655434" y="622113"/>
              <a:ext cx="182880" cy="182880"/>
            </a:xfrm>
            <a:prstGeom prst="triangl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Diamond 65"/>
            <p:cNvSpPr/>
            <p:nvPr/>
          </p:nvSpPr>
          <p:spPr>
            <a:xfrm>
              <a:off x="5175723" y="859733"/>
              <a:ext cx="164951" cy="164592"/>
            </a:xfrm>
            <a:prstGeom prst="diamond">
              <a:avLst/>
            </a:prstGeom>
            <a:solidFill>
              <a:srgbClr val="FF85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Diamond 66"/>
            <p:cNvSpPr/>
            <p:nvPr/>
          </p:nvSpPr>
          <p:spPr>
            <a:xfrm>
              <a:off x="5890606" y="859733"/>
              <a:ext cx="164951" cy="164592"/>
            </a:xfrm>
            <a:prstGeom prst="diamond">
              <a:avLst/>
            </a:prstGeom>
            <a:solidFill>
              <a:srgbClr val="FF85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Diamond 67"/>
            <p:cNvSpPr/>
            <p:nvPr/>
          </p:nvSpPr>
          <p:spPr>
            <a:xfrm>
              <a:off x="9144196" y="859733"/>
              <a:ext cx="164951" cy="164592"/>
            </a:xfrm>
            <a:prstGeom prst="diamond">
              <a:avLst/>
            </a:prstGeom>
            <a:solidFill>
              <a:srgbClr val="FF85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07" name="Group 306"/>
          <p:cNvGrpSpPr/>
          <p:nvPr/>
        </p:nvGrpSpPr>
        <p:grpSpPr>
          <a:xfrm>
            <a:off x="1919589" y="1262466"/>
            <a:ext cx="6142937" cy="3061869"/>
            <a:chOff x="954439" y="1077623"/>
            <a:chExt cx="7116885" cy="3633401"/>
          </a:xfrm>
        </p:grpSpPr>
        <p:grpSp>
          <p:nvGrpSpPr>
            <p:cNvPr id="121" name="Group 120"/>
            <p:cNvGrpSpPr/>
            <p:nvPr/>
          </p:nvGrpSpPr>
          <p:grpSpPr>
            <a:xfrm>
              <a:off x="954439" y="1077623"/>
              <a:ext cx="1512265" cy="3633401"/>
              <a:chOff x="709262" y="1025423"/>
              <a:chExt cx="1512265" cy="3633401"/>
            </a:xfrm>
          </p:grpSpPr>
          <p:grpSp>
            <p:nvGrpSpPr>
              <p:cNvPr id="120" name="Group 119"/>
              <p:cNvGrpSpPr/>
              <p:nvPr/>
            </p:nvGrpSpPr>
            <p:grpSpPr>
              <a:xfrm>
                <a:off x="709262" y="1590804"/>
                <a:ext cx="1512265" cy="3068020"/>
                <a:chOff x="709262" y="1120159"/>
                <a:chExt cx="1512265" cy="3068020"/>
              </a:xfrm>
            </p:grpSpPr>
            <p:pic>
              <p:nvPicPr>
                <p:cNvPr id="77" name="Picture 76"/>
                <p:cNvPicPr>
                  <a:picLocks noChangeAspect="1"/>
                </p:cNvPicPr>
                <p:nvPr/>
              </p:nvPicPr>
              <p:blipFill rotWithShape="1">
                <a:blip r:embed="rId2"/>
                <a:srcRect l="36761" t="12941" r="35200" b="11177"/>
                <a:stretch/>
              </p:blipFill>
              <p:spPr>
                <a:xfrm flipH="1">
                  <a:off x="738099" y="1120159"/>
                  <a:ext cx="170926" cy="462577"/>
                </a:xfrm>
                <a:prstGeom prst="rect">
                  <a:avLst/>
                </a:prstGeom>
              </p:spPr>
            </p:pic>
            <p:pic>
              <p:nvPicPr>
                <p:cNvPr id="78" name="Picture 77"/>
                <p:cNvPicPr>
                  <a:picLocks noChangeAspect="1"/>
                </p:cNvPicPr>
                <p:nvPr/>
              </p:nvPicPr>
              <p:blipFill rotWithShape="1">
                <a:blip r:embed="rId2"/>
                <a:srcRect l="36761" t="12941" r="35200" b="11177"/>
                <a:stretch/>
              </p:blipFill>
              <p:spPr>
                <a:xfrm flipH="1">
                  <a:off x="738099" y="2696514"/>
                  <a:ext cx="170926" cy="462577"/>
                </a:xfrm>
                <a:prstGeom prst="rect">
                  <a:avLst/>
                </a:prstGeom>
              </p:spPr>
            </p:pic>
            <p:pic>
              <p:nvPicPr>
                <p:cNvPr id="80" name="Picture 79"/>
                <p:cNvPicPr>
                  <a:picLocks noChangeAspect="1"/>
                </p:cNvPicPr>
                <p:nvPr/>
              </p:nvPicPr>
              <p:blipFill rotWithShape="1">
                <a:blip r:embed="rId2"/>
                <a:srcRect l="36761" t="12941" r="35200" b="11177"/>
                <a:stretch/>
              </p:blipFill>
              <p:spPr>
                <a:xfrm flipH="1">
                  <a:off x="738099" y="3211058"/>
                  <a:ext cx="170926" cy="462577"/>
                </a:xfrm>
                <a:prstGeom prst="rect">
                  <a:avLst/>
                </a:prstGeom>
              </p:spPr>
            </p:pic>
            <p:pic>
              <p:nvPicPr>
                <p:cNvPr id="81" name="Picture 80"/>
                <p:cNvPicPr>
                  <a:picLocks noChangeAspect="1"/>
                </p:cNvPicPr>
                <p:nvPr/>
              </p:nvPicPr>
              <p:blipFill rotWithShape="1">
                <a:blip r:embed="rId2"/>
                <a:srcRect l="36761" t="12941" r="35200" b="11177"/>
                <a:stretch/>
              </p:blipFill>
              <p:spPr>
                <a:xfrm flipH="1">
                  <a:off x="738099" y="1634703"/>
                  <a:ext cx="170926" cy="462577"/>
                </a:xfrm>
                <a:prstGeom prst="rect">
                  <a:avLst/>
                </a:prstGeom>
              </p:spPr>
            </p:pic>
            <p:pic>
              <p:nvPicPr>
                <p:cNvPr id="82" name="Picture 81"/>
                <p:cNvPicPr>
                  <a:picLocks noChangeAspect="1"/>
                </p:cNvPicPr>
                <p:nvPr/>
              </p:nvPicPr>
              <p:blipFill rotWithShape="1">
                <a:blip r:embed="rId2"/>
                <a:srcRect l="36761" t="12941" r="35200" b="11177"/>
                <a:stretch/>
              </p:blipFill>
              <p:spPr>
                <a:xfrm flipH="1">
                  <a:off x="738099" y="3725602"/>
                  <a:ext cx="170926" cy="462577"/>
                </a:xfrm>
                <a:prstGeom prst="rect">
                  <a:avLst/>
                </a:prstGeom>
              </p:spPr>
            </p:pic>
            <p:pic>
              <p:nvPicPr>
                <p:cNvPr id="84" name="Picture 83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709262" y="2149247"/>
                  <a:ext cx="228600" cy="495300"/>
                </a:xfrm>
                <a:prstGeom prst="rect">
                  <a:avLst/>
                </a:prstGeom>
              </p:spPr>
            </p:pic>
            <p:grpSp>
              <p:nvGrpSpPr>
                <p:cNvPr id="86" name="Group 85"/>
                <p:cNvGrpSpPr/>
                <p:nvPr/>
              </p:nvGrpSpPr>
              <p:grpSpPr>
                <a:xfrm>
                  <a:off x="1210011" y="1262724"/>
                  <a:ext cx="590176" cy="182880"/>
                  <a:chOff x="1226372" y="1262724"/>
                  <a:chExt cx="590176" cy="182880"/>
                </a:xfrm>
              </p:grpSpPr>
              <p:sp>
                <p:nvSpPr>
                  <p:cNvPr id="75" name="6-Point Star 74"/>
                  <p:cNvSpPr/>
                  <p:nvPr/>
                </p:nvSpPr>
                <p:spPr>
                  <a:xfrm>
                    <a:off x="1226372" y="1262724"/>
                    <a:ext cx="182880" cy="182880"/>
                  </a:xfrm>
                  <a:prstGeom prst="star6">
                    <a:avLst/>
                  </a:prstGeom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6" name="6-Point Star 75"/>
                  <p:cNvSpPr/>
                  <p:nvPr/>
                </p:nvSpPr>
                <p:spPr>
                  <a:xfrm>
                    <a:off x="1633668" y="1262724"/>
                    <a:ext cx="182880" cy="182880"/>
                  </a:xfrm>
                  <a:prstGeom prst="star6">
                    <a:avLst/>
                  </a:prstGeom>
                  <a:solidFill>
                    <a:srgbClr val="FF85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88" name="6-Point Star 87"/>
                <p:cNvSpPr/>
                <p:nvPr/>
              </p:nvSpPr>
              <p:spPr>
                <a:xfrm>
                  <a:off x="1210011" y="1730158"/>
                  <a:ext cx="182880" cy="182880"/>
                </a:xfrm>
                <a:prstGeom prst="star6">
                  <a:avLst/>
                </a:pr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6-Point Star 88"/>
                <p:cNvSpPr/>
                <p:nvPr/>
              </p:nvSpPr>
              <p:spPr>
                <a:xfrm>
                  <a:off x="1617307" y="1730158"/>
                  <a:ext cx="182880" cy="182880"/>
                </a:xfrm>
                <a:prstGeom prst="star6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0" name="6-Point Star 89"/>
                <p:cNvSpPr/>
                <p:nvPr/>
              </p:nvSpPr>
              <p:spPr>
                <a:xfrm>
                  <a:off x="2038647" y="1730158"/>
                  <a:ext cx="182880" cy="182880"/>
                </a:xfrm>
                <a:prstGeom prst="star6">
                  <a:avLst/>
                </a:prstGeom>
                <a:solidFill>
                  <a:srgbClr val="00B0F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6" name="6-Point Star 95"/>
                <p:cNvSpPr/>
                <p:nvPr/>
              </p:nvSpPr>
              <p:spPr>
                <a:xfrm>
                  <a:off x="1210011" y="3349399"/>
                  <a:ext cx="182880" cy="182880"/>
                </a:xfrm>
                <a:prstGeom prst="star6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0" name="6-Point Star 99"/>
                <p:cNvSpPr/>
                <p:nvPr/>
              </p:nvSpPr>
              <p:spPr>
                <a:xfrm>
                  <a:off x="1210011" y="3865450"/>
                  <a:ext cx="182880" cy="182880"/>
                </a:xfrm>
                <a:prstGeom prst="star6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1" name="6-Point Star 100"/>
                <p:cNvSpPr/>
                <p:nvPr/>
              </p:nvSpPr>
              <p:spPr>
                <a:xfrm>
                  <a:off x="1617307" y="3865450"/>
                  <a:ext cx="182880" cy="182880"/>
                </a:xfrm>
                <a:prstGeom prst="star6">
                  <a:avLst/>
                </a:prstGeom>
                <a:solidFill>
                  <a:srgbClr val="00B0F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3" name="Oval 102"/>
              <p:cNvSpPr/>
              <p:nvPr/>
            </p:nvSpPr>
            <p:spPr>
              <a:xfrm>
                <a:off x="1236794" y="1025423"/>
                <a:ext cx="457200" cy="457200"/>
              </a:xfrm>
              <a:prstGeom prst="ellipse">
                <a:avLst/>
              </a:prstGeom>
              <a:solidFill>
                <a:srgbClr val="FF0000">
                  <a:alpha val="89804"/>
                </a:srgbClr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>
                    <a:solidFill>
                      <a:schemeClr val="tx1"/>
                    </a:solidFill>
                  </a:rPr>
                  <a:t>1</a:t>
                </a:r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77" name="Group 176"/>
            <p:cNvGrpSpPr/>
            <p:nvPr/>
          </p:nvGrpSpPr>
          <p:grpSpPr>
            <a:xfrm>
              <a:off x="3565593" y="1077623"/>
              <a:ext cx="683629" cy="3633401"/>
              <a:chOff x="3194756" y="1057472"/>
              <a:chExt cx="683629" cy="3633401"/>
            </a:xfrm>
          </p:grpSpPr>
          <p:grpSp>
            <p:nvGrpSpPr>
              <p:cNvPr id="123" name="Group 122"/>
              <p:cNvGrpSpPr/>
              <p:nvPr/>
            </p:nvGrpSpPr>
            <p:grpSpPr>
              <a:xfrm>
                <a:off x="3194756" y="1622853"/>
                <a:ext cx="683629" cy="3068020"/>
                <a:chOff x="709262" y="1120159"/>
                <a:chExt cx="683629" cy="3068020"/>
              </a:xfrm>
            </p:grpSpPr>
            <p:pic>
              <p:nvPicPr>
                <p:cNvPr id="125" name="Picture 124"/>
                <p:cNvPicPr>
                  <a:picLocks noChangeAspect="1"/>
                </p:cNvPicPr>
                <p:nvPr/>
              </p:nvPicPr>
              <p:blipFill rotWithShape="1">
                <a:blip r:embed="rId2"/>
                <a:srcRect l="36761" t="12941" r="35200" b="11177"/>
                <a:stretch/>
              </p:blipFill>
              <p:spPr>
                <a:xfrm flipH="1">
                  <a:off x="738099" y="1120159"/>
                  <a:ext cx="170926" cy="462577"/>
                </a:xfrm>
                <a:prstGeom prst="rect">
                  <a:avLst/>
                </a:prstGeom>
              </p:spPr>
            </p:pic>
            <p:pic>
              <p:nvPicPr>
                <p:cNvPr id="126" name="Picture 125"/>
                <p:cNvPicPr>
                  <a:picLocks noChangeAspect="1"/>
                </p:cNvPicPr>
                <p:nvPr/>
              </p:nvPicPr>
              <p:blipFill rotWithShape="1">
                <a:blip r:embed="rId2"/>
                <a:srcRect l="36761" t="12941" r="35200" b="11177"/>
                <a:stretch/>
              </p:blipFill>
              <p:spPr>
                <a:xfrm flipH="1">
                  <a:off x="738099" y="2696514"/>
                  <a:ext cx="170926" cy="462577"/>
                </a:xfrm>
                <a:prstGeom prst="rect">
                  <a:avLst/>
                </a:prstGeom>
              </p:spPr>
            </p:pic>
            <p:pic>
              <p:nvPicPr>
                <p:cNvPr id="127" name="Picture 126"/>
                <p:cNvPicPr>
                  <a:picLocks noChangeAspect="1"/>
                </p:cNvPicPr>
                <p:nvPr/>
              </p:nvPicPr>
              <p:blipFill rotWithShape="1">
                <a:blip r:embed="rId2"/>
                <a:srcRect l="36761" t="12941" r="35200" b="11177"/>
                <a:stretch/>
              </p:blipFill>
              <p:spPr>
                <a:xfrm flipH="1">
                  <a:off x="738099" y="3211058"/>
                  <a:ext cx="170926" cy="462577"/>
                </a:xfrm>
                <a:prstGeom prst="rect">
                  <a:avLst/>
                </a:prstGeom>
              </p:spPr>
            </p:pic>
            <p:pic>
              <p:nvPicPr>
                <p:cNvPr id="128" name="Picture 127"/>
                <p:cNvPicPr>
                  <a:picLocks noChangeAspect="1"/>
                </p:cNvPicPr>
                <p:nvPr/>
              </p:nvPicPr>
              <p:blipFill rotWithShape="1">
                <a:blip r:embed="rId2"/>
                <a:srcRect l="36761" t="12941" r="35200" b="11177"/>
                <a:stretch/>
              </p:blipFill>
              <p:spPr>
                <a:xfrm flipH="1">
                  <a:off x="738099" y="1634703"/>
                  <a:ext cx="170926" cy="462577"/>
                </a:xfrm>
                <a:prstGeom prst="rect">
                  <a:avLst/>
                </a:prstGeom>
              </p:spPr>
            </p:pic>
            <p:pic>
              <p:nvPicPr>
                <p:cNvPr id="129" name="Picture 128"/>
                <p:cNvPicPr>
                  <a:picLocks noChangeAspect="1"/>
                </p:cNvPicPr>
                <p:nvPr/>
              </p:nvPicPr>
              <p:blipFill rotWithShape="1">
                <a:blip r:embed="rId2"/>
                <a:srcRect l="36761" t="12941" r="35200" b="11177"/>
                <a:stretch/>
              </p:blipFill>
              <p:spPr>
                <a:xfrm flipH="1">
                  <a:off x="738099" y="3725602"/>
                  <a:ext cx="170926" cy="462577"/>
                </a:xfrm>
                <a:prstGeom prst="rect">
                  <a:avLst/>
                </a:prstGeom>
              </p:spPr>
            </p:pic>
            <p:pic>
              <p:nvPicPr>
                <p:cNvPr id="130" name="Picture 129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709262" y="2149247"/>
                  <a:ext cx="228600" cy="495300"/>
                </a:xfrm>
                <a:prstGeom prst="rect">
                  <a:avLst/>
                </a:prstGeom>
              </p:spPr>
            </p:pic>
            <p:sp>
              <p:nvSpPr>
                <p:cNvPr id="132" name="6-Point Star 131"/>
                <p:cNvSpPr/>
                <p:nvPr/>
              </p:nvSpPr>
              <p:spPr>
                <a:xfrm>
                  <a:off x="1210011" y="1730158"/>
                  <a:ext cx="182880" cy="182880"/>
                </a:xfrm>
                <a:prstGeom prst="star6">
                  <a:avLst/>
                </a:prstGeom>
                <a:solidFill>
                  <a:srgbClr val="FF85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6" name="6-Point Star 135"/>
                <p:cNvSpPr/>
                <p:nvPr/>
              </p:nvSpPr>
              <p:spPr>
                <a:xfrm>
                  <a:off x="1210011" y="3865450"/>
                  <a:ext cx="182880" cy="182880"/>
                </a:xfrm>
                <a:prstGeom prst="star6">
                  <a:avLst/>
                </a:pr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24" name="Oval 123"/>
              <p:cNvSpPr/>
              <p:nvPr/>
            </p:nvSpPr>
            <p:spPr>
              <a:xfrm>
                <a:off x="3307970" y="1057472"/>
                <a:ext cx="457200" cy="457200"/>
              </a:xfrm>
              <a:prstGeom prst="ellipse">
                <a:avLst/>
              </a:prstGeom>
              <a:solidFill>
                <a:srgbClr val="FF0000">
                  <a:alpha val="9804"/>
                </a:srgbClr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>
                    <a:solidFill>
                      <a:schemeClr val="tx1"/>
                    </a:solidFill>
                  </a:rPr>
                  <a:t>2</a:t>
                </a:r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78" name="Group 177"/>
            <p:cNvGrpSpPr/>
            <p:nvPr/>
          </p:nvGrpSpPr>
          <p:grpSpPr>
            <a:xfrm>
              <a:off x="6980399" y="1077623"/>
              <a:ext cx="1090925" cy="3633401"/>
              <a:chOff x="6735222" y="1057472"/>
              <a:chExt cx="1090925" cy="3633401"/>
            </a:xfrm>
          </p:grpSpPr>
          <p:grpSp>
            <p:nvGrpSpPr>
              <p:cNvPr id="159" name="Group 158"/>
              <p:cNvGrpSpPr/>
              <p:nvPr/>
            </p:nvGrpSpPr>
            <p:grpSpPr>
              <a:xfrm>
                <a:off x="6735222" y="1622853"/>
                <a:ext cx="1090925" cy="3068020"/>
                <a:chOff x="709262" y="1120159"/>
                <a:chExt cx="1090925" cy="3068020"/>
              </a:xfrm>
            </p:grpSpPr>
            <p:pic>
              <p:nvPicPr>
                <p:cNvPr id="161" name="Picture 160"/>
                <p:cNvPicPr>
                  <a:picLocks noChangeAspect="1"/>
                </p:cNvPicPr>
                <p:nvPr/>
              </p:nvPicPr>
              <p:blipFill rotWithShape="1">
                <a:blip r:embed="rId2"/>
                <a:srcRect l="36761" t="12941" r="35200" b="11177"/>
                <a:stretch/>
              </p:blipFill>
              <p:spPr>
                <a:xfrm flipH="1">
                  <a:off x="738099" y="1120159"/>
                  <a:ext cx="170926" cy="462577"/>
                </a:xfrm>
                <a:prstGeom prst="rect">
                  <a:avLst/>
                </a:prstGeom>
              </p:spPr>
            </p:pic>
            <p:pic>
              <p:nvPicPr>
                <p:cNvPr id="162" name="Picture 161"/>
                <p:cNvPicPr>
                  <a:picLocks noChangeAspect="1"/>
                </p:cNvPicPr>
                <p:nvPr/>
              </p:nvPicPr>
              <p:blipFill rotWithShape="1">
                <a:blip r:embed="rId2"/>
                <a:srcRect l="36761" t="12941" r="35200" b="11177"/>
                <a:stretch/>
              </p:blipFill>
              <p:spPr>
                <a:xfrm flipH="1">
                  <a:off x="738099" y="2696514"/>
                  <a:ext cx="170926" cy="462577"/>
                </a:xfrm>
                <a:prstGeom prst="rect">
                  <a:avLst/>
                </a:prstGeom>
              </p:spPr>
            </p:pic>
            <p:pic>
              <p:nvPicPr>
                <p:cNvPr id="163" name="Picture 162"/>
                <p:cNvPicPr>
                  <a:picLocks noChangeAspect="1"/>
                </p:cNvPicPr>
                <p:nvPr/>
              </p:nvPicPr>
              <p:blipFill rotWithShape="1">
                <a:blip r:embed="rId2"/>
                <a:srcRect l="36761" t="12941" r="35200" b="11177"/>
                <a:stretch/>
              </p:blipFill>
              <p:spPr>
                <a:xfrm flipH="1">
                  <a:off x="738099" y="3211058"/>
                  <a:ext cx="170926" cy="462577"/>
                </a:xfrm>
                <a:prstGeom prst="rect">
                  <a:avLst/>
                </a:prstGeom>
              </p:spPr>
            </p:pic>
            <p:pic>
              <p:nvPicPr>
                <p:cNvPr id="164" name="Picture 163"/>
                <p:cNvPicPr>
                  <a:picLocks noChangeAspect="1"/>
                </p:cNvPicPr>
                <p:nvPr/>
              </p:nvPicPr>
              <p:blipFill rotWithShape="1">
                <a:blip r:embed="rId2"/>
                <a:srcRect l="36761" t="12941" r="35200" b="11177"/>
                <a:stretch/>
              </p:blipFill>
              <p:spPr>
                <a:xfrm flipH="1">
                  <a:off x="738099" y="1634703"/>
                  <a:ext cx="170926" cy="462577"/>
                </a:xfrm>
                <a:prstGeom prst="rect">
                  <a:avLst/>
                </a:prstGeom>
              </p:spPr>
            </p:pic>
            <p:pic>
              <p:nvPicPr>
                <p:cNvPr id="165" name="Picture 164"/>
                <p:cNvPicPr>
                  <a:picLocks noChangeAspect="1"/>
                </p:cNvPicPr>
                <p:nvPr/>
              </p:nvPicPr>
              <p:blipFill rotWithShape="1">
                <a:blip r:embed="rId2"/>
                <a:srcRect l="36761" t="12941" r="35200" b="11177"/>
                <a:stretch/>
              </p:blipFill>
              <p:spPr>
                <a:xfrm flipH="1">
                  <a:off x="738099" y="3725602"/>
                  <a:ext cx="170926" cy="462577"/>
                </a:xfrm>
                <a:prstGeom prst="rect">
                  <a:avLst/>
                </a:prstGeom>
              </p:spPr>
            </p:pic>
            <p:pic>
              <p:nvPicPr>
                <p:cNvPr id="166" name="Picture 165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709262" y="2149247"/>
                  <a:ext cx="228600" cy="495300"/>
                </a:xfrm>
                <a:prstGeom prst="rect">
                  <a:avLst/>
                </a:prstGeom>
              </p:spPr>
            </p:pic>
            <p:sp>
              <p:nvSpPr>
                <p:cNvPr id="174" name="6-Point Star 173"/>
                <p:cNvSpPr/>
                <p:nvPr/>
              </p:nvSpPr>
              <p:spPr>
                <a:xfrm>
                  <a:off x="1210011" y="1262724"/>
                  <a:ext cx="182880" cy="182880"/>
                </a:xfrm>
                <a:prstGeom prst="star6">
                  <a:avLst/>
                </a:prstGeom>
                <a:solidFill>
                  <a:srgbClr val="9411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8" name="6-Point Star 167"/>
                <p:cNvSpPr/>
                <p:nvPr/>
              </p:nvSpPr>
              <p:spPr>
                <a:xfrm>
                  <a:off x="1210011" y="1730158"/>
                  <a:ext cx="182880" cy="182880"/>
                </a:xfrm>
                <a:prstGeom prst="star6">
                  <a:avLst/>
                </a:prstGeom>
                <a:solidFill>
                  <a:srgbClr val="0070C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9" name="6-Point Star 168"/>
                <p:cNvSpPr/>
                <p:nvPr/>
              </p:nvSpPr>
              <p:spPr>
                <a:xfrm>
                  <a:off x="1617307" y="1730158"/>
                  <a:ext cx="182880" cy="182880"/>
                </a:xfrm>
                <a:prstGeom prst="star6">
                  <a:avLst/>
                </a:prstGeom>
                <a:solidFill>
                  <a:srgbClr val="00B0F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1" name="6-Point Star 170"/>
                <p:cNvSpPr/>
                <p:nvPr/>
              </p:nvSpPr>
              <p:spPr>
                <a:xfrm>
                  <a:off x="1210011" y="3349399"/>
                  <a:ext cx="182880" cy="182880"/>
                </a:xfrm>
                <a:prstGeom prst="star6">
                  <a:avLst/>
                </a:prstGeom>
                <a:solidFill>
                  <a:srgbClr val="9411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60" name="Oval 159"/>
              <p:cNvSpPr/>
              <p:nvPr/>
            </p:nvSpPr>
            <p:spPr>
              <a:xfrm>
                <a:off x="7052084" y="1057472"/>
                <a:ext cx="457200" cy="457200"/>
              </a:xfrm>
              <a:prstGeom prst="ellipse">
                <a:avLst/>
              </a:prstGeom>
              <a:solidFill>
                <a:srgbClr val="FF0000">
                  <a:alpha val="40000"/>
                </a:srgbClr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>
                    <a:solidFill>
                      <a:schemeClr val="tx1"/>
                    </a:solidFill>
                  </a:rPr>
                  <a:t>N</a:t>
                </a:r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  <p:pic>
          <p:nvPicPr>
            <p:cNvPr id="176" name="Picture 17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348111" y="2741923"/>
              <a:ext cx="533400" cy="304800"/>
            </a:xfrm>
            <a:prstGeom prst="rect">
              <a:avLst/>
            </a:prstGeom>
          </p:spPr>
        </p:pic>
      </p:grpSp>
      <p:sp>
        <p:nvSpPr>
          <p:cNvPr id="191" name="Hexagon 190"/>
          <p:cNvSpPr/>
          <p:nvPr/>
        </p:nvSpPr>
        <p:spPr>
          <a:xfrm>
            <a:off x="9504382" y="497196"/>
            <a:ext cx="182880" cy="182880"/>
          </a:xfrm>
          <a:prstGeom prst="hexagon">
            <a:avLst/>
          </a:prstGeom>
          <a:solidFill>
            <a:srgbClr val="9420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1" name="Group 200"/>
          <p:cNvGrpSpPr/>
          <p:nvPr/>
        </p:nvGrpSpPr>
        <p:grpSpPr>
          <a:xfrm>
            <a:off x="8587078" y="1458564"/>
            <a:ext cx="2523078" cy="1926763"/>
            <a:chOff x="9010504" y="1014941"/>
            <a:chExt cx="2523078" cy="1926763"/>
          </a:xfrm>
        </p:grpSpPr>
        <p:grpSp>
          <p:nvGrpSpPr>
            <p:cNvPr id="196" name="Group 195"/>
            <p:cNvGrpSpPr/>
            <p:nvPr/>
          </p:nvGrpSpPr>
          <p:grpSpPr>
            <a:xfrm>
              <a:off x="9110909" y="1326427"/>
              <a:ext cx="2422673" cy="369332"/>
              <a:chOff x="9110909" y="1402693"/>
              <a:chExt cx="2422673" cy="369332"/>
            </a:xfrm>
          </p:grpSpPr>
          <p:sp>
            <p:nvSpPr>
              <p:cNvPr id="185" name="Diamond 184"/>
              <p:cNvSpPr/>
              <p:nvPr/>
            </p:nvSpPr>
            <p:spPr>
              <a:xfrm>
                <a:off x="9110909" y="1505063"/>
                <a:ext cx="164951" cy="164592"/>
              </a:xfrm>
              <a:prstGeom prst="diamond">
                <a:avLst/>
              </a:prstGeom>
              <a:solidFill>
                <a:srgbClr val="FF85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6" name="TextBox 185"/>
              <p:cNvSpPr txBox="1"/>
              <p:nvPr/>
            </p:nvSpPr>
            <p:spPr>
              <a:xfrm>
                <a:off x="9448972" y="1402693"/>
                <a:ext cx="208461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 smtClean="0"/>
                  <a:t>RNA binding protein</a:t>
                </a:r>
                <a:endParaRPr lang="en-US" dirty="0"/>
              </a:p>
            </p:txBody>
          </p:sp>
        </p:grpSp>
        <p:grpSp>
          <p:nvGrpSpPr>
            <p:cNvPr id="197" name="Group 196"/>
            <p:cNvGrpSpPr/>
            <p:nvPr/>
          </p:nvGrpSpPr>
          <p:grpSpPr>
            <a:xfrm>
              <a:off x="9101944" y="1637913"/>
              <a:ext cx="2356937" cy="369332"/>
              <a:chOff x="9101944" y="1772025"/>
              <a:chExt cx="2356937" cy="369332"/>
            </a:xfrm>
          </p:grpSpPr>
          <p:sp>
            <p:nvSpPr>
              <p:cNvPr id="184" name="Triangle 183"/>
              <p:cNvSpPr>
                <a:spLocks/>
              </p:cNvSpPr>
              <p:nvPr/>
            </p:nvSpPr>
            <p:spPr>
              <a:xfrm>
                <a:off x="9101944" y="1865251"/>
                <a:ext cx="182880" cy="182880"/>
              </a:xfrm>
              <a:prstGeom prst="triangl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7" name="TextBox 186"/>
              <p:cNvSpPr txBox="1"/>
              <p:nvPr/>
            </p:nvSpPr>
            <p:spPr>
              <a:xfrm>
                <a:off x="9448972" y="1772025"/>
                <a:ext cx="200990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 smtClean="0"/>
                  <a:t>Transcription factor</a:t>
                </a:r>
                <a:endParaRPr lang="en-US" dirty="0"/>
              </a:p>
            </p:txBody>
          </p:sp>
        </p:grpSp>
        <p:grpSp>
          <p:nvGrpSpPr>
            <p:cNvPr id="198" name="Group 197"/>
            <p:cNvGrpSpPr/>
            <p:nvPr/>
          </p:nvGrpSpPr>
          <p:grpSpPr>
            <a:xfrm>
              <a:off x="9010504" y="1949399"/>
              <a:ext cx="1507992" cy="369332"/>
              <a:chOff x="9010504" y="2072342"/>
              <a:chExt cx="1507992" cy="369332"/>
            </a:xfrm>
          </p:grpSpPr>
          <p:cxnSp>
            <p:nvCxnSpPr>
              <p:cNvPr id="180" name="Straight Connector 179"/>
              <p:cNvCxnSpPr/>
              <p:nvPr/>
            </p:nvCxnSpPr>
            <p:spPr>
              <a:xfrm>
                <a:off x="9010504" y="2257008"/>
                <a:ext cx="365760" cy="0"/>
              </a:xfrm>
              <a:prstGeom prst="line">
                <a:avLst/>
              </a:prstGeom>
              <a:ln w="571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8" name="TextBox 187"/>
              <p:cNvSpPr txBox="1"/>
              <p:nvPr/>
            </p:nvSpPr>
            <p:spPr>
              <a:xfrm>
                <a:off x="9448972" y="2072342"/>
                <a:ext cx="106952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 smtClean="0"/>
                  <a:t>Enhancer</a:t>
                </a:r>
                <a:endParaRPr lang="en-US" dirty="0"/>
              </a:p>
            </p:txBody>
          </p:sp>
        </p:grpSp>
        <p:grpSp>
          <p:nvGrpSpPr>
            <p:cNvPr id="199" name="Group 198"/>
            <p:cNvGrpSpPr/>
            <p:nvPr/>
          </p:nvGrpSpPr>
          <p:grpSpPr>
            <a:xfrm>
              <a:off x="9010504" y="2260885"/>
              <a:ext cx="1516392" cy="369332"/>
              <a:chOff x="9010504" y="2344443"/>
              <a:chExt cx="1516392" cy="369332"/>
            </a:xfrm>
          </p:grpSpPr>
          <p:cxnSp>
            <p:nvCxnSpPr>
              <p:cNvPr id="182" name="Straight Connector 181"/>
              <p:cNvCxnSpPr/>
              <p:nvPr/>
            </p:nvCxnSpPr>
            <p:spPr>
              <a:xfrm>
                <a:off x="9010504" y="2529109"/>
                <a:ext cx="365760" cy="0"/>
              </a:xfrm>
              <a:prstGeom prst="line">
                <a:avLst/>
              </a:prstGeom>
              <a:ln w="5715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9" name="TextBox 188"/>
              <p:cNvSpPr txBox="1"/>
              <p:nvPr/>
            </p:nvSpPr>
            <p:spPr>
              <a:xfrm>
                <a:off x="9448972" y="2344443"/>
                <a:ext cx="107792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 smtClean="0"/>
                  <a:t>Promoter</a:t>
                </a:r>
                <a:endParaRPr lang="en-US" dirty="0"/>
              </a:p>
            </p:txBody>
          </p:sp>
        </p:grpSp>
        <p:grpSp>
          <p:nvGrpSpPr>
            <p:cNvPr id="200" name="Group 199"/>
            <p:cNvGrpSpPr/>
            <p:nvPr/>
          </p:nvGrpSpPr>
          <p:grpSpPr>
            <a:xfrm>
              <a:off x="9010504" y="2572372"/>
              <a:ext cx="1235482" cy="369332"/>
              <a:chOff x="9010504" y="2572372"/>
              <a:chExt cx="1235482" cy="369332"/>
            </a:xfrm>
          </p:grpSpPr>
          <p:cxnSp>
            <p:nvCxnSpPr>
              <p:cNvPr id="183" name="Straight Connector 182"/>
              <p:cNvCxnSpPr/>
              <p:nvPr/>
            </p:nvCxnSpPr>
            <p:spPr>
              <a:xfrm>
                <a:off x="9010504" y="2757038"/>
                <a:ext cx="365760" cy="0"/>
              </a:xfrm>
              <a:prstGeom prst="line">
                <a:avLst/>
              </a:prstGeom>
              <a:ln w="57150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0" name="TextBox 189"/>
              <p:cNvSpPr txBox="1"/>
              <p:nvPr/>
            </p:nvSpPr>
            <p:spPr>
              <a:xfrm>
                <a:off x="9448972" y="2572372"/>
                <a:ext cx="79701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 smtClean="0"/>
                  <a:t>3’ UTR</a:t>
                </a:r>
                <a:endParaRPr lang="en-US" dirty="0"/>
              </a:p>
            </p:txBody>
          </p:sp>
        </p:grpSp>
        <p:grpSp>
          <p:nvGrpSpPr>
            <p:cNvPr id="195" name="Group 194"/>
            <p:cNvGrpSpPr/>
            <p:nvPr/>
          </p:nvGrpSpPr>
          <p:grpSpPr>
            <a:xfrm>
              <a:off x="9134334" y="1014941"/>
              <a:ext cx="1143712" cy="369332"/>
              <a:chOff x="9134334" y="1014941"/>
              <a:chExt cx="1143712" cy="369332"/>
            </a:xfrm>
          </p:grpSpPr>
          <p:sp>
            <p:nvSpPr>
              <p:cNvPr id="193" name="Hexagon 192"/>
              <p:cNvSpPr/>
              <p:nvPr/>
            </p:nvSpPr>
            <p:spPr>
              <a:xfrm>
                <a:off x="9134334" y="1108167"/>
                <a:ext cx="182880" cy="182880"/>
              </a:xfrm>
              <a:prstGeom prst="hexagon">
                <a:avLst/>
              </a:prstGeom>
              <a:solidFill>
                <a:srgbClr val="94209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4" name="TextBox 193"/>
              <p:cNvSpPr txBox="1"/>
              <p:nvPr/>
            </p:nvSpPr>
            <p:spPr>
              <a:xfrm>
                <a:off x="9448972" y="1014941"/>
                <a:ext cx="82907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 smtClean="0"/>
                  <a:t>miRNA</a:t>
                </a:r>
                <a:endParaRPr lang="en-US" dirty="0"/>
              </a:p>
            </p:txBody>
          </p:sp>
        </p:grpSp>
      </p:grpSp>
      <p:grpSp>
        <p:nvGrpSpPr>
          <p:cNvPr id="311" name="Group 310"/>
          <p:cNvGrpSpPr/>
          <p:nvPr/>
        </p:nvGrpSpPr>
        <p:grpSpPr>
          <a:xfrm>
            <a:off x="1079188" y="872903"/>
            <a:ext cx="1138425" cy="1274064"/>
            <a:chOff x="304715" y="1116106"/>
            <a:chExt cx="1138425" cy="1274064"/>
          </a:xfrm>
        </p:grpSpPr>
        <p:sp>
          <p:nvSpPr>
            <p:cNvPr id="305" name="Right Arrow 304"/>
            <p:cNvSpPr/>
            <p:nvPr/>
          </p:nvSpPr>
          <p:spPr>
            <a:xfrm>
              <a:off x="776135" y="1512035"/>
              <a:ext cx="640080" cy="155448"/>
            </a:xfrm>
            <a:prstGeom prst="rightArrow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6" name="Right Arrow 305"/>
            <p:cNvSpPr/>
            <p:nvPr/>
          </p:nvSpPr>
          <p:spPr>
            <a:xfrm rot="5400000">
              <a:off x="378597" y="1847278"/>
              <a:ext cx="640080" cy="154996"/>
            </a:xfrm>
            <a:prstGeom prst="rightArrow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8" name="TextBox 307"/>
            <p:cNvSpPr txBox="1"/>
            <p:nvPr/>
          </p:nvSpPr>
          <p:spPr>
            <a:xfrm>
              <a:off x="708900" y="1116106"/>
              <a:ext cx="7342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genes</a:t>
              </a:r>
              <a:endParaRPr lang="en-US" dirty="0"/>
            </a:p>
          </p:txBody>
        </p:sp>
        <p:sp>
          <p:nvSpPr>
            <p:cNvPr id="309" name="TextBox 308"/>
            <p:cNvSpPr txBox="1"/>
            <p:nvPr/>
          </p:nvSpPr>
          <p:spPr>
            <a:xfrm rot="5400000">
              <a:off x="15982" y="1732105"/>
              <a:ext cx="9467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patients</a:t>
              </a:r>
              <a:endParaRPr lang="en-US" dirty="0"/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933909" y="4746117"/>
            <a:ext cx="10216475" cy="1128546"/>
            <a:chOff x="933909" y="4746117"/>
            <a:chExt cx="10216475" cy="1128546"/>
          </a:xfrm>
        </p:grpSpPr>
        <p:grpSp>
          <p:nvGrpSpPr>
            <p:cNvPr id="202" name="Group 201"/>
            <p:cNvGrpSpPr/>
            <p:nvPr/>
          </p:nvGrpSpPr>
          <p:grpSpPr>
            <a:xfrm>
              <a:off x="958019" y="4826910"/>
              <a:ext cx="10152137" cy="997119"/>
              <a:chOff x="142691" y="558906"/>
              <a:chExt cx="11904547" cy="1518044"/>
            </a:xfrm>
          </p:grpSpPr>
          <p:grpSp>
            <p:nvGrpSpPr>
              <p:cNvPr id="203" name="Group 202"/>
              <p:cNvGrpSpPr/>
              <p:nvPr/>
            </p:nvGrpSpPr>
            <p:grpSpPr>
              <a:xfrm>
                <a:off x="142691" y="558906"/>
                <a:ext cx="2094044" cy="1518044"/>
                <a:chOff x="774700" y="508000"/>
                <a:chExt cx="2094044" cy="1518044"/>
              </a:xfrm>
            </p:grpSpPr>
            <p:sp>
              <p:nvSpPr>
                <p:cNvPr id="279" name="Oval 278"/>
                <p:cNvSpPr/>
                <p:nvPr/>
              </p:nvSpPr>
              <p:spPr>
                <a:xfrm>
                  <a:off x="1127410" y="652966"/>
                  <a:ext cx="199962" cy="200722"/>
                </a:xfrm>
                <a:prstGeom prst="ellipse">
                  <a:avLst/>
                </a:prstGeom>
                <a:solidFill>
                  <a:srgbClr val="FF0000">
                    <a:alpha val="89804"/>
                  </a:srgbClr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80" name="Oval 279"/>
                <p:cNvSpPr/>
                <p:nvPr/>
              </p:nvSpPr>
              <p:spPr>
                <a:xfrm>
                  <a:off x="774700" y="1020955"/>
                  <a:ext cx="199962" cy="200722"/>
                </a:xfrm>
                <a:prstGeom prst="ellipse">
                  <a:avLst/>
                </a:prstGeom>
                <a:noFill/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81" name="Oval 280"/>
                <p:cNvSpPr/>
                <p:nvPr/>
              </p:nvSpPr>
              <p:spPr>
                <a:xfrm>
                  <a:off x="1332290" y="1033587"/>
                  <a:ext cx="199962" cy="200722"/>
                </a:xfrm>
                <a:prstGeom prst="ellipse">
                  <a:avLst/>
                </a:prstGeom>
                <a:solidFill>
                  <a:srgbClr val="FF0000">
                    <a:alpha val="40000"/>
                  </a:srgbClr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82" name="Oval 281"/>
                <p:cNvSpPr/>
                <p:nvPr/>
              </p:nvSpPr>
              <p:spPr>
                <a:xfrm>
                  <a:off x="1121219" y="1310887"/>
                  <a:ext cx="199962" cy="200722"/>
                </a:xfrm>
                <a:prstGeom prst="ellipse">
                  <a:avLst/>
                </a:prstGeom>
                <a:solidFill>
                  <a:srgbClr val="FF2600">
                    <a:alpha val="9804"/>
                  </a:srgbClr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83" name="Oval 282"/>
                <p:cNvSpPr/>
                <p:nvPr/>
              </p:nvSpPr>
              <p:spPr>
                <a:xfrm>
                  <a:off x="2052233" y="508000"/>
                  <a:ext cx="199962" cy="200722"/>
                </a:xfrm>
                <a:prstGeom prst="ellipse">
                  <a:avLst/>
                </a:prstGeom>
                <a:noFill/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84" name="Oval 283"/>
                <p:cNvSpPr/>
                <p:nvPr/>
              </p:nvSpPr>
              <p:spPr>
                <a:xfrm>
                  <a:off x="1662782" y="678056"/>
                  <a:ext cx="199962" cy="200722"/>
                </a:xfrm>
                <a:prstGeom prst="ellipse">
                  <a:avLst/>
                </a:prstGeom>
                <a:noFill/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85" name="Oval 284"/>
                <p:cNvSpPr/>
                <p:nvPr/>
              </p:nvSpPr>
              <p:spPr>
                <a:xfrm>
                  <a:off x="1907817" y="936014"/>
                  <a:ext cx="199962" cy="200722"/>
                </a:xfrm>
                <a:prstGeom prst="ellipse">
                  <a:avLst/>
                </a:prstGeom>
                <a:solidFill>
                  <a:srgbClr val="FF0000">
                    <a:alpha val="5098"/>
                  </a:srgbClr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86" name="Oval 285"/>
                <p:cNvSpPr/>
                <p:nvPr/>
              </p:nvSpPr>
              <p:spPr>
                <a:xfrm>
                  <a:off x="1752291" y="1553425"/>
                  <a:ext cx="199962" cy="200722"/>
                </a:xfrm>
                <a:prstGeom prst="ellipse">
                  <a:avLst/>
                </a:prstGeom>
                <a:noFill/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87" name="Oval 286"/>
                <p:cNvSpPr/>
                <p:nvPr/>
              </p:nvSpPr>
              <p:spPr>
                <a:xfrm>
                  <a:off x="2202205" y="1611969"/>
                  <a:ext cx="199962" cy="200722"/>
                </a:xfrm>
                <a:prstGeom prst="ellipse">
                  <a:avLst/>
                </a:prstGeom>
                <a:solidFill>
                  <a:srgbClr val="FF0000">
                    <a:alpha val="0"/>
                  </a:srgbClr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88" name="Oval 287"/>
                <p:cNvSpPr/>
                <p:nvPr/>
              </p:nvSpPr>
              <p:spPr>
                <a:xfrm>
                  <a:off x="2102224" y="1182648"/>
                  <a:ext cx="199962" cy="200722"/>
                </a:xfrm>
                <a:prstGeom prst="ellipse">
                  <a:avLst/>
                </a:prstGeom>
                <a:solidFill>
                  <a:srgbClr val="FF0000">
                    <a:alpha val="74902"/>
                  </a:srgbClr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89" name="Oval 288"/>
                <p:cNvSpPr/>
                <p:nvPr/>
              </p:nvSpPr>
              <p:spPr>
                <a:xfrm>
                  <a:off x="1410689" y="1825322"/>
                  <a:ext cx="199962" cy="200722"/>
                </a:xfrm>
                <a:prstGeom prst="ellipse">
                  <a:avLst/>
                </a:prstGeom>
                <a:noFill/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90" name="Oval 289"/>
                <p:cNvSpPr/>
                <p:nvPr/>
              </p:nvSpPr>
              <p:spPr>
                <a:xfrm>
                  <a:off x="2668782" y="1136736"/>
                  <a:ext cx="199962" cy="200722"/>
                </a:xfrm>
                <a:prstGeom prst="ellipse">
                  <a:avLst/>
                </a:prstGeom>
                <a:solidFill>
                  <a:srgbClr val="FF0000">
                    <a:alpha val="9804"/>
                  </a:srgbClr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dirty="0"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291" name="Straight Connector 290"/>
                <p:cNvCxnSpPr>
                  <a:stCxn id="204" idx="6"/>
                  <a:endCxn id="206" idx="0"/>
                </p:cNvCxnSpPr>
                <p:nvPr/>
              </p:nvCxnSpPr>
              <p:spPr>
                <a:xfrm>
                  <a:off x="974662" y="1121316"/>
                  <a:ext cx="246538" cy="18957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2" name="Straight Connector 291"/>
                <p:cNvCxnSpPr>
                  <a:stCxn id="203" idx="4"/>
                  <a:endCxn id="206" idx="0"/>
                </p:cNvCxnSpPr>
                <p:nvPr/>
              </p:nvCxnSpPr>
              <p:spPr>
                <a:xfrm flipH="1">
                  <a:off x="1221200" y="853687"/>
                  <a:ext cx="6191" cy="457199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3" name="Straight Connector 292"/>
                <p:cNvCxnSpPr>
                  <a:stCxn id="203" idx="4"/>
                </p:cNvCxnSpPr>
                <p:nvPr/>
              </p:nvCxnSpPr>
              <p:spPr>
                <a:xfrm flipH="1">
                  <a:off x="973151" y="853687"/>
                  <a:ext cx="254241" cy="261468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4" name="Straight Connector 293"/>
                <p:cNvCxnSpPr>
                  <a:stCxn id="203" idx="4"/>
                  <a:endCxn id="205" idx="2"/>
                </p:cNvCxnSpPr>
                <p:nvPr/>
              </p:nvCxnSpPr>
              <p:spPr>
                <a:xfrm>
                  <a:off x="1227391" y="853687"/>
                  <a:ext cx="104899" cy="28026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5" name="Straight Connector 294"/>
                <p:cNvCxnSpPr>
                  <a:stCxn id="206" idx="0"/>
                  <a:endCxn id="205" idx="2"/>
                </p:cNvCxnSpPr>
                <p:nvPr/>
              </p:nvCxnSpPr>
              <p:spPr>
                <a:xfrm flipV="1">
                  <a:off x="1221200" y="1133948"/>
                  <a:ext cx="111090" cy="176939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6" name="Straight Connector 295"/>
                <p:cNvCxnSpPr>
                  <a:stCxn id="205" idx="7"/>
                  <a:endCxn id="208" idx="3"/>
                </p:cNvCxnSpPr>
                <p:nvPr/>
              </p:nvCxnSpPr>
              <p:spPr>
                <a:xfrm flipV="1">
                  <a:off x="1502968" y="849383"/>
                  <a:ext cx="189098" cy="213599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7" name="Straight Connector 296"/>
                <p:cNvCxnSpPr>
                  <a:stCxn id="208" idx="7"/>
                  <a:endCxn id="207" idx="2"/>
                </p:cNvCxnSpPr>
                <p:nvPr/>
              </p:nvCxnSpPr>
              <p:spPr>
                <a:xfrm flipV="1">
                  <a:off x="1833460" y="608361"/>
                  <a:ext cx="218773" cy="9909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8" name="Straight Connector 297"/>
                <p:cNvCxnSpPr>
                  <a:stCxn id="207" idx="4"/>
                  <a:endCxn id="209" idx="7"/>
                </p:cNvCxnSpPr>
                <p:nvPr/>
              </p:nvCxnSpPr>
              <p:spPr>
                <a:xfrm flipH="1">
                  <a:off x="2078495" y="708722"/>
                  <a:ext cx="73719" cy="256687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9" name="Straight Connector 298"/>
                <p:cNvCxnSpPr>
                  <a:stCxn id="209" idx="4"/>
                  <a:endCxn id="212" idx="1"/>
                </p:cNvCxnSpPr>
                <p:nvPr/>
              </p:nvCxnSpPr>
              <p:spPr>
                <a:xfrm>
                  <a:off x="2007798" y="1136736"/>
                  <a:ext cx="123710" cy="75307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0" name="Straight Connector 299"/>
                <p:cNvCxnSpPr>
                  <a:stCxn id="212" idx="6"/>
                  <a:endCxn id="214" idx="2"/>
                </p:cNvCxnSpPr>
                <p:nvPr/>
              </p:nvCxnSpPr>
              <p:spPr>
                <a:xfrm flipV="1">
                  <a:off x="2302186" y="1237096"/>
                  <a:ext cx="366597" cy="45912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1" name="Straight Connector 300"/>
                <p:cNvCxnSpPr>
                  <a:stCxn id="214" idx="3"/>
                  <a:endCxn id="211" idx="7"/>
                </p:cNvCxnSpPr>
                <p:nvPr/>
              </p:nvCxnSpPr>
              <p:spPr>
                <a:xfrm flipH="1">
                  <a:off x="2372883" y="1308062"/>
                  <a:ext cx="325183" cy="333302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2" name="Straight Connector 301"/>
                <p:cNvCxnSpPr>
                  <a:stCxn id="211" idx="1"/>
                  <a:endCxn id="212" idx="4"/>
                </p:cNvCxnSpPr>
                <p:nvPr/>
              </p:nvCxnSpPr>
              <p:spPr>
                <a:xfrm flipH="1" flipV="1">
                  <a:off x="2202205" y="1383369"/>
                  <a:ext cx="29284" cy="257994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3" name="Straight Connector 302"/>
                <p:cNvCxnSpPr>
                  <a:stCxn id="210" idx="3"/>
                  <a:endCxn id="213" idx="7"/>
                </p:cNvCxnSpPr>
                <p:nvPr/>
              </p:nvCxnSpPr>
              <p:spPr>
                <a:xfrm flipH="1">
                  <a:off x="1581368" y="1724752"/>
                  <a:ext cx="200207" cy="129965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4" name="Straight Connector 303"/>
                <p:cNvCxnSpPr>
                  <a:stCxn id="210" idx="0"/>
                  <a:endCxn id="209" idx="4"/>
                </p:cNvCxnSpPr>
                <p:nvPr/>
              </p:nvCxnSpPr>
              <p:spPr>
                <a:xfrm flipV="1">
                  <a:off x="1852272" y="1136736"/>
                  <a:ext cx="155526" cy="41669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04" name="Group 203"/>
              <p:cNvGrpSpPr/>
              <p:nvPr/>
            </p:nvGrpSpPr>
            <p:grpSpPr>
              <a:xfrm>
                <a:off x="2985477" y="558906"/>
                <a:ext cx="2094044" cy="1518044"/>
                <a:chOff x="3674958" y="578436"/>
                <a:chExt cx="2094044" cy="1518044"/>
              </a:xfrm>
            </p:grpSpPr>
            <p:sp>
              <p:nvSpPr>
                <p:cNvPr id="253" name="Oval 252"/>
                <p:cNvSpPr/>
                <p:nvPr/>
              </p:nvSpPr>
              <p:spPr>
                <a:xfrm>
                  <a:off x="4027668" y="723402"/>
                  <a:ext cx="199962" cy="200722"/>
                </a:xfrm>
                <a:prstGeom prst="ellipse">
                  <a:avLst/>
                </a:prstGeom>
                <a:solidFill>
                  <a:srgbClr val="FF0000">
                    <a:alpha val="89804"/>
                  </a:srgbClr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54" name="Oval 253"/>
                <p:cNvSpPr/>
                <p:nvPr/>
              </p:nvSpPr>
              <p:spPr>
                <a:xfrm>
                  <a:off x="3674958" y="1091391"/>
                  <a:ext cx="199962" cy="200722"/>
                </a:xfrm>
                <a:prstGeom prst="ellipse">
                  <a:avLst/>
                </a:prstGeom>
                <a:solidFill>
                  <a:srgbClr val="FF2600">
                    <a:alpha val="7843"/>
                  </a:srgbClr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55" name="Oval 254"/>
                <p:cNvSpPr/>
                <p:nvPr/>
              </p:nvSpPr>
              <p:spPr>
                <a:xfrm>
                  <a:off x="4232548" y="1104023"/>
                  <a:ext cx="199962" cy="200722"/>
                </a:xfrm>
                <a:prstGeom prst="ellipse">
                  <a:avLst/>
                </a:prstGeom>
                <a:solidFill>
                  <a:srgbClr val="FF0000">
                    <a:alpha val="50196"/>
                  </a:srgbClr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56" name="Oval 255"/>
                <p:cNvSpPr/>
                <p:nvPr/>
              </p:nvSpPr>
              <p:spPr>
                <a:xfrm>
                  <a:off x="4021477" y="1381323"/>
                  <a:ext cx="199962" cy="200722"/>
                </a:xfrm>
                <a:prstGeom prst="ellipse">
                  <a:avLst/>
                </a:prstGeom>
                <a:solidFill>
                  <a:srgbClr val="FF2600">
                    <a:alpha val="18039"/>
                  </a:srgbClr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57" name="Oval 256"/>
                <p:cNvSpPr/>
                <p:nvPr/>
              </p:nvSpPr>
              <p:spPr>
                <a:xfrm>
                  <a:off x="4952491" y="578436"/>
                  <a:ext cx="199962" cy="200722"/>
                </a:xfrm>
                <a:prstGeom prst="ellipse">
                  <a:avLst/>
                </a:prstGeom>
                <a:solidFill>
                  <a:srgbClr val="FF2600">
                    <a:alpha val="5098"/>
                  </a:srgbClr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58" name="Oval 257"/>
                <p:cNvSpPr/>
                <p:nvPr/>
              </p:nvSpPr>
              <p:spPr>
                <a:xfrm>
                  <a:off x="4563040" y="748492"/>
                  <a:ext cx="199962" cy="200722"/>
                </a:xfrm>
                <a:prstGeom prst="ellipse">
                  <a:avLst/>
                </a:prstGeom>
                <a:solidFill>
                  <a:srgbClr val="FF2600">
                    <a:alpha val="3137"/>
                  </a:srgbClr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59" name="Oval 258"/>
                <p:cNvSpPr/>
                <p:nvPr/>
              </p:nvSpPr>
              <p:spPr>
                <a:xfrm>
                  <a:off x="4808075" y="1006450"/>
                  <a:ext cx="199962" cy="200722"/>
                </a:xfrm>
                <a:prstGeom prst="ellipse">
                  <a:avLst/>
                </a:prstGeom>
                <a:solidFill>
                  <a:srgbClr val="FF0000">
                    <a:alpha val="9804"/>
                  </a:srgbClr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60" name="Oval 259"/>
                <p:cNvSpPr/>
                <p:nvPr/>
              </p:nvSpPr>
              <p:spPr>
                <a:xfrm>
                  <a:off x="4652549" y="1623861"/>
                  <a:ext cx="199962" cy="200722"/>
                </a:xfrm>
                <a:prstGeom prst="ellipse">
                  <a:avLst/>
                </a:prstGeom>
                <a:solidFill>
                  <a:srgbClr val="FF0000">
                    <a:alpha val="7843"/>
                  </a:srgbClr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61" name="Oval 260"/>
                <p:cNvSpPr/>
                <p:nvPr/>
              </p:nvSpPr>
              <p:spPr>
                <a:xfrm>
                  <a:off x="5102463" y="1682405"/>
                  <a:ext cx="199962" cy="200722"/>
                </a:xfrm>
                <a:prstGeom prst="ellipse">
                  <a:avLst/>
                </a:prstGeom>
                <a:solidFill>
                  <a:srgbClr val="FF0000">
                    <a:alpha val="12157"/>
                  </a:srgbClr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62" name="Oval 261"/>
                <p:cNvSpPr/>
                <p:nvPr/>
              </p:nvSpPr>
              <p:spPr>
                <a:xfrm>
                  <a:off x="5002482" y="1253084"/>
                  <a:ext cx="199962" cy="200722"/>
                </a:xfrm>
                <a:prstGeom prst="ellipse">
                  <a:avLst/>
                </a:prstGeom>
                <a:solidFill>
                  <a:srgbClr val="FF0000">
                    <a:alpha val="80000"/>
                  </a:srgbClr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63" name="Oval 262"/>
                <p:cNvSpPr/>
                <p:nvPr/>
              </p:nvSpPr>
              <p:spPr>
                <a:xfrm>
                  <a:off x="4310947" y="1895758"/>
                  <a:ext cx="199962" cy="200722"/>
                </a:xfrm>
                <a:prstGeom prst="ellipse">
                  <a:avLst/>
                </a:prstGeom>
                <a:solidFill>
                  <a:srgbClr val="FF2600">
                    <a:alpha val="3137"/>
                  </a:srgbClr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64" name="Oval 263"/>
                <p:cNvSpPr/>
                <p:nvPr/>
              </p:nvSpPr>
              <p:spPr>
                <a:xfrm>
                  <a:off x="5569040" y="1207172"/>
                  <a:ext cx="199962" cy="200722"/>
                </a:xfrm>
                <a:prstGeom prst="ellipse">
                  <a:avLst/>
                </a:prstGeom>
                <a:solidFill>
                  <a:srgbClr val="FF0000">
                    <a:alpha val="20000"/>
                  </a:srgbClr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dirty="0"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265" name="Straight Connector 264"/>
                <p:cNvCxnSpPr>
                  <a:stCxn id="268" idx="6"/>
                  <a:endCxn id="270" idx="0"/>
                </p:cNvCxnSpPr>
                <p:nvPr/>
              </p:nvCxnSpPr>
              <p:spPr>
                <a:xfrm>
                  <a:off x="3874920" y="1191752"/>
                  <a:ext cx="246538" cy="18957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6" name="Straight Connector 265"/>
                <p:cNvCxnSpPr>
                  <a:stCxn id="267" idx="4"/>
                  <a:endCxn id="270" idx="0"/>
                </p:cNvCxnSpPr>
                <p:nvPr/>
              </p:nvCxnSpPr>
              <p:spPr>
                <a:xfrm flipH="1">
                  <a:off x="4121458" y="924123"/>
                  <a:ext cx="6191" cy="457199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7" name="Straight Connector 266"/>
                <p:cNvCxnSpPr>
                  <a:stCxn id="267" idx="4"/>
                </p:cNvCxnSpPr>
                <p:nvPr/>
              </p:nvCxnSpPr>
              <p:spPr>
                <a:xfrm flipH="1">
                  <a:off x="3873409" y="924123"/>
                  <a:ext cx="254241" cy="261468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8" name="Straight Connector 267"/>
                <p:cNvCxnSpPr>
                  <a:stCxn id="267" idx="4"/>
                  <a:endCxn id="269" idx="2"/>
                </p:cNvCxnSpPr>
                <p:nvPr/>
              </p:nvCxnSpPr>
              <p:spPr>
                <a:xfrm>
                  <a:off x="4127649" y="924123"/>
                  <a:ext cx="104899" cy="28026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9" name="Straight Connector 268"/>
                <p:cNvCxnSpPr>
                  <a:stCxn id="270" idx="0"/>
                  <a:endCxn id="269" idx="2"/>
                </p:cNvCxnSpPr>
                <p:nvPr/>
              </p:nvCxnSpPr>
              <p:spPr>
                <a:xfrm flipV="1">
                  <a:off x="4121458" y="1204384"/>
                  <a:ext cx="111090" cy="176939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0" name="Straight Connector 269"/>
                <p:cNvCxnSpPr>
                  <a:stCxn id="269" idx="7"/>
                  <a:endCxn id="272" idx="3"/>
                </p:cNvCxnSpPr>
                <p:nvPr/>
              </p:nvCxnSpPr>
              <p:spPr>
                <a:xfrm flipV="1">
                  <a:off x="4403226" y="919819"/>
                  <a:ext cx="189098" cy="213599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1" name="Straight Connector 270"/>
                <p:cNvCxnSpPr>
                  <a:stCxn id="272" idx="7"/>
                  <a:endCxn id="271" idx="2"/>
                </p:cNvCxnSpPr>
                <p:nvPr/>
              </p:nvCxnSpPr>
              <p:spPr>
                <a:xfrm flipV="1">
                  <a:off x="4733718" y="678797"/>
                  <a:ext cx="218773" cy="9909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2" name="Straight Connector 271"/>
                <p:cNvCxnSpPr>
                  <a:stCxn id="271" idx="4"/>
                  <a:endCxn id="273" idx="7"/>
                </p:cNvCxnSpPr>
                <p:nvPr/>
              </p:nvCxnSpPr>
              <p:spPr>
                <a:xfrm flipH="1">
                  <a:off x="4978753" y="779158"/>
                  <a:ext cx="73719" cy="256687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3" name="Straight Connector 272"/>
                <p:cNvCxnSpPr>
                  <a:stCxn id="273" idx="4"/>
                  <a:endCxn id="276" idx="1"/>
                </p:cNvCxnSpPr>
                <p:nvPr/>
              </p:nvCxnSpPr>
              <p:spPr>
                <a:xfrm>
                  <a:off x="4908056" y="1207172"/>
                  <a:ext cx="123710" cy="75307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4" name="Straight Connector 273"/>
                <p:cNvCxnSpPr>
                  <a:stCxn id="276" idx="6"/>
                  <a:endCxn id="278" idx="2"/>
                </p:cNvCxnSpPr>
                <p:nvPr/>
              </p:nvCxnSpPr>
              <p:spPr>
                <a:xfrm flipV="1">
                  <a:off x="5202444" y="1307532"/>
                  <a:ext cx="366597" cy="45912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5" name="Straight Connector 274"/>
                <p:cNvCxnSpPr>
                  <a:stCxn id="278" idx="3"/>
                  <a:endCxn id="275" idx="7"/>
                </p:cNvCxnSpPr>
                <p:nvPr/>
              </p:nvCxnSpPr>
              <p:spPr>
                <a:xfrm flipH="1">
                  <a:off x="5273141" y="1378498"/>
                  <a:ext cx="325183" cy="333302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6" name="Straight Connector 275"/>
                <p:cNvCxnSpPr>
                  <a:stCxn id="275" idx="1"/>
                  <a:endCxn id="276" idx="4"/>
                </p:cNvCxnSpPr>
                <p:nvPr/>
              </p:nvCxnSpPr>
              <p:spPr>
                <a:xfrm flipH="1" flipV="1">
                  <a:off x="5102463" y="1453805"/>
                  <a:ext cx="29284" cy="257994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7" name="Straight Connector 276"/>
                <p:cNvCxnSpPr>
                  <a:stCxn id="274" idx="3"/>
                  <a:endCxn id="277" idx="7"/>
                </p:cNvCxnSpPr>
                <p:nvPr/>
              </p:nvCxnSpPr>
              <p:spPr>
                <a:xfrm flipH="1">
                  <a:off x="4481626" y="1795188"/>
                  <a:ext cx="200207" cy="129965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8" name="Straight Connector 277"/>
                <p:cNvCxnSpPr>
                  <a:stCxn id="274" idx="0"/>
                  <a:endCxn id="273" idx="4"/>
                </p:cNvCxnSpPr>
                <p:nvPr/>
              </p:nvCxnSpPr>
              <p:spPr>
                <a:xfrm flipV="1">
                  <a:off x="4752530" y="1207172"/>
                  <a:ext cx="155526" cy="41669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05" name="Group 204"/>
              <p:cNvGrpSpPr/>
              <p:nvPr/>
            </p:nvGrpSpPr>
            <p:grpSpPr>
              <a:xfrm>
                <a:off x="7110405" y="558906"/>
                <a:ext cx="2094044" cy="1518044"/>
                <a:chOff x="7404276" y="609813"/>
                <a:chExt cx="2094044" cy="1518044"/>
              </a:xfrm>
            </p:grpSpPr>
            <p:sp>
              <p:nvSpPr>
                <p:cNvPr id="227" name="Oval 226"/>
                <p:cNvSpPr/>
                <p:nvPr/>
              </p:nvSpPr>
              <p:spPr>
                <a:xfrm>
                  <a:off x="7756986" y="754779"/>
                  <a:ext cx="199962" cy="200722"/>
                </a:xfrm>
                <a:prstGeom prst="ellipse">
                  <a:avLst/>
                </a:prstGeom>
                <a:solidFill>
                  <a:srgbClr val="FF0000">
                    <a:alpha val="94902"/>
                  </a:srgbClr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28" name="Oval 227"/>
                <p:cNvSpPr/>
                <p:nvPr/>
              </p:nvSpPr>
              <p:spPr>
                <a:xfrm>
                  <a:off x="7404276" y="1122768"/>
                  <a:ext cx="199962" cy="200722"/>
                </a:xfrm>
                <a:prstGeom prst="ellipse">
                  <a:avLst/>
                </a:prstGeom>
                <a:solidFill>
                  <a:srgbClr val="FF2600">
                    <a:alpha val="16078"/>
                  </a:srgbClr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29" name="Oval 228"/>
                <p:cNvSpPr/>
                <p:nvPr/>
              </p:nvSpPr>
              <p:spPr>
                <a:xfrm>
                  <a:off x="7961866" y="1135400"/>
                  <a:ext cx="199962" cy="200722"/>
                </a:xfrm>
                <a:prstGeom prst="ellipse">
                  <a:avLst/>
                </a:prstGeom>
                <a:solidFill>
                  <a:srgbClr val="FF0000">
                    <a:alpha val="54902"/>
                  </a:srgbClr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30" name="Oval 229"/>
                <p:cNvSpPr/>
                <p:nvPr/>
              </p:nvSpPr>
              <p:spPr>
                <a:xfrm>
                  <a:off x="7750795" y="1412700"/>
                  <a:ext cx="199962" cy="200722"/>
                </a:xfrm>
                <a:prstGeom prst="ellipse">
                  <a:avLst/>
                </a:prstGeom>
                <a:solidFill>
                  <a:srgbClr val="FF2600">
                    <a:alpha val="25098"/>
                  </a:srgbClr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31" name="Oval 230"/>
                <p:cNvSpPr/>
                <p:nvPr/>
              </p:nvSpPr>
              <p:spPr>
                <a:xfrm>
                  <a:off x="8681809" y="609813"/>
                  <a:ext cx="199962" cy="200722"/>
                </a:xfrm>
                <a:prstGeom prst="ellipse">
                  <a:avLst/>
                </a:prstGeom>
                <a:solidFill>
                  <a:srgbClr val="FF2600">
                    <a:alpha val="5098"/>
                  </a:srgbClr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32" name="Oval 231"/>
                <p:cNvSpPr/>
                <p:nvPr/>
              </p:nvSpPr>
              <p:spPr>
                <a:xfrm>
                  <a:off x="8292358" y="779869"/>
                  <a:ext cx="199962" cy="200722"/>
                </a:xfrm>
                <a:prstGeom prst="ellipse">
                  <a:avLst/>
                </a:prstGeom>
                <a:solidFill>
                  <a:srgbClr val="FF2600">
                    <a:alpha val="3137"/>
                  </a:srgbClr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33" name="Oval 232"/>
                <p:cNvSpPr/>
                <p:nvPr/>
              </p:nvSpPr>
              <p:spPr>
                <a:xfrm>
                  <a:off x="8537393" y="1037827"/>
                  <a:ext cx="199962" cy="200722"/>
                </a:xfrm>
                <a:prstGeom prst="ellipse">
                  <a:avLst/>
                </a:prstGeom>
                <a:solidFill>
                  <a:srgbClr val="FF0000">
                    <a:alpha val="9804"/>
                  </a:srgbClr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34" name="Oval 233"/>
                <p:cNvSpPr/>
                <p:nvPr/>
              </p:nvSpPr>
              <p:spPr>
                <a:xfrm>
                  <a:off x="8381867" y="1655238"/>
                  <a:ext cx="199962" cy="200722"/>
                </a:xfrm>
                <a:prstGeom prst="ellipse">
                  <a:avLst/>
                </a:prstGeom>
                <a:solidFill>
                  <a:srgbClr val="FF0000">
                    <a:alpha val="7843"/>
                  </a:srgbClr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35" name="Oval 234"/>
                <p:cNvSpPr/>
                <p:nvPr/>
              </p:nvSpPr>
              <p:spPr>
                <a:xfrm>
                  <a:off x="8831781" y="1713782"/>
                  <a:ext cx="199962" cy="200722"/>
                </a:xfrm>
                <a:prstGeom prst="ellipse">
                  <a:avLst/>
                </a:prstGeom>
                <a:solidFill>
                  <a:srgbClr val="FF0000">
                    <a:alpha val="29804"/>
                  </a:srgbClr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36" name="Oval 235"/>
                <p:cNvSpPr/>
                <p:nvPr/>
              </p:nvSpPr>
              <p:spPr>
                <a:xfrm>
                  <a:off x="8731800" y="1284461"/>
                  <a:ext cx="199962" cy="200722"/>
                </a:xfrm>
                <a:prstGeom prst="ellipse">
                  <a:avLst/>
                </a:prstGeom>
                <a:solidFill>
                  <a:srgbClr val="FF0000">
                    <a:alpha val="80000"/>
                  </a:srgbClr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37" name="Oval 236"/>
                <p:cNvSpPr/>
                <p:nvPr/>
              </p:nvSpPr>
              <p:spPr>
                <a:xfrm>
                  <a:off x="8040265" y="1927135"/>
                  <a:ext cx="199962" cy="200722"/>
                </a:xfrm>
                <a:prstGeom prst="ellipse">
                  <a:avLst/>
                </a:prstGeom>
                <a:solidFill>
                  <a:srgbClr val="FF2600">
                    <a:alpha val="3137"/>
                  </a:srgbClr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38" name="Oval 237"/>
                <p:cNvSpPr/>
                <p:nvPr/>
              </p:nvSpPr>
              <p:spPr>
                <a:xfrm>
                  <a:off x="9298358" y="1238549"/>
                  <a:ext cx="199962" cy="200722"/>
                </a:xfrm>
                <a:prstGeom prst="ellipse">
                  <a:avLst/>
                </a:prstGeom>
                <a:solidFill>
                  <a:srgbClr val="FF0000">
                    <a:alpha val="40000"/>
                  </a:srgbClr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dirty="0"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239" name="Straight Connector 238"/>
                <p:cNvCxnSpPr/>
                <p:nvPr/>
              </p:nvCxnSpPr>
              <p:spPr>
                <a:xfrm>
                  <a:off x="7604238" y="1223129"/>
                  <a:ext cx="246538" cy="18957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0" name="Straight Connector 239"/>
                <p:cNvCxnSpPr/>
                <p:nvPr/>
              </p:nvCxnSpPr>
              <p:spPr>
                <a:xfrm flipH="1">
                  <a:off x="7850776" y="955500"/>
                  <a:ext cx="6191" cy="457199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1" name="Straight Connector 240"/>
                <p:cNvCxnSpPr/>
                <p:nvPr/>
              </p:nvCxnSpPr>
              <p:spPr>
                <a:xfrm flipH="1">
                  <a:off x="7602727" y="955500"/>
                  <a:ext cx="254241" cy="261468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2" name="Straight Connector 241"/>
                <p:cNvCxnSpPr/>
                <p:nvPr/>
              </p:nvCxnSpPr>
              <p:spPr>
                <a:xfrm>
                  <a:off x="7856967" y="955500"/>
                  <a:ext cx="104899" cy="28026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3" name="Straight Connector 242"/>
                <p:cNvCxnSpPr/>
                <p:nvPr/>
              </p:nvCxnSpPr>
              <p:spPr>
                <a:xfrm flipV="1">
                  <a:off x="7850776" y="1235761"/>
                  <a:ext cx="111090" cy="176939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4" name="Straight Connector 243"/>
                <p:cNvCxnSpPr/>
                <p:nvPr/>
              </p:nvCxnSpPr>
              <p:spPr>
                <a:xfrm flipV="1">
                  <a:off x="8132544" y="951196"/>
                  <a:ext cx="189098" cy="213599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5" name="Straight Connector 244"/>
                <p:cNvCxnSpPr/>
                <p:nvPr/>
              </p:nvCxnSpPr>
              <p:spPr>
                <a:xfrm flipV="1">
                  <a:off x="8463036" y="710174"/>
                  <a:ext cx="218773" cy="9909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6" name="Straight Connector 245"/>
                <p:cNvCxnSpPr/>
                <p:nvPr/>
              </p:nvCxnSpPr>
              <p:spPr>
                <a:xfrm flipH="1">
                  <a:off x="8708071" y="810535"/>
                  <a:ext cx="73719" cy="256687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7" name="Straight Connector 246"/>
                <p:cNvCxnSpPr/>
                <p:nvPr/>
              </p:nvCxnSpPr>
              <p:spPr>
                <a:xfrm>
                  <a:off x="8637374" y="1238549"/>
                  <a:ext cx="123710" cy="75307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8" name="Straight Connector 247"/>
                <p:cNvCxnSpPr/>
                <p:nvPr/>
              </p:nvCxnSpPr>
              <p:spPr>
                <a:xfrm flipV="1">
                  <a:off x="8931762" y="1338909"/>
                  <a:ext cx="366597" cy="45912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9" name="Straight Connector 248"/>
                <p:cNvCxnSpPr/>
                <p:nvPr/>
              </p:nvCxnSpPr>
              <p:spPr>
                <a:xfrm flipH="1">
                  <a:off x="9002459" y="1409875"/>
                  <a:ext cx="325183" cy="333302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0" name="Straight Connector 249"/>
                <p:cNvCxnSpPr/>
                <p:nvPr/>
              </p:nvCxnSpPr>
              <p:spPr>
                <a:xfrm flipH="1" flipV="1">
                  <a:off x="8831781" y="1485182"/>
                  <a:ext cx="29284" cy="257994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1" name="Straight Connector 250"/>
                <p:cNvCxnSpPr/>
                <p:nvPr/>
              </p:nvCxnSpPr>
              <p:spPr>
                <a:xfrm flipH="1">
                  <a:off x="8210944" y="1826565"/>
                  <a:ext cx="200207" cy="129965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2" name="Straight Connector 251"/>
                <p:cNvCxnSpPr/>
                <p:nvPr/>
              </p:nvCxnSpPr>
              <p:spPr>
                <a:xfrm flipV="1">
                  <a:off x="8481848" y="1238549"/>
                  <a:ext cx="155526" cy="41669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206" name="Picture 205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828263" y="1165528"/>
                <a:ext cx="533400" cy="304800"/>
              </a:xfrm>
              <a:prstGeom prst="rect">
                <a:avLst/>
              </a:prstGeom>
            </p:spPr>
          </p:pic>
          <p:grpSp>
            <p:nvGrpSpPr>
              <p:cNvPr id="207" name="Group 206"/>
              <p:cNvGrpSpPr/>
              <p:nvPr/>
            </p:nvGrpSpPr>
            <p:grpSpPr>
              <a:xfrm>
                <a:off x="9953194" y="738066"/>
                <a:ext cx="2094044" cy="1159725"/>
                <a:chOff x="9953194" y="719858"/>
                <a:chExt cx="2094044" cy="1159725"/>
              </a:xfrm>
            </p:grpSpPr>
            <p:sp>
              <p:nvSpPr>
                <p:cNvPr id="212" name="Oval 211"/>
                <p:cNvSpPr/>
                <p:nvPr/>
              </p:nvSpPr>
              <p:spPr>
                <a:xfrm>
                  <a:off x="10305904" y="719858"/>
                  <a:ext cx="199962" cy="200722"/>
                </a:xfrm>
                <a:prstGeom prst="ellipse">
                  <a:avLst/>
                </a:prstGeom>
                <a:solidFill>
                  <a:srgbClr val="FF0000">
                    <a:alpha val="94902"/>
                  </a:srgbClr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13" name="Oval 212"/>
                <p:cNvSpPr/>
                <p:nvPr/>
              </p:nvSpPr>
              <p:spPr>
                <a:xfrm>
                  <a:off x="9953194" y="1087847"/>
                  <a:ext cx="199962" cy="200722"/>
                </a:xfrm>
                <a:prstGeom prst="ellipse">
                  <a:avLst/>
                </a:prstGeom>
                <a:solidFill>
                  <a:srgbClr val="FF2600">
                    <a:alpha val="16078"/>
                  </a:srgbClr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14" name="Oval 213"/>
                <p:cNvSpPr/>
                <p:nvPr/>
              </p:nvSpPr>
              <p:spPr>
                <a:xfrm>
                  <a:off x="10510784" y="1100479"/>
                  <a:ext cx="199962" cy="200722"/>
                </a:xfrm>
                <a:prstGeom prst="ellipse">
                  <a:avLst/>
                </a:prstGeom>
                <a:solidFill>
                  <a:srgbClr val="FF0000">
                    <a:alpha val="54902"/>
                  </a:srgbClr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15" name="Oval 214"/>
                <p:cNvSpPr/>
                <p:nvPr/>
              </p:nvSpPr>
              <p:spPr>
                <a:xfrm>
                  <a:off x="10299713" y="1377779"/>
                  <a:ext cx="199962" cy="200722"/>
                </a:xfrm>
                <a:prstGeom prst="ellipse">
                  <a:avLst/>
                </a:prstGeom>
                <a:solidFill>
                  <a:srgbClr val="FF2600">
                    <a:alpha val="25098"/>
                  </a:srgbClr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16" name="Oval 215"/>
                <p:cNvSpPr/>
                <p:nvPr/>
              </p:nvSpPr>
              <p:spPr>
                <a:xfrm>
                  <a:off x="11380699" y="1678861"/>
                  <a:ext cx="199962" cy="200722"/>
                </a:xfrm>
                <a:prstGeom prst="ellipse">
                  <a:avLst/>
                </a:prstGeom>
                <a:solidFill>
                  <a:srgbClr val="FF0000">
                    <a:alpha val="29804"/>
                  </a:srgbClr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17" name="Oval 216"/>
                <p:cNvSpPr/>
                <p:nvPr/>
              </p:nvSpPr>
              <p:spPr>
                <a:xfrm>
                  <a:off x="11280718" y="1249540"/>
                  <a:ext cx="199962" cy="200722"/>
                </a:xfrm>
                <a:prstGeom prst="ellipse">
                  <a:avLst/>
                </a:prstGeom>
                <a:solidFill>
                  <a:srgbClr val="FF0000">
                    <a:alpha val="80000"/>
                  </a:srgbClr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18" name="Oval 217"/>
                <p:cNvSpPr/>
                <p:nvPr/>
              </p:nvSpPr>
              <p:spPr>
                <a:xfrm>
                  <a:off x="11847276" y="1203628"/>
                  <a:ext cx="199962" cy="200722"/>
                </a:xfrm>
                <a:prstGeom prst="ellipse">
                  <a:avLst/>
                </a:prstGeom>
                <a:solidFill>
                  <a:srgbClr val="FF0000">
                    <a:alpha val="40000"/>
                  </a:srgbClr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dirty="0"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219" name="Straight Connector 218"/>
                <p:cNvCxnSpPr/>
                <p:nvPr/>
              </p:nvCxnSpPr>
              <p:spPr>
                <a:xfrm>
                  <a:off x="10153156" y="1188208"/>
                  <a:ext cx="246538" cy="18957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0" name="Straight Connector 219"/>
                <p:cNvCxnSpPr/>
                <p:nvPr/>
              </p:nvCxnSpPr>
              <p:spPr>
                <a:xfrm flipH="1">
                  <a:off x="10399694" y="920579"/>
                  <a:ext cx="6191" cy="457199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1" name="Straight Connector 220"/>
                <p:cNvCxnSpPr/>
                <p:nvPr/>
              </p:nvCxnSpPr>
              <p:spPr>
                <a:xfrm flipH="1">
                  <a:off x="10151645" y="920579"/>
                  <a:ext cx="254241" cy="261468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2" name="Straight Connector 221"/>
                <p:cNvCxnSpPr/>
                <p:nvPr/>
              </p:nvCxnSpPr>
              <p:spPr>
                <a:xfrm>
                  <a:off x="10405885" y="920579"/>
                  <a:ext cx="104899" cy="28026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3" name="Straight Connector 222"/>
                <p:cNvCxnSpPr/>
                <p:nvPr/>
              </p:nvCxnSpPr>
              <p:spPr>
                <a:xfrm flipV="1">
                  <a:off x="10399694" y="1200840"/>
                  <a:ext cx="111090" cy="176939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4" name="Straight Connector 223"/>
                <p:cNvCxnSpPr/>
                <p:nvPr/>
              </p:nvCxnSpPr>
              <p:spPr>
                <a:xfrm flipV="1">
                  <a:off x="11480680" y="1303988"/>
                  <a:ext cx="366597" cy="45912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5" name="Straight Connector 224"/>
                <p:cNvCxnSpPr/>
                <p:nvPr/>
              </p:nvCxnSpPr>
              <p:spPr>
                <a:xfrm flipH="1">
                  <a:off x="11551377" y="1374954"/>
                  <a:ext cx="325183" cy="333302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6" name="Straight Connector 225"/>
                <p:cNvCxnSpPr/>
                <p:nvPr/>
              </p:nvCxnSpPr>
              <p:spPr>
                <a:xfrm flipH="1" flipV="1">
                  <a:off x="11380699" y="1450261"/>
                  <a:ext cx="29284" cy="257994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08" name="Right Arrow 207"/>
              <p:cNvSpPr/>
              <p:nvPr/>
            </p:nvSpPr>
            <p:spPr>
              <a:xfrm>
                <a:off x="2428226" y="1226488"/>
                <a:ext cx="365760" cy="182880"/>
              </a:xfrm>
              <a:prstGeom prst="rightArrow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9" name="Right Arrow 208"/>
              <p:cNvSpPr/>
              <p:nvPr/>
            </p:nvSpPr>
            <p:spPr>
              <a:xfrm>
                <a:off x="6553154" y="1226488"/>
                <a:ext cx="365760" cy="182880"/>
              </a:xfrm>
              <a:prstGeom prst="rightArrow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0" name="Right Arrow 209"/>
              <p:cNvSpPr/>
              <p:nvPr/>
            </p:nvSpPr>
            <p:spPr>
              <a:xfrm>
                <a:off x="9395940" y="1226488"/>
                <a:ext cx="365760" cy="182880"/>
              </a:xfrm>
              <a:prstGeom prst="rightArrow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1" name="Right Arrow 210"/>
              <p:cNvSpPr/>
              <p:nvPr/>
            </p:nvSpPr>
            <p:spPr>
              <a:xfrm>
                <a:off x="5271012" y="1226488"/>
                <a:ext cx="365760" cy="182880"/>
              </a:xfrm>
              <a:prstGeom prst="rightArrow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" name="Rectangle 1"/>
            <p:cNvSpPr/>
            <p:nvPr/>
          </p:nvSpPr>
          <p:spPr>
            <a:xfrm>
              <a:off x="6873644" y="4746117"/>
              <a:ext cx="1855174" cy="1128546"/>
            </a:xfrm>
            <a:prstGeom prst="rect">
              <a:avLst/>
            </a:prstGeom>
            <a:noFill/>
            <a:ln w="6350"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0" name="Rectangle 309"/>
            <p:cNvSpPr/>
            <p:nvPr/>
          </p:nvSpPr>
          <p:spPr>
            <a:xfrm>
              <a:off x="3354319" y="4746117"/>
              <a:ext cx="1855174" cy="1128546"/>
            </a:xfrm>
            <a:prstGeom prst="rect">
              <a:avLst/>
            </a:prstGeom>
            <a:noFill/>
            <a:ln w="6350"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3" name="Rectangle 312"/>
            <p:cNvSpPr/>
            <p:nvPr/>
          </p:nvSpPr>
          <p:spPr>
            <a:xfrm>
              <a:off x="933909" y="4746117"/>
              <a:ext cx="1855174" cy="1128546"/>
            </a:xfrm>
            <a:prstGeom prst="rect">
              <a:avLst/>
            </a:prstGeom>
            <a:noFill/>
            <a:ln w="6350"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4" name="Rectangle 313"/>
            <p:cNvSpPr/>
            <p:nvPr/>
          </p:nvSpPr>
          <p:spPr>
            <a:xfrm>
              <a:off x="9295210" y="4746117"/>
              <a:ext cx="1855174" cy="1128546"/>
            </a:xfrm>
            <a:prstGeom prst="rect">
              <a:avLst/>
            </a:prstGeom>
            <a:noFill/>
            <a:ln w="6350"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3D3BA-C868-9541-8220-4BE771811773}" type="datetime1">
              <a:rPr lang="en-US" smtClean="0"/>
              <a:t>9/22/17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90CB10-3CFA-3A43-9BE3-6DA7EBF618D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4840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1281732" y="121023"/>
            <a:ext cx="10803528" cy="6604133"/>
            <a:chOff x="824533" y="94129"/>
            <a:chExt cx="10803528" cy="6604133"/>
          </a:xfrm>
        </p:grpSpPr>
        <p:grpSp>
          <p:nvGrpSpPr>
            <p:cNvPr id="69" name="Group 68"/>
            <p:cNvGrpSpPr/>
            <p:nvPr/>
          </p:nvGrpSpPr>
          <p:grpSpPr>
            <a:xfrm>
              <a:off x="1949940" y="242548"/>
              <a:ext cx="8552096" cy="793973"/>
              <a:chOff x="1409252" y="376515"/>
              <a:chExt cx="8552096" cy="793973"/>
            </a:xfrm>
          </p:grpSpPr>
          <p:sp>
            <p:nvSpPr>
              <p:cNvPr id="5" name="Rectangle 4"/>
              <p:cNvSpPr/>
              <p:nvPr/>
            </p:nvSpPr>
            <p:spPr>
              <a:xfrm>
                <a:off x="4252856" y="1026555"/>
                <a:ext cx="922867" cy="143933"/>
              </a:xfrm>
              <a:prstGeom prst="rect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Rectangle 5"/>
              <p:cNvSpPr/>
              <p:nvPr/>
            </p:nvSpPr>
            <p:spPr>
              <a:xfrm>
                <a:off x="5717588" y="1026555"/>
                <a:ext cx="1574801" cy="143933"/>
              </a:xfrm>
              <a:prstGeom prst="rect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Rectangle 6"/>
              <p:cNvSpPr/>
              <p:nvPr/>
            </p:nvSpPr>
            <p:spPr>
              <a:xfrm>
                <a:off x="7690321" y="1026555"/>
                <a:ext cx="381003" cy="143932"/>
              </a:xfrm>
              <a:prstGeom prst="rect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Rectangle 7"/>
              <p:cNvSpPr/>
              <p:nvPr/>
            </p:nvSpPr>
            <p:spPr>
              <a:xfrm>
                <a:off x="8680921" y="1026555"/>
                <a:ext cx="330203" cy="143932"/>
              </a:xfrm>
              <a:prstGeom prst="rect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0" name="Straight Connector 9"/>
              <p:cNvCxnSpPr/>
              <p:nvPr/>
            </p:nvCxnSpPr>
            <p:spPr>
              <a:xfrm>
                <a:off x="2549563" y="1098521"/>
                <a:ext cx="587985" cy="0"/>
              </a:xfrm>
              <a:prstGeom prst="line">
                <a:avLst/>
              </a:prstGeom>
              <a:ln w="5715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/>
              <p:cNvCxnSpPr/>
              <p:nvPr/>
            </p:nvCxnSpPr>
            <p:spPr>
              <a:xfrm>
                <a:off x="9011124" y="1098521"/>
                <a:ext cx="950224" cy="0"/>
              </a:xfrm>
              <a:prstGeom prst="line">
                <a:avLst/>
              </a:prstGeom>
              <a:ln w="57150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/>
              <p:cNvCxnSpPr>
                <a:endCxn id="5" idx="1"/>
              </p:cNvCxnSpPr>
              <p:nvPr/>
            </p:nvCxnSpPr>
            <p:spPr>
              <a:xfrm>
                <a:off x="3710990" y="1098522"/>
                <a:ext cx="541866" cy="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/>
              <p:cNvCxnSpPr/>
              <p:nvPr/>
            </p:nvCxnSpPr>
            <p:spPr>
              <a:xfrm>
                <a:off x="5175723" y="1098521"/>
                <a:ext cx="541866" cy="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/>
              <p:cNvCxnSpPr>
                <a:endCxn id="7" idx="1"/>
              </p:cNvCxnSpPr>
              <p:nvPr/>
            </p:nvCxnSpPr>
            <p:spPr>
              <a:xfrm>
                <a:off x="7292389" y="1098521"/>
                <a:ext cx="397932" cy="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/>
              <p:cNvCxnSpPr>
                <a:stCxn id="7" idx="3"/>
                <a:endCxn id="8" idx="1"/>
              </p:cNvCxnSpPr>
              <p:nvPr/>
            </p:nvCxnSpPr>
            <p:spPr>
              <a:xfrm>
                <a:off x="8071324" y="1098521"/>
                <a:ext cx="609597" cy="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Rectangle 19"/>
              <p:cNvSpPr/>
              <p:nvPr/>
            </p:nvSpPr>
            <p:spPr>
              <a:xfrm>
                <a:off x="3138842" y="1026555"/>
                <a:ext cx="572147" cy="143933"/>
              </a:xfrm>
              <a:prstGeom prst="rect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Freeform 51"/>
              <p:cNvSpPr/>
              <p:nvPr/>
            </p:nvSpPr>
            <p:spPr>
              <a:xfrm>
                <a:off x="1409252" y="376515"/>
                <a:ext cx="2581836" cy="781652"/>
              </a:xfrm>
              <a:custGeom>
                <a:avLst/>
                <a:gdLst>
                  <a:gd name="connsiteX0" fmla="*/ 1846497 w 3288022"/>
                  <a:gd name="connsiteY0" fmla="*/ 986313 h 1079476"/>
                  <a:gd name="connsiteX1" fmla="*/ 6939 w 3288022"/>
                  <a:gd name="connsiteY1" fmla="*/ 986313 h 1079476"/>
                  <a:gd name="connsiteX2" fmla="*/ 2438168 w 3288022"/>
                  <a:gd name="connsiteY2" fmla="*/ 18124 h 1079476"/>
                  <a:gd name="connsiteX3" fmla="*/ 3288022 w 3288022"/>
                  <a:gd name="connsiteY3" fmla="*/ 330096 h 1079476"/>
                  <a:gd name="connsiteX4" fmla="*/ 3288022 w 3288022"/>
                  <a:gd name="connsiteY4" fmla="*/ 330096 h 1079476"/>
                  <a:gd name="connsiteX5" fmla="*/ 3288022 w 3288022"/>
                  <a:gd name="connsiteY5" fmla="*/ 330096 h 1079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288022" h="1079476">
                    <a:moveTo>
                      <a:pt x="1846497" y="986313"/>
                    </a:moveTo>
                    <a:cubicBezTo>
                      <a:pt x="877412" y="1066995"/>
                      <a:pt x="-91673" y="1147678"/>
                      <a:pt x="6939" y="986313"/>
                    </a:cubicBezTo>
                    <a:cubicBezTo>
                      <a:pt x="105551" y="824948"/>
                      <a:pt x="1891321" y="127493"/>
                      <a:pt x="2438168" y="18124"/>
                    </a:cubicBezTo>
                    <a:cubicBezTo>
                      <a:pt x="2985015" y="-91246"/>
                      <a:pt x="3288022" y="330096"/>
                      <a:pt x="3288022" y="330096"/>
                    </a:cubicBezTo>
                    <a:lnTo>
                      <a:pt x="3288022" y="330096"/>
                    </a:lnTo>
                    <a:lnTo>
                      <a:pt x="3288022" y="330096"/>
                    </a:lnTo>
                  </a:path>
                </a:pathLst>
              </a:cu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54" name="Straight Connector 53"/>
              <p:cNvCxnSpPr/>
              <p:nvPr/>
            </p:nvCxnSpPr>
            <p:spPr>
              <a:xfrm flipV="1">
                <a:off x="2241128" y="527122"/>
                <a:ext cx="602427" cy="186432"/>
              </a:xfrm>
              <a:prstGeom prst="line">
                <a:avLst/>
              </a:prstGeom>
              <a:ln w="571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8" name="Triangle 57"/>
              <p:cNvSpPr>
                <a:spLocks/>
              </p:cNvSpPr>
              <p:nvPr/>
            </p:nvSpPr>
            <p:spPr>
              <a:xfrm>
                <a:off x="2629646" y="854025"/>
                <a:ext cx="182880" cy="182880"/>
              </a:xfrm>
              <a:prstGeom prst="triangl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" name="Triangle 60"/>
              <p:cNvSpPr>
                <a:spLocks/>
              </p:cNvSpPr>
              <p:nvPr/>
            </p:nvSpPr>
            <p:spPr>
              <a:xfrm rot="9627892">
                <a:off x="2655434" y="622113"/>
                <a:ext cx="182880" cy="182880"/>
              </a:xfrm>
              <a:prstGeom prst="triangl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" name="Diamond 65"/>
              <p:cNvSpPr/>
              <p:nvPr/>
            </p:nvSpPr>
            <p:spPr>
              <a:xfrm>
                <a:off x="5175723" y="859733"/>
                <a:ext cx="164951" cy="164592"/>
              </a:xfrm>
              <a:prstGeom prst="diamond">
                <a:avLst/>
              </a:prstGeom>
              <a:solidFill>
                <a:srgbClr val="FF85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" name="Diamond 66"/>
              <p:cNvSpPr/>
              <p:nvPr/>
            </p:nvSpPr>
            <p:spPr>
              <a:xfrm>
                <a:off x="5890606" y="859733"/>
                <a:ext cx="164951" cy="164592"/>
              </a:xfrm>
              <a:prstGeom prst="diamond">
                <a:avLst/>
              </a:prstGeom>
              <a:solidFill>
                <a:srgbClr val="FF85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" name="Diamond 67"/>
              <p:cNvSpPr/>
              <p:nvPr/>
            </p:nvSpPr>
            <p:spPr>
              <a:xfrm>
                <a:off x="9144196" y="859733"/>
                <a:ext cx="164951" cy="164592"/>
              </a:xfrm>
              <a:prstGeom prst="diamond">
                <a:avLst/>
              </a:prstGeom>
              <a:solidFill>
                <a:srgbClr val="FF85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91" name="Hexagon 190"/>
            <p:cNvSpPr/>
            <p:nvPr/>
          </p:nvSpPr>
          <p:spPr>
            <a:xfrm>
              <a:off x="9504382" y="497196"/>
              <a:ext cx="182880" cy="182880"/>
            </a:xfrm>
            <a:prstGeom prst="hexagon">
              <a:avLst/>
            </a:prstGeom>
            <a:solidFill>
              <a:srgbClr val="9420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" name="Group 3"/>
            <p:cNvGrpSpPr/>
            <p:nvPr/>
          </p:nvGrpSpPr>
          <p:grpSpPr>
            <a:xfrm>
              <a:off x="1220306" y="1395222"/>
              <a:ext cx="10030968" cy="3451432"/>
              <a:chOff x="1079188" y="872903"/>
              <a:chExt cx="10030968" cy="3451432"/>
            </a:xfrm>
          </p:grpSpPr>
          <p:grpSp>
            <p:nvGrpSpPr>
              <p:cNvPr id="307" name="Group 306"/>
              <p:cNvGrpSpPr/>
              <p:nvPr/>
            </p:nvGrpSpPr>
            <p:grpSpPr>
              <a:xfrm>
                <a:off x="1919589" y="1262466"/>
                <a:ext cx="6142937" cy="3061869"/>
                <a:chOff x="954439" y="1077623"/>
                <a:chExt cx="7116885" cy="3633401"/>
              </a:xfrm>
            </p:grpSpPr>
            <p:grpSp>
              <p:nvGrpSpPr>
                <p:cNvPr id="121" name="Group 120"/>
                <p:cNvGrpSpPr/>
                <p:nvPr/>
              </p:nvGrpSpPr>
              <p:grpSpPr>
                <a:xfrm>
                  <a:off x="954439" y="1077623"/>
                  <a:ext cx="1512265" cy="3633401"/>
                  <a:chOff x="709262" y="1025423"/>
                  <a:chExt cx="1512265" cy="3633401"/>
                </a:xfrm>
              </p:grpSpPr>
              <p:grpSp>
                <p:nvGrpSpPr>
                  <p:cNvPr id="120" name="Group 119"/>
                  <p:cNvGrpSpPr/>
                  <p:nvPr/>
                </p:nvGrpSpPr>
                <p:grpSpPr>
                  <a:xfrm>
                    <a:off x="709262" y="1590804"/>
                    <a:ext cx="1512265" cy="3068020"/>
                    <a:chOff x="709262" y="1120159"/>
                    <a:chExt cx="1512265" cy="3068020"/>
                  </a:xfrm>
                </p:grpSpPr>
                <p:pic>
                  <p:nvPicPr>
                    <p:cNvPr id="77" name="Picture 76"/>
                    <p:cNvPicPr>
                      <a:picLocks noChangeAspect="1"/>
                    </p:cNvPicPr>
                    <p:nvPr/>
                  </p:nvPicPr>
                  <p:blipFill rotWithShape="1">
                    <a:blip r:embed="rId2"/>
                    <a:srcRect l="36761" t="12941" r="35200" b="11177"/>
                    <a:stretch/>
                  </p:blipFill>
                  <p:spPr>
                    <a:xfrm flipH="1">
                      <a:off x="738099" y="1120159"/>
                      <a:ext cx="170926" cy="462577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78" name="Picture 77"/>
                    <p:cNvPicPr>
                      <a:picLocks noChangeAspect="1"/>
                    </p:cNvPicPr>
                    <p:nvPr/>
                  </p:nvPicPr>
                  <p:blipFill rotWithShape="1">
                    <a:blip r:embed="rId2"/>
                    <a:srcRect l="36761" t="12941" r="35200" b="11177"/>
                    <a:stretch/>
                  </p:blipFill>
                  <p:spPr>
                    <a:xfrm flipH="1">
                      <a:off x="738099" y="2696514"/>
                      <a:ext cx="170926" cy="462577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80" name="Picture 79"/>
                    <p:cNvPicPr>
                      <a:picLocks noChangeAspect="1"/>
                    </p:cNvPicPr>
                    <p:nvPr/>
                  </p:nvPicPr>
                  <p:blipFill rotWithShape="1">
                    <a:blip r:embed="rId2"/>
                    <a:srcRect l="36761" t="12941" r="35200" b="11177"/>
                    <a:stretch/>
                  </p:blipFill>
                  <p:spPr>
                    <a:xfrm flipH="1">
                      <a:off x="738099" y="3211058"/>
                      <a:ext cx="170926" cy="462577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81" name="Picture 80"/>
                    <p:cNvPicPr>
                      <a:picLocks noChangeAspect="1"/>
                    </p:cNvPicPr>
                    <p:nvPr/>
                  </p:nvPicPr>
                  <p:blipFill rotWithShape="1">
                    <a:blip r:embed="rId2"/>
                    <a:srcRect l="36761" t="12941" r="35200" b="11177"/>
                    <a:stretch/>
                  </p:blipFill>
                  <p:spPr>
                    <a:xfrm flipH="1">
                      <a:off x="738099" y="1634703"/>
                      <a:ext cx="170926" cy="462577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82" name="Picture 81"/>
                    <p:cNvPicPr>
                      <a:picLocks noChangeAspect="1"/>
                    </p:cNvPicPr>
                    <p:nvPr/>
                  </p:nvPicPr>
                  <p:blipFill rotWithShape="1">
                    <a:blip r:embed="rId2"/>
                    <a:srcRect l="36761" t="12941" r="35200" b="11177"/>
                    <a:stretch/>
                  </p:blipFill>
                  <p:spPr>
                    <a:xfrm flipH="1">
                      <a:off x="738099" y="3725602"/>
                      <a:ext cx="170926" cy="462577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84" name="Picture 83"/>
                    <p:cNvPicPr>
                      <a:picLocks noChangeAspect="1"/>
                    </p:cNvPicPr>
                    <p:nvPr/>
                  </p:nvPicPr>
                  <p:blipFill>
                    <a:blip r:embed="rId3"/>
                    <a:stretch>
                      <a:fillRect/>
                    </a:stretch>
                  </p:blipFill>
                  <p:spPr>
                    <a:xfrm>
                      <a:off x="709262" y="2149247"/>
                      <a:ext cx="228600" cy="495300"/>
                    </a:xfrm>
                    <a:prstGeom prst="rect">
                      <a:avLst/>
                    </a:prstGeom>
                  </p:spPr>
                </p:pic>
                <p:grpSp>
                  <p:nvGrpSpPr>
                    <p:cNvPr id="86" name="Group 85"/>
                    <p:cNvGrpSpPr/>
                    <p:nvPr/>
                  </p:nvGrpSpPr>
                  <p:grpSpPr>
                    <a:xfrm>
                      <a:off x="1210011" y="1262724"/>
                      <a:ext cx="590176" cy="182880"/>
                      <a:chOff x="1226372" y="1262724"/>
                      <a:chExt cx="590176" cy="182880"/>
                    </a:xfrm>
                  </p:grpSpPr>
                  <p:sp>
                    <p:nvSpPr>
                      <p:cNvPr id="75" name="6-Point Star 74"/>
                      <p:cNvSpPr/>
                      <p:nvPr/>
                    </p:nvSpPr>
                    <p:spPr>
                      <a:xfrm>
                        <a:off x="1226372" y="1262724"/>
                        <a:ext cx="182880" cy="182880"/>
                      </a:xfrm>
                      <a:prstGeom prst="star6">
                        <a:avLst/>
                      </a:prstGeom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76" name="6-Point Star 75"/>
                      <p:cNvSpPr/>
                      <p:nvPr/>
                    </p:nvSpPr>
                    <p:spPr>
                      <a:xfrm>
                        <a:off x="1633668" y="1262724"/>
                        <a:ext cx="182880" cy="182880"/>
                      </a:xfrm>
                      <a:prstGeom prst="star6">
                        <a:avLst/>
                      </a:prstGeom>
                      <a:solidFill>
                        <a:srgbClr val="FF85FF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  <p:sp>
                  <p:nvSpPr>
                    <p:cNvPr id="88" name="6-Point Star 87"/>
                    <p:cNvSpPr/>
                    <p:nvPr/>
                  </p:nvSpPr>
                  <p:spPr>
                    <a:xfrm>
                      <a:off x="1210011" y="1730158"/>
                      <a:ext cx="182880" cy="182880"/>
                    </a:xfrm>
                    <a:prstGeom prst="star6">
                      <a:avLst/>
                    </a:prstGeom>
                    <a:solidFill>
                      <a:schemeClr val="accent6">
                        <a:lumMod val="7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9" name="6-Point Star 88"/>
                    <p:cNvSpPr/>
                    <p:nvPr/>
                  </p:nvSpPr>
                  <p:spPr>
                    <a:xfrm>
                      <a:off x="1617307" y="1730158"/>
                      <a:ext cx="182880" cy="182880"/>
                    </a:xfrm>
                    <a:prstGeom prst="star6">
                      <a:avLst/>
                    </a:prstGeom>
                    <a:solidFill>
                      <a:schemeClr val="accent2">
                        <a:lumMod val="7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90" name="6-Point Star 89"/>
                    <p:cNvSpPr/>
                    <p:nvPr/>
                  </p:nvSpPr>
                  <p:spPr>
                    <a:xfrm>
                      <a:off x="2038647" y="1730158"/>
                      <a:ext cx="182880" cy="182880"/>
                    </a:xfrm>
                    <a:prstGeom prst="star6">
                      <a:avLst/>
                    </a:prstGeom>
                    <a:solidFill>
                      <a:srgbClr val="00B0F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96" name="6-Point Star 95"/>
                    <p:cNvSpPr/>
                    <p:nvPr/>
                  </p:nvSpPr>
                  <p:spPr>
                    <a:xfrm>
                      <a:off x="1210011" y="3349399"/>
                      <a:ext cx="182880" cy="182880"/>
                    </a:xfrm>
                    <a:prstGeom prst="star6">
                      <a:avLst/>
                    </a:prstGeom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0" name="6-Point Star 99"/>
                    <p:cNvSpPr/>
                    <p:nvPr/>
                  </p:nvSpPr>
                  <p:spPr>
                    <a:xfrm>
                      <a:off x="1210011" y="3865450"/>
                      <a:ext cx="182880" cy="182880"/>
                    </a:xfrm>
                    <a:prstGeom prst="star6">
                      <a:avLst/>
                    </a:prstGeom>
                    <a:solidFill>
                      <a:schemeClr val="accent2">
                        <a:lumMod val="7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1" name="6-Point Star 100"/>
                    <p:cNvSpPr/>
                    <p:nvPr/>
                  </p:nvSpPr>
                  <p:spPr>
                    <a:xfrm>
                      <a:off x="1617307" y="3865450"/>
                      <a:ext cx="182880" cy="182880"/>
                    </a:xfrm>
                    <a:prstGeom prst="star6">
                      <a:avLst/>
                    </a:prstGeom>
                    <a:solidFill>
                      <a:srgbClr val="00B0F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sp>
                <p:nvSpPr>
                  <p:cNvPr id="103" name="Oval 102"/>
                  <p:cNvSpPr/>
                  <p:nvPr/>
                </p:nvSpPr>
                <p:spPr>
                  <a:xfrm>
                    <a:off x="1236794" y="1025423"/>
                    <a:ext cx="457200" cy="457200"/>
                  </a:xfrm>
                  <a:prstGeom prst="ellipse">
                    <a:avLst/>
                  </a:prstGeom>
                  <a:solidFill>
                    <a:srgbClr val="FF0000">
                      <a:alpha val="89804"/>
                    </a:srgbClr>
                  </a:solidFill>
                  <a:ln>
                    <a:solidFill>
                      <a:schemeClr val="bg1">
                        <a:lumMod val="6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dirty="0" smtClean="0">
                        <a:solidFill>
                          <a:schemeClr val="tx1"/>
                        </a:solidFill>
                      </a:rPr>
                      <a:t>1</a:t>
                    </a:r>
                    <a:endParaRPr lang="en-US" dirty="0">
                      <a:solidFill>
                        <a:schemeClr val="tx1"/>
                      </a:solidFill>
                    </a:endParaRPr>
                  </a:p>
                </p:txBody>
              </p:sp>
            </p:grpSp>
            <p:grpSp>
              <p:nvGrpSpPr>
                <p:cNvPr id="177" name="Group 176"/>
                <p:cNvGrpSpPr/>
                <p:nvPr/>
              </p:nvGrpSpPr>
              <p:grpSpPr>
                <a:xfrm>
                  <a:off x="3565593" y="1077623"/>
                  <a:ext cx="683629" cy="3633401"/>
                  <a:chOff x="3194756" y="1057472"/>
                  <a:chExt cx="683629" cy="3633401"/>
                </a:xfrm>
              </p:grpSpPr>
              <p:grpSp>
                <p:nvGrpSpPr>
                  <p:cNvPr id="123" name="Group 122"/>
                  <p:cNvGrpSpPr/>
                  <p:nvPr/>
                </p:nvGrpSpPr>
                <p:grpSpPr>
                  <a:xfrm>
                    <a:off x="3194756" y="1622853"/>
                    <a:ext cx="683629" cy="3068020"/>
                    <a:chOff x="709262" y="1120159"/>
                    <a:chExt cx="683629" cy="3068020"/>
                  </a:xfrm>
                </p:grpSpPr>
                <p:pic>
                  <p:nvPicPr>
                    <p:cNvPr id="125" name="Picture 124"/>
                    <p:cNvPicPr>
                      <a:picLocks noChangeAspect="1"/>
                    </p:cNvPicPr>
                    <p:nvPr/>
                  </p:nvPicPr>
                  <p:blipFill rotWithShape="1">
                    <a:blip r:embed="rId2"/>
                    <a:srcRect l="36761" t="12941" r="35200" b="11177"/>
                    <a:stretch/>
                  </p:blipFill>
                  <p:spPr>
                    <a:xfrm flipH="1">
                      <a:off x="738099" y="1120159"/>
                      <a:ext cx="170926" cy="462577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26" name="Picture 125"/>
                    <p:cNvPicPr>
                      <a:picLocks noChangeAspect="1"/>
                    </p:cNvPicPr>
                    <p:nvPr/>
                  </p:nvPicPr>
                  <p:blipFill rotWithShape="1">
                    <a:blip r:embed="rId2"/>
                    <a:srcRect l="36761" t="12941" r="35200" b="11177"/>
                    <a:stretch/>
                  </p:blipFill>
                  <p:spPr>
                    <a:xfrm flipH="1">
                      <a:off x="738099" y="2696514"/>
                      <a:ext cx="170926" cy="462577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27" name="Picture 126"/>
                    <p:cNvPicPr>
                      <a:picLocks noChangeAspect="1"/>
                    </p:cNvPicPr>
                    <p:nvPr/>
                  </p:nvPicPr>
                  <p:blipFill rotWithShape="1">
                    <a:blip r:embed="rId2"/>
                    <a:srcRect l="36761" t="12941" r="35200" b="11177"/>
                    <a:stretch/>
                  </p:blipFill>
                  <p:spPr>
                    <a:xfrm flipH="1">
                      <a:off x="738099" y="3211058"/>
                      <a:ext cx="170926" cy="462577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28" name="Picture 127"/>
                    <p:cNvPicPr>
                      <a:picLocks noChangeAspect="1"/>
                    </p:cNvPicPr>
                    <p:nvPr/>
                  </p:nvPicPr>
                  <p:blipFill rotWithShape="1">
                    <a:blip r:embed="rId2"/>
                    <a:srcRect l="36761" t="12941" r="35200" b="11177"/>
                    <a:stretch/>
                  </p:blipFill>
                  <p:spPr>
                    <a:xfrm flipH="1">
                      <a:off x="738099" y="1634703"/>
                      <a:ext cx="170926" cy="462577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29" name="Picture 128"/>
                    <p:cNvPicPr>
                      <a:picLocks noChangeAspect="1"/>
                    </p:cNvPicPr>
                    <p:nvPr/>
                  </p:nvPicPr>
                  <p:blipFill rotWithShape="1">
                    <a:blip r:embed="rId2"/>
                    <a:srcRect l="36761" t="12941" r="35200" b="11177"/>
                    <a:stretch/>
                  </p:blipFill>
                  <p:spPr>
                    <a:xfrm flipH="1">
                      <a:off x="738099" y="3725602"/>
                      <a:ext cx="170926" cy="462577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30" name="Picture 129"/>
                    <p:cNvPicPr>
                      <a:picLocks noChangeAspect="1"/>
                    </p:cNvPicPr>
                    <p:nvPr/>
                  </p:nvPicPr>
                  <p:blipFill>
                    <a:blip r:embed="rId3"/>
                    <a:stretch>
                      <a:fillRect/>
                    </a:stretch>
                  </p:blipFill>
                  <p:spPr>
                    <a:xfrm>
                      <a:off x="709262" y="2149247"/>
                      <a:ext cx="228600" cy="495300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132" name="6-Point Star 131"/>
                    <p:cNvSpPr/>
                    <p:nvPr/>
                  </p:nvSpPr>
                  <p:spPr>
                    <a:xfrm>
                      <a:off x="1210011" y="1730158"/>
                      <a:ext cx="182880" cy="182880"/>
                    </a:xfrm>
                    <a:prstGeom prst="star6">
                      <a:avLst/>
                    </a:prstGeom>
                    <a:solidFill>
                      <a:srgbClr val="FF85FF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36" name="6-Point Star 135"/>
                    <p:cNvSpPr/>
                    <p:nvPr/>
                  </p:nvSpPr>
                  <p:spPr>
                    <a:xfrm>
                      <a:off x="1210011" y="3865450"/>
                      <a:ext cx="182880" cy="182880"/>
                    </a:xfrm>
                    <a:prstGeom prst="star6">
                      <a:avLst/>
                    </a:prstGeom>
                    <a:solidFill>
                      <a:schemeClr val="accent6">
                        <a:lumMod val="7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sp>
                <p:nvSpPr>
                  <p:cNvPr id="124" name="Oval 123"/>
                  <p:cNvSpPr/>
                  <p:nvPr/>
                </p:nvSpPr>
                <p:spPr>
                  <a:xfrm>
                    <a:off x="3307970" y="1057472"/>
                    <a:ext cx="457200" cy="457200"/>
                  </a:xfrm>
                  <a:prstGeom prst="ellipse">
                    <a:avLst/>
                  </a:prstGeom>
                  <a:solidFill>
                    <a:srgbClr val="FF0000">
                      <a:alpha val="9804"/>
                    </a:srgbClr>
                  </a:solidFill>
                  <a:ln>
                    <a:solidFill>
                      <a:schemeClr val="bg1">
                        <a:lumMod val="6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dirty="0" smtClean="0">
                        <a:solidFill>
                          <a:schemeClr val="tx1"/>
                        </a:solidFill>
                      </a:rPr>
                      <a:t>2</a:t>
                    </a:r>
                    <a:endParaRPr lang="en-US" dirty="0">
                      <a:solidFill>
                        <a:schemeClr val="tx1"/>
                      </a:solidFill>
                    </a:endParaRPr>
                  </a:p>
                </p:txBody>
              </p:sp>
            </p:grpSp>
            <p:grpSp>
              <p:nvGrpSpPr>
                <p:cNvPr id="178" name="Group 177"/>
                <p:cNvGrpSpPr/>
                <p:nvPr/>
              </p:nvGrpSpPr>
              <p:grpSpPr>
                <a:xfrm>
                  <a:off x="6980399" y="1077623"/>
                  <a:ext cx="1090925" cy="3633401"/>
                  <a:chOff x="6735222" y="1057472"/>
                  <a:chExt cx="1090925" cy="3633401"/>
                </a:xfrm>
              </p:grpSpPr>
              <p:grpSp>
                <p:nvGrpSpPr>
                  <p:cNvPr id="159" name="Group 158"/>
                  <p:cNvGrpSpPr/>
                  <p:nvPr/>
                </p:nvGrpSpPr>
                <p:grpSpPr>
                  <a:xfrm>
                    <a:off x="6735222" y="1622853"/>
                    <a:ext cx="1090925" cy="3068020"/>
                    <a:chOff x="709262" y="1120159"/>
                    <a:chExt cx="1090925" cy="3068020"/>
                  </a:xfrm>
                </p:grpSpPr>
                <p:pic>
                  <p:nvPicPr>
                    <p:cNvPr id="161" name="Picture 160"/>
                    <p:cNvPicPr>
                      <a:picLocks noChangeAspect="1"/>
                    </p:cNvPicPr>
                    <p:nvPr/>
                  </p:nvPicPr>
                  <p:blipFill rotWithShape="1">
                    <a:blip r:embed="rId2"/>
                    <a:srcRect l="36761" t="12941" r="35200" b="11177"/>
                    <a:stretch/>
                  </p:blipFill>
                  <p:spPr>
                    <a:xfrm flipH="1">
                      <a:off x="738099" y="1120159"/>
                      <a:ext cx="170926" cy="462577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62" name="Picture 161"/>
                    <p:cNvPicPr>
                      <a:picLocks noChangeAspect="1"/>
                    </p:cNvPicPr>
                    <p:nvPr/>
                  </p:nvPicPr>
                  <p:blipFill rotWithShape="1">
                    <a:blip r:embed="rId2"/>
                    <a:srcRect l="36761" t="12941" r="35200" b="11177"/>
                    <a:stretch/>
                  </p:blipFill>
                  <p:spPr>
                    <a:xfrm flipH="1">
                      <a:off x="738099" y="2696514"/>
                      <a:ext cx="170926" cy="462577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63" name="Picture 162"/>
                    <p:cNvPicPr>
                      <a:picLocks noChangeAspect="1"/>
                    </p:cNvPicPr>
                    <p:nvPr/>
                  </p:nvPicPr>
                  <p:blipFill rotWithShape="1">
                    <a:blip r:embed="rId2"/>
                    <a:srcRect l="36761" t="12941" r="35200" b="11177"/>
                    <a:stretch/>
                  </p:blipFill>
                  <p:spPr>
                    <a:xfrm flipH="1">
                      <a:off x="738099" y="3211058"/>
                      <a:ext cx="170926" cy="462577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64" name="Picture 163"/>
                    <p:cNvPicPr>
                      <a:picLocks noChangeAspect="1"/>
                    </p:cNvPicPr>
                    <p:nvPr/>
                  </p:nvPicPr>
                  <p:blipFill rotWithShape="1">
                    <a:blip r:embed="rId2"/>
                    <a:srcRect l="36761" t="12941" r="35200" b="11177"/>
                    <a:stretch/>
                  </p:blipFill>
                  <p:spPr>
                    <a:xfrm flipH="1">
                      <a:off x="738099" y="1634703"/>
                      <a:ext cx="170926" cy="462577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65" name="Picture 164"/>
                    <p:cNvPicPr>
                      <a:picLocks noChangeAspect="1"/>
                    </p:cNvPicPr>
                    <p:nvPr/>
                  </p:nvPicPr>
                  <p:blipFill rotWithShape="1">
                    <a:blip r:embed="rId2"/>
                    <a:srcRect l="36761" t="12941" r="35200" b="11177"/>
                    <a:stretch/>
                  </p:blipFill>
                  <p:spPr>
                    <a:xfrm flipH="1">
                      <a:off x="738099" y="3725602"/>
                      <a:ext cx="170926" cy="462577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66" name="Picture 165"/>
                    <p:cNvPicPr>
                      <a:picLocks noChangeAspect="1"/>
                    </p:cNvPicPr>
                    <p:nvPr/>
                  </p:nvPicPr>
                  <p:blipFill>
                    <a:blip r:embed="rId3"/>
                    <a:stretch>
                      <a:fillRect/>
                    </a:stretch>
                  </p:blipFill>
                  <p:spPr>
                    <a:xfrm>
                      <a:off x="709262" y="2149247"/>
                      <a:ext cx="228600" cy="495300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174" name="6-Point Star 173"/>
                    <p:cNvSpPr/>
                    <p:nvPr/>
                  </p:nvSpPr>
                  <p:spPr>
                    <a:xfrm>
                      <a:off x="1210011" y="1262724"/>
                      <a:ext cx="182880" cy="182880"/>
                    </a:xfrm>
                    <a:prstGeom prst="star6">
                      <a:avLst/>
                    </a:prstGeom>
                    <a:solidFill>
                      <a:srgbClr val="94110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68" name="6-Point Star 167"/>
                    <p:cNvSpPr/>
                    <p:nvPr/>
                  </p:nvSpPr>
                  <p:spPr>
                    <a:xfrm>
                      <a:off x="1210011" y="1730158"/>
                      <a:ext cx="182880" cy="182880"/>
                    </a:xfrm>
                    <a:prstGeom prst="star6">
                      <a:avLst/>
                    </a:prstGeom>
                    <a:solidFill>
                      <a:srgbClr val="0070C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69" name="6-Point Star 168"/>
                    <p:cNvSpPr/>
                    <p:nvPr/>
                  </p:nvSpPr>
                  <p:spPr>
                    <a:xfrm>
                      <a:off x="1617307" y="1730158"/>
                      <a:ext cx="182880" cy="182880"/>
                    </a:xfrm>
                    <a:prstGeom prst="star6">
                      <a:avLst/>
                    </a:prstGeom>
                    <a:solidFill>
                      <a:srgbClr val="00B0F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71" name="6-Point Star 170"/>
                    <p:cNvSpPr/>
                    <p:nvPr/>
                  </p:nvSpPr>
                  <p:spPr>
                    <a:xfrm>
                      <a:off x="1210011" y="3349399"/>
                      <a:ext cx="182880" cy="182880"/>
                    </a:xfrm>
                    <a:prstGeom prst="star6">
                      <a:avLst/>
                    </a:prstGeom>
                    <a:solidFill>
                      <a:srgbClr val="94110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sp>
                <p:nvSpPr>
                  <p:cNvPr id="160" name="Oval 159"/>
                  <p:cNvSpPr/>
                  <p:nvPr/>
                </p:nvSpPr>
                <p:spPr>
                  <a:xfrm>
                    <a:off x="7052084" y="1057472"/>
                    <a:ext cx="457200" cy="457200"/>
                  </a:xfrm>
                  <a:prstGeom prst="ellipse">
                    <a:avLst/>
                  </a:prstGeom>
                  <a:solidFill>
                    <a:srgbClr val="FF0000">
                      <a:alpha val="40000"/>
                    </a:srgbClr>
                  </a:solidFill>
                  <a:ln>
                    <a:solidFill>
                      <a:schemeClr val="bg1">
                        <a:lumMod val="6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dirty="0" smtClean="0">
                        <a:solidFill>
                          <a:schemeClr val="tx1"/>
                        </a:solidFill>
                      </a:rPr>
                      <a:t>N</a:t>
                    </a:r>
                    <a:endParaRPr lang="en-US" dirty="0">
                      <a:solidFill>
                        <a:schemeClr val="tx1"/>
                      </a:solidFill>
                    </a:endParaRPr>
                  </a:p>
                </p:txBody>
              </p:sp>
            </p:grpSp>
            <p:pic>
              <p:nvPicPr>
                <p:cNvPr id="176" name="Picture 175"/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5348111" y="2741923"/>
                  <a:ext cx="533400" cy="304800"/>
                </a:xfrm>
                <a:prstGeom prst="rect">
                  <a:avLst/>
                </a:prstGeom>
              </p:spPr>
            </p:pic>
          </p:grpSp>
          <p:grpSp>
            <p:nvGrpSpPr>
              <p:cNvPr id="201" name="Group 200"/>
              <p:cNvGrpSpPr/>
              <p:nvPr/>
            </p:nvGrpSpPr>
            <p:grpSpPr>
              <a:xfrm>
                <a:off x="8587078" y="1458564"/>
                <a:ext cx="2523078" cy="1926763"/>
                <a:chOff x="9010504" y="1014941"/>
                <a:chExt cx="2523078" cy="1926763"/>
              </a:xfrm>
            </p:grpSpPr>
            <p:grpSp>
              <p:nvGrpSpPr>
                <p:cNvPr id="196" name="Group 195"/>
                <p:cNvGrpSpPr/>
                <p:nvPr/>
              </p:nvGrpSpPr>
              <p:grpSpPr>
                <a:xfrm>
                  <a:off x="9110909" y="1326427"/>
                  <a:ext cx="2422673" cy="369332"/>
                  <a:chOff x="9110909" y="1402693"/>
                  <a:chExt cx="2422673" cy="369332"/>
                </a:xfrm>
              </p:grpSpPr>
              <p:sp>
                <p:nvSpPr>
                  <p:cNvPr id="185" name="Diamond 184"/>
                  <p:cNvSpPr/>
                  <p:nvPr/>
                </p:nvSpPr>
                <p:spPr>
                  <a:xfrm>
                    <a:off x="9110909" y="1505063"/>
                    <a:ext cx="164951" cy="164592"/>
                  </a:xfrm>
                  <a:prstGeom prst="diamond">
                    <a:avLst/>
                  </a:prstGeom>
                  <a:solidFill>
                    <a:srgbClr val="FF85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86" name="TextBox 185"/>
                  <p:cNvSpPr txBox="1"/>
                  <p:nvPr/>
                </p:nvSpPr>
                <p:spPr>
                  <a:xfrm>
                    <a:off x="9448972" y="1402693"/>
                    <a:ext cx="2084610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:r>
                      <a:rPr lang="en-US" dirty="0" smtClean="0"/>
                      <a:t>RNA binding protein</a:t>
                    </a:r>
                    <a:endParaRPr lang="en-US" dirty="0"/>
                  </a:p>
                </p:txBody>
              </p:sp>
            </p:grpSp>
            <p:grpSp>
              <p:nvGrpSpPr>
                <p:cNvPr id="197" name="Group 196"/>
                <p:cNvGrpSpPr/>
                <p:nvPr/>
              </p:nvGrpSpPr>
              <p:grpSpPr>
                <a:xfrm>
                  <a:off x="9101944" y="1637913"/>
                  <a:ext cx="2356937" cy="369332"/>
                  <a:chOff x="9101944" y="1772025"/>
                  <a:chExt cx="2356937" cy="369332"/>
                </a:xfrm>
              </p:grpSpPr>
              <p:sp>
                <p:nvSpPr>
                  <p:cNvPr id="184" name="Triangle 183"/>
                  <p:cNvSpPr>
                    <a:spLocks/>
                  </p:cNvSpPr>
                  <p:nvPr/>
                </p:nvSpPr>
                <p:spPr>
                  <a:xfrm>
                    <a:off x="9101944" y="1865251"/>
                    <a:ext cx="182880" cy="182880"/>
                  </a:xfrm>
                  <a:prstGeom prst="triangle">
                    <a:avLst/>
                  </a:prstGeom>
                  <a:solidFill>
                    <a:schemeClr val="accent2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87" name="TextBox 186"/>
                  <p:cNvSpPr txBox="1"/>
                  <p:nvPr/>
                </p:nvSpPr>
                <p:spPr>
                  <a:xfrm>
                    <a:off x="9448972" y="1772025"/>
                    <a:ext cx="2009909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:r>
                      <a:rPr lang="en-US" dirty="0" smtClean="0"/>
                      <a:t>Transcription factor</a:t>
                    </a:r>
                    <a:endParaRPr lang="en-US" dirty="0"/>
                  </a:p>
                </p:txBody>
              </p:sp>
            </p:grpSp>
            <p:grpSp>
              <p:nvGrpSpPr>
                <p:cNvPr id="198" name="Group 197"/>
                <p:cNvGrpSpPr/>
                <p:nvPr/>
              </p:nvGrpSpPr>
              <p:grpSpPr>
                <a:xfrm>
                  <a:off x="9010504" y="1949399"/>
                  <a:ext cx="1507992" cy="369332"/>
                  <a:chOff x="9010504" y="2072342"/>
                  <a:chExt cx="1507992" cy="369332"/>
                </a:xfrm>
              </p:grpSpPr>
              <p:cxnSp>
                <p:nvCxnSpPr>
                  <p:cNvPr id="180" name="Straight Connector 179"/>
                  <p:cNvCxnSpPr/>
                  <p:nvPr/>
                </p:nvCxnSpPr>
                <p:spPr>
                  <a:xfrm>
                    <a:off x="9010504" y="2257008"/>
                    <a:ext cx="365760" cy="0"/>
                  </a:xfrm>
                  <a:prstGeom prst="line">
                    <a:avLst/>
                  </a:prstGeom>
                  <a:ln w="57150">
                    <a:solidFill>
                      <a:schemeClr val="accent6">
                        <a:lumMod val="7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88" name="TextBox 187"/>
                  <p:cNvSpPr txBox="1"/>
                  <p:nvPr/>
                </p:nvSpPr>
                <p:spPr>
                  <a:xfrm>
                    <a:off x="9448972" y="2072342"/>
                    <a:ext cx="1069524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:r>
                      <a:rPr lang="en-US" dirty="0" smtClean="0"/>
                      <a:t>Enhancer</a:t>
                    </a:r>
                    <a:endParaRPr lang="en-US" dirty="0"/>
                  </a:p>
                </p:txBody>
              </p:sp>
            </p:grpSp>
            <p:grpSp>
              <p:nvGrpSpPr>
                <p:cNvPr id="199" name="Group 198"/>
                <p:cNvGrpSpPr/>
                <p:nvPr/>
              </p:nvGrpSpPr>
              <p:grpSpPr>
                <a:xfrm>
                  <a:off x="9010504" y="2260885"/>
                  <a:ext cx="1516392" cy="369332"/>
                  <a:chOff x="9010504" y="2344443"/>
                  <a:chExt cx="1516392" cy="369332"/>
                </a:xfrm>
              </p:grpSpPr>
              <p:cxnSp>
                <p:nvCxnSpPr>
                  <p:cNvPr id="182" name="Straight Connector 181"/>
                  <p:cNvCxnSpPr/>
                  <p:nvPr/>
                </p:nvCxnSpPr>
                <p:spPr>
                  <a:xfrm>
                    <a:off x="9010504" y="2529109"/>
                    <a:ext cx="365760" cy="0"/>
                  </a:xfrm>
                  <a:prstGeom prst="line">
                    <a:avLst/>
                  </a:prstGeom>
                  <a:ln w="57150">
                    <a:solidFill>
                      <a:srgbClr val="0070C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89" name="TextBox 188"/>
                  <p:cNvSpPr txBox="1"/>
                  <p:nvPr/>
                </p:nvSpPr>
                <p:spPr>
                  <a:xfrm>
                    <a:off x="9448972" y="2344443"/>
                    <a:ext cx="1077924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:r>
                      <a:rPr lang="en-US" dirty="0" smtClean="0"/>
                      <a:t>Promoter</a:t>
                    </a:r>
                    <a:endParaRPr lang="en-US" dirty="0"/>
                  </a:p>
                </p:txBody>
              </p:sp>
            </p:grpSp>
            <p:grpSp>
              <p:nvGrpSpPr>
                <p:cNvPr id="200" name="Group 199"/>
                <p:cNvGrpSpPr/>
                <p:nvPr/>
              </p:nvGrpSpPr>
              <p:grpSpPr>
                <a:xfrm>
                  <a:off x="9010504" y="2572372"/>
                  <a:ext cx="1235482" cy="369332"/>
                  <a:chOff x="9010504" y="2572372"/>
                  <a:chExt cx="1235482" cy="369332"/>
                </a:xfrm>
              </p:grpSpPr>
              <p:cxnSp>
                <p:nvCxnSpPr>
                  <p:cNvPr id="183" name="Straight Connector 182"/>
                  <p:cNvCxnSpPr/>
                  <p:nvPr/>
                </p:nvCxnSpPr>
                <p:spPr>
                  <a:xfrm>
                    <a:off x="9010504" y="2757038"/>
                    <a:ext cx="365760" cy="0"/>
                  </a:xfrm>
                  <a:prstGeom prst="line">
                    <a:avLst/>
                  </a:prstGeom>
                  <a:ln w="57150">
                    <a:solidFill>
                      <a:srgbClr val="00B0F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90" name="TextBox 189"/>
                  <p:cNvSpPr txBox="1"/>
                  <p:nvPr/>
                </p:nvSpPr>
                <p:spPr>
                  <a:xfrm>
                    <a:off x="9448972" y="2572372"/>
                    <a:ext cx="797014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:r>
                      <a:rPr lang="en-US" dirty="0" smtClean="0"/>
                      <a:t>3’ UTR</a:t>
                    </a:r>
                    <a:endParaRPr lang="en-US" dirty="0"/>
                  </a:p>
                </p:txBody>
              </p:sp>
            </p:grpSp>
            <p:grpSp>
              <p:nvGrpSpPr>
                <p:cNvPr id="195" name="Group 194"/>
                <p:cNvGrpSpPr/>
                <p:nvPr/>
              </p:nvGrpSpPr>
              <p:grpSpPr>
                <a:xfrm>
                  <a:off x="9134334" y="1014941"/>
                  <a:ext cx="1143712" cy="369332"/>
                  <a:chOff x="9134334" y="1014941"/>
                  <a:chExt cx="1143712" cy="369332"/>
                </a:xfrm>
              </p:grpSpPr>
              <p:sp>
                <p:nvSpPr>
                  <p:cNvPr id="193" name="Hexagon 192"/>
                  <p:cNvSpPr/>
                  <p:nvPr/>
                </p:nvSpPr>
                <p:spPr>
                  <a:xfrm>
                    <a:off x="9134334" y="1108167"/>
                    <a:ext cx="182880" cy="182880"/>
                  </a:xfrm>
                  <a:prstGeom prst="hexagon">
                    <a:avLst/>
                  </a:prstGeom>
                  <a:solidFill>
                    <a:srgbClr val="94209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94" name="TextBox 193"/>
                  <p:cNvSpPr txBox="1"/>
                  <p:nvPr/>
                </p:nvSpPr>
                <p:spPr>
                  <a:xfrm>
                    <a:off x="9448972" y="1014941"/>
                    <a:ext cx="829074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:r>
                      <a:rPr lang="en-US" dirty="0" smtClean="0"/>
                      <a:t>miRNA</a:t>
                    </a:r>
                    <a:endParaRPr lang="en-US" dirty="0"/>
                  </a:p>
                </p:txBody>
              </p:sp>
            </p:grpSp>
          </p:grpSp>
          <p:grpSp>
            <p:nvGrpSpPr>
              <p:cNvPr id="311" name="Group 310"/>
              <p:cNvGrpSpPr/>
              <p:nvPr/>
            </p:nvGrpSpPr>
            <p:grpSpPr>
              <a:xfrm>
                <a:off x="1079188" y="872903"/>
                <a:ext cx="1138425" cy="1274064"/>
                <a:chOff x="304715" y="1116106"/>
                <a:chExt cx="1138425" cy="1274064"/>
              </a:xfrm>
            </p:grpSpPr>
            <p:sp>
              <p:nvSpPr>
                <p:cNvPr id="305" name="Right Arrow 304"/>
                <p:cNvSpPr/>
                <p:nvPr/>
              </p:nvSpPr>
              <p:spPr>
                <a:xfrm>
                  <a:off x="776135" y="1512035"/>
                  <a:ext cx="640080" cy="155448"/>
                </a:xfrm>
                <a:prstGeom prst="rightArrow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06" name="Right Arrow 305"/>
                <p:cNvSpPr/>
                <p:nvPr/>
              </p:nvSpPr>
              <p:spPr>
                <a:xfrm rot="5400000">
                  <a:off x="378597" y="1847278"/>
                  <a:ext cx="640080" cy="154996"/>
                </a:xfrm>
                <a:prstGeom prst="rightArrow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08" name="TextBox 307"/>
                <p:cNvSpPr txBox="1"/>
                <p:nvPr/>
              </p:nvSpPr>
              <p:spPr>
                <a:xfrm>
                  <a:off x="708900" y="1116106"/>
                  <a:ext cx="73424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/>
                    <a:t>genes</a:t>
                  </a:r>
                  <a:endParaRPr lang="en-US" dirty="0"/>
                </a:p>
              </p:txBody>
            </p:sp>
            <p:sp>
              <p:nvSpPr>
                <p:cNvPr id="309" name="TextBox 308"/>
                <p:cNvSpPr txBox="1"/>
                <p:nvPr/>
              </p:nvSpPr>
              <p:spPr>
                <a:xfrm rot="5400000">
                  <a:off x="15982" y="1732105"/>
                  <a:ext cx="946798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/>
                    <a:t>patients</a:t>
                  </a:r>
                  <a:endParaRPr lang="en-US" dirty="0"/>
                </a:p>
              </p:txBody>
            </p:sp>
          </p:grpSp>
        </p:grpSp>
        <p:grpSp>
          <p:nvGrpSpPr>
            <p:cNvPr id="3" name="Group 2"/>
            <p:cNvGrpSpPr/>
            <p:nvPr/>
          </p:nvGrpSpPr>
          <p:grpSpPr>
            <a:xfrm>
              <a:off x="1108566" y="5325695"/>
              <a:ext cx="10216475" cy="1128546"/>
              <a:chOff x="933909" y="4746117"/>
              <a:chExt cx="10216475" cy="1128546"/>
            </a:xfrm>
          </p:grpSpPr>
          <p:grpSp>
            <p:nvGrpSpPr>
              <p:cNvPr id="202" name="Group 201"/>
              <p:cNvGrpSpPr/>
              <p:nvPr/>
            </p:nvGrpSpPr>
            <p:grpSpPr>
              <a:xfrm>
                <a:off x="958019" y="4826910"/>
                <a:ext cx="10152137" cy="997119"/>
                <a:chOff x="142691" y="558906"/>
                <a:chExt cx="11904547" cy="1518044"/>
              </a:xfrm>
            </p:grpSpPr>
            <p:grpSp>
              <p:nvGrpSpPr>
                <p:cNvPr id="203" name="Group 202"/>
                <p:cNvGrpSpPr/>
                <p:nvPr/>
              </p:nvGrpSpPr>
              <p:grpSpPr>
                <a:xfrm>
                  <a:off x="142691" y="558906"/>
                  <a:ext cx="2094044" cy="1518044"/>
                  <a:chOff x="774700" y="508000"/>
                  <a:chExt cx="2094044" cy="1518044"/>
                </a:xfrm>
              </p:grpSpPr>
              <p:sp>
                <p:nvSpPr>
                  <p:cNvPr id="279" name="Oval 278"/>
                  <p:cNvSpPr/>
                  <p:nvPr/>
                </p:nvSpPr>
                <p:spPr>
                  <a:xfrm>
                    <a:off x="1127410" y="652966"/>
                    <a:ext cx="199962" cy="200722"/>
                  </a:xfrm>
                  <a:prstGeom prst="ellipse">
                    <a:avLst/>
                  </a:prstGeom>
                  <a:solidFill>
                    <a:srgbClr val="FF0000">
                      <a:alpha val="89804"/>
                    </a:srgbClr>
                  </a:solidFill>
                  <a:ln>
                    <a:solidFill>
                      <a:schemeClr val="bg1">
                        <a:lumMod val="6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800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280" name="Oval 279"/>
                  <p:cNvSpPr/>
                  <p:nvPr/>
                </p:nvSpPr>
                <p:spPr>
                  <a:xfrm>
                    <a:off x="774700" y="1020955"/>
                    <a:ext cx="199962" cy="200722"/>
                  </a:xfrm>
                  <a:prstGeom prst="ellipse">
                    <a:avLst/>
                  </a:prstGeom>
                  <a:noFill/>
                  <a:ln>
                    <a:solidFill>
                      <a:schemeClr val="bg1">
                        <a:lumMod val="6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800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281" name="Oval 280"/>
                  <p:cNvSpPr/>
                  <p:nvPr/>
                </p:nvSpPr>
                <p:spPr>
                  <a:xfrm>
                    <a:off x="1332290" y="1033587"/>
                    <a:ext cx="199962" cy="200722"/>
                  </a:xfrm>
                  <a:prstGeom prst="ellipse">
                    <a:avLst/>
                  </a:prstGeom>
                  <a:solidFill>
                    <a:srgbClr val="FF0000">
                      <a:alpha val="40000"/>
                    </a:srgbClr>
                  </a:solidFill>
                  <a:ln>
                    <a:solidFill>
                      <a:schemeClr val="bg1">
                        <a:lumMod val="6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800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282" name="Oval 281"/>
                  <p:cNvSpPr/>
                  <p:nvPr/>
                </p:nvSpPr>
                <p:spPr>
                  <a:xfrm>
                    <a:off x="1121219" y="1310887"/>
                    <a:ext cx="199962" cy="200722"/>
                  </a:xfrm>
                  <a:prstGeom prst="ellipse">
                    <a:avLst/>
                  </a:prstGeom>
                  <a:solidFill>
                    <a:srgbClr val="FF2600">
                      <a:alpha val="9804"/>
                    </a:srgbClr>
                  </a:solidFill>
                  <a:ln>
                    <a:solidFill>
                      <a:schemeClr val="bg1">
                        <a:lumMod val="6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800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283" name="Oval 282"/>
                  <p:cNvSpPr/>
                  <p:nvPr/>
                </p:nvSpPr>
                <p:spPr>
                  <a:xfrm>
                    <a:off x="2052233" y="508000"/>
                    <a:ext cx="199962" cy="200722"/>
                  </a:xfrm>
                  <a:prstGeom prst="ellipse">
                    <a:avLst/>
                  </a:prstGeom>
                  <a:noFill/>
                  <a:ln>
                    <a:solidFill>
                      <a:schemeClr val="bg1">
                        <a:lumMod val="6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800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284" name="Oval 283"/>
                  <p:cNvSpPr/>
                  <p:nvPr/>
                </p:nvSpPr>
                <p:spPr>
                  <a:xfrm>
                    <a:off x="1662782" y="678056"/>
                    <a:ext cx="199962" cy="200722"/>
                  </a:xfrm>
                  <a:prstGeom prst="ellipse">
                    <a:avLst/>
                  </a:prstGeom>
                  <a:noFill/>
                  <a:ln>
                    <a:solidFill>
                      <a:schemeClr val="bg1">
                        <a:lumMod val="6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800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285" name="Oval 284"/>
                  <p:cNvSpPr/>
                  <p:nvPr/>
                </p:nvSpPr>
                <p:spPr>
                  <a:xfrm>
                    <a:off x="1907817" y="936014"/>
                    <a:ext cx="199962" cy="200722"/>
                  </a:xfrm>
                  <a:prstGeom prst="ellipse">
                    <a:avLst/>
                  </a:prstGeom>
                  <a:solidFill>
                    <a:srgbClr val="FF0000">
                      <a:alpha val="5098"/>
                    </a:srgbClr>
                  </a:solidFill>
                  <a:ln>
                    <a:solidFill>
                      <a:schemeClr val="bg1">
                        <a:lumMod val="6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800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286" name="Oval 285"/>
                  <p:cNvSpPr/>
                  <p:nvPr/>
                </p:nvSpPr>
                <p:spPr>
                  <a:xfrm>
                    <a:off x="1752291" y="1553425"/>
                    <a:ext cx="199962" cy="200722"/>
                  </a:xfrm>
                  <a:prstGeom prst="ellipse">
                    <a:avLst/>
                  </a:prstGeom>
                  <a:noFill/>
                  <a:ln>
                    <a:solidFill>
                      <a:schemeClr val="bg1">
                        <a:lumMod val="6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800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287" name="Oval 286"/>
                  <p:cNvSpPr/>
                  <p:nvPr/>
                </p:nvSpPr>
                <p:spPr>
                  <a:xfrm>
                    <a:off x="2202205" y="1611969"/>
                    <a:ext cx="199962" cy="200722"/>
                  </a:xfrm>
                  <a:prstGeom prst="ellipse">
                    <a:avLst/>
                  </a:prstGeom>
                  <a:solidFill>
                    <a:srgbClr val="FF0000">
                      <a:alpha val="0"/>
                    </a:srgbClr>
                  </a:solidFill>
                  <a:ln>
                    <a:solidFill>
                      <a:schemeClr val="bg1">
                        <a:lumMod val="6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800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288" name="Oval 287"/>
                  <p:cNvSpPr/>
                  <p:nvPr/>
                </p:nvSpPr>
                <p:spPr>
                  <a:xfrm>
                    <a:off x="2102224" y="1182648"/>
                    <a:ext cx="199962" cy="200722"/>
                  </a:xfrm>
                  <a:prstGeom prst="ellipse">
                    <a:avLst/>
                  </a:prstGeom>
                  <a:solidFill>
                    <a:srgbClr val="FF0000">
                      <a:alpha val="74902"/>
                    </a:srgbClr>
                  </a:solidFill>
                  <a:ln>
                    <a:solidFill>
                      <a:schemeClr val="bg1">
                        <a:lumMod val="6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800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289" name="Oval 288"/>
                  <p:cNvSpPr/>
                  <p:nvPr/>
                </p:nvSpPr>
                <p:spPr>
                  <a:xfrm>
                    <a:off x="1410689" y="1825322"/>
                    <a:ext cx="199962" cy="200722"/>
                  </a:xfrm>
                  <a:prstGeom prst="ellipse">
                    <a:avLst/>
                  </a:prstGeom>
                  <a:noFill/>
                  <a:ln>
                    <a:solidFill>
                      <a:schemeClr val="bg1">
                        <a:lumMod val="6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800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290" name="Oval 289"/>
                  <p:cNvSpPr/>
                  <p:nvPr/>
                </p:nvSpPr>
                <p:spPr>
                  <a:xfrm>
                    <a:off x="2668782" y="1136736"/>
                    <a:ext cx="199962" cy="200722"/>
                  </a:xfrm>
                  <a:prstGeom prst="ellipse">
                    <a:avLst/>
                  </a:prstGeom>
                  <a:solidFill>
                    <a:srgbClr val="FF0000">
                      <a:alpha val="9804"/>
                    </a:srgbClr>
                  </a:solidFill>
                  <a:ln>
                    <a:solidFill>
                      <a:schemeClr val="bg1">
                        <a:lumMod val="6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800" dirty="0">
                      <a:solidFill>
                        <a:schemeClr val="tx1"/>
                      </a:solidFill>
                    </a:endParaRPr>
                  </a:p>
                </p:txBody>
              </p:sp>
              <p:cxnSp>
                <p:nvCxnSpPr>
                  <p:cNvPr id="291" name="Straight Connector 290"/>
                  <p:cNvCxnSpPr>
                    <a:stCxn id="204" idx="6"/>
                    <a:endCxn id="206" idx="0"/>
                  </p:cNvCxnSpPr>
                  <p:nvPr/>
                </p:nvCxnSpPr>
                <p:spPr>
                  <a:xfrm>
                    <a:off x="974662" y="1121316"/>
                    <a:ext cx="246538" cy="189570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92" name="Straight Connector 291"/>
                  <p:cNvCxnSpPr>
                    <a:stCxn id="203" idx="4"/>
                    <a:endCxn id="206" idx="0"/>
                  </p:cNvCxnSpPr>
                  <p:nvPr/>
                </p:nvCxnSpPr>
                <p:spPr>
                  <a:xfrm flipH="1">
                    <a:off x="1221200" y="853687"/>
                    <a:ext cx="6191" cy="457199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93" name="Straight Connector 292"/>
                  <p:cNvCxnSpPr>
                    <a:stCxn id="203" idx="4"/>
                  </p:cNvCxnSpPr>
                  <p:nvPr/>
                </p:nvCxnSpPr>
                <p:spPr>
                  <a:xfrm flipH="1">
                    <a:off x="973151" y="853687"/>
                    <a:ext cx="254241" cy="261468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94" name="Straight Connector 293"/>
                  <p:cNvCxnSpPr>
                    <a:stCxn id="203" idx="4"/>
                    <a:endCxn id="205" idx="2"/>
                  </p:cNvCxnSpPr>
                  <p:nvPr/>
                </p:nvCxnSpPr>
                <p:spPr>
                  <a:xfrm>
                    <a:off x="1227391" y="853687"/>
                    <a:ext cx="104899" cy="280260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95" name="Straight Connector 294"/>
                  <p:cNvCxnSpPr>
                    <a:stCxn id="206" idx="0"/>
                    <a:endCxn id="205" idx="2"/>
                  </p:cNvCxnSpPr>
                  <p:nvPr/>
                </p:nvCxnSpPr>
                <p:spPr>
                  <a:xfrm flipV="1">
                    <a:off x="1221200" y="1133948"/>
                    <a:ext cx="111090" cy="176939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96" name="Straight Connector 295"/>
                  <p:cNvCxnSpPr>
                    <a:stCxn id="205" idx="7"/>
                    <a:endCxn id="208" idx="3"/>
                  </p:cNvCxnSpPr>
                  <p:nvPr/>
                </p:nvCxnSpPr>
                <p:spPr>
                  <a:xfrm flipV="1">
                    <a:off x="1502968" y="849383"/>
                    <a:ext cx="189098" cy="213599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97" name="Straight Connector 296"/>
                  <p:cNvCxnSpPr>
                    <a:stCxn id="208" idx="7"/>
                    <a:endCxn id="207" idx="2"/>
                  </p:cNvCxnSpPr>
                  <p:nvPr/>
                </p:nvCxnSpPr>
                <p:spPr>
                  <a:xfrm flipV="1">
                    <a:off x="1833460" y="608361"/>
                    <a:ext cx="218773" cy="99090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98" name="Straight Connector 297"/>
                  <p:cNvCxnSpPr>
                    <a:stCxn id="207" idx="4"/>
                    <a:endCxn id="209" idx="7"/>
                  </p:cNvCxnSpPr>
                  <p:nvPr/>
                </p:nvCxnSpPr>
                <p:spPr>
                  <a:xfrm flipH="1">
                    <a:off x="2078495" y="708722"/>
                    <a:ext cx="73719" cy="256687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99" name="Straight Connector 298"/>
                  <p:cNvCxnSpPr>
                    <a:stCxn id="209" idx="4"/>
                    <a:endCxn id="212" idx="1"/>
                  </p:cNvCxnSpPr>
                  <p:nvPr/>
                </p:nvCxnSpPr>
                <p:spPr>
                  <a:xfrm>
                    <a:off x="2007798" y="1136736"/>
                    <a:ext cx="123710" cy="75307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00" name="Straight Connector 299"/>
                  <p:cNvCxnSpPr>
                    <a:stCxn id="212" idx="6"/>
                    <a:endCxn id="214" idx="2"/>
                  </p:cNvCxnSpPr>
                  <p:nvPr/>
                </p:nvCxnSpPr>
                <p:spPr>
                  <a:xfrm flipV="1">
                    <a:off x="2302186" y="1237096"/>
                    <a:ext cx="366597" cy="45912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01" name="Straight Connector 300"/>
                  <p:cNvCxnSpPr>
                    <a:stCxn id="214" idx="3"/>
                    <a:endCxn id="211" idx="7"/>
                  </p:cNvCxnSpPr>
                  <p:nvPr/>
                </p:nvCxnSpPr>
                <p:spPr>
                  <a:xfrm flipH="1">
                    <a:off x="2372883" y="1308062"/>
                    <a:ext cx="325183" cy="333302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02" name="Straight Connector 301"/>
                  <p:cNvCxnSpPr>
                    <a:stCxn id="211" idx="1"/>
                    <a:endCxn id="212" idx="4"/>
                  </p:cNvCxnSpPr>
                  <p:nvPr/>
                </p:nvCxnSpPr>
                <p:spPr>
                  <a:xfrm flipH="1" flipV="1">
                    <a:off x="2202205" y="1383369"/>
                    <a:ext cx="29284" cy="257994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03" name="Straight Connector 302"/>
                  <p:cNvCxnSpPr>
                    <a:stCxn id="210" idx="3"/>
                    <a:endCxn id="213" idx="7"/>
                  </p:cNvCxnSpPr>
                  <p:nvPr/>
                </p:nvCxnSpPr>
                <p:spPr>
                  <a:xfrm flipH="1">
                    <a:off x="1581368" y="1724752"/>
                    <a:ext cx="200207" cy="129965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04" name="Straight Connector 303"/>
                  <p:cNvCxnSpPr>
                    <a:stCxn id="210" idx="0"/>
                    <a:endCxn id="209" idx="4"/>
                  </p:cNvCxnSpPr>
                  <p:nvPr/>
                </p:nvCxnSpPr>
                <p:spPr>
                  <a:xfrm flipV="1">
                    <a:off x="1852272" y="1136736"/>
                    <a:ext cx="155526" cy="416690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04" name="Group 203"/>
                <p:cNvGrpSpPr/>
                <p:nvPr/>
              </p:nvGrpSpPr>
              <p:grpSpPr>
                <a:xfrm>
                  <a:off x="2985477" y="558906"/>
                  <a:ext cx="2094044" cy="1518044"/>
                  <a:chOff x="3674958" y="578436"/>
                  <a:chExt cx="2094044" cy="1518044"/>
                </a:xfrm>
              </p:grpSpPr>
              <p:sp>
                <p:nvSpPr>
                  <p:cNvPr id="253" name="Oval 252"/>
                  <p:cNvSpPr/>
                  <p:nvPr/>
                </p:nvSpPr>
                <p:spPr>
                  <a:xfrm>
                    <a:off x="4027668" y="723402"/>
                    <a:ext cx="199962" cy="200722"/>
                  </a:xfrm>
                  <a:prstGeom prst="ellipse">
                    <a:avLst/>
                  </a:prstGeom>
                  <a:solidFill>
                    <a:srgbClr val="FF0000">
                      <a:alpha val="89804"/>
                    </a:srgbClr>
                  </a:solidFill>
                  <a:ln>
                    <a:solidFill>
                      <a:schemeClr val="bg1">
                        <a:lumMod val="6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800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254" name="Oval 253"/>
                  <p:cNvSpPr/>
                  <p:nvPr/>
                </p:nvSpPr>
                <p:spPr>
                  <a:xfrm>
                    <a:off x="3674958" y="1091391"/>
                    <a:ext cx="199962" cy="200722"/>
                  </a:xfrm>
                  <a:prstGeom prst="ellipse">
                    <a:avLst/>
                  </a:prstGeom>
                  <a:solidFill>
                    <a:srgbClr val="FF2600">
                      <a:alpha val="7843"/>
                    </a:srgbClr>
                  </a:solidFill>
                  <a:ln>
                    <a:solidFill>
                      <a:schemeClr val="bg1">
                        <a:lumMod val="6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800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255" name="Oval 254"/>
                  <p:cNvSpPr/>
                  <p:nvPr/>
                </p:nvSpPr>
                <p:spPr>
                  <a:xfrm>
                    <a:off x="4232548" y="1104023"/>
                    <a:ext cx="199962" cy="200722"/>
                  </a:xfrm>
                  <a:prstGeom prst="ellipse">
                    <a:avLst/>
                  </a:prstGeom>
                  <a:solidFill>
                    <a:srgbClr val="FF0000">
                      <a:alpha val="50196"/>
                    </a:srgbClr>
                  </a:solidFill>
                  <a:ln>
                    <a:solidFill>
                      <a:schemeClr val="bg1">
                        <a:lumMod val="6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800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256" name="Oval 255"/>
                  <p:cNvSpPr/>
                  <p:nvPr/>
                </p:nvSpPr>
                <p:spPr>
                  <a:xfrm>
                    <a:off x="4021477" y="1381323"/>
                    <a:ext cx="199962" cy="200722"/>
                  </a:xfrm>
                  <a:prstGeom prst="ellipse">
                    <a:avLst/>
                  </a:prstGeom>
                  <a:solidFill>
                    <a:srgbClr val="FF2600">
                      <a:alpha val="18039"/>
                    </a:srgbClr>
                  </a:solidFill>
                  <a:ln>
                    <a:solidFill>
                      <a:schemeClr val="bg1">
                        <a:lumMod val="6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800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257" name="Oval 256"/>
                  <p:cNvSpPr/>
                  <p:nvPr/>
                </p:nvSpPr>
                <p:spPr>
                  <a:xfrm>
                    <a:off x="4952491" y="578436"/>
                    <a:ext cx="199962" cy="200722"/>
                  </a:xfrm>
                  <a:prstGeom prst="ellipse">
                    <a:avLst/>
                  </a:prstGeom>
                  <a:solidFill>
                    <a:srgbClr val="FF2600">
                      <a:alpha val="5098"/>
                    </a:srgbClr>
                  </a:solidFill>
                  <a:ln>
                    <a:solidFill>
                      <a:schemeClr val="bg1">
                        <a:lumMod val="6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800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258" name="Oval 257"/>
                  <p:cNvSpPr/>
                  <p:nvPr/>
                </p:nvSpPr>
                <p:spPr>
                  <a:xfrm>
                    <a:off x="4563040" y="748492"/>
                    <a:ext cx="199962" cy="200722"/>
                  </a:xfrm>
                  <a:prstGeom prst="ellipse">
                    <a:avLst/>
                  </a:prstGeom>
                  <a:solidFill>
                    <a:srgbClr val="FF2600">
                      <a:alpha val="3137"/>
                    </a:srgbClr>
                  </a:solidFill>
                  <a:ln>
                    <a:solidFill>
                      <a:schemeClr val="bg1">
                        <a:lumMod val="6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800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259" name="Oval 258"/>
                  <p:cNvSpPr/>
                  <p:nvPr/>
                </p:nvSpPr>
                <p:spPr>
                  <a:xfrm>
                    <a:off x="4808075" y="1006450"/>
                    <a:ext cx="199962" cy="200722"/>
                  </a:xfrm>
                  <a:prstGeom prst="ellipse">
                    <a:avLst/>
                  </a:prstGeom>
                  <a:solidFill>
                    <a:srgbClr val="FF0000">
                      <a:alpha val="9804"/>
                    </a:srgbClr>
                  </a:solidFill>
                  <a:ln>
                    <a:solidFill>
                      <a:schemeClr val="bg1">
                        <a:lumMod val="6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800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260" name="Oval 259"/>
                  <p:cNvSpPr/>
                  <p:nvPr/>
                </p:nvSpPr>
                <p:spPr>
                  <a:xfrm>
                    <a:off x="4652549" y="1623861"/>
                    <a:ext cx="199962" cy="200722"/>
                  </a:xfrm>
                  <a:prstGeom prst="ellipse">
                    <a:avLst/>
                  </a:prstGeom>
                  <a:solidFill>
                    <a:srgbClr val="FF0000">
                      <a:alpha val="7843"/>
                    </a:srgbClr>
                  </a:solidFill>
                  <a:ln>
                    <a:solidFill>
                      <a:schemeClr val="bg1">
                        <a:lumMod val="6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800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261" name="Oval 260"/>
                  <p:cNvSpPr/>
                  <p:nvPr/>
                </p:nvSpPr>
                <p:spPr>
                  <a:xfrm>
                    <a:off x="5102463" y="1682405"/>
                    <a:ext cx="199962" cy="200722"/>
                  </a:xfrm>
                  <a:prstGeom prst="ellipse">
                    <a:avLst/>
                  </a:prstGeom>
                  <a:solidFill>
                    <a:srgbClr val="FF0000">
                      <a:alpha val="12157"/>
                    </a:srgbClr>
                  </a:solidFill>
                  <a:ln>
                    <a:solidFill>
                      <a:schemeClr val="bg1">
                        <a:lumMod val="6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800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262" name="Oval 261"/>
                  <p:cNvSpPr/>
                  <p:nvPr/>
                </p:nvSpPr>
                <p:spPr>
                  <a:xfrm>
                    <a:off x="5002482" y="1253084"/>
                    <a:ext cx="199962" cy="200722"/>
                  </a:xfrm>
                  <a:prstGeom prst="ellipse">
                    <a:avLst/>
                  </a:prstGeom>
                  <a:solidFill>
                    <a:srgbClr val="FF0000">
                      <a:alpha val="80000"/>
                    </a:srgbClr>
                  </a:solidFill>
                  <a:ln>
                    <a:solidFill>
                      <a:schemeClr val="bg1">
                        <a:lumMod val="6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800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263" name="Oval 262"/>
                  <p:cNvSpPr/>
                  <p:nvPr/>
                </p:nvSpPr>
                <p:spPr>
                  <a:xfrm>
                    <a:off x="4310947" y="1895758"/>
                    <a:ext cx="199962" cy="200722"/>
                  </a:xfrm>
                  <a:prstGeom prst="ellipse">
                    <a:avLst/>
                  </a:prstGeom>
                  <a:solidFill>
                    <a:srgbClr val="FF2600">
                      <a:alpha val="3137"/>
                    </a:srgbClr>
                  </a:solidFill>
                  <a:ln>
                    <a:solidFill>
                      <a:schemeClr val="bg1">
                        <a:lumMod val="6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800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264" name="Oval 263"/>
                  <p:cNvSpPr/>
                  <p:nvPr/>
                </p:nvSpPr>
                <p:spPr>
                  <a:xfrm>
                    <a:off x="5569040" y="1207172"/>
                    <a:ext cx="199962" cy="200722"/>
                  </a:xfrm>
                  <a:prstGeom prst="ellipse">
                    <a:avLst/>
                  </a:prstGeom>
                  <a:solidFill>
                    <a:srgbClr val="FF0000">
                      <a:alpha val="20000"/>
                    </a:srgbClr>
                  </a:solidFill>
                  <a:ln>
                    <a:solidFill>
                      <a:schemeClr val="bg1">
                        <a:lumMod val="6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800" dirty="0">
                      <a:solidFill>
                        <a:schemeClr val="tx1"/>
                      </a:solidFill>
                    </a:endParaRPr>
                  </a:p>
                </p:txBody>
              </p:sp>
              <p:cxnSp>
                <p:nvCxnSpPr>
                  <p:cNvPr id="265" name="Straight Connector 264"/>
                  <p:cNvCxnSpPr>
                    <a:stCxn id="268" idx="6"/>
                    <a:endCxn id="270" idx="0"/>
                  </p:cNvCxnSpPr>
                  <p:nvPr/>
                </p:nvCxnSpPr>
                <p:spPr>
                  <a:xfrm>
                    <a:off x="3874920" y="1191752"/>
                    <a:ext cx="246538" cy="189570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66" name="Straight Connector 265"/>
                  <p:cNvCxnSpPr>
                    <a:stCxn id="267" idx="4"/>
                    <a:endCxn id="270" idx="0"/>
                  </p:cNvCxnSpPr>
                  <p:nvPr/>
                </p:nvCxnSpPr>
                <p:spPr>
                  <a:xfrm flipH="1">
                    <a:off x="4121458" y="924123"/>
                    <a:ext cx="6191" cy="457199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67" name="Straight Connector 266"/>
                  <p:cNvCxnSpPr>
                    <a:stCxn id="267" idx="4"/>
                  </p:cNvCxnSpPr>
                  <p:nvPr/>
                </p:nvCxnSpPr>
                <p:spPr>
                  <a:xfrm flipH="1">
                    <a:off x="3873409" y="924123"/>
                    <a:ext cx="254241" cy="261468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68" name="Straight Connector 267"/>
                  <p:cNvCxnSpPr>
                    <a:stCxn id="267" idx="4"/>
                    <a:endCxn id="269" idx="2"/>
                  </p:cNvCxnSpPr>
                  <p:nvPr/>
                </p:nvCxnSpPr>
                <p:spPr>
                  <a:xfrm>
                    <a:off x="4127649" y="924123"/>
                    <a:ext cx="104899" cy="280260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69" name="Straight Connector 268"/>
                  <p:cNvCxnSpPr>
                    <a:stCxn id="270" idx="0"/>
                    <a:endCxn id="269" idx="2"/>
                  </p:cNvCxnSpPr>
                  <p:nvPr/>
                </p:nvCxnSpPr>
                <p:spPr>
                  <a:xfrm flipV="1">
                    <a:off x="4121458" y="1204384"/>
                    <a:ext cx="111090" cy="176939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70" name="Straight Connector 269"/>
                  <p:cNvCxnSpPr>
                    <a:stCxn id="269" idx="7"/>
                    <a:endCxn id="272" idx="3"/>
                  </p:cNvCxnSpPr>
                  <p:nvPr/>
                </p:nvCxnSpPr>
                <p:spPr>
                  <a:xfrm flipV="1">
                    <a:off x="4403226" y="919819"/>
                    <a:ext cx="189098" cy="213599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71" name="Straight Connector 270"/>
                  <p:cNvCxnSpPr>
                    <a:stCxn id="272" idx="7"/>
                    <a:endCxn id="271" idx="2"/>
                  </p:cNvCxnSpPr>
                  <p:nvPr/>
                </p:nvCxnSpPr>
                <p:spPr>
                  <a:xfrm flipV="1">
                    <a:off x="4733718" y="678797"/>
                    <a:ext cx="218773" cy="99090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72" name="Straight Connector 271"/>
                  <p:cNvCxnSpPr>
                    <a:stCxn id="271" idx="4"/>
                    <a:endCxn id="273" idx="7"/>
                  </p:cNvCxnSpPr>
                  <p:nvPr/>
                </p:nvCxnSpPr>
                <p:spPr>
                  <a:xfrm flipH="1">
                    <a:off x="4978753" y="779158"/>
                    <a:ext cx="73719" cy="256687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73" name="Straight Connector 272"/>
                  <p:cNvCxnSpPr>
                    <a:stCxn id="273" idx="4"/>
                    <a:endCxn id="276" idx="1"/>
                  </p:cNvCxnSpPr>
                  <p:nvPr/>
                </p:nvCxnSpPr>
                <p:spPr>
                  <a:xfrm>
                    <a:off x="4908056" y="1207172"/>
                    <a:ext cx="123710" cy="75307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74" name="Straight Connector 273"/>
                  <p:cNvCxnSpPr>
                    <a:stCxn id="276" idx="6"/>
                    <a:endCxn id="278" idx="2"/>
                  </p:cNvCxnSpPr>
                  <p:nvPr/>
                </p:nvCxnSpPr>
                <p:spPr>
                  <a:xfrm flipV="1">
                    <a:off x="5202444" y="1307532"/>
                    <a:ext cx="366597" cy="45912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75" name="Straight Connector 274"/>
                  <p:cNvCxnSpPr>
                    <a:stCxn id="278" idx="3"/>
                    <a:endCxn id="275" idx="7"/>
                  </p:cNvCxnSpPr>
                  <p:nvPr/>
                </p:nvCxnSpPr>
                <p:spPr>
                  <a:xfrm flipH="1">
                    <a:off x="5273141" y="1378498"/>
                    <a:ext cx="325183" cy="333302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76" name="Straight Connector 275"/>
                  <p:cNvCxnSpPr>
                    <a:stCxn id="275" idx="1"/>
                    <a:endCxn id="276" idx="4"/>
                  </p:cNvCxnSpPr>
                  <p:nvPr/>
                </p:nvCxnSpPr>
                <p:spPr>
                  <a:xfrm flipH="1" flipV="1">
                    <a:off x="5102463" y="1453805"/>
                    <a:ext cx="29284" cy="257994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77" name="Straight Connector 276"/>
                  <p:cNvCxnSpPr>
                    <a:stCxn id="274" idx="3"/>
                    <a:endCxn id="277" idx="7"/>
                  </p:cNvCxnSpPr>
                  <p:nvPr/>
                </p:nvCxnSpPr>
                <p:spPr>
                  <a:xfrm flipH="1">
                    <a:off x="4481626" y="1795188"/>
                    <a:ext cx="200207" cy="129965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78" name="Straight Connector 277"/>
                  <p:cNvCxnSpPr>
                    <a:stCxn id="274" idx="0"/>
                    <a:endCxn id="273" idx="4"/>
                  </p:cNvCxnSpPr>
                  <p:nvPr/>
                </p:nvCxnSpPr>
                <p:spPr>
                  <a:xfrm flipV="1">
                    <a:off x="4752530" y="1207172"/>
                    <a:ext cx="155526" cy="416690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05" name="Group 204"/>
                <p:cNvGrpSpPr/>
                <p:nvPr/>
              </p:nvGrpSpPr>
              <p:grpSpPr>
                <a:xfrm>
                  <a:off x="7110405" y="558906"/>
                  <a:ext cx="2094044" cy="1518044"/>
                  <a:chOff x="7404276" y="609813"/>
                  <a:chExt cx="2094044" cy="1518044"/>
                </a:xfrm>
              </p:grpSpPr>
              <p:sp>
                <p:nvSpPr>
                  <p:cNvPr id="227" name="Oval 226"/>
                  <p:cNvSpPr/>
                  <p:nvPr/>
                </p:nvSpPr>
                <p:spPr>
                  <a:xfrm>
                    <a:off x="7756986" y="754779"/>
                    <a:ext cx="199962" cy="200722"/>
                  </a:xfrm>
                  <a:prstGeom prst="ellipse">
                    <a:avLst/>
                  </a:prstGeom>
                  <a:solidFill>
                    <a:srgbClr val="FF0000">
                      <a:alpha val="94902"/>
                    </a:srgbClr>
                  </a:solidFill>
                  <a:ln>
                    <a:solidFill>
                      <a:schemeClr val="bg1">
                        <a:lumMod val="6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800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228" name="Oval 227"/>
                  <p:cNvSpPr/>
                  <p:nvPr/>
                </p:nvSpPr>
                <p:spPr>
                  <a:xfrm>
                    <a:off x="7404276" y="1122768"/>
                    <a:ext cx="199962" cy="200722"/>
                  </a:xfrm>
                  <a:prstGeom prst="ellipse">
                    <a:avLst/>
                  </a:prstGeom>
                  <a:solidFill>
                    <a:srgbClr val="FF2600">
                      <a:alpha val="16078"/>
                    </a:srgbClr>
                  </a:solidFill>
                  <a:ln>
                    <a:solidFill>
                      <a:schemeClr val="bg1">
                        <a:lumMod val="6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800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229" name="Oval 228"/>
                  <p:cNvSpPr/>
                  <p:nvPr/>
                </p:nvSpPr>
                <p:spPr>
                  <a:xfrm>
                    <a:off x="7961866" y="1135400"/>
                    <a:ext cx="199962" cy="200722"/>
                  </a:xfrm>
                  <a:prstGeom prst="ellipse">
                    <a:avLst/>
                  </a:prstGeom>
                  <a:solidFill>
                    <a:srgbClr val="FF0000">
                      <a:alpha val="54902"/>
                    </a:srgbClr>
                  </a:solidFill>
                  <a:ln>
                    <a:solidFill>
                      <a:schemeClr val="bg1">
                        <a:lumMod val="6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800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230" name="Oval 229"/>
                  <p:cNvSpPr/>
                  <p:nvPr/>
                </p:nvSpPr>
                <p:spPr>
                  <a:xfrm>
                    <a:off x="7750795" y="1412700"/>
                    <a:ext cx="199962" cy="200722"/>
                  </a:xfrm>
                  <a:prstGeom prst="ellipse">
                    <a:avLst/>
                  </a:prstGeom>
                  <a:solidFill>
                    <a:srgbClr val="FF2600">
                      <a:alpha val="25098"/>
                    </a:srgbClr>
                  </a:solidFill>
                  <a:ln>
                    <a:solidFill>
                      <a:schemeClr val="bg1">
                        <a:lumMod val="6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800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231" name="Oval 230"/>
                  <p:cNvSpPr/>
                  <p:nvPr/>
                </p:nvSpPr>
                <p:spPr>
                  <a:xfrm>
                    <a:off x="8681809" y="609813"/>
                    <a:ext cx="199962" cy="200722"/>
                  </a:xfrm>
                  <a:prstGeom prst="ellipse">
                    <a:avLst/>
                  </a:prstGeom>
                  <a:solidFill>
                    <a:srgbClr val="FF2600">
                      <a:alpha val="5098"/>
                    </a:srgbClr>
                  </a:solidFill>
                  <a:ln>
                    <a:solidFill>
                      <a:schemeClr val="bg1">
                        <a:lumMod val="6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800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232" name="Oval 231"/>
                  <p:cNvSpPr/>
                  <p:nvPr/>
                </p:nvSpPr>
                <p:spPr>
                  <a:xfrm>
                    <a:off x="8292358" y="779869"/>
                    <a:ext cx="199962" cy="200722"/>
                  </a:xfrm>
                  <a:prstGeom prst="ellipse">
                    <a:avLst/>
                  </a:prstGeom>
                  <a:solidFill>
                    <a:srgbClr val="FF2600">
                      <a:alpha val="3137"/>
                    </a:srgbClr>
                  </a:solidFill>
                  <a:ln>
                    <a:solidFill>
                      <a:schemeClr val="bg1">
                        <a:lumMod val="6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800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233" name="Oval 232"/>
                  <p:cNvSpPr/>
                  <p:nvPr/>
                </p:nvSpPr>
                <p:spPr>
                  <a:xfrm>
                    <a:off x="8537393" y="1037827"/>
                    <a:ext cx="199962" cy="200722"/>
                  </a:xfrm>
                  <a:prstGeom prst="ellipse">
                    <a:avLst/>
                  </a:prstGeom>
                  <a:solidFill>
                    <a:srgbClr val="FF0000">
                      <a:alpha val="9804"/>
                    </a:srgbClr>
                  </a:solidFill>
                  <a:ln>
                    <a:solidFill>
                      <a:schemeClr val="bg1">
                        <a:lumMod val="6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800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234" name="Oval 233"/>
                  <p:cNvSpPr/>
                  <p:nvPr/>
                </p:nvSpPr>
                <p:spPr>
                  <a:xfrm>
                    <a:off x="8381867" y="1655238"/>
                    <a:ext cx="199962" cy="200722"/>
                  </a:xfrm>
                  <a:prstGeom prst="ellipse">
                    <a:avLst/>
                  </a:prstGeom>
                  <a:solidFill>
                    <a:srgbClr val="FF0000">
                      <a:alpha val="7843"/>
                    </a:srgbClr>
                  </a:solidFill>
                  <a:ln>
                    <a:solidFill>
                      <a:schemeClr val="bg1">
                        <a:lumMod val="6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800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235" name="Oval 234"/>
                  <p:cNvSpPr/>
                  <p:nvPr/>
                </p:nvSpPr>
                <p:spPr>
                  <a:xfrm>
                    <a:off x="8831781" y="1713782"/>
                    <a:ext cx="199962" cy="200722"/>
                  </a:xfrm>
                  <a:prstGeom prst="ellipse">
                    <a:avLst/>
                  </a:prstGeom>
                  <a:solidFill>
                    <a:srgbClr val="FF0000">
                      <a:alpha val="29804"/>
                    </a:srgbClr>
                  </a:solidFill>
                  <a:ln>
                    <a:solidFill>
                      <a:schemeClr val="bg1">
                        <a:lumMod val="6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800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236" name="Oval 235"/>
                  <p:cNvSpPr/>
                  <p:nvPr/>
                </p:nvSpPr>
                <p:spPr>
                  <a:xfrm>
                    <a:off x="8731800" y="1284461"/>
                    <a:ext cx="199962" cy="200722"/>
                  </a:xfrm>
                  <a:prstGeom prst="ellipse">
                    <a:avLst/>
                  </a:prstGeom>
                  <a:solidFill>
                    <a:srgbClr val="FF0000">
                      <a:alpha val="80000"/>
                    </a:srgbClr>
                  </a:solidFill>
                  <a:ln>
                    <a:solidFill>
                      <a:schemeClr val="bg1">
                        <a:lumMod val="6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800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237" name="Oval 236"/>
                  <p:cNvSpPr/>
                  <p:nvPr/>
                </p:nvSpPr>
                <p:spPr>
                  <a:xfrm>
                    <a:off x="8040265" y="1927135"/>
                    <a:ext cx="199962" cy="200722"/>
                  </a:xfrm>
                  <a:prstGeom prst="ellipse">
                    <a:avLst/>
                  </a:prstGeom>
                  <a:solidFill>
                    <a:srgbClr val="FF2600">
                      <a:alpha val="3137"/>
                    </a:srgbClr>
                  </a:solidFill>
                  <a:ln>
                    <a:solidFill>
                      <a:schemeClr val="bg1">
                        <a:lumMod val="6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800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238" name="Oval 237"/>
                  <p:cNvSpPr/>
                  <p:nvPr/>
                </p:nvSpPr>
                <p:spPr>
                  <a:xfrm>
                    <a:off x="9298358" y="1238549"/>
                    <a:ext cx="199962" cy="200722"/>
                  </a:xfrm>
                  <a:prstGeom prst="ellipse">
                    <a:avLst/>
                  </a:prstGeom>
                  <a:solidFill>
                    <a:srgbClr val="FF0000">
                      <a:alpha val="40000"/>
                    </a:srgbClr>
                  </a:solidFill>
                  <a:ln>
                    <a:solidFill>
                      <a:schemeClr val="bg1">
                        <a:lumMod val="6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800" dirty="0">
                      <a:solidFill>
                        <a:schemeClr val="tx1"/>
                      </a:solidFill>
                    </a:endParaRPr>
                  </a:p>
                </p:txBody>
              </p:sp>
              <p:cxnSp>
                <p:nvCxnSpPr>
                  <p:cNvPr id="239" name="Straight Connector 238"/>
                  <p:cNvCxnSpPr/>
                  <p:nvPr/>
                </p:nvCxnSpPr>
                <p:spPr>
                  <a:xfrm>
                    <a:off x="7604238" y="1223129"/>
                    <a:ext cx="246538" cy="189570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40" name="Straight Connector 239"/>
                  <p:cNvCxnSpPr/>
                  <p:nvPr/>
                </p:nvCxnSpPr>
                <p:spPr>
                  <a:xfrm flipH="1">
                    <a:off x="7850776" y="955500"/>
                    <a:ext cx="6191" cy="457199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41" name="Straight Connector 240"/>
                  <p:cNvCxnSpPr/>
                  <p:nvPr/>
                </p:nvCxnSpPr>
                <p:spPr>
                  <a:xfrm flipH="1">
                    <a:off x="7602727" y="955500"/>
                    <a:ext cx="254241" cy="261468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42" name="Straight Connector 241"/>
                  <p:cNvCxnSpPr/>
                  <p:nvPr/>
                </p:nvCxnSpPr>
                <p:spPr>
                  <a:xfrm>
                    <a:off x="7856967" y="955500"/>
                    <a:ext cx="104899" cy="280260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43" name="Straight Connector 242"/>
                  <p:cNvCxnSpPr/>
                  <p:nvPr/>
                </p:nvCxnSpPr>
                <p:spPr>
                  <a:xfrm flipV="1">
                    <a:off x="7850776" y="1235761"/>
                    <a:ext cx="111090" cy="176939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44" name="Straight Connector 243"/>
                  <p:cNvCxnSpPr/>
                  <p:nvPr/>
                </p:nvCxnSpPr>
                <p:spPr>
                  <a:xfrm flipV="1">
                    <a:off x="8132544" y="951196"/>
                    <a:ext cx="189098" cy="213599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45" name="Straight Connector 244"/>
                  <p:cNvCxnSpPr/>
                  <p:nvPr/>
                </p:nvCxnSpPr>
                <p:spPr>
                  <a:xfrm flipV="1">
                    <a:off x="8463036" y="710174"/>
                    <a:ext cx="218773" cy="99090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46" name="Straight Connector 245"/>
                  <p:cNvCxnSpPr/>
                  <p:nvPr/>
                </p:nvCxnSpPr>
                <p:spPr>
                  <a:xfrm flipH="1">
                    <a:off x="8708071" y="810535"/>
                    <a:ext cx="73719" cy="256687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47" name="Straight Connector 246"/>
                  <p:cNvCxnSpPr/>
                  <p:nvPr/>
                </p:nvCxnSpPr>
                <p:spPr>
                  <a:xfrm>
                    <a:off x="8637374" y="1238549"/>
                    <a:ext cx="123710" cy="75307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48" name="Straight Connector 247"/>
                  <p:cNvCxnSpPr/>
                  <p:nvPr/>
                </p:nvCxnSpPr>
                <p:spPr>
                  <a:xfrm flipV="1">
                    <a:off x="8931762" y="1338909"/>
                    <a:ext cx="366597" cy="45912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49" name="Straight Connector 248"/>
                  <p:cNvCxnSpPr/>
                  <p:nvPr/>
                </p:nvCxnSpPr>
                <p:spPr>
                  <a:xfrm flipH="1">
                    <a:off x="9002459" y="1409875"/>
                    <a:ext cx="325183" cy="333302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50" name="Straight Connector 249"/>
                  <p:cNvCxnSpPr/>
                  <p:nvPr/>
                </p:nvCxnSpPr>
                <p:spPr>
                  <a:xfrm flipH="1" flipV="1">
                    <a:off x="8831781" y="1485182"/>
                    <a:ext cx="29284" cy="257994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51" name="Straight Connector 250"/>
                  <p:cNvCxnSpPr/>
                  <p:nvPr/>
                </p:nvCxnSpPr>
                <p:spPr>
                  <a:xfrm flipH="1">
                    <a:off x="8210944" y="1826565"/>
                    <a:ext cx="200207" cy="129965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52" name="Straight Connector 251"/>
                  <p:cNvCxnSpPr/>
                  <p:nvPr/>
                </p:nvCxnSpPr>
                <p:spPr>
                  <a:xfrm flipV="1">
                    <a:off x="8481848" y="1238549"/>
                    <a:ext cx="155526" cy="416690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pic>
              <p:nvPicPr>
                <p:cNvPr id="206" name="Picture 205"/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5828263" y="1165528"/>
                  <a:ext cx="533400" cy="304800"/>
                </a:xfrm>
                <a:prstGeom prst="rect">
                  <a:avLst/>
                </a:prstGeom>
              </p:spPr>
            </p:pic>
            <p:grpSp>
              <p:nvGrpSpPr>
                <p:cNvPr id="207" name="Group 206"/>
                <p:cNvGrpSpPr/>
                <p:nvPr/>
              </p:nvGrpSpPr>
              <p:grpSpPr>
                <a:xfrm>
                  <a:off x="9953194" y="738066"/>
                  <a:ext cx="2094044" cy="1159725"/>
                  <a:chOff x="9953194" y="719858"/>
                  <a:chExt cx="2094044" cy="1159725"/>
                </a:xfrm>
              </p:grpSpPr>
              <p:sp>
                <p:nvSpPr>
                  <p:cNvPr id="212" name="Oval 211"/>
                  <p:cNvSpPr/>
                  <p:nvPr/>
                </p:nvSpPr>
                <p:spPr>
                  <a:xfrm>
                    <a:off x="10305904" y="719858"/>
                    <a:ext cx="199962" cy="200722"/>
                  </a:xfrm>
                  <a:prstGeom prst="ellipse">
                    <a:avLst/>
                  </a:prstGeom>
                  <a:solidFill>
                    <a:srgbClr val="FF0000">
                      <a:alpha val="94902"/>
                    </a:srgbClr>
                  </a:solidFill>
                  <a:ln>
                    <a:solidFill>
                      <a:schemeClr val="bg1">
                        <a:lumMod val="6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800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213" name="Oval 212"/>
                  <p:cNvSpPr/>
                  <p:nvPr/>
                </p:nvSpPr>
                <p:spPr>
                  <a:xfrm>
                    <a:off x="9953194" y="1087847"/>
                    <a:ext cx="199962" cy="200722"/>
                  </a:xfrm>
                  <a:prstGeom prst="ellipse">
                    <a:avLst/>
                  </a:prstGeom>
                  <a:solidFill>
                    <a:srgbClr val="FF2600">
                      <a:alpha val="16078"/>
                    </a:srgbClr>
                  </a:solidFill>
                  <a:ln>
                    <a:solidFill>
                      <a:schemeClr val="bg1">
                        <a:lumMod val="6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800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214" name="Oval 213"/>
                  <p:cNvSpPr/>
                  <p:nvPr/>
                </p:nvSpPr>
                <p:spPr>
                  <a:xfrm>
                    <a:off x="10510784" y="1100479"/>
                    <a:ext cx="199962" cy="200722"/>
                  </a:xfrm>
                  <a:prstGeom prst="ellipse">
                    <a:avLst/>
                  </a:prstGeom>
                  <a:solidFill>
                    <a:srgbClr val="FF0000">
                      <a:alpha val="54902"/>
                    </a:srgbClr>
                  </a:solidFill>
                  <a:ln>
                    <a:solidFill>
                      <a:schemeClr val="bg1">
                        <a:lumMod val="6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800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215" name="Oval 214"/>
                  <p:cNvSpPr/>
                  <p:nvPr/>
                </p:nvSpPr>
                <p:spPr>
                  <a:xfrm>
                    <a:off x="10299713" y="1377779"/>
                    <a:ext cx="199962" cy="200722"/>
                  </a:xfrm>
                  <a:prstGeom prst="ellipse">
                    <a:avLst/>
                  </a:prstGeom>
                  <a:solidFill>
                    <a:srgbClr val="FF2600">
                      <a:alpha val="25098"/>
                    </a:srgbClr>
                  </a:solidFill>
                  <a:ln>
                    <a:solidFill>
                      <a:schemeClr val="bg1">
                        <a:lumMod val="6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800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216" name="Oval 215"/>
                  <p:cNvSpPr/>
                  <p:nvPr/>
                </p:nvSpPr>
                <p:spPr>
                  <a:xfrm>
                    <a:off x="11380699" y="1678861"/>
                    <a:ext cx="199962" cy="200722"/>
                  </a:xfrm>
                  <a:prstGeom prst="ellipse">
                    <a:avLst/>
                  </a:prstGeom>
                  <a:solidFill>
                    <a:srgbClr val="FF0000">
                      <a:alpha val="29804"/>
                    </a:srgbClr>
                  </a:solidFill>
                  <a:ln>
                    <a:solidFill>
                      <a:schemeClr val="bg1">
                        <a:lumMod val="6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800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217" name="Oval 216"/>
                  <p:cNvSpPr/>
                  <p:nvPr/>
                </p:nvSpPr>
                <p:spPr>
                  <a:xfrm>
                    <a:off x="11280718" y="1249540"/>
                    <a:ext cx="199962" cy="200722"/>
                  </a:xfrm>
                  <a:prstGeom prst="ellipse">
                    <a:avLst/>
                  </a:prstGeom>
                  <a:solidFill>
                    <a:srgbClr val="FF0000">
                      <a:alpha val="80000"/>
                    </a:srgbClr>
                  </a:solidFill>
                  <a:ln>
                    <a:solidFill>
                      <a:schemeClr val="bg1">
                        <a:lumMod val="6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800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218" name="Oval 217"/>
                  <p:cNvSpPr/>
                  <p:nvPr/>
                </p:nvSpPr>
                <p:spPr>
                  <a:xfrm>
                    <a:off x="11847276" y="1203628"/>
                    <a:ext cx="199962" cy="200722"/>
                  </a:xfrm>
                  <a:prstGeom prst="ellipse">
                    <a:avLst/>
                  </a:prstGeom>
                  <a:solidFill>
                    <a:srgbClr val="FF0000">
                      <a:alpha val="40000"/>
                    </a:srgbClr>
                  </a:solidFill>
                  <a:ln>
                    <a:solidFill>
                      <a:schemeClr val="bg1">
                        <a:lumMod val="6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800" dirty="0">
                      <a:solidFill>
                        <a:schemeClr val="tx1"/>
                      </a:solidFill>
                    </a:endParaRPr>
                  </a:p>
                </p:txBody>
              </p:sp>
              <p:cxnSp>
                <p:nvCxnSpPr>
                  <p:cNvPr id="219" name="Straight Connector 218"/>
                  <p:cNvCxnSpPr/>
                  <p:nvPr/>
                </p:nvCxnSpPr>
                <p:spPr>
                  <a:xfrm>
                    <a:off x="10153156" y="1188208"/>
                    <a:ext cx="246538" cy="189570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20" name="Straight Connector 219"/>
                  <p:cNvCxnSpPr/>
                  <p:nvPr/>
                </p:nvCxnSpPr>
                <p:spPr>
                  <a:xfrm flipH="1">
                    <a:off x="10399694" y="920579"/>
                    <a:ext cx="6191" cy="457199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21" name="Straight Connector 220"/>
                  <p:cNvCxnSpPr/>
                  <p:nvPr/>
                </p:nvCxnSpPr>
                <p:spPr>
                  <a:xfrm flipH="1">
                    <a:off x="10151645" y="920579"/>
                    <a:ext cx="254241" cy="261468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22" name="Straight Connector 221"/>
                  <p:cNvCxnSpPr/>
                  <p:nvPr/>
                </p:nvCxnSpPr>
                <p:spPr>
                  <a:xfrm>
                    <a:off x="10405885" y="920579"/>
                    <a:ext cx="104899" cy="280260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23" name="Straight Connector 222"/>
                  <p:cNvCxnSpPr/>
                  <p:nvPr/>
                </p:nvCxnSpPr>
                <p:spPr>
                  <a:xfrm flipV="1">
                    <a:off x="10399694" y="1200840"/>
                    <a:ext cx="111090" cy="176939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24" name="Straight Connector 223"/>
                  <p:cNvCxnSpPr/>
                  <p:nvPr/>
                </p:nvCxnSpPr>
                <p:spPr>
                  <a:xfrm flipV="1">
                    <a:off x="11480680" y="1303988"/>
                    <a:ext cx="366597" cy="45912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25" name="Straight Connector 224"/>
                  <p:cNvCxnSpPr/>
                  <p:nvPr/>
                </p:nvCxnSpPr>
                <p:spPr>
                  <a:xfrm flipH="1">
                    <a:off x="11551377" y="1374954"/>
                    <a:ext cx="325183" cy="333302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26" name="Straight Connector 225"/>
                  <p:cNvCxnSpPr/>
                  <p:nvPr/>
                </p:nvCxnSpPr>
                <p:spPr>
                  <a:xfrm flipH="1" flipV="1">
                    <a:off x="11380699" y="1450261"/>
                    <a:ext cx="29284" cy="257994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208" name="Right Arrow 207"/>
                <p:cNvSpPr/>
                <p:nvPr/>
              </p:nvSpPr>
              <p:spPr>
                <a:xfrm>
                  <a:off x="2428226" y="1226488"/>
                  <a:ext cx="365760" cy="182880"/>
                </a:xfrm>
                <a:prstGeom prst="rightArrow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9" name="Right Arrow 208"/>
                <p:cNvSpPr/>
                <p:nvPr/>
              </p:nvSpPr>
              <p:spPr>
                <a:xfrm>
                  <a:off x="6553154" y="1226488"/>
                  <a:ext cx="365760" cy="182880"/>
                </a:xfrm>
                <a:prstGeom prst="rightArrow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0" name="Right Arrow 209"/>
                <p:cNvSpPr/>
                <p:nvPr/>
              </p:nvSpPr>
              <p:spPr>
                <a:xfrm>
                  <a:off x="9395940" y="1226488"/>
                  <a:ext cx="365760" cy="182880"/>
                </a:xfrm>
                <a:prstGeom prst="rightArrow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1" name="Right Arrow 210"/>
                <p:cNvSpPr/>
                <p:nvPr/>
              </p:nvSpPr>
              <p:spPr>
                <a:xfrm>
                  <a:off x="5271012" y="1226488"/>
                  <a:ext cx="365760" cy="182880"/>
                </a:xfrm>
                <a:prstGeom prst="rightArrow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" name="Rectangle 1"/>
              <p:cNvSpPr/>
              <p:nvPr/>
            </p:nvSpPr>
            <p:spPr>
              <a:xfrm>
                <a:off x="6873644" y="4746117"/>
                <a:ext cx="1855174" cy="1128546"/>
              </a:xfrm>
              <a:prstGeom prst="rect">
                <a:avLst/>
              </a:prstGeom>
              <a:noFill/>
              <a:ln w="6350"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0" name="Rectangle 309"/>
              <p:cNvSpPr/>
              <p:nvPr/>
            </p:nvSpPr>
            <p:spPr>
              <a:xfrm>
                <a:off x="3354319" y="4746117"/>
                <a:ext cx="1855174" cy="1128546"/>
              </a:xfrm>
              <a:prstGeom prst="rect">
                <a:avLst/>
              </a:prstGeom>
              <a:noFill/>
              <a:ln w="6350"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3" name="Rectangle 312"/>
              <p:cNvSpPr/>
              <p:nvPr/>
            </p:nvSpPr>
            <p:spPr>
              <a:xfrm>
                <a:off x="933909" y="4746117"/>
                <a:ext cx="1855174" cy="1128546"/>
              </a:xfrm>
              <a:prstGeom prst="rect">
                <a:avLst/>
              </a:prstGeom>
              <a:noFill/>
              <a:ln w="6350"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4" name="Rectangle 313"/>
              <p:cNvSpPr/>
              <p:nvPr/>
            </p:nvSpPr>
            <p:spPr>
              <a:xfrm>
                <a:off x="9295210" y="4746117"/>
                <a:ext cx="1855174" cy="1128546"/>
              </a:xfrm>
              <a:prstGeom prst="rect">
                <a:avLst/>
              </a:prstGeom>
              <a:noFill/>
              <a:ln w="6350"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9" name="Rounded Rectangle 8"/>
            <p:cNvSpPr/>
            <p:nvPr/>
          </p:nvSpPr>
          <p:spPr>
            <a:xfrm>
              <a:off x="833718" y="94129"/>
              <a:ext cx="10784541" cy="1090811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2" name="Rounded Rectangle 311"/>
            <p:cNvSpPr/>
            <p:nvPr/>
          </p:nvSpPr>
          <p:spPr>
            <a:xfrm>
              <a:off x="843520" y="1313058"/>
              <a:ext cx="10784541" cy="3615761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5" name="Rounded Rectangle 314"/>
            <p:cNvSpPr/>
            <p:nvPr/>
          </p:nvSpPr>
          <p:spPr>
            <a:xfrm>
              <a:off x="824533" y="5081674"/>
              <a:ext cx="10784541" cy="1616588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149337" y="345117"/>
            <a:ext cx="11162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Extended gene</a:t>
            </a:r>
            <a:endParaRPr lang="en-US" dirty="0"/>
          </a:p>
        </p:txBody>
      </p:sp>
      <p:sp>
        <p:nvSpPr>
          <p:cNvPr id="316" name="TextBox 315"/>
          <p:cNvSpPr txBox="1"/>
          <p:nvPr/>
        </p:nvSpPr>
        <p:spPr>
          <a:xfrm>
            <a:off x="23379" y="3023957"/>
            <a:ext cx="13681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mtClean="0"/>
              <a:t>Patient Aggregation</a:t>
            </a:r>
            <a:endParaRPr lang="en-US" dirty="0"/>
          </a:p>
        </p:txBody>
      </p:sp>
      <p:sp>
        <p:nvSpPr>
          <p:cNvPr id="317" name="TextBox 316"/>
          <p:cNvSpPr txBox="1"/>
          <p:nvPr/>
        </p:nvSpPr>
        <p:spPr>
          <a:xfrm>
            <a:off x="-60542" y="5528602"/>
            <a:ext cx="15359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Network Propagation</a:t>
            </a:r>
            <a:endParaRPr lang="en-US" dirty="0"/>
          </a:p>
        </p:txBody>
      </p:sp>
      <p:sp>
        <p:nvSpPr>
          <p:cNvPr id="17" name="Date Placeholder 1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78EBD-EE3E-2647-B991-715BF32588FD}" type="datetime1">
              <a:rPr lang="en-US" smtClean="0"/>
              <a:t>9/22/17</a:t>
            </a:fld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90CB10-3CFA-3A43-9BE3-6DA7EBF618D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601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7" name="Group 186"/>
          <p:cNvGrpSpPr/>
          <p:nvPr/>
        </p:nvGrpSpPr>
        <p:grpSpPr>
          <a:xfrm>
            <a:off x="142691" y="558906"/>
            <a:ext cx="11904547" cy="1518044"/>
            <a:chOff x="142691" y="558906"/>
            <a:chExt cx="11904547" cy="1518044"/>
          </a:xfrm>
        </p:grpSpPr>
        <p:grpSp>
          <p:nvGrpSpPr>
            <p:cNvPr id="65" name="Group 64"/>
            <p:cNvGrpSpPr/>
            <p:nvPr/>
          </p:nvGrpSpPr>
          <p:grpSpPr>
            <a:xfrm>
              <a:off x="142691" y="558906"/>
              <a:ext cx="2094044" cy="1518044"/>
              <a:chOff x="774700" y="508000"/>
              <a:chExt cx="2094044" cy="1518044"/>
            </a:xfrm>
          </p:grpSpPr>
          <p:sp>
            <p:nvSpPr>
              <p:cNvPr id="3" name="Oval 2"/>
              <p:cNvSpPr/>
              <p:nvPr/>
            </p:nvSpPr>
            <p:spPr>
              <a:xfrm>
                <a:off x="1127410" y="652966"/>
                <a:ext cx="199962" cy="200722"/>
              </a:xfrm>
              <a:prstGeom prst="ellipse">
                <a:avLst/>
              </a:prstGeom>
              <a:solidFill>
                <a:srgbClr val="FF0000">
                  <a:alpha val="89804"/>
                </a:srgbClr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" name="Oval 3"/>
              <p:cNvSpPr/>
              <p:nvPr/>
            </p:nvSpPr>
            <p:spPr>
              <a:xfrm>
                <a:off x="774700" y="1020955"/>
                <a:ext cx="199962" cy="200722"/>
              </a:xfrm>
              <a:prstGeom prst="ellipse">
                <a:avLst/>
              </a:prstGeom>
              <a:noFill/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5" name="Oval 4"/>
              <p:cNvSpPr/>
              <p:nvPr/>
            </p:nvSpPr>
            <p:spPr>
              <a:xfrm>
                <a:off x="1332290" y="1033587"/>
                <a:ext cx="199962" cy="200722"/>
              </a:xfrm>
              <a:prstGeom prst="ellipse">
                <a:avLst/>
              </a:prstGeom>
              <a:solidFill>
                <a:srgbClr val="FF0000">
                  <a:alpha val="40000"/>
                </a:srgbClr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6" name="Oval 5"/>
              <p:cNvSpPr/>
              <p:nvPr/>
            </p:nvSpPr>
            <p:spPr>
              <a:xfrm>
                <a:off x="1121219" y="1310887"/>
                <a:ext cx="199962" cy="200722"/>
              </a:xfrm>
              <a:prstGeom prst="ellipse">
                <a:avLst/>
              </a:prstGeom>
              <a:solidFill>
                <a:srgbClr val="FF2600">
                  <a:alpha val="9804"/>
                </a:srgbClr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7" name="Oval 6"/>
              <p:cNvSpPr/>
              <p:nvPr/>
            </p:nvSpPr>
            <p:spPr>
              <a:xfrm>
                <a:off x="2052233" y="508000"/>
                <a:ext cx="199962" cy="200722"/>
              </a:xfrm>
              <a:prstGeom prst="ellipse">
                <a:avLst/>
              </a:prstGeom>
              <a:noFill/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8" name="Oval 7"/>
              <p:cNvSpPr/>
              <p:nvPr/>
            </p:nvSpPr>
            <p:spPr>
              <a:xfrm>
                <a:off x="1662782" y="678056"/>
                <a:ext cx="199962" cy="200722"/>
              </a:xfrm>
              <a:prstGeom prst="ellipse">
                <a:avLst/>
              </a:prstGeom>
              <a:noFill/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9" name="Oval 8"/>
              <p:cNvSpPr/>
              <p:nvPr/>
            </p:nvSpPr>
            <p:spPr>
              <a:xfrm>
                <a:off x="1907817" y="936014"/>
                <a:ext cx="199962" cy="200722"/>
              </a:xfrm>
              <a:prstGeom prst="ellipse">
                <a:avLst/>
              </a:prstGeom>
              <a:solidFill>
                <a:srgbClr val="FF0000">
                  <a:alpha val="5098"/>
                </a:srgbClr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0" name="Oval 9"/>
              <p:cNvSpPr/>
              <p:nvPr/>
            </p:nvSpPr>
            <p:spPr>
              <a:xfrm>
                <a:off x="1752291" y="1553425"/>
                <a:ext cx="199962" cy="200722"/>
              </a:xfrm>
              <a:prstGeom prst="ellipse">
                <a:avLst/>
              </a:prstGeom>
              <a:noFill/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" name="Oval 10"/>
              <p:cNvSpPr/>
              <p:nvPr/>
            </p:nvSpPr>
            <p:spPr>
              <a:xfrm>
                <a:off x="2202205" y="1611969"/>
                <a:ext cx="199962" cy="200722"/>
              </a:xfrm>
              <a:prstGeom prst="ellipse">
                <a:avLst/>
              </a:prstGeom>
              <a:solidFill>
                <a:srgbClr val="FF0000">
                  <a:alpha val="0"/>
                </a:srgbClr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2" name="Oval 11"/>
              <p:cNvSpPr/>
              <p:nvPr/>
            </p:nvSpPr>
            <p:spPr>
              <a:xfrm>
                <a:off x="2102224" y="1182648"/>
                <a:ext cx="199962" cy="200722"/>
              </a:xfrm>
              <a:prstGeom prst="ellipse">
                <a:avLst/>
              </a:prstGeom>
              <a:solidFill>
                <a:srgbClr val="FF0000">
                  <a:alpha val="74902"/>
                </a:srgbClr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3" name="Oval 12"/>
              <p:cNvSpPr/>
              <p:nvPr/>
            </p:nvSpPr>
            <p:spPr>
              <a:xfrm>
                <a:off x="1410689" y="1825322"/>
                <a:ext cx="199962" cy="200722"/>
              </a:xfrm>
              <a:prstGeom prst="ellipse">
                <a:avLst/>
              </a:prstGeom>
              <a:noFill/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4" name="Oval 13"/>
              <p:cNvSpPr/>
              <p:nvPr/>
            </p:nvSpPr>
            <p:spPr>
              <a:xfrm>
                <a:off x="2668782" y="1136736"/>
                <a:ext cx="199962" cy="200722"/>
              </a:xfrm>
              <a:prstGeom prst="ellipse">
                <a:avLst/>
              </a:prstGeom>
              <a:solidFill>
                <a:srgbClr val="FF0000">
                  <a:alpha val="9804"/>
                </a:srgbClr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26" name="Straight Connector 25"/>
              <p:cNvCxnSpPr>
                <a:stCxn id="4" idx="6"/>
                <a:endCxn id="6" idx="0"/>
              </p:cNvCxnSpPr>
              <p:nvPr/>
            </p:nvCxnSpPr>
            <p:spPr>
              <a:xfrm>
                <a:off x="974662" y="1121316"/>
                <a:ext cx="246538" cy="18957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/>
              <p:cNvCxnSpPr>
                <a:stCxn id="3" idx="4"/>
                <a:endCxn id="6" idx="0"/>
              </p:cNvCxnSpPr>
              <p:nvPr/>
            </p:nvCxnSpPr>
            <p:spPr>
              <a:xfrm flipH="1">
                <a:off x="1221200" y="853687"/>
                <a:ext cx="6191" cy="457199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/>
              <p:cNvCxnSpPr>
                <a:stCxn id="3" idx="4"/>
              </p:cNvCxnSpPr>
              <p:nvPr/>
            </p:nvCxnSpPr>
            <p:spPr>
              <a:xfrm flipH="1">
                <a:off x="973151" y="853687"/>
                <a:ext cx="254241" cy="26146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/>
              <p:cNvCxnSpPr>
                <a:stCxn id="3" idx="4"/>
                <a:endCxn id="5" idx="2"/>
              </p:cNvCxnSpPr>
              <p:nvPr/>
            </p:nvCxnSpPr>
            <p:spPr>
              <a:xfrm>
                <a:off x="1227391" y="853687"/>
                <a:ext cx="104899" cy="28026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/>
              <p:cNvCxnSpPr>
                <a:stCxn id="6" idx="0"/>
                <a:endCxn id="5" idx="2"/>
              </p:cNvCxnSpPr>
              <p:nvPr/>
            </p:nvCxnSpPr>
            <p:spPr>
              <a:xfrm flipV="1">
                <a:off x="1221200" y="1133948"/>
                <a:ext cx="111090" cy="176939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/>
              <p:cNvCxnSpPr>
                <a:stCxn id="5" idx="7"/>
                <a:endCxn id="8" idx="3"/>
              </p:cNvCxnSpPr>
              <p:nvPr/>
            </p:nvCxnSpPr>
            <p:spPr>
              <a:xfrm flipV="1">
                <a:off x="1502968" y="849383"/>
                <a:ext cx="189098" cy="213599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/>
              <p:cNvCxnSpPr>
                <a:stCxn id="8" idx="7"/>
                <a:endCxn id="7" idx="2"/>
              </p:cNvCxnSpPr>
              <p:nvPr/>
            </p:nvCxnSpPr>
            <p:spPr>
              <a:xfrm flipV="1">
                <a:off x="1833460" y="608361"/>
                <a:ext cx="218773" cy="9909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/>
              <p:cNvCxnSpPr>
                <a:stCxn id="7" idx="4"/>
                <a:endCxn id="9" idx="7"/>
              </p:cNvCxnSpPr>
              <p:nvPr/>
            </p:nvCxnSpPr>
            <p:spPr>
              <a:xfrm flipH="1">
                <a:off x="2078495" y="708722"/>
                <a:ext cx="73719" cy="256687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/>
              <p:cNvCxnSpPr>
                <a:stCxn id="9" idx="4"/>
                <a:endCxn id="12" idx="1"/>
              </p:cNvCxnSpPr>
              <p:nvPr/>
            </p:nvCxnSpPr>
            <p:spPr>
              <a:xfrm>
                <a:off x="2007798" y="1136736"/>
                <a:ext cx="123710" cy="75307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/>
              <p:cNvCxnSpPr>
                <a:stCxn id="12" idx="6"/>
                <a:endCxn id="14" idx="2"/>
              </p:cNvCxnSpPr>
              <p:nvPr/>
            </p:nvCxnSpPr>
            <p:spPr>
              <a:xfrm flipV="1">
                <a:off x="2302186" y="1237096"/>
                <a:ext cx="366597" cy="45912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/>
              <p:cNvCxnSpPr>
                <a:stCxn id="14" idx="3"/>
                <a:endCxn id="11" idx="7"/>
              </p:cNvCxnSpPr>
              <p:nvPr/>
            </p:nvCxnSpPr>
            <p:spPr>
              <a:xfrm flipH="1">
                <a:off x="2372883" y="1308062"/>
                <a:ext cx="325183" cy="333302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/>
              <p:cNvCxnSpPr>
                <a:stCxn id="11" idx="1"/>
                <a:endCxn id="12" idx="4"/>
              </p:cNvCxnSpPr>
              <p:nvPr/>
            </p:nvCxnSpPr>
            <p:spPr>
              <a:xfrm flipH="1" flipV="1">
                <a:off x="2202205" y="1383369"/>
                <a:ext cx="29284" cy="257994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/>
              <p:cNvCxnSpPr>
                <a:stCxn id="10" idx="3"/>
                <a:endCxn id="13" idx="7"/>
              </p:cNvCxnSpPr>
              <p:nvPr/>
            </p:nvCxnSpPr>
            <p:spPr>
              <a:xfrm flipH="1">
                <a:off x="1581368" y="1724752"/>
                <a:ext cx="200207" cy="129965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/>
              <p:cNvCxnSpPr>
                <a:stCxn id="10" idx="0"/>
                <a:endCxn id="9" idx="4"/>
              </p:cNvCxnSpPr>
              <p:nvPr/>
            </p:nvCxnSpPr>
            <p:spPr>
              <a:xfrm flipV="1">
                <a:off x="1852272" y="1136736"/>
                <a:ext cx="155526" cy="41669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0" name="Group 119"/>
            <p:cNvGrpSpPr/>
            <p:nvPr/>
          </p:nvGrpSpPr>
          <p:grpSpPr>
            <a:xfrm>
              <a:off x="2985477" y="558906"/>
              <a:ext cx="2094044" cy="1518044"/>
              <a:chOff x="3674958" y="578436"/>
              <a:chExt cx="2094044" cy="1518044"/>
            </a:xfrm>
          </p:grpSpPr>
          <p:sp>
            <p:nvSpPr>
              <p:cNvPr id="67" name="Oval 66"/>
              <p:cNvSpPr/>
              <p:nvPr/>
            </p:nvSpPr>
            <p:spPr>
              <a:xfrm>
                <a:off x="4027668" y="723402"/>
                <a:ext cx="199962" cy="200722"/>
              </a:xfrm>
              <a:prstGeom prst="ellipse">
                <a:avLst/>
              </a:prstGeom>
              <a:solidFill>
                <a:srgbClr val="FF0000">
                  <a:alpha val="89804"/>
                </a:srgbClr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68" name="Oval 67"/>
              <p:cNvSpPr/>
              <p:nvPr/>
            </p:nvSpPr>
            <p:spPr>
              <a:xfrm>
                <a:off x="3674958" y="1091391"/>
                <a:ext cx="199962" cy="200722"/>
              </a:xfrm>
              <a:prstGeom prst="ellipse">
                <a:avLst/>
              </a:prstGeom>
              <a:solidFill>
                <a:srgbClr val="FF2600">
                  <a:alpha val="7843"/>
                </a:srgbClr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69" name="Oval 68"/>
              <p:cNvSpPr/>
              <p:nvPr/>
            </p:nvSpPr>
            <p:spPr>
              <a:xfrm>
                <a:off x="4232548" y="1104023"/>
                <a:ext cx="199962" cy="200722"/>
              </a:xfrm>
              <a:prstGeom prst="ellipse">
                <a:avLst/>
              </a:prstGeom>
              <a:solidFill>
                <a:srgbClr val="FF0000">
                  <a:alpha val="50196"/>
                </a:srgbClr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70" name="Oval 69"/>
              <p:cNvSpPr/>
              <p:nvPr/>
            </p:nvSpPr>
            <p:spPr>
              <a:xfrm>
                <a:off x="4021477" y="1381323"/>
                <a:ext cx="199962" cy="200722"/>
              </a:xfrm>
              <a:prstGeom prst="ellipse">
                <a:avLst/>
              </a:prstGeom>
              <a:solidFill>
                <a:srgbClr val="FF2600">
                  <a:alpha val="18039"/>
                </a:srgbClr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71" name="Oval 70"/>
              <p:cNvSpPr/>
              <p:nvPr/>
            </p:nvSpPr>
            <p:spPr>
              <a:xfrm>
                <a:off x="4952491" y="578436"/>
                <a:ext cx="199962" cy="200722"/>
              </a:xfrm>
              <a:prstGeom prst="ellipse">
                <a:avLst/>
              </a:prstGeom>
              <a:solidFill>
                <a:srgbClr val="FF2600">
                  <a:alpha val="5098"/>
                </a:srgbClr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72" name="Oval 71"/>
              <p:cNvSpPr/>
              <p:nvPr/>
            </p:nvSpPr>
            <p:spPr>
              <a:xfrm>
                <a:off x="4563040" y="748492"/>
                <a:ext cx="199962" cy="200722"/>
              </a:xfrm>
              <a:prstGeom prst="ellipse">
                <a:avLst/>
              </a:prstGeom>
              <a:solidFill>
                <a:srgbClr val="FF2600">
                  <a:alpha val="3137"/>
                </a:srgbClr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73" name="Oval 72"/>
              <p:cNvSpPr/>
              <p:nvPr/>
            </p:nvSpPr>
            <p:spPr>
              <a:xfrm>
                <a:off x="4808075" y="1006450"/>
                <a:ext cx="199962" cy="200722"/>
              </a:xfrm>
              <a:prstGeom prst="ellipse">
                <a:avLst/>
              </a:prstGeom>
              <a:solidFill>
                <a:srgbClr val="FF0000">
                  <a:alpha val="9804"/>
                </a:srgbClr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74" name="Oval 73"/>
              <p:cNvSpPr/>
              <p:nvPr/>
            </p:nvSpPr>
            <p:spPr>
              <a:xfrm>
                <a:off x="4652549" y="1623861"/>
                <a:ext cx="199962" cy="200722"/>
              </a:xfrm>
              <a:prstGeom prst="ellipse">
                <a:avLst/>
              </a:prstGeom>
              <a:solidFill>
                <a:srgbClr val="FF0000">
                  <a:alpha val="7843"/>
                </a:srgbClr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75" name="Oval 74"/>
              <p:cNvSpPr/>
              <p:nvPr/>
            </p:nvSpPr>
            <p:spPr>
              <a:xfrm>
                <a:off x="5102463" y="1682405"/>
                <a:ext cx="199962" cy="200722"/>
              </a:xfrm>
              <a:prstGeom prst="ellipse">
                <a:avLst/>
              </a:prstGeom>
              <a:solidFill>
                <a:srgbClr val="FF0000">
                  <a:alpha val="12157"/>
                </a:srgbClr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76" name="Oval 75"/>
              <p:cNvSpPr/>
              <p:nvPr/>
            </p:nvSpPr>
            <p:spPr>
              <a:xfrm>
                <a:off x="5002482" y="1253084"/>
                <a:ext cx="199962" cy="200722"/>
              </a:xfrm>
              <a:prstGeom prst="ellipse">
                <a:avLst/>
              </a:prstGeom>
              <a:solidFill>
                <a:srgbClr val="FF0000">
                  <a:alpha val="80000"/>
                </a:srgbClr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77" name="Oval 76"/>
              <p:cNvSpPr/>
              <p:nvPr/>
            </p:nvSpPr>
            <p:spPr>
              <a:xfrm>
                <a:off x="4310947" y="1895758"/>
                <a:ext cx="199962" cy="200722"/>
              </a:xfrm>
              <a:prstGeom prst="ellipse">
                <a:avLst/>
              </a:prstGeom>
              <a:solidFill>
                <a:srgbClr val="FF2600">
                  <a:alpha val="3137"/>
                </a:srgbClr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78" name="Oval 77"/>
              <p:cNvSpPr/>
              <p:nvPr/>
            </p:nvSpPr>
            <p:spPr>
              <a:xfrm>
                <a:off x="5569040" y="1207172"/>
                <a:ext cx="199962" cy="200722"/>
              </a:xfrm>
              <a:prstGeom prst="ellipse">
                <a:avLst/>
              </a:prstGeom>
              <a:solidFill>
                <a:srgbClr val="FF0000">
                  <a:alpha val="20000"/>
                </a:srgbClr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79" name="Straight Connector 78"/>
              <p:cNvCxnSpPr>
                <a:stCxn id="68" idx="6"/>
                <a:endCxn id="70" idx="0"/>
              </p:cNvCxnSpPr>
              <p:nvPr/>
            </p:nvCxnSpPr>
            <p:spPr>
              <a:xfrm>
                <a:off x="3874920" y="1191752"/>
                <a:ext cx="246538" cy="18957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79"/>
              <p:cNvCxnSpPr>
                <a:stCxn id="67" idx="4"/>
                <a:endCxn id="70" idx="0"/>
              </p:cNvCxnSpPr>
              <p:nvPr/>
            </p:nvCxnSpPr>
            <p:spPr>
              <a:xfrm flipH="1">
                <a:off x="4121458" y="924123"/>
                <a:ext cx="6191" cy="457199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80"/>
              <p:cNvCxnSpPr>
                <a:stCxn id="67" idx="4"/>
              </p:cNvCxnSpPr>
              <p:nvPr/>
            </p:nvCxnSpPr>
            <p:spPr>
              <a:xfrm flipH="1">
                <a:off x="3873409" y="924123"/>
                <a:ext cx="254241" cy="26146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81"/>
              <p:cNvCxnSpPr>
                <a:stCxn id="67" idx="4"/>
                <a:endCxn id="69" idx="2"/>
              </p:cNvCxnSpPr>
              <p:nvPr/>
            </p:nvCxnSpPr>
            <p:spPr>
              <a:xfrm>
                <a:off x="4127649" y="924123"/>
                <a:ext cx="104899" cy="28026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82"/>
              <p:cNvCxnSpPr>
                <a:stCxn id="70" idx="0"/>
                <a:endCxn id="69" idx="2"/>
              </p:cNvCxnSpPr>
              <p:nvPr/>
            </p:nvCxnSpPr>
            <p:spPr>
              <a:xfrm flipV="1">
                <a:off x="4121458" y="1204384"/>
                <a:ext cx="111090" cy="176939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83"/>
              <p:cNvCxnSpPr>
                <a:stCxn id="69" idx="7"/>
                <a:endCxn id="72" idx="3"/>
              </p:cNvCxnSpPr>
              <p:nvPr/>
            </p:nvCxnSpPr>
            <p:spPr>
              <a:xfrm flipV="1">
                <a:off x="4403226" y="919819"/>
                <a:ext cx="189098" cy="213599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84"/>
              <p:cNvCxnSpPr>
                <a:stCxn id="72" idx="7"/>
                <a:endCxn id="71" idx="2"/>
              </p:cNvCxnSpPr>
              <p:nvPr/>
            </p:nvCxnSpPr>
            <p:spPr>
              <a:xfrm flipV="1">
                <a:off x="4733718" y="678797"/>
                <a:ext cx="218773" cy="9909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85"/>
              <p:cNvCxnSpPr>
                <a:stCxn id="71" idx="4"/>
                <a:endCxn id="73" idx="7"/>
              </p:cNvCxnSpPr>
              <p:nvPr/>
            </p:nvCxnSpPr>
            <p:spPr>
              <a:xfrm flipH="1">
                <a:off x="4978753" y="779158"/>
                <a:ext cx="73719" cy="256687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86"/>
              <p:cNvCxnSpPr>
                <a:stCxn id="73" idx="4"/>
                <a:endCxn id="76" idx="1"/>
              </p:cNvCxnSpPr>
              <p:nvPr/>
            </p:nvCxnSpPr>
            <p:spPr>
              <a:xfrm>
                <a:off x="4908056" y="1207172"/>
                <a:ext cx="123710" cy="75307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87"/>
              <p:cNvCxnSpPr>
                <a:stCxn id="76" idx="6"/>
                <a:endCxn id="78" idx="2"/>
              </p:cNvCxnSpPr>
              <p:nvPr/>
            </p:nvCxnSpPr>
            <p:spPr>
              <a:xfrm flipV="1">
                <a:off x="5202444" y="1307532"/>
                <a:ext cx="366597" cy="45912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88"/>
              <p:cNvCxnSpPr>
                <a:stCxn id="78" idx="3"/>
                <a:endCxn id="75" idx="7"/>
              </p:cNvCxnSpPr>
              <p:nvPr/>
            </p:nvCxnSpPr>
            <p:spPr>
              <a:xfrm flipH="1">
                <a:off x="5273141" y="1378498"/>
                <a:ext cx="325183" cy="333302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89"/>
              <p:cNvCxnSpPr>
                <a:stCxn id="75" idx="1"/>
                <a:endCxn id="76" idx="4"/>
              </p:cNvCxnSpPr>
              <p:nvPr/>
            </p:nvCxnSpPr>
            <p:spPr>
              <a:xfrm flipH="1" flipV="1">
                <a:off x="5102463" y="1453805"/>
                <a:ext cx="29284" cy="257994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90"/>
              <p:cNvCxnSpPr>
                <a:stCxn id="74" idx="3"/>
                <a:endCxn id="77" idx="7"/>
              </p:cNvCxnSpPr>
              <p:nvPr/>
            </p:nvCxnSpPr>
            <p:spPr>
              <a:xfrm flipH="1">
                <a:off x="4481626" y="1795188"/>
                <a:ext cx="200207" cy="129965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91"/>
              <p:cNvCxnSpPr>
                <a:stCxn id="74" idx="0"/>
                <a:endCxn id="73" idx="4"/>
              </p:cNvCxnSpPr>
              <p:nvPr/>
            </p:nvCxnSpPr>
            <p:spPr>
              <a:xfrm flipV="1">
                <a:off x="4752530" y="1207172"/>
                <a:ext cx="155526" cy="41669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9" name="Group 118"/>
            <p:cNvGrpSpPr/>
            <p:nvPr/>
          </p:nvGrpSpPr>
          <p:grpSpPr>
            <a:xfrm>
              <a:off x="7110405" y="558906"/>
              <a:ext cx="2094044" cy="1518044"/>
              <a:chOff x="7404276" y="609813"/>
              <a:chExt cx="2094044" cy="1518044"/>
            </a:xfrm>
          </p:grpSpPr>
          <p:sp>
            <p:nvSpPr>
              <p:cNvPr id="93" name="Oval 92"/>
              <p:cNvSpPr/>
              <p:nvPr/>
            </p:nvSpPr>
            <p:spPr>
              <a:xfrm>
                <a:off x="7756986" y="754779"/>
                <a:ext cx="199962" cy="200722"/>
              </a:xfrm>
              <a:prstGeom prst="ellipse">
                <a:avLst/>
              </a:prstGeom>
              <a:solidFill>
                <a:srgbClr val="FF0000">
                  <a:alpha val="94902"/>
                </a:srgbClr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94" name="Oval 93"/>
              <p:cNvSpPr/>
              <p:nvPr/>
            </p:nvSpPr>
            <p:spPr>
              <a:xfrm>
                <a:off x="7404276" y="1122768"/>
                <a:ext cx="199962" cy="200722"/>
              </a:xfrm>
              <a:prstGeom prst="ellipse">
                <a:avLst/>
              </a:prstGeom>
              <a:solidFill>
                <a:srgbClr val="FF2600">
                  <a:alpha val="16078"/>
                </a:srgbClr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95" name="Oval 94"/>
              <p:cNvSpPr/>
              <p:nvPr/>
            </p:nvSpPr>
            <p:spPr>
              <a:xfrm>
                <a:off x="7961866" y="1135400"/>
                <a:ext cx="199962" cy="200722"/>
              </a:xfrm>
              <a:prstGeom prst="ellipse">
                <a:avLst/>
              </a:prstGeom>
              <a:solidFill>
                <a:srgbClr val="FF0000">
                  <a:alpha val="54902"/>
                </a:srgbClr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96" name="Oval 95"/>
              <p:cNvSpPr/>
              <p:nvPr/>
            </p:nvSpPr>
            <p:spPr>
              <a:xfrm>
                <a:off x="7750795" y="1412700"/>
                <a:ext cx="199962" cy="200722"/>
              </a:xfrm>
              <a:prstGeom prst="ellipse">
                <a:avLst/>
              </a:prstGeom>
              <a:solidFill>
                <a:srgbClr val="FF2600">
                  <a:alpha val="25098"/>
                </a:srgbClr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97" name="Oval 96"/>
              <p:cNvSpPr/>
              <p:nvPr/>
            </p:nvSpPr>
            <p:spPr>
              <a:xfrm>
                <a:off x="8681809" y="609813"/>
                <a:ext cx="199962" cy="200722"/>
              </a:xfrm>
              <a:prstGeom prst="ellipse">
                <a:avLst/>
              </a:prstGeom>
              <a:solidFill>
                <a:srgbClr val="FF2600">
                  <a:alpha val="5098"/>
                </a:srgbClr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98" name="Oval 97"/>
              <p:cNvSpPr/>
              <p:nvPr/>
            </p:nvSpPr>
            <p:spPr>
              <a:xfrm>
                <a:off x="8292358" y="779869"/>
                <a:ext cx="199962" cy="200722"/>
              </a:xfrm>
              <a:prstGeom prst="ellipse">
                <a:avLst/>
              </a:prstGeom>
              <a:solidFill>
                <a:srgbClr val="FF2600">
                  <a:alpha val="3137"/>
                </a:srgbClr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99" name="Oval 98"/>
              <p:cNvSpPr/>
              <p:nvPr/>
            </p:nvSpPr>
            <p:spPr>
              <a:xfrm>
                <a:off x="8537393" y="1037827"/>
                <a:ext cx="199962" cy="200722"/>
              </a:xfrm>
              <a:prstGeom prst="ellipse">
                <a:avLst/>
              </a:prstGeom>
              <a:solidFill>
                <a:srgbClr val="FF0000">
                  <a:alpha val="9804"/>
                </a:srgbClr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00" name="Oval 99"/>
              <p:cNvSpPr/>
              <p:nvPr/>
            </p:nvSpPr>
            <p:spPr>
              <a:xfrm>
                <a:off x="8381867" y="1655238"/>
                <a:ext cx="199962" cy="200722"/>
              </a:xfrm>
              <a:prstGeom prst="ellipse">
                <a:avLst/>
              </a:prstGeom>
              <a:solidFill>
                <a:srgbClr val="FF0000">
                  <a:alpha val="7843"/>
                </a:srgbClr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01" name="Oval 100"/>
              <p:cNvSpPr/>
              <p:nvPr/>
            </p:nvSpPr>
            <p:spPr>
              <a:xfrm>
                <a:off x="8831781" y="1713782"/>
                <a:ext cx="199962" cy="200722"/>
              </a:xfrm>
              <a:prstGeom prst="ellipse">
                <a:avLst/>
              </a:prstGeom>
              <a:solidFill>
                <a:srgbClr val="FF0000">
                  <a:alpha val="29804"/>
                </a:srgbClr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02" name="Oval 101"/>
              <p:cNvSpPr/>
              <p:nvPr/>
            </p:nvSpPr>
            <p:spPr>
              <a:xfrm>
                <a:off x="8731800" y="1284461"/>
                <a:ext cx="199962" cy="200722"/>
              </a:xfrm>
              <a:prstGeom prst="ellipse">
                <a:avLst/>
              </a:prstGeom>
              <a:solidFill>
                <a:srgbClr val="FF0000">
                  <a:alpha val="80000"/>
                </a:srgbClr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03" name="Oval 102"/>
              <p:cNvSpPr/>
              <p:nvPr/>
            </p:nvSpPr>
            <p:spPr>
              <a:xfrm>
                <a:off x="8040265" y="1927135"/>
                <a:ext cx="199962" cy="200722"/>
              </a:xfrm>
              <a:prstGeom prst="ellipse">
                <a:avLst/>
              </a:prstGeom>
              <a:solidFill>
                <a:srgbClr val="FF2600">
                  <a:alpha val="3137"/>
                </a:srgbClr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04" name="Oval 103"/>
              <p:cNvSpPr/>
              <p:nvPr/>
            </p:nvSpPr>
            <p:spPr>
              <a:xfrm>
                <a:off x="9298358" y="1238549"/>
                <a:ext cx="199962" cy="200722"/>
              </a:xfrm>
              <a:prstGeom prst="ellipse">
                <a:avLst/>
              </a:prstGeom>
              <a:solidFill>
                <a:srgbClr val="FF0000">
                  <a:alpha val="40000"/>
                </a:srgbClr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105" name="Straight Connector 104"/>
              <p:cNvCxnSpPr/>
              <p:nvPr/>
            </p:nvCxnSpPr>
            <p:spPr>
              <a:xfrm>
                <a:off x="7604238" y="1223129"/>
                <a:ext cx="246538" cy="18957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" name="Straight Connector 105"/>
              <p:cNvCxnSpPr/>
              <p:nvPr/>
            </p:nvCxnSpPr>
            <p:spPr>
              <a:xfrm flipH="1">
                <a:off x="7850776" y="955500"/>
                <a:ext cx="6191" cy="457199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" name="Straight Connector 106"/>
              <p:cNvCxnSpPr/>
              <p:nvPr/>
            </p:nvCxnSpPr>
            <p:spPr>
              <a:xfrm flipH="1">
                <a:off x="7602727" y="955500"/>
                <a:ext cx="254241" cy="26146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" name="Straight Connector 107"/>
              <p:cNvCxnSpPr/>
              <p:nvPr/>
            </p:nvCxnSpPr>
            <p:spPr>
              <a:xfrm>
                <a:off x="7856967" y="955500"/>
                <a:ext cx="104899" cy="28026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" name="Straight Connector 108"/>
              <p:cNvCxnSpPr/>
              <p:nvPr/>
            </p:nvCxnSpPr>
            <p:spPr>
              <a:xfrm flipV="1">
                <a:off x="7850776" y="1235761"/>
                <a:ext cx="111090" cy="176939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" name="Straight Connector 109"/>
              <p:cNvCxnSpPr/>
              <p:nvPr/>
            </p:nvCxnSpPr>
            <p:spPr>
              <a:xfrm flipV="1">
                <a:off x="8132544" y="951196"/>
                <a:ext cx="189098" cy="213599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" name="Straight Connector 110"/>
              <p:cNvCxnSpPr/>
              <p:nvPr/>
            </p:nvCxnSpPr>
            <p:spPr>
              <a:xfrm flipV="1">
                <a:off x="8463036" y="710174"/>
                <a:ext cx="218773" cy="9909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2" name="Straight Connector 111"/>
              <p:cNvCxnSpPr/>
              <p:nvPr/>
            </p:nvCxnSpPr>
            <p:spPr>
              <a:xfrm flipH="1">
                <a:off x="8708071" y="810535"/>
                <a:ext cx="73719" cy="256687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3" name="Straight Connector 112"/>
              <p:cNvCxnSpPr/>
              <p:nvPr/>
            </p:nvCxnSpPr>
            <p:spPr>
              <a:xfrm>
                <a:off x="8637374" y="1238549"/>
                <a:ext cx="123710" cy="75307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4" name="Straight Connector 113"/>
              <p:cNvCxnSpPr/>
              <p:nvPr/>
            </p:nvCxnSpPr>
            <p:spPr>
              <a:xfrm flipV="1">
                <a:off x="8931762" y="1338909"/>
                <a:ext cx="366597" cy="45912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" name="Straight Connector 114"/>
              <p:cNvCxnSpPr/>
              <p:nvPr/>
            </p:nvCxnSpPr>
            <p:spPr>
              <a:xfrm flipH="1">
                <a:off x="9002459" y="1409875"/>
                <a:ext cx="325183" cy="333302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" name="Straight Connector 115"/>
              <p:cNvCxnSpPr/>
              <p:nvPr/>
            </p:nvCxnSpPr>
            <p:spPr>
              <a:xfrm flipH="1" flipV="1">
                <a:off x="8831781" y="1485182"/>
                <a:ext cx="29284" cy="257994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7" name="Straight Connector 116"/>
              <p:cNvCxnSpPr/>
              <p:nvPr/>
            </p:nvCxnSpPr>
            <p:spPr>
              <a:xfrm flipH="1">
                <a:off x="8210944" y="1826565"/>
                <a:ext cx="200207" cy="129965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8" name="Straight Connector 117"/>
              <p:cNvCxnSpPr/>
              <p:nvPr/>
            </p:nvCxnSpPr>
            <p:spPr>
              <a:xfrm flipV="1">
                <a:off x="8481848" y="1238549"/>
                <a:ext cx="155526" cy="41669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21" name="Picture 12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828263" y="1165528"/>
              <a:ext cx="533400" cy="304800"/>
            </a:xfrm>
            <a:prstGeom prst="rect">
              <a:avLst/>
            </a:prstGeom>
          </p:spPr>
        </p:pic>
        <p:grpSp>
          <p:nvGrpSpPr>
            <p:cNvPr id="149" name="Group 148"/>
            <p:cNvGrpSpPr/>
            <p:nvPr/>
          </p:nvGrpSpPr>
          <p:grpSpPr>
            <a:xfrm>
              <a:off x="9953194" y="738066"/>
              <a:ext cx="2094044" cy="1159725"/>
              <a:chOff x="9953194" y="719858"/>
              <a:chExt cx="2094044" cy="1159725"/>
            </a:xfrm>
          </p:grpSpPr>
          <p:sp>
            <p:nvSpPr>
              <p:cNvPr id="123" name="Oval 122"/>
              <p:cNvSpPr/>
              <p:nvPr/>
            </p:nvSpPr>
            <p:spPr>
              <a:xfrm>
                <a:off x="10305904" y="719858"/>
                <a:ext cx="199962" cy="200722"/>
              </a:xfrm>
              <a:prstGeom prst="ellipse">
                <a:avLst/>
              </a:prstGeom>
              <a:solidFill>
                <a:srgbClr val="FF0000">
                  <a:alpha val="94902"/>
                </a:srgbClr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24" name="Oval 123"/>
              <p:cNvSpPr/>
              <p:nvPr/>
            </p:nvSpPr>
            <p:spPr>
              <a:xfrm>
                <a:off x="9953194" y="1087847"/>
                <a:ext cx="199962" cy="200722"/>
              </a:xfrm>
              <a:prstGeom prst="ellipse">
                <a:avLst/>
              </a:prstGeom>
              <a:solidFill>
                <a:srgbClr val="FF2600">
                  <a:alpha val="16078"/>
                </a:srgbClr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25" name="Oval 124"/>
              <p:cNvSpPr/>
              <p:nvPr/>
            </p:nvSpPr>
            <p:spPr>
              <a:xfrm>
                <a:off x="10510784" y="1100479"/>
                <a:ext cx="199962" cy="200722"/>
              </a:xfrm>
              <a:prstGeom prst="ellipse">
                <a:avLst/>
              </a:prstGeom>
              <a:solidFill>
                <a:srgbClr val="FF0000">
                  <a:alpha val="54902"/>
                </a:srgbClr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26" name="Oval 125"/>
              <p:cNvSpPr/>
              <p:nvPr/>
            </p:nvSpPr>
            <p:spPr>
              <a:xfrm>
                <a:off x="10299713" y="1377779"/>
                <a:ext cx="199962" cy="200722"/>
              </a:xfrm>
              <a:prstGeom prst="ellipse">
                <a:avLst/>
              </a:prstGeom>
              <a:solidFill>
                <a:srgbClr val="FF2600">
                  <a:alpha val="25098"/>
                </a:srgbClr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31" name="Oval 130"/>
              <p:cNvSpPr/>
              <p:nvPr/>
            </p:nvSpPr>
            <p:spPr>
              <a:xfrm>
                <a:off x="11380699" y="1678861"/>
                <a:ext cx="199962" cy="200722"/>
              </a:xfrm>
              <a:prstGeom prst="ellipse">
                <a:avLst/>
              </a:prstGeom>
              <a:solidFill>
                <a:srgbClr val="FF0000">
                  <a:alpha val="29804"/>
                </a:srgbClr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32" name="Oval 131"/>
              <p:cNvSpPr/>
              <p:nvPr/>
            </p:nvSpPr>
            <p:spPr>
              <a:xfrm>
                <a:off x="11280718" y="1249540"/>
                <a:ext cx="199962" cy="200722"/>
              </a:xfrm>
              <a:prstGeom prst="ellipse">
                <a:avLst/>
              </a:prstGeom>
              <a:solidFill>
                <a:srgbClr val="FF0000">
                  <a:alpha val="80000"/>
                </a:srgbClr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34" name="Oval 133"/>
              <p:cNvSpPr/>
              <p:nvPr/>
            </p:nvSpPr>
            <p:spPr>
              <a:xfrm>
                <a:off x="11847276" y="1203628"/>
                <a:ext cx="199962" cy="200722"/>
              </a:xfrm>
              <a:prstGeom prst="ellipse">
                <a:avLst/>
              </a:prstGeom>
              <a:solidFill>
                <a:srgbClr val="FF0000">
                  <a:alpha val="40000"/>
                </a:srgbClr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135" name="Straight Connector 134"/>
              <p:cNvCxnSpPr/>
              <p:nvPr/>
            </p:nvCxnSpPr>
            <p:spPr>
              <a:xfrm>
                <a:off x="10153156" y="1188208"/>
                <a:ext cx="246538" cy="18957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6" name="Straight Connector 135"/>
              <p:cNvCxnSpPr/>
              <p:nvPr/>
            </p:nvCxnSpPr>
            <p:spPr>
              <a:xfrm flipH="1">
                <a:off x="10399694" y="920579"/>
                <a:ext cx="6191" cy="457199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7" name="Straight Connector 136"/>
              <p:cNvCxnSpPr/>
              <p:nvPr/>
            </p:nvCxnSpPr>
            <p:spPr>
              <a:xfrm flipH="1">
                <a:off x="10151645" y="920579"/>
                <a:ext cx="254241" cy="26146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8" name="Straight Connector 137"/>
              <p:cNvCxnSpPr/>
              <p:nvPr/>
            </p:nvCxnSpPr>
            <p:spPr>
              <a:xfrm>
                <a:off x="10405885" y="920579"/>
                <a:ext cx="104899" cy="28026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9" name="Straight Connector 138"/>
              <p:cNvCxnSpPr/>
              <p:nvPr/>
            </p:nvCxnSpPr>
            <p:spPr>
              <a:xfrm flipV="1">
                <a:off x="10399694" y="1200840"/>
                <a:ext cx="111090" cy="176939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4" name="Straight Connector 143"/>
              <p:cNvCxnSpPr/>
              <p:nvPr/>
            </p:nvCxnSpPr>
            <p:spPr>
              <a:xfrm flipV="1">
                <a:off x="11480680" y="1303988"/>
                <a:ext cx="366597" cy="45912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5" name="Straight Connector 144"/>
              <p:cNvCxnSpPr/>
              <p:nvPr/>
            </p:nvCxnSpPr>
            <p:spPr>
              <a:xfrm flipH="1">
                <a:off x="11551377" y="1374954"/>
                <a:ext cx="325183" cy="333302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6" name="Straight Connector 145"/>
              <p:cNvCxnSpPr/>
              <p:nvPr/>
            </p:nvCxnSpPr>
            <p:spPr>
              <a:xfrm flipH="1" flipV="1">
                <a:off x="11380699" y="1450261"/>
                <a:ext cx="29284" cy="257994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81" name="Right Arrow 180"/>
            <p:cNvSpPr/>
            <p:nvPr/>
          </p:nvSpPr>
          <p:spPr>
            <a:xfrm>
              <a:off x="2428226" y="1226488"/>
              <a:ext cx="365760" cy="182880"/>
            </a:xfrm>
            <a:prstGeom prst="rightArrow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3" name="Right Arrow 182"/>
            <p:cNvSpPr/>
            <p:nvPr/>
          </p:nvSpPr>
          <p:spPr>
            <a:xfrm>
              <a:off x="6553154" y="1226488"/>
              <a:ext cx="365760" cy="182880"/>
            </a:xfrm>
            <a:prstGeom prst="rightArrow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5" name="Right Arrow 184"/>
            <p:cNvSpPr/>
            <p:nvPr/>
          </p:nvSpPr>
          <p:spPr>
            <a:xfrm>
              <a:off x="9395940" y="1226488"/>
              <a:ext cx="365760" cy="182880"/>
            </a:xfrm>
            <a:prstGeom prst="rightArrow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6" name="Right Arrow 185"/>
            <p:cNvSpPr/>
            <p:nvPr/>
          </p:nvSpPr>
          <p:spPr>
            <a:xfrm>
              <a:off x="5271012" y="1226488"/>
              <a:ext cx="365760" cy="182880"/>
            </a:xfrm>
            <a:prstGeom prst="rightArrow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2BC17-1E5C-6C46-B449-3323F70FB47C}" type="datetime1">
              <a:rPr lang="en-US" smtClean="0"/>
              <a:t>9/22/17</a:t>
            </a:fld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90CB10-3CFA-3A43-9BE3-6DA7EBF618D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711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2393231" y="929485"/>
            <a:ext cx="7423997" cy="703034"/>
            <a:chOff x="2393231" y="929485"/>
            <a:chExt cx="7423997" cy="703034"/>
          </a:xfrm>
        </p:grpSpPr>
        <p:grpSp>
          <p:nvGrpSpPr>
            <p:cNvPr id="32" name="Group 31"/>
            <p:cNvGrpSpPr/>
            <p:nvPr/>
          </p:nvGrpSpPr>
          <p:grpSpPr>
            <a:xfrm>
              <a:off x="2393231" y="929485"/>
              <a:ext cx="7423997" cy="703034"/>
              <a:chOff x="1162826" y="1055252"/>
              <a:chExt cx="7423997" cy="703034"/>
            </a:xfrm>
          </p:grpSpPr>
          <p:sp>
            <p:nvSpPr>
              <p:cNvPr id="8" name="Rectangle 7"/>
              <p:cNvSpPr/>
              <p:nvPr/>
            </p:nvSpPr>
            <p:spPr>
              <a:xfrm>
                <a:off x="2744224" y="1542111"/>
                <a:ext cx="549797" cy="162047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 smtClean="0">
                    <a:solidFill>
                      <a:schemeClr val="tx1"/>
                    </a:solidFill>
                  </a:rPr>
                  <a:t>exon</a:t>
                </a:r>
                <a:endParaRPr 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" name="Rectangle 10"/>
              <p:cNvSpPr/>
              <p:nvPr/>
            </p:nvSpPr>
            <p:spPr>
              <a:xfrm>
                <a:off x="3294021" y="1542111"/>
                <a:ext cx="948529" cy="162047"/>
              </a:xfrm>
              <a:prstGeom prst="rect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smtClean="0">
                    <a:solidFill>
                      <a:schemeClr val="tx1"/>
                    </a:solidFill>
                  </a:rPr>
                  <a:t>intron</a:t>
                </a:r>
                <a:endParaRPr 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2" name="Rectangle 11"/>
              <p:cNvSpPr/>
              <p:nvPr/>
            </p:nvSpPr>
            <p:spPr>
              <a:xfrm>
                <a:off x="4792347" y="1542111"/>
                <a:ext cx="948529" cy="162047"/>
              </a:xfrm>
              <a:prstGeom prst="rect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 smtClean="0">
                    <a:solidFill>
                      <a:schemeClr val="tx1"/>
                    </a:solidFill>
                  </a:rPr>
                  <a:t>intron</a:t>
                </a:r>
                <a:endParaRPr 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4242550" y="1542111"/>
                <a:ext cx="549797" cy="162047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 smtClean="0">
                    <a:solidFill>
                      <a:schemeClr val="tx1"/>
                    </a:solidFill>
                  </a:rPr>
                  <a:t>exon</a:t>
                </a:r>
                <a:endParaRPr 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7385891" y="1542111"/>
                <a:ext cx="626309" cy="162047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 smtClean="0">
                    <a:solidFill>
                      <a:schemeClr val="tx1"/>
                    </a:solidFill>
                  </a:rPr>
                  <a:t>exon</a:t>
                </a:r>
                <a:endParaRPr 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5" name="Rectangle 14"/>
              <p:cNvSpPr/>
              <p:nvPr/>
            </p:nvSpPr>
            <p:spPr>
              <a:xfrm>
                <a:off x="6437362" y="1542111"/>
                <a:ext cx="948529" cy="162047"/>
              </a:xfrm>
              <a:prstGeom prst="rect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 smtClean="0">
                    <a:solidFill>
                      <a:schemeClr val="tx1"/>
                    </a:solidFill>
                  </a:rPr>
                  <a:t>intron</a:t>
                </a:r>
                <a:endParaRPr lang="en-US" sz="1200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16" name="Picture 15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5876365" y="1546261"/>
                <a:ext cx="380048" cy="212025"/>
              </a:xfrm>
              <a:prstGeom prst="rect">
                <a:avLst/>
              </a:prstGeom>
            </p:spPr>
          </p:pic>
          <p:sp>
            <p:nvSpPr>
              <p:cNvPr id="17" name="Rectangle 16"/>
              <p:cNvSpPr/>
              <p:nvPr/>
            </p:nvSpPr>
            <p:spPr>
              <a:xfrm>
                <a:off x="2131363" y="1542111"/>
                <a:ext cx="610265" cy="162047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 smtClean="0">
                    <a:solidFill>
                      <a:schemeClr val="tx1"/>
                    </a:solidFill>
                  </a:rPr>
                  <a:t>5’ UTR</a:t>
                </a:r>
                <a:endParaRPr 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8016344" y="1542111"/>
                <a:ext cx="570479" cy="162047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 smtClean="0">
                    <a:solidFill>
                      <a:schemeClr val="tx1"/>
                    </a:solidFill>
                  </a:rPr>
                  <a:t>3’UTR</a:t>
                </a:r>
                <a:endParaRPr lang="en-US" sz="1200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20" name="Straight Connector 19"/>
              <p:cNvCxnSpPr/>
              <p:nvPr/>
            </p:nvCxnSpPr>
            <p:spPr>
              <a:xfrm>
                <a:off x="1342820" y="1136276"/>
                <a:ext cx="1634502" cy="0"/>
              </a:xfrm>
              <a:prstGeom prst="line">
                <a:avLst/>
              </a:prstGeom>
              <a:ln w="31750" cmpd="sng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" name="Arc 20"/>
              <p:cNvSpPr/>
              <p:nvPr/>
            </p:nvSpPr>
            <p:spPr>
              <a:xfrm rot="16200000">
                <a:off x="1114380" y="1184722"/>
                <a:ext cx="486858" cy="389966"/>
              </a:xfrm>
              <a:prstGeom prst="arc">
                <a:avLst>
                  <a:gd name="adj1" fmla="val 10914554"/>
                  <a:gd name="adj2" fmla="val 0"/>
                </a:avLst>
              </a:prstGeom>
              <a:ln w="31750" cmpd="sng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4" name="Straight Connector 23"/>
              <p:cNvCxnSpPr/>
              <p:nvPr/>
            </p:nvCxnSpPr>
            <p:spPr>
              <a:xfrm>
                <a:off x="1342820" y="1623134"/>
                <a:ext cx="780618" cy="0"/>
              </a:xfrm>
              <a:prstGeom prst="line">
                <a:avLst/>
              </a:prstGeom>
              <a:ln w="31750" cmpd="sng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" name="Rectangle 27"/>
              <p:cNvSpPr/>
              <p:nvPr/>
            </p:nvSpPr>
            <p:spPr>
              <a:xfrm>
                <a:off x="1954589" y="1055252"/>
                <a:ext cx="834107" cy="162047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 smtClean="0">
                    <a:solidFill>
                      <a:schemeClr val="tx1"/>
                    </a:solidFill>
                  </a:rPr>
                  <a:t>enhancer</a:t>
                </a:r>
                <a:endParaRPr lang="en-US" sz="1200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37" name="Triangle 36"/>
            <p:cNvSpPr/>
            <p:nvPr/>
          </p:nvSpPr>
          <p:spPr>
            <a:xfrm>
              <a:off x="3361768" y="1124168"/>
              <a:ext cx="109728" cy="109728"/>
            </a:xfrm>
            <a:prstGeom prst="triangle">
              <a:avLst/>
            </a:prstGeom>
            <a:solidFill>
              <a:srgbClr val="0432FF"/>
            </a:solidFill>
            <a:ln>
              <a:noFill/>
            </a:ln>
            <a:scene3d>
              <a:camera prst="orthographicFront">
                <a:rot lat="10800000" lon="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Hexagon 37"/>
            <p:cNvSpPr/>
            <p:nvPr/>
          </p:nvSpPr>
          <p:spPr>
            <a:xfrm>
              <a:off x="9621371" y="1264418"/>
              <a:ext cx="91440" cy="91440"/>
            </a:xfrm>
            <a:prstGeom prst="hexagon">
              <a:avLst/>
            </a:prstGeom>
            <a:solidFill>
              <a:srgbClr val="FF2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Triangle 38"/>
            <p:cNvSpPr/>
            <p:nvPr/>
          </p:nvSpPr>
          <p:spPr>
            <a:xfrm>
              <a:off x="3561236" y="1255274"/>
              <a:ext cx="109728" cy="109728"/>
            </a:xfrm>
            <a:prstGeom prst="triangle">
              <a:avLst/>
            </a:prstGeom>
            <a:solidFill>
              <a:srgbClr val="0432FF"/>
            </a:solidFill>
            <a:ln>
              <a:noFill/>
            </a:ln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Diamond 39"/>
            <p:cNvSpPr/>
            <p:nvPr/>
          </p:nvSpPr>
          <p:spPr>
            <a:xfrm>
              <a:off x="8449225" y="1255274"/>
              <a:ext cx="109728" cy="109728"/>
            </a:xfrm>
            <a:prstGeom prst="diamond">
              <a:avLst/>
            </a:prstGeom>
            <a:solidFill>
              <a:srgbClr val="9420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Diamond 40"/>
            <p:cNvSpPr/>
            <p:nvPr/>
          </p:nvSpPr>
          <p:spPr>
            <a:xfrm>
              <a:off x="5871876" y="1255274"/>
              <a:ext cx="109728" cy="109728"/>
            </a:xfrm>
            <a:prstGeom prst="diamond">
              <a:avLst/>
            </a:prstGeom>
            <a:solidFill>
              <a:srgbClr val="9420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3" name="Date Placeholder 4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33EEC-949E-B445-AF86-769249BA9CFB}" type="datetime1">
              <a:rPr lang="en-US" smtClean="0"/>
              <a:t>9/22/17</a:t>
            </a:fld>
            <a:endParaRPr lang="en-US"/>
          </a:p>
        </p:txBody>
      </p:sp>
      <p:sp>
        <p:nvSpPr>
          <p:cNvPr id="44" name="Slide Number Placeholder 4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90CB10-3CFA-3A43-9BE3-6DA7EBF618D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276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Date Placeholder 11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6588C-ED6B-4942-B165-56DAA7780AC5}" type="datetime1">
              <a:rPr lang="en-US" smtClean="0"/>
              <a:t>9/22/17</a:t>
            </a:fld>
            <a:endParaRPr lang="en-US"/>
          </a:p>
        </p:txBody>
      </p:sp>
      <p:sp>
        <p:nvSpPr>
          <p:cNvPr id="121" name="Slide Number Placeholder 1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90CB10-3CFA-3A43-9BE3-6DA7EBF618DC}" type="slidenum">
              <a:rPr lang="en-US" smtClean="0"/>
              <a:t>6</a:t>
            </a:fld>
            <a:endParaRPr lang="en-US"/>
          </a:p>
        </p:txBody>
      </p:sp>
      <p:grpSp>
        <p:nvGrpSpPr>
          <p:cNvPr id="116" name="Group 115"/>
          <p:cNvGrpSpPr/>
          <p:nvPr/>
        </p:nvGrpSpPr>
        <p:grpSpPr>
          <a:xfrm>
            <a:off x="119942" y="666945"/>
            <a:ext cx="8318963" cy="703034"/>
            <a:chOff x="1330177" y="566414"/>
            <a:chExt cx="8318963" cy="703034"/>
          </a:xfrm>
        </p:grpSpPr>
        <p:grpSp>
          <p:nvGrpSpPr>
            <p:cNvPr id="2" name="Group 1"/>
            <p:cNvGrpSpPr/>
            <p:nvPr/>
          </p:nvGrpSpPr>
          <p:grpSpPr>
            <a:xfrm>
              <a:off x="2225143" y="566414"/>
              <a:ext cx="7423997" cy="703034"/>
              <a:chOff x="2393231" y="929485"/>
              <a:chExt cx="7423997" cy="703034"/>
            </a:xfrm>
          </p:grpSpPr>
          <p:grpSp>
            <p:nvGrpSpPr>
              <p:cNvPr id="3" name="Group 2"/>
              <p:cNvGrpSpPr/>
              <p:nvPr/>
            </p:nvGrpSpPr>
            <p:grpSpPr>
              <a:xfrm>
                <a:off x="2393231" y="929485"/>
                <a:ext cx="7423997" cy="703034"/>
                <a:chOff x="1162826" y="1055252"/>
                <a:chExt cx="7423997" cy="703034"/>
              </a:xfrm>
            </p:grpSpPr>
            <p:sp>
              <p:nvSpPr>
                <p:cNvPr id="9" name="Rectangle 8"/>
                <p:cNvSpPr/>
                <p:nvPr/>
              </p:nvSpPr>
              <p:spPr>
                <a:xfrm>
                  <a:off x="2744224" y="1542111"/>
                  <a:ext cx="549797" cy="162047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200" dirty="0" smtClean="0">
                      <a:solidFill>
                        <a:schemeClr val="tx1"/>
                      </a:solidFill>
                    </a:rPr>
                    <a:t>exon</a:t>
                  </a:r>
                  <a:endParaRPr lang="en-US" sz="12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0" name="Rectangle 9"/>
                <p:cNvSpPr/>
                <p:nvPr/>
              </p:nvSpPr>
              <p:spPr>
                <a:xfrm>
                  <a:off x="3294021" y="1542111"/>
                  <a:ext cx="948529" cy="162047"/>
                </a:xfrm>
                <a:prstGeom prst="rect">
                  <a:avLst/>
                </a:prstGeom>
                <a:noFill/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200" smtClean="0">
                      <a:solidFill>
                        <a:schemeClr val="tx1"/>
                      </a:solidFill>
                    </a:rPr>
                    <a:t>intron</a:t>
                  </a:r>
                  <a:endParaRPr lang="en-US" sz="12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1" name="Rectangle 10"/>
                <p:cNvSpPr/>
                <p:nvPr/>
              </p:nvSpPr>
              <p:spPr>
                <a:xfrm>
                  <a:off x="4792347" y="1542111"/>
                  <a:ext cx="948529" cy="162047"/>
                </a:xfrm>
                <a:prstGeom prst="rect">
                  <a:avLst/>
                </a:prstGeom>
                <a:noFill/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200" dirty="0" smtClean="0">
                      <a:solidFill>
                        <a:schemeClr val="tx1"/>
                      </a:solidFill>
                    </a:rPr>
                    <a:t>intron</a:t>
                  </a:r>
                  <a:endParaRPr lang="en-US" sz="12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2" name="Rectangle 11"/>
                <p:cNvSpPr/>
                <p:nvPr/>
              </p:nvSpPr>
              <p:spPr>
                <a:xfrm>
                  <a:off x="4242550" y="1542111"/>
                  <a:ext cx="549797" cy="162047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200" dirty="0" smtClean="0">
                      <a:solidFill>
                        <a:schemeClr val="tx1"/>
                      </a:solidFill>
                    </a:rPr>
                    <a:t>exon</a:t>
                  </a:r>
                  <a:endParaRPr lang="en-US" sz="12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3" name="Rectangle 12"/>
                <p:cNvSpPr/>
                <p:nvPr/>
              </p:nvSpPr>
              <p:spPr>
                <a:xfrm>
                  <a:off x="7385891" y="1542111"/>
                  <a:ext cx="626309" cy="162047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200" dirty="0" smtClean="0">
                      <a:solidFill>
                        <a:schemeClr val="tx1"/>
                      </a:solidFill>
                    </a:rPr>
                    <a:t>exon</a:t>
                  </a:r>
                  <a:endParaRPr lang="en-US" sz="12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4" name="Rectangle 13"/>
                <p:cNvSpPr/>
                <p:nvPr/>
              </p:nvSpPr>
              <p:spPr>
                <a:xfrm>
                  <a:off x="6437362" y="1542111"/>
                  <a:ext cx="948529" cy="162047"/>
                </a:xfrm>
                <a:prstGeom prst="rect">
                  <a:avLst/>
                </a:prstGeom>
                <a:noFill/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200" dirty="0" smtClean="0">
                      <a:solidFill>
                        <a:schemeClr val="tx1"/>
                      </a:solidFill>
                    </a:rPr>
                    <a:t>intron</a:t>
                  </a:r>
                  <a:endParaRPr lang="en-US" sz="1200" dirty="0">
                    <a:solidFill>
                      <a:schemeClr val="tx1"/>
                    </a:solidFill>
                  </a:endParaRPr>
                </a:p>
              </p:txBody>
            </p:sp>
            <p:pic>
              <p:nvPicPr>
                <p:cNvPr id="15" name="Picture 14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5876365" y="1546261"/>
                  <a:ext cx="380048" cy="212025"/>
                </a:xfrm>
                <a:prstGeom prst="rect">
                  <a:avLst/>
                </a:prstGeom>
              </p:spPr>
            </p:pic>
            <p:sp>
              <p:nvSpPr>
                <p:cNvPr id="16" name="Rectangle 15"/>
                <p:cNvSpPr/>
                <p:nvPr/>
              </p:nvSpPr>
              <p:spPr>
                <a:xfrm>
                  <a:off x="2131363" y="1542111"/>
                  <a:ext cx="610265" cy="162047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200" dirty="0" smtClean="0">
                      <a:solidFill>
                        <a:schemeClr val="tx1"/>
                      </a:solidFill>
                    </a:rPr>
                    <a:t>5’ UTR</a:t>
                  </a:r>
                  <a:endParaRPr lang="en-US" sz="12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7" name="Rectangle 16"/>
                <p:cNvSpPr/>
                <p:nvPr/>
              </p:nvSpPr>
              <p:spPr>
                <a:xfrm>
                  <a:off x="8016344" y="1542111"/>
                  <a:ext cx="570479" cy="162047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200" dirty="0" smtClean="0">
                      <a:solidFill>
                        <a:schemeClr val="tx1"/>
                      </a:solidFill>
                    </a:rPr>
                    <a:t>3’UTR</a:t>
                  </a:r>
                  <a:endParaRPr lang="en-US" sz="1200" dirty="0"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18" name="Straight Connector 17"/>
                <p:cNvCxnSpPr/>
                <p:nvPr/>
              </p:nvCxnSpPr>
              <p:spPr>
                <a:xfrm>
                  <a:off x="1342820" y="1136276"/>
                  <a:ext cx="1634502" cy="0"/>
                </a:xfrm>
                <a:prstGeom prst="line">
                  <a:avLst/>
                </a:prstGeom>
                <a:ln w="31750" cmpd="sng"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9" name="Arc 18"/>
                <p:cNvSpPr/>
                <p:nvPr/>
              </p:nvSpPr>
              <p:spPr>
                <a:xfrm rot="16200000">
                  <a:off x="1114380" y="1184722"/>
                  <a:ext cx="486858" cy="389966"/>
                </a:xfrm>
                <a:prstGeom prst="arc">
                  <a:avLst>
                    <a:gd name="adj1" fmla="val 10914554"/>
                    <a:gd name="adj2" fmla="val 0"/>
                  </a:avLst>
                </a:prstGeom>
                <a:ln w="31750" cmpd="sng"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20" name="Straight Connector 19"/>
                <p:cNvCxnSpPr/>
                <p:nvPr/>
              </p:nvCxnSpPr>
              <p:spPr>
                <a:xfrm>
                  <a:off x="1342820" y="1623134"/>
                  <a:ext cx="780618" cy="0"/>
                </a:xfrm>
                <a:prstGeom prst="line">
                  <a:avLst/>
                </a:prstGeom>
                <a:ln w="31750" cmpd="sng"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1" name="Rectangle 20"/>
                <p:cNvSpPr/>
                <p:nvPr/>
              </p:nvSpPr>
              <p:spPr>
                <a:xfrm>
                  <a:off x="1954589" y="1055252"/>
                  <a:ext cx="834107" cy="162047"/>
                </a:xfrm>
                <a:prstGeom prst="rect">
                  <a:avLst/>
                </a:prstGeom>
                <a:solidFill>
                  <a:schemeClr val="accent6">
                    <a:lumMod val="40000"/>
                    <a:lumOff val="60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200" dirty="0" smtClean="0">
                      <a:solidFill>
                        <a:schemeClr val="tx1"/>
                      </a:solidFill>
                    </a:rPr>
                    <a:t>enhancer</a:t>
                  </a:r>
                  <a:endParaRPr lang="en-US" sz="1200" dirty="0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4" name="Triangle 3"/>
              <p:cNvSpPr/>
              <p:nvPr/>
            </p:nvSpPr>
            <p:spPr>
              <a:xfrm>
                <a:off x="3361768" y="1124168"/>
                <a:ext cx="109728" cy="109728"/>
              </a:xfrm>
              <a:prstGeom prst="triangle">
                <a:avLst/>
              </a:prstGeom>
              <a:solidFill>
                <a:srgbClr val="0432FF"/>
              </a:solidFill>
              <a:ln>
                <a:noFill/>
              </a:ln>
              <a:scene3d>
                <a:camera prst="orthographicFront">
                  <a:rot lat="10800000" lon="0" rev="0"/>
                </a:camera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" name="Hexagon 4"/>
              <p:cNvSpPr/>
              <p:nvPr/>
            </p:nvSpPr>
            <p:spPr>
              <a:xfrm>
                <a:off x="9621371" y="1264418"/>
                <a:ext cx="91440" cy="91440"/>
              </a:xfrm>
              <a:prstGeom prst="hexagon">
                <a:avLst/>
              </a:prstGeom>
              <a:solidFill>
                <a:srgbClr val="FF26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Triangle 5"/>
              <p:cNvSpPr/>
              <p:nvPr/>
            </p:nvSpPr>
            <p:spPr>
              <a:xfrm>
                <a:off x="3561236" y="1255274"/>
                <a:ext cx="109728" cy="109728"/>
              </a:xfrm>
              <a:prstGeom prst="triangle">
                <a:avLst/>
              </a:prstGeom>
              <a:solidFill>
                <a:srgbClr val="0432FF"/>
              </a:solidFill>
              <a:ln>
                <a:noFill/>
              </a:ln>
              <a:scene3d>
                <a:camera prst="orthographicFront">
                  <a:rot lat="0" lon="0" rev="0"/>
                </a:camera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2" name="TextBox 21"/>
            <p:cNvSpPr txBox="1"/>
            <p:nvPr/>
          </p:nvSpPr>
          <p:spPr>
            <a:xfrm>
              <a:off x="1330177" y="748654"/>
              <a:ext cx="46839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DNA</a:t>
              </a:r>
              <a:endParaRPr lang="en-US" dirty="0"/>
            </a:p>
          </p:txBody>
        </p:sp>
      </p:grpSp>
      <p:grpSp>
        <p:nvGrpSpPr>
          <p:cNvPr id="131" name="Group 130"/>
          <p:cNvGrpSpPr/>
          <p:nvPr/>
        </p:nvGrpSpPr>
        <p:grpSpPr>
          <a:xfrm>
            <a:off x="8716001" y="690683"/>
            <a:ext cx="1379396" cy="655558"/>
            <a:chOff x="8716001" y="814952"/>
            <a:chExt cx="1379396" cy="655558"/>
          </a:xfrm>
        </p:grpSpPr>
        <p:sp>
          <p:nvSpPr>
            <p:cNvPr id="123" name="Left Brace 122"/>
            <p:cNvSpPr/>
            <p:nvPr/>
          </p:nvSpPr>
          <p:spPr>
            <a:xfrm>
              <a:off x="8716001" y="947067"/>
              <a:ext cx="120964" cy="396669"/>
            </a:xfrm>
            <a:prstGeom prst="leftBrace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" name="TextBox 123"/>
            <p:cNvSpPr txBox="1"/>
            <p:nvPr/>
          </p:nvSpPr>
          <p:spPr>
            <a:xfrm>
              <a:off x="8774266" y="814952"/>
              <a:ext cx="132113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TF-promoter-gene</a:t>
              </a:r>
              <a:endParaRPr lang="en-US" sz="1200" dirty="0"/>
            </a:p>
          </p:txBody>
        </p:sp>
        <p:sp>
          <p:nvSpPr>
            <p:cNvPr id="125" name="TextBox 124"/>
            <p:cNvSpPr txBox="1"/>
            <p:nvPr/>
          </p:nvSpPr>
          <p:spPr>
            <a:xfrm>
              <a:off x="8774266" y="1193511"/>
              <a:ext cx="131068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TF-enhancer-gene</a:t>
              </a:r>
              <a:endParaRPr lang="en-US" sz="1200" dirty="0"/>
            </a:p>
          </p:txBody>
        </p:sp>
      </p:grpSp>
      <p:grpSp>
        <p:nvGrpSpPr>
          <p:cNvPr id="133" name="Group 132"/>
          <p:cNvGrpSpPr/>
          <p:nvPr/>
        </p:nvGrpSpPr>
        <p:grpSpPr>
          <a:xfrm>
            <a:off x="119942" y="1639724"/>
            <a:ext cx="9432807" cy="377245"/>
            <a:chOff x="119942" y="1661155"/>
            <a:chExt cx="9432807" cy="377245"/>
          </a:xfrm>
        </p:grpSpPr>
        <p:grpSp>
          <p:nvGrpSpPr>
            <p:cNvPr id="117" name="Group 116"/>
            <p:cNvGrpSpPr/>
            <p:nvPr/>
          </p:nvGrpSpPr>
          <p:grpSpPr>
            <a:xfrm>
              <a:off x="119942" y="1661155"/>
              <a:ext cx="8318963" cy="377245"/>
              <a:chOff x="1330177" y="1677265"/>
              <a:chExt cx="8318963" cy="377245"/>
            </a:xfrm>
          </p:grpSpPr>
          <p:grpSp>
            <p:nvGrpSpPr>
              <p:cNvPr id="43" name="Group 42"/>
              <p:cNvGrpSpPr/>
              <p:nvPr/>
            </p:nvGrpSpPr>
            <p:grpSpPr>
              <a:xfrm>
                <a:off x="3193680" y="1677265"/>
                <a:ext cx="6455460" cy="377245"/>
                <a:chOff x="3193680" y="1865919"/>
                <a:chExt cx="6455460" cy="377245"/>
              </a:xfrm>
            </p:grpSpPr>
            <p:sp>
              <p:nvSpPr>
                <p:cNvPr id="30" name="Rectangle 29"/>
                <p:cNvSpPr/>
                <p:nvPr/>
              </p:nvSpPr>
              <p:spPr>
                <a:xfrm>
                  <a:off x="3806541" y="2026989"/>
                  <a:ext cx="549797" cy="162047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200" dirty="0" smtClean="0">
                      <a:solidFill>
                        <a:schemeClr val="tx1"/>
                      </a:solidFill>
                    </a:rPr>
                    <a:t>exon</a:t>
                  </a:r>
                  <a:endParaRPr lang="en-US" sz="12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1" name="Rectangle 30"/>
                <p:cNvSpPr/>
                <p:nvPr/>
              </p:nvSpPr>
              <p:spPr>
                <a:xfrm>
                  <a:off x="4356338" y="2026989"/>
                  <a:ext cx="948529" cy="162047"/>
                </a:xfrm>
                <a:prstGeom prst="rect">
                  <a:avLst/>
                </a:prstGeom>
                <a:noFill/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200" smtClean="0">
                      <a:solidFill>
                        <a:schemeClr val="tx1"/>
                      </a:solidFill>
                    </a:rPr>
                    <a:t>intron</a:t>
                  </a:r>
                  <a:endParaRPr lang="en-US" sz="12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2" name="Rectangle 31"/>
                <p:cNvSpPr/>
                <p:nvPr/>
              </p:nvSpPr>
              <p:spPr>
                <a:xfrm>
                  <a:off x="5854664" y="2026989"/>
                  <a:ext cx="948529" cy="162047"/>
                </a:xfrm>
                <a:prstGeom prst="rect">
                  <a:avLst/>
                </a:prstGeom>
                <a:noFill/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200" dirty="0" smtClean="0">
                      <a:solidFill>
                        <a:schemeClr val="tx1"/>
                      </a:solidFill>
                    </a:rPr>
                    <a:t>intron</a:t>
                  </a:r>
                  <a:endParaRPr lang="en-US" sz="12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3" name="Rectangle 32"/>
                <p:cNvSpPr/>
                <p:nvPr/>
              </p:nvSpPr>
              <p:spPr>
                <a:xfrm>
                  <a:off x="5304867" y="2026989"/>
                  <a:ext cx="549797" cy="162047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200" dirty="0" smtClean="0">
                      <a:solidFill>
                        <a:schemeClr val="tx1"/>
                      </a:solidFill>
                    </a:rPr>
                    <a:t>exon</a:t>
                  </a:r>
                  <a:endParaRPr lang="en-US" sz="12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4" name="Rectangle 33"/>
                <p:cNvSpPr/>
                <p:nvPr/>
              </p:nvSpPr>
              <p:spPr>
                <a:xfrm>
                  <a:off x="8448208" y="2026989"/>
                  <a:ext cx="626309" cy="162047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200" dirty="0" smtClean="0">
                      <a:solidFill>
                        <a:schemeClr val="tx1"/>
                      </a:solidFill>
                    </a:rPr>
                    <a:t>exon</a:t>
                  </a:r>
                  <a:endParaRPr lang="en-US" sz="12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5" name="Rectangle 34"/>
                <p:cNvSpPr/>
                <p:nvPr/>
              </p:nvSpPr>
              <p:spPr>
                <a:xfrm>
                  <a:off x="7499679" y="2026989"/>
                  <a:ext cx="948529" cy="162047"/>
                </a:xfrm>
                <a:prstGeom prst="rect">
                  <a:avLst/>
                </a:prstGeom>
                <a:noFill/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200" dirty="0" smtClean="0">
                      <a:solidFill>
                        <a:schemeClr val="tx1"/>
                      </a:solidFill>
                    </a:rPr>
                    <a:t>intron</a:t>
                  </a:r>
                  <a:endParaRPr lang="en-US" sz="1200" dirty="0">
                    <a:solidFill>
                      <a:schemeClr val="tx1"/>
                    </a:solidFill>
                  </a:endParaRPr>
                </a:p>
              </p:txBody>
            </p:sp>
            <p:pic>
              <p:nvPicPr>
                <p:cNvPr id="36" name="Picture 35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6938682" y="2031139"/>
                  <a:ext cx="380048" cy="212025"/>
                </a:xfrm>
                <a:prstGeom prst="rect">
                  <a:avLst/>
                </a:prstGeom>
              </p:spPr>
            </p:pic>
            <p:sp>
              <p:nvSpPr>
                <p:cNvPr id="37" name="Rectangle 36"/>
                <p:cNvSpPr/>
                <p:nvPr/>
              </p:nvSpPr>
              <p:spPr>
                <a:xfrm>
                  <a:off x="3193680" y="2026989"/>
                  <a:ext cx="610265" cy="162047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200" dirty="0" smtClean="0">
                      <a:solidFill>
                        <a:schemeClr val="tx1"/>
                      </a:solidFill>
                    </a:rPr>
                    <a:t>5’ UTR</a:t>
                  </a:r>
                  <a:endParaRPr lang="en-US" sz="12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8" name="Rectangle 37"/>
                <p:cNvSpPr/>
                <p:nvPr/>
              </p:nvSpPr>
              <p:spPr>
                <a:xfrm>
                  <a:off x="9078661" y="2026989"/>
                  <a:ext cx="570479" cy="162047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200" dirty="0" smtClean="0">
                      <a:solidFill>
                        <a:schemeClr val="tx1"/>
                      </a:solidFill>
                    </a:rPr>
                    <a:t>3’UTR</a:t>
                  </a:r>
                  <a:endParaRPr lang="en-US" sz="12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8" name="Diamond 27"/>
                <p:cNvSpPr/>
                <p:nvPr/>
              </p:nvSpPr>
              <p:spPr>
                <a:xfrm>
                  <a:off x="8281137" y="1865919"/>
                  <a:ext cx="109728" cy="109728"/>
                </a:xfrm>
                <a:prstGeom prst="diamond">
                  <a:avLst/>
                </a:prstGeom>
                <a:solidFill>
                  <a:srgbClr val="94209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9" name="Diamond 28"/>
                <p:cNvSpPr/>
                <p:nvPr/>
              </p:nvSpPr>
              <p:spPr>
                <a:xfrm>
                  <a:off x="5703788" y="1865919"/>
                  <a:ext cx="109728" cy="109728"/>
                </a:xfrm>
                <a:prstGeom prst="diamond">
                  <a:avLst/>
                </a:prstGeom>
                <a:solidFill>
                  <a:srgbClr val="94209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44" name="TextBox 43"/>
              <p:cNvSpPr txBox="1"/>
              <p:nvPr/>
            </p:nvSpPr>
            <p:spPr>
              <a:xfrm>
                <a:off x="1330177" y="1696610"/>
                <a:ext cx="83510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/>
                  <a:t>Pre-mRNA</a:t>
                </a:r>
                <a:endParaRPr lang="en-US" dirty="0"/>
              </a:p>
            </p:txBody>
          </p:sp>
        </p:grpSp>
        <p:sp>
          <p:nvSpPr>
            <p:cNvPr id="126" name="TextBox 125"/>
            <p:cNvSpPr txBox="1"/>
            <p:nvPr/>
          </p:nvSpPr>
          <p:spPr>
            <a:xfrm>
              <a:off x="8774266" y="1711278"/>
              <a:ext cx="77848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smtClean="0"/>
                <a:t>RBP-gene</a:t>
              </a:r>
              <a:endParaRPr lang="en-US" sz="1200" dirty="0"/>
            </a:p>
          </p:txBody>
        </p:sp>
      </p:grpSp>
      <p:grpSp>
        <p:nvGrpSpPr>
          <p:cNvPr id="137" name="Group 136"/>
          <p:cNvGrpSpPr/>
          <p:nvPr/>
        </p:nvGrpSpPr>
        <p:grpSpPr>
          <a:xfrm>
            <a:off x="119942" y="2286714"/>
            <a:ext cx="9620551" cy="655558"/>
            <a:chOff x="119942" y="2286714"/>
            <a:chExt cx="9620551" cy="655558"/>
          </a:xfrm>
        </p:grpSpPr>
        <p:grpSp>
          <p:nvGrpSpPr>
            <p:cNvPr id="75" name="Group 74"/>
            <p:cNvGrpSpPr/>
            <p:nvPr/>
          </p:nvGrpSpPr>
          <p:grpSpPr>
            <a:xfrm>
              <a:off x="4598133" y="2412280"/>
              <a:ext cx="3629015" cy="404427"/>
              <a:chOff x="5445502" y="2421020"/>
              <a:chExt cx="3629015" cy="404427"/>
            </a:xfrm>
          </p:grpSpPr>
          <p:sp>
            <p:nvSpPr>
              <p:cNvPr id="48" name="Hexagon 47"/>
              <p:cNvSpPr/>
              <p:nvPr/>
            </p:nvSpPr>
            <p:spPr>
              <a:xfrm>
                <a:off x="8317002" y="2430164"/>
                <a:ext cx="91440" cy="91440"/>
              </a:xfrm>
              <a:prstGeom prst="hexagon">
                <a:avLst/>
              </a:prstGeom>
              <a:solidFill>
                <a:srgbClr val="FF26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Diamond 50"/>
              <p:cNvSpPr/>
              <p:nvPr/>
            </p:nvSpPr>
            <p:spPr>
              <a:xfrm>
                <a:off x="6380664" y="2421020"/>
                <a:ext cx="109728" cy="109728"/>
              </a:xfrm>
              <a:prstGeom prst="diamond">
                <a:avLst/>
              </a:prstGeom>
              <a:solidFill>
                <a:srgbClr val="94209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74" name="Group 73"/>
              <p:cNvGrpSpPr/>
              <p:nvPr/>
            </p:nvGrpSpPr>
            <p:grpSpPr>
              <a:xfrm>
                <a:off x="5445502" y="2547315"/>
                <a:ext cx="3629015" cy="278132"/>
                <a:chOff x="4689050" y="2604116"/>
                <a:chExt cx="3629015" cy="278132"/>
              </a:xfrm>
            </p:grpSpPr>
            <p:grpSp>
              <p:nvGrpSpPr>
                <p:cNvPr id="71" name="Group 70"/>
                <p:cNvGrpSpPr/>
                <p:nvPr/>
              </p:nvGrpSpPr>
              <p:grpSpPr>
                <a:xfrm>
                  <a:off x="4689050" y="2654868"/>
                  <a:ext cx="1099594" cy="162047"/>
                  <a:chOff x="4344928" y="3035446"/>
                  <a:chExt cx="1099594" cy="162047"/>
                </a:xfrm>
              </p:grpSpPr>
              <p:sp>
                <p:nvSpPr>
                  <p:cNvPr id="52" name="Rectangle 51"/>
                  <p:cNvSpPr/>
                  <p:nvPr/>
                </p:nvSpPr>
                <p:spPr>
                  <a:xfrm>
                    <a:off x="4344928" y="3035446"/>
                    <a:ext cx="549797" cy="162047"/>
                  </a:xfrm>
                  <a:prstGeom prst="rect">
                    <a:avLst/>
                  </a:prstGeom>
                  <a:solidFill>
                    <a:schemeClr val="bg1">
                      <a:lumMod val="85000"/>
                    </a:schemeClr>
                  </a:solidFill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1200" dirty="0" smtClean="0">
                        <a:solidFill>
                          <a:schemeClr val="tx1"/>
                        </a:solidFill>
                      </a:rPr>
                      <a:t>exon</a:t>
                    </a:r>
                    <a:endParaRPr lang="en-US" sz="1200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55" name="Rectangle 54"/>
                  <p:cNvSpPr/>
                  <p:nvPr/>
                </p:nvSpPr>
                <p:spPr>
                  <a:xfrm>
                    <a:off x="4894725" y="3035446"/>
                    <a:ext cx="549797" cy="162047"/>
                  </a:xfrm>
                  <a:prstGeom prst="rect">
                    <a:avLst/>
                  </a:prstGeom>
                  <a:solidFill>
                    <a:schemeClr val="bg1">
                      <a:lumMod val="85000"/>
                    </a:schemeClr>
                  </a:solidFill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1200" dirty="0" smtClean="0">
                        <a:solidFill>
                          <a:schemeClr val="tx1"/>
                        </a:solidFill>
                      </a:rPr>
                      <a:t>exon</a:t>
                    </a:r>
                    <a:endParaRPr lang="en-US" sz="1200" dirty="0">
                      <a:solidFill>
                        <a:schemeClr val="tx1"/>
                      </a:solidFill>
                    </a:endParaRPr>
                  </a:p>
                </p:txBody>
              </p:sp>
            </p:grpSp>
            <p:grpSp>
              <p:nvGrpSpPr>
                <p:cNvPr id="72" name="Group 71"/>
                <p:cNvGrpSpPr/>
                <p:nvPr/>
              </p:nvGrpSpPr>
              <p:grpSpPr>
                <a:xfrm>
                  <a:off x="6198786" y="2604116"/>
                  <a:ext cx="2119279" cy="276999"/>
                  <a:chOff x="5854664" y="2984694"/>
                  <a:chExt cx="2119279" cy="276999"/>
                </a:xfrm>
              </p:grpSpPr>
              <p:sp>
                <p:nvSpPr>
                  <p:cNvPr id="60" name="Rectangle 59"/>
                  <p:cNvSpPr/>
                  <p:nvPr/>
                </p:nvSpPr>
                <p:spPr>
                  <a:xfrm>
                    <a:off x="6480973" y="3035446"/>
                    <a:ext cx="570479" cy="162047"/>
                  </a:xfrm>
                  <a:prstGeom prst="rect">
                    <a:avLst/>
                  </a:prstGeom>
                  <a:solidFill>
                    <a:schemeClr val="accent2">
                      <a:lumMod val="40000"/>
                      <a:lumOff val="60000"/>
                    </a:schemeClr>
                  </a:solidFill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1200" dirty="0" smtClean="0">
                        <a:solidFill>
                          <a:schemeClr val="tx1"/>
                        </a:solidFill>
                      </a:rPr>
                      <a:t>3’UTR</a:t>
                    </a:r>
                    <a:endParaRPr lang="en-US" sz="1200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65" name="Rectangle 64"/>
                  <p:cNvSpPr/>
                  <p:nvPr/>
                </p:nvSpPr>
                <p:spPr>
                  <a:xfrm>
                    <a:off x="5854664" y="3035446"/>
                    <a:ext cx="626309" cy="162047"/>
                  </a:xfrm>
                  <a:prstGeom prst="rect">
                    <a:avLst/>
                  </a:prstGeom>
                  <a:solidFill>
                    <a:schemeClr val="bg1">
                      <a:lumMod val="85000"/>
                    </a:schemeClr>
                  </a:solidFill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1200" dirty="0" smtClean="0">
                        <a:solidFill>
                          <a:schemeClr val="tx1"/>
                        </a:solidFill>
                      </a:rPr>
                      <a:t>exon</a:t>
                    </a:r>
                    <a:endParaRPr lang="en-US" sz="1200" dirty="0">
                      <a:solidFill>
                        <a:schemeClr val="tx1"/>
                      </a:solidFill>
                    </a:endParaRPr>
                  </a:p>
                </p:txBody>
              </p:sp>
              <p:cxnSp>
                <p:nvCxnSpPr>
                  <p:cNvPr id="67" name="Straight Connector 66"/>
                  <p:cNvCxnSpPr/>
                  <p:nvPr/>
                </p:nvCxnSpPr>
                <p:spPr>
                  <a:xfrm>
                    <a:off x="7051452" y="3116469"/>
                    <a:ext cx="922491" cy="1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68" name="TextBox 67"/>
                  <p:cNvSpPr txBox="1"/>
                  <p:nvPr/>
                </p:nvSpPr>
                <p:spPr>
                  <a:xfrm>
                    <a:off x="7008596" y="2984694"/>
                    <a:ext cx="633507" cy="276999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 dirty="0" smtClean="0"/>
                      <a:t>AAAAA</a:t>
                    </a:r>
                    <a:endParaRPr lang="en-US" sz="1200" dirty="0"/>
                  </a:p>
                </p:txBody>
              </p:sp>
            </p:grpSp>
            <p:pic>
              <p:nvPicPr>
                <p:cNvPr id="70" name="Picture 69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5814120" y="2670223"/>
                  <a:ext cx="380048" cy="212025"/>
                </a:xfrm>
                <a:prstGeom prst="rect">
                  <a:avLst/>
                </a:prstGeom>
              </p:spPr>
            </p:pic>
          </p:grpSp>
        </p:grpSp>
        <p:sp>
          <p:nvSpPr>
            <p:cNvPr id="114" name="TextBox 113"/>
            <p:cNvSpPr txBox="1"/>
            <p:nvPr/>
          </p:nvSpPr>
          <p:spPr>
            <a:xfrm>
              <a:off x="119942" y="2445216"/>
              <a:ext cx="83510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Pre-mRNA</a:t>
              </a:r>
              <a:endParaRPr lang="en-US" dirty="0"/>
            </a:p>
          </p:txBody>
        </p:sp>
        <p:grpSp>
          <p:nvGrpSpPr>
            <p:cNvPr id="136" name="Group 135"/>
            <p:cNvGrpSpPr/>
            <p:nvPr/>
          </p:nvGrpSpPr>
          <p:grpSpPr>
            <a:xfrm>
              <a:off x="8716001" y="2286714"/>
              <a:ext cx="1024492" cy="655558"/>
              <a:chOff x="8716001" y="2286714"/>
              <a:chExt cx="1024492" cy="655558"/>
            </a:xfrm>
          </p:grpSpPr>
          <p:sp>
            <p:nvSpPr>
              <p:cNvPr id="127" name="Left Brace 126"/>
              <p:cNvSpPr/>
              <p:nvPr/>
            </p:nvSpPr>
            <p:spPr>
              <a:xfrm>
                <a:off x="8716001" y="2418829"/>
                <a:ext cx="120964" cy="396669"/>
              </a:xfrm>
              <a:prstGeom prst="leftBrace">
                <a:avLst/>
              </a:prstGeom>
              <a:ln w="190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8" name="TextBox 127"/>
              <p:cNvSpPr txBox="1"/>
              <p:nvPr/>
            </p:nvSpPr>
            <p:spPr>
              <a:xfrm>
                <a:off x="8774266" y="2286714"/>
                <a:ext cx="778483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/>
                  <a:t>RBP-gene</a:t>
                </a:r>
                <a:endParaRPr lang="en-US" sz="1200" dirty="0"/>
              </a:p>
            </p:txBody>
          </p:sp>
          <p:sp>
            <p:nvSpPr>
              <p:cNvPr id="129" name="TextBox 128"/>
              <p:cNvSpPr txBox="1"/>
              <p:nvPr/>
            </p:nvSpPr>
            <p:spPr>
              <a:xfrm>
                <a:off x="8774266" y="2665273"/>
                <a:ext cx="966227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/>
                  <a:t>miRNA-gene</a:t>
                </a:r>
                <a:endParaRPr lang="en-US" sz="1200" dirty="0"/>
              </a:p>
            </p:txBody>
          </p:sp>
        </p:grpSp>
      </p:grpSp>
      <p:grpSp>
        <p:nvGrpSpPr>
          <p:cNvPr id="138" name="Group 137"/>
          <p:cNvGrpSpPr/>
          <p:nvPr/>
        </p:nvGrpSpPr>
        <p:grpSpPr>
          <a:xfrm>
            <a:off x="119942" y="3212018"/>
            <a:ext cx="9794444" cy="1050680"/>
            <a:chOff x="119942" y="3212018"/>
            <a:chExt cx="9794444" cy="1050680"/>
          </a:xfrm>
        </p:grpSpPr>
        <p:grpSp>
          <p:nvGrpSpPr>
            <p:cNvPr id="113" name="Group 112"/>
            <p:cNvGrpSpPr/>
            <p:nvPr/>
          </p:nvGrpSpPr>
          <p:grpSpPr>
            <a:xfrm>
              <a:off x="5680564" y="3212018"/>
              <a:ext cx="592565" cy="1050680"/>
              <a:chOff x="5787608" y="2916502"/>
              <a:chExt cx="592565" cy="1050680"/>
            </a:xfrm>
          </p:grpSpPr>
          <p:sp>
            <p:nvSpPr>
              <p:cNvPr id="77" name="Oval 76"/>
              <p:cNvSpPr/>
              <p:nvPr/>
            </p:nvSpPr>
            <p:spPr>
              <a:xfrm>
                <a:off x="5787608" y="3140631"/>
                <a:ext cx="137160" cy="137160"/>
              </a:xfrm>
              <a:prstGeom prst="ellipse">
                <a:avLst/>
              </a:prstGeom>
              <a:gradFill flip="none" rotWithShape="1">
                <a:gsLst>
                  <a:gs pos="11000">
                    <a:schemeClr val="bg1">
                      <a:lumMod val="85000"/>
                    </a:schemeClr>
                  </a:gs>
                  <a:gs pos="100000">
                    <a:schemeClr val="tx1">
                      <a:lumMod val="50000"/>
                      <a:lumOff val="5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" name="Oval 77"/>
              <p:cNvSpPr/>
              <p:nvPr/>
            </p:nvSpPr>
            <p:spPr>
              <a:xfrm>
                <a:off x="5832429" y="3077879"/>
                <a:ext cx="137160" cy="137160"/>
              </a:xfrm>
              <a:prstGeom prst="ellipse">
                <a:avLst/>
              </a:prstGeom>
              <a:gradFill flip="none" rotWithShape="1">
                <a:gsLst>
                  <a:gs pos="11000">
                    <a:schemeClr val="bg1">
                      <a:lumMod val="85000"/>
                    </a:schemeClr>
                  </a:gs>
                  <a:gs pos="100000">
                    <a:schemeClr val="tx1">
                      <a:lumMod val="50000"/>
                      <a:lumOff val="5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Oval 78"/>
              <p:cNvSpPr/>
              <p:nvPr/>
            </p:nvSpPr>
            <p:spPr>
              <a:xfrm>
                <a:off x="5919836" y="3037529"/>
                <a:ext cx="137160" cy="137160"/>
              </a:xfrm>
              <a:prstGeom prst="ellipse">
                <a:avLst/>
              </a:prstGeom>
              <a:gradFill flip="none" rotWithShape="1">
                <a:gsLst>
                  <a:gs pos="11000">
                    <a:schemeClr val="bg1">
                      <a:lumMod val="85000"/>
                    </a:schemeClr>
                  </a:gs>
                  <a:gs pos="100000">
                    <a:schemeClr val="tx1">
                      <a:lumMod val="50000"/>
                      <a:lumOff val="5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Oval 79"/>
              <p:cNvSpPr/>
              <p:nvPr/>
            </p:nvSpPr>
            <p:spPr>
              <a:xfrm>
                <a:off x="5892940" y="3131666"/>
                <a:ext cx="137160" cy="137160"/>
              </a:xfrm>
              <a:prstGeom prst="ellipse">
                <a:avLst/>
              </a:prstGeom>
              <a:gradFill flip="none" rotWithShape="1">
                <a:gsLst>
                  <a:gs pos="11000">
                    <a:schemeClr val="bg1">
                      <a:lumMod val="85000"/>
                    </a:schemeClr>
                  </a:gs>
                  <a:gs pos="100000">
                    <a:schemeClr val="tx1">
                      <a:lumMod val="50000"/>
                      <a:lumOff val="5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1" name="Oval 80"/>
              <p:cNvSpPr/>
              <p:nvPr/>
            </p:nvSpPr>
            <p:spPr>
              <a:xfrm>
                <a:off x="5845875" y="3212346"/>
                <a:ext cx="137160" cy="137160"/>
              </a:xfrm>
              <a:prstGeom prst="ellipse">
                <a:avLst/>
              </a:prstGeom>
              <a:gradFill flip="none" rotWithShape="1">
                <a:gsLst>
                  <a:gs pos="11000">
                    <a:schemeClr val="bg1">
                      <a:lumMod val="85000"/>
                    </a:schemeClr>
                  </a:gs>
                  <a:gs pos="100000">
                    <a:schemeClr val="tx1">
                      <a:lumMod val="50000"/>
                      <a:lumOff val="5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2" name="Oval 81"/>
              <p:cNvSpPr/>
              <p:nvPr/>
            </p:nvSpPr>
            <p:spPr>
              <a:xfrm>
                <a:off x="5859323" y="2963570"/>
                <a:ext cx="137160" cy="137160"/>
              </a:xfrm>
              <a:prstGeom prst="ellipse">
                <a:avLst/>
              </a:prstGeom>
              <a:gradFill flip="none" rotWithShape="1">
                <a:gsLst>
                  <a:gs pos="11000">
                    <a:schemeClr val="bg1">
                      <a:lumMod val="85000"/>
                    </a:schemeClr>
                  </a:gs>
                  <a:gs pos="100000">
                    <a:schemeClr val="tx1">
                      <a:lumMod val="50000"/>
                      <a:lumOff val="5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" name="Oval 82"/>
              <p:cNvSpPr/>
              <p:nvPr/>
            </p:nvSpPr>
            <p:spPr>
              <a:xfrm>
                <a:off x="5839154" y="3293031"/>
                <a:ext cx="137160" cy="137160"/>
              </a:xfrm>
              <a:prstGeom prst="ellipse">
                <a:avLst/>
              </a:prstGeom>
              <a:gradFill flip="none" rotWithShape="1">
                <a:gsLst>
                  <a:gs pos="11000">
                    <a:schemeClr val="bg1">
                      <a:lumMod val="85000"/>
                    </a:schemeClr>
                  </a:gs>
                  <a:gs pos="100000">
                    <a:schemeClr val="tx1">
                      <a:lumMod val="50000"/>
                      <a:lumOff val="5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4" name="Oval 83"/>
              <p:cNvSpPr/>
              <p:nvPr/>
            </p:nvSpPr>
            <p:spPr>
              <a:xfrm>
                <a:off x="5940008" y="3293031"/>
                <a:ext cx="137160" cy="137160"/>
              </a:xfrm>
              <a:prstGeom prst="ellipse">
                <a:avLst/>
              </a:prstGeom>
              <a:gradFill flip="none" rotWithShape="1">
                <a:gsLst>
                  <a:gs pos="11000">
                    <a:schemeClr val="bg1">
                      <a:lumMod val="85000"/>
                    </a:schemeClr>
                  </a:gs>
                  <a:gs pos="100000">
                    <a:schemeClr val="tx1">
                      <a:lumMod val="50000"/>
                      <a:lumOff val="5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5" name="Oval 84"/>
              <p:cNvSpPr/>
              <p:nvPr/>
            </p:nvSpPr>
            <p:spPr>
              <a:xfrm>
                <a:off x="5904148" y="3391641"/>
                <a:ext cx="137160" cy="137160"/>
              </a:xfrm>
              <a:prstGeom prst="ellipse">
                <a:avLst/>
              </a:prstGeom>
              <a:gradFill flip="none" rotWithShape="1">
                <a:gsLst>
                  <a:gs pos="11000">
                    <a:schemeClr val="bg1">
                      <a:lumMod val="85000"/>
                    </a:schemeClr>
                  </a:gs>
                  <a:gs pos="100000">
                    <a:schemeClr val="tx1">
                      <a:lumMod val="50000"/>
                      <a:lumOff val="5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6" name="Oval 85"/>
              <p:cNvSpPr/>
              <p:nvPr/>
            </p:nvSpPr>
            <p:spPr>
              <a:xfrm>
                <a:off x="5991554" y="3351296"/>
                <a:ext cx="137160" cy="137160"/>
              </a:xfrm>
              <a:prstGeom prst="ellipse">
                <a:avLst/>
              </a:prstGeom>
              <a:gradFill flip="none" rotWithShape="1">
                <a:gsLst>
                  <a:gs pos="11000">
                    <a:schemeClr val="bg1">
                      <a:lumMod val="85000"/>
                    </a:schemeClr>
                  </a:gs>
                  <a:gs pos="100000">
                    <a:schemeClr val="tx1">
                      <a:lumMod val="50000"/>
                      <a:lumOff val="5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7" name="Oval 86"/>
              <p:cNvSpPr/>
              <p:nvPr/>
            </p:nvSpPr>
            <p:spPr>
              <a:xfrm>
                <a:off x="5971378" y="3458877"/>
                <a:ext cx="137160" cy="137160"/>
              </a:xfrm>
              <a:prstGeom prst="ellipse">
                <a:avLst/>
              </a:prstGeom>
              <a:gradFill flip="none" rotWithShape="1">
                <a:gsLst>
                  <a:gs pos="11000">
                    <a:schemeClr val="bg1">
                      <a:lumMod val="85000"/>
                    </a:schemeClr>
                  </a:gs>
                  <a:gs pos="100000">
                    <a:schemeClr val="tx1">
                      <a:lumMod val="50000"/>
                      <a:lumOff val="5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8" name="Oval 87"/>
              <p:cNvSpPr/>
              <p:nvPr/>
            </p:nvSpPr>
            <p:spPr>
              <a:xfrm>
                <a:off x="5969586" y="3173353"/>
                <a:ext cx="137160" cy="137160"/>
              </a:xfrm>
              <a:prstGeom prst="ellipse">
                <a:avLst/>
              </a:prstGeom>
              <a:gradFill flip="none" rotWithShape="1">
                <a:gsLst>
                  <a:gs pos="11000">
                    <a:schemeClr val="bg1">
                      <a:lumMod val="95000"/>
                    </a:schemeClr>
                  </a:gs>
                  <a:gs pos="100000">
                    <a:srgbClr val="521B93"/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9" name="Oval 88"/>
              <p:cNvSpPr/>
              <p:nvPr/>
            </p:nvSpPr>
            <p:spPr>
              <a:xfrm>
                <a:off x="6048023" y="3238346"/>
                <a:ext cx="137160" cy="137160"/>
              </a:xfrm>
              <a:prstGeom prst="ellipse">
                <a:avLst/>
              </a:prstGeom>
              <a:gradFill flip="none" rotWithShape="1">
                <a:gsLst>
                  <a:gs pos="11000">
                    <a:schemeClr val="bg1">
                      <a:lumMod val="95000"/>
                    </a:schemeClr>
                  </a:gs>
                  <a:gs pos="100000">
                    <a:srgbClr val="521B93"/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0" name="Oval 89"/>
              <p:cNvSpPr/>
              <p:nvPr/>
            </p:nvSpPr>
            <p:spPr>
              <a:xfrm>
                <a:off x="6074919" y="3325753"/>
                <a:ext cx="137160" cy="137160"/>
              </a:xfrm>
              <a:prstGeom prst="ellipse">
                <a:avLst/>
              </a:prstGeom>
              <a:gradFill flip="none" rotWithShape="1">
                <a:gsLst>
                  <a:gs pos="11000">
                    <a:schemeClr val="bg1">
                      <a:lumMod val="95000"/>
                    </a:schemeClr>
                  </a:gs>
                  <a:gs pos="100000">
                    <a:srgbClr val="521B93"/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1" name="Oval 90"/>
              <p:cNvSpPr/>
              <p:nvPr/>
            </p:nvSpPr>
            <p:spPr>
              <a:xfrm>
                <a:off x="6000960" y="3097149"/>
                <a:ext cx="137160" cy="137160"/>
              </a:xfrm>
              <a:prstGeom prst="ellipse">
                <a:avLst/>
              </a:prstGeom>
              <a:gradFill flip="none" rotWithShape="1">
                <a:gsLst>
                  <a:gs pos="11000">
                    <a:schemeClr val="bg1">
                      <a:lumMod val="95000"/>
                    </a:schemeClr>
                  </a:gs>
                  <a:gs pos="100000">
                    <a:srgbClr val="521B93"/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2" name="Oval 91"/>
              <p:cNvSpPr/>
              <p:nvPr/>
            </p:nvSpPr>
            <p:spPr>
              <a:xfrm>
                <a:off x="6074918" y="3433327"/>
                <a:ext cx="137160" cy="137160"/>
              </a:xfrm>
              <a:prstGeom prst="ellipse">
                <a:avLst/>
              </a:prstGeom>
              <a:gradFill flip="none" rotWithShape="1">
                <a:gsLst>
                  <a:gs pos="11000">
                    <a:schemeClr val="bg1">
                      <a:lumMod val="95000"/>
                    </a:schemeClr>
                  </a:gs>
                  <a:gs pos="100000">
                    <a:srgbClr val="521B93"/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3" name="Oval 92"/>
              <p:cNvSpPr/>
              <p:nvPr/>
            </p:nvSpPr>
            <p:spPr>
              <a:xfrm>
                <a:off x="6014407" y="3534183"/>
                <a:ext cx="137160" cy="137160"/>
              </a:xfrm>
              <a:prstGeom prst="ellipse">
                <a:avLst/>
              </a:prstGeom>
              <a:gradFill flip="none" rotWithShape="1">
                <a:gsLst>
                  <a:gs pos="11000">
                    <a:schemeClr val="bg1">
                      <a:lumMod val="95000"/>
                    </a:schemeClr>
                  </a:gs>
                  <a:gs pos="100000">
                    <a:srgbClr val="521B93"/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4" name="Oval 93"/>
              <p:cNvSpPr/>
              <p:nvPr/>
            </p:nvSpPr>
            <p:spPr>
              <a:xfrm>
                <a:off x="6121986" y="3534185"/>
                <a:ext cx="137160" cy="137160"/>
              </a:xfrm>
              <a:prstGeom prst="ellipse">
                <a:avLst/>
              </a:prstGeom>
              <a:gradFill flip="none" rotWithShape="1">
                <a:gsLst>
                  <a:gs pos="11000">
                    <a:schemeClr val="bg1">
                      <a:lumMod val="95000"/>
                    </a:schemeClr>
                  </a:gs>
                  <a:gs pos="100000">
                    <a:srgbClr val="521B93"/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5" name="Oval 94"/>
              <p:cNvSpPr/>
              <p:nvPr/>
            </p:nvSpPr>
            <p:spPr>
              <a:xfrm>
                <a:off x="6081642" y="3157664"/>
                <a:ext cx="137160" cy="137160"/>
              </a:xfrm>
              <a:prstGeom prst="ellipse">
                <a:avLst/>
              </a:prstGeom>
              <a:gradFill flip="none" rotWithShape="1">
                <a:gsLst>
                  <a:gs pos="11000">
                    <a:schemeClr val="bg1">
                      <a:lumMod val="95000"/>
                    </a:schemeClr>
                  </a:gs>
                  <a:gs pos="100000">
                    <a:srgbClr val="521B93"/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6" name="Oval 95"/>
              <p:cNvSpPr/>
              <p:nvPr/>
            </p:nvSpPr>
            <p:spPr>
              <a:xfrm>
                <a:off x="6148881" y="3258515"/>
                <a:ext cx="137160" cy="137160"/>
              </a:xfrm>
              <a:prstGeom prst="ellipse">
                <a:avLst/>
              </a:prstGeom>
              <a:gradFill flip="none" rotWithShape="1">
                <a:gsLst>
                  <a:gs pos="11000">
                    <a:schemeClr val="bg1">
                      <a:lumMod val="95000"/>
                    </a:schemeClr>
                  </a:gs>
                  <a:gs pos="100000">
                    <a:srgbClr val="521B93"/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7" name="Oval 96"/>
              <p:cNvSpPr/>
              <p:nvPr/>
            </p:nvSpPr>
            <p:spPr>
              <a:xfrm>
                <a:off x="6142148" y="3379543"/>
                <a:ext cx="137160" cy="137160"/>
              </a:xfrm>
              <a:prstGeom prst="ellipse">
                <a:avLst/>
              </a:prstGeom>
              <a:gradFill flip="none" rotWithShape="1">
                <a:gsLst>
                  <a:gs pos="11000">
                    <a:schemeClr val="bg1">
                      <a:lumMod val="95000"/>
                    </a:schemeClr>
                  </a:gs>
                  <a:gs pos="100000">
                    <a:srgbClr val="521B93"/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8" name="Oval 97"/>
              <p:cNvSpPr/>
              <p:nvPr/>
            </p:nvSpPr>
            <p:spPr>
              <a:xfrm>
                <a:off x="6229099" y="3313266"/>
                <a:ext cx="137160" cy="137160"/>
              </a:xfrm>
              <a:prstGeom prst="ellipse">
                <a:avLst/>
              </a:prstGeom>
              <a:gradFill flip="none" rotWithShape="1">
                <a:gsLst>
                  <a:gs pos="11000">
                    <a:schemeClr val="bg1">
                      <a:lumMod val="95000"/>
                    </a:schemeClr>
                  </a:gs>
                  <a:gs pos="100000">
                    <a:srgbClr val="521B93"/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9" name="Oval 98"/>
              <p:cNvSpPr/>
              <p:nvPr/>
            </p:nvSpPr>
            <p:spPr>
              <a:xfrm>
                <a:off x="6175768" y="3465603"/>
                <a:ext cx="137160" cy="137160"/>
              </a:xfrm>
              <a:prstGeom prst="ellipse">
                <a:avLst/>
              </a:prstGeom>
              <a:gradFill flip="none" rotWithShape="1">
                <a:gsLst>
                  <a:gs pos="11000">
                    <a:schemeClr val="bg1">
                      <a:lumMod val="95000"/>
                    </a:schemeClr>
                  </a:gs>
                  <a:gs pos="100000">
                    <a:srgbClr val="521B93"/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0" name="Oval 99"/>
              <p:cNvSpPr/>
              <p:nvPr/>
            </p:nvSpPr>
            <p:spPr>
              <a:xfrm>
                <a:off x="6056763" y="3613529"/>
                <a:ext cx="137160" cy="137160"/>
              </a:xfrm>
              <a:prstGeom prst="ellipse">
                <a:avLst/>
              </a:prstGeom>
              <a:gradFill flip="none" rotWithShape="1">
                <a:gsLst>
                  <a:gs pos="11000">
                    <a:schemeClr val="bg1">
                      <a:lumMod val="95000"/>
                    </a:schemeClr>
                  </a:gs>
                  <a:gs pos="100000">
                    <a:srgbClr val="521B93"/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1" name="Oval 100"/>
              <p:cNvSpPr/>
              <p:nvPr/>
            </p:nvSpPr>
            <p:spPr>
              <a:xfrm>
                <a:off x="5976314" y="3641757"/>
                <a:ext cx="137160" cy="137160"/>
              </a:xfrm>
              <a:prstGeom prst="ellipse">
                <a:avLst/>
              </a:prstGeom>
              <a:gradFill flip="none" rotWithShape="1">
                <a:gsLst>
                  <a:gs pos="11000">
                    <a:schemeClr val="bg1">
                      <a:lumMod val="95000"/>
                    </a:schemeClr>
                  </a:gs>
                  <a:gs pos="100000">
                    <a:srgbClr val="521B93"/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2" name="Oval 101"/>
              <p:cNvSpPr/>
              <p:nvPr/>
            </p:nvSpPr>
            <p:spPr>
              <a:xfrm>
                <a:off x="6243013" y="3392989"/>
                <a:ext cx="137160" cy="137160"/>
              </a:xfrm>
              <a:prstGeom prst="ellipse">
                <a:avLst/>
              </a:prstGeom>
              <a:gradFill flip="none" rotWithShape="1">
                <a:gsLst>
                  <a:gs pos="11000">
                    <a:schemeClr val="bg1">
                      <a:lumMod val="95000"/>
                    </a:schemeClr>
                  </a:gs>
                  <a:gs pos="100000">
                    <a:srgbClr val="521B93"/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3" name="Oval 102"/>
              <p:cNvSpPr/>
              <p:nvPr/>
            </p:nvSpPr>
            <p:spPr>
              <a:xfrm>
                <a:off x="6034578" y="3695555"/>
                <a:ext cx="137160" cy="137160"/>
              </a:xfrm>
              <a:prstGeom prst="ellipse">
                <a:avLst/>
              </a:prstGeom>
              <a:gradFill flip="none" rotWithShape="1">
                <a:gsLst>
                  <a:gs pos="11000">
                    <a:schemeClr val="bg1">
                      <a:lumMod val="95000"/>
                    </a:schemeClr>
                  </a:gs>
                  <a:gs pos="100000">
                    <a:srgbClr val="521B93"/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4" name="Oval 103"/>
              <p:cNvSpPr/>
              <p:nvPr/>
            </p:nvSpPr>
            <p:spPr>
              <a:xfrm>
                <a:off x="6115262" y="3742617"/>
                <a:ext cx="137160" cy="137160"/>
              </a:xfrm>
              <a:prstGeom prst="ellipse">
                <a:avLst/>
              </a:prstGeom>
              <a:gradFill flip="none" rotWithShape="1">
                <a:gsLst>
                  <a:gs pos="11000">
                    <a:schemeClr val="bg1">
                      <a:lumMod val="95000"/>
                    </a:schemeClr>
                  </a:gs>
                  <a:gs pos="100000">
                    <a:srgbClr val="521B93"/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Oval 104"/>
              <p:cNvSpPr/>
              <p:nvPr/>
            </p:nvSpPr>
            <p:spPr>
              <a:xfrm>
                <a:off x="6054749" y="3796408"/>
                <a:ext cx="137160" cy="137160"/>
              </a:xfrm>
              <a:prstGeom prst="ellipse">
                <a:avLst/>
              </a:prstGeom>
              <a:gradFill flip="none" rotWithShape="1">
                <a:gsLst>
                  <a:gs pos="11000">
                    <a:schemeClr val="bg1">
                      <a:lumMod val="95000"/>
                    </a:schemeClr>
                  </a:gs>
                  <a:gs pos="100000">
                    <a:srgbClr val="521B93"/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Oval 105"/>
              <p:cNvSpPr/>
              <p:nvPr/>
            </p:nvSpPr>
            <p:spPr>
              <a:xfrm>
                <a:off x="6142158" y="3830022"/>
                <a:ext cx="137160" cy="137160"/>
              </a:xfrm>
              <a:prstGeom prst="ellipse">
                <a:avLst/>
              </a:prstGeom>
              <a:gradFill flip="none" rotWithShape="1">
                <a:gsLst>
                  <a:gs pos="11000">
                    <a:schemeClr val="bg1">
                      <a:lumMod val="95000"/>
                    </a:schemeClr>
                  </a:gs>
                  <a:gs pos="100000">
                    <a:srgbClr val="521B93"/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7" name="Oval 106"/>
              <p:cNvSpPr/>
              <p:nvPr/>
            </p:nvSpPr>
            <p:spPr>
              <a:xfrm>
                <a:off x="5960175" y="2916502"/>
                <a:ext cx="137160" cy="137160"/>
              </a:xfrm>
              <a:prstGeom prst="ellipse">
                <a:avLst/>
              </a:prstGeom>
              <a:gradFill flip="none" rotWithShape="1">
                <a:gsLst>
                  <a:gs pos="11000">
                    <a:schemeClr val="bg1">
                      <a:lumMod val="85000"/>
                    </a:schemeClr>
                  </a:gs>
                  <a:gs pos="100000">
                    <a:schemeClr val="tx1">
                      <a:lumMod val="50000"/>
                      <a:lumOff val="5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8" name="Oval 107"/>
              <p:cNvSpPr/>
              <p:nvPr/>
            </p:nvSpPr>
            <p:spPr>
              <a:xfrm>
                <a:off x="6007243" y="2983739"/>
                <a:ext cx="137160" cy="137160"/>
              </a:xfrm>
              <a:prstGeom prst="ellipse">
                <a:avLst/>
              </a:prstGeom>
              <a:gradFill flip="none" rotWithShape="1">
                <a:gsLst>
                  <a:gs pos="11000">
                    <a:schemeClr val="bg1">
                      <a:lumMod val="85000"/>
                    </a:schemeClr>
                  </a:gs>
                  <a:gs pos="100000">
                    <a:schemeClr val="tx1">
                      <a:lumMod val="50000"/>
                      <a:lumOff val="5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9" name="Oval 108"/>
              <p:cNvSpPr/>
              <p:nvPr/>
            </p:nvSpPr>
            <p:spPr>
              <a:xfrm>
                <a:off x="6061027" y="2917630"/>
                <a:ext cx="137160" cy="137160"/>
              </a:xfrm>
              <a:prstGeom prst="ellipse">
                <a:avLst/>
              </a:prstGeom>
              <a:gradFill flip="none" rotWithShape="1">
                <a:gsLst>
                  <a:gs pos="11000">
                    <a:schemeClr val="bg1">
                      <a:lumMod val="85000"/>
                    </a:schemeClr>
                  </a:gs>
                  <a:gs pos="100000">
                    <a:schemeClr val="tx1">
                      <a:lumMod val="50000"/>
                      <a:lumOff val="5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1" name="Oval 110"/>
              <p:cNvSpPr/>
              <p:nvPr/>
            </p:nvSpPr>
            <p:spPr>
              <a:xfrm>
                <a:off x="6071787" y="3015799"/>
                <a:ext cx="137160" cy="137160"/>
              </a:xfrm>
              <a:prstGeom prst="ellipse">
                <a:avLst/>
              </a:prstGeom>
              <a:gradFill flip="none" rotWithShape="1">
                <a:gsLst>
                  <a:gs pos="11000">
                    <a:schemeClr val="bg1">
                      <a:lumMod val="85000"/>
                    </a:schemeClr>
                  </a:gs>
                  <a:gs pos="100000">
                    <a:schemeClr val="tx1">
                      <a:lumMod val="50000"/>
                      <a:lumOff val="5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2" name="Oval 111"/>
              <p:cNvSpPr/>
              <p:nvPr/>
            </p:nvSpPr>
            <p:spPr>
              <a:xfrm>
                <a:off x="6111968" y="2964048"/>
                <a:ext cx="137160" cy="137160"/>
              </a:xfrm>
              <a:prstGeom prst="ellipse">
                <a:avLst/>
              </a:prstGeom>
              <a:gradFill flip="none" rotWithShape="1">
                <a:gsLst>
                  <a:gs pos="11000">
                    <a:schemeClr val="bg1">
                      <a:lumMod val="85000"/>
                    </a:schemeClr>
                  </a:gs>
                  <a:gs pos="100000">
                    <a:schemeClr val="tx1">
                      <a:lumMod val="50000"/>
                      <a:lumOff val="5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15" name="TextBox 114"/>
            <p:cNvSpPr txBox="1"/>
            <p:nvPr/>
          </p:nvSpPr>
          <p:spPr>
            <a:xfrm>
              <a:off x="119942" y="3568081"/>
              <a:ext cx="63914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Protein</a:t>
              </a:r>
              <a:endParaRPr lang="en-US" dirty="0"/>
            </a:p>
          </p:txBody>
        </p:sp>
        <p:sp>
          <p:nvSpPr>
            <p:cNvPr id="130" name="TextBox 129"/>
            <p:cNvSpPr txBox="1"/>
            <p:nvPr/>
          </p:nvSpPr>
          <p:spPr>
            <a:xfrm>
              <a:off x="8774266" y="3598859"/>
              <a:ext cx="114012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protein-protein</a:t>
              </a:r>
              <a:endParaRPr lang="en-US" sz="1200" dirty="0"/>
            </a:p>
          </p:txBody>
        </p:sp>
      </p:grpSp>
      <p:sp>
        <p:nvSpPr>
          <p:cNvPr id="139" name="TextBox 138"/>
          <p:cNvSpPr txBox="1"/>
          <p:nvPr/>
        </p:nvSpPr>
        <p:spPr>
          <a:xfrm>
            <a:off x="370797" y="77401"/>
            <a:ext cx="28717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Regulation at different levels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0527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Date Placeholder 11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6588C-ED6B-4942-B165-56DAA7780AC5}" type="datetime1">
              <a:rPr lang="en-US" smtClean="0"/>
              <a:t>9/22/17</a:t>
            </a:fld>
            <a:endParaRPr lang="en-US"/>
          </a:p>
        </p:txBody>
      </p:sp>
      <p:sp>
        <p:nvSpPr>
          <p:cNvPr id="121" name="Slide Number Placeholder 1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90CB10-3CFA-3A43-9BE3-6DA7EBF618DC}" type="slidenum">
              <a:rPr lang="en-US" smtClean="0"/>
              <a:t>7</a:t>
            </a:fld>
            <a:endParaRPr lang="en-US"/>
          </a:p>
        </p:txBody>
      </p:sp>
      <p:sp>
        <p:nvSpPr>
          <p:cNvPr id="139" name="TextBox 138"/>
          <p:cNvSpPr txBox="1"/>
          <p:nvPr/>
        </p:nvSpPr>
        <p:spPr>
          <a:xfrm>
            <a:off x="370797" y="77401"/>
            <a:ext cx="28717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Regulation at different levels</a:t>
            </a:r>
            <a:endParaRPr lang="en-US"/>
          </a:p>
        </p:txBody>
      </p:sp>
      <p:grpSp>
        <p:nvGrpSpPr>
          <p:cNvPr id="45" name="Group 44"/>
          <p:cNvGrpSpPr/>
          <p:nvPr/>
        </p:nvGrpSpPr>
        <p:grpSpPr>
          <a:xfrm>
            <a:off x="190500" y="869892"/>
            <a:ext cx="5699760" cy="421771"/>
            <a:chOff x="190500" y="984192"/>
            <a:chExt cx="5699760" cy="421771"/>
          </a:xfrm>
        </p:grpSpPr>
        <p:grpSp>
          <p:nvGrpSpPr>
            <p:cNvPr id="41" name="Group 40"/>
            <p:cNvGrpSpPr/>
            <p:nvPr/>
          </p:nvGrpSpPr>
          <p:grpSpPr>
            <a:xfrm>
              <a:off x="257490" y="987328"/>
              <a:ext cx="5632770" cy="415498"/>
              <a:chOff x="257490" y="1112385"/>
              <a:chExt cx="5632770" cy="415498"/>
            </a:xfrm>
          </p:grpSpPr>
          <p:sp>
            <p:nvSpPr>
              <p:cNvPr id="125" name="TextBox 124"/>
              <p:cNvSpPr txBox="1"/>
              <p:nvPr/>
            </p:nvSpPr>
            <p:spPr>
              <a:xfrm>
                <a:off x="4384115" y="1112385"/>
                <a:ext cx="1506145" cy="4154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50" dirty="0" smtClean="0"/>
                  <a:t>TF-enhancer/promoter-gene</a:t>
                </a:r>
                <a:endParaRPr lang="en-US" sz="1050" dirty="0"/>
              </a:p>
            </p:txBody>
          </p:sp>
          <p:grpSp>
            <p:nvGrpSpPr>
              <p:cNvPr id="23" name="Group 22"/>
              <p:cNvGrpSpPr/>
              <p:nvPr/>
            </p:nvGrpSpPr>
            <p:grpSpPr>
              <a:xfrm>
                <a:off x="257490" y="1156150"/>
                <a:ext cx="3904619" cy="327968"/>
                <a:chOff x="257490" y="1090576"/>
                <a:chExt cx="3904619" cy="327968"/>
              </a:xfrm>
            </p:grpSpPr>
            <p:sp>
              <p:nvSpPr>
                <p:cNvPr id="9" name="Rectangle 8"/>
                <p:cNvSpPr/>
                <p:nvPr/>
              </p:nvSpPr>
              <p:spPr>
                <a:xfrm>
                  <a:off x="1089220" y="1317697"/>
                  <a:ext cx="289163" cy="75595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0" name="Rectangle 9"/>
                <p:cNvSpPr/>
                <p:nvPr/>
              </p:nvSpPr>
              <p:spPr>
                <a:xfrm>
                  <a:off x="1378383" y="1317697"/>
                  <a:ext cx="498875" cy="75595"/>
                </a:xfrm>
                <a:prstGeom prst="rect">
                  <a:avLst/>
                </a:prstGeom>
                <a:noFill/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1" name="Rectangle 10"/>
                <p:cNvSpPr/>
                <p:nvPr/>
              </p:nvSpPr>
              <p:spPr>
                <a:xfrm>
                  <a:off x="2166421" y="1317697"/>
                  <a:ext cx="498875" cy="75595"/>
                </a:xfrm>
                <a:prstGeom prst="rect">
                  <a:avLst/>
                </a:prstGeom>
                <a:noFill/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2" name="Rectangle 11"/>
                <p:cNvSpPr/>
                <p:nvPr/>
              </p:nvSpPr>
              <p:spPr>
                <a:xfrm>
                  <a:off x="1877258" y="1317697"/>
                  <a:ext cx="289163" cy="75595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3" name="Rectangle 12"/>
                <p:cNvSpPr/>
                <p:nvPr/>
              </p:nvSpPr>
              <p:spPr>
                <a:xfrm>
                  <a:off x="3530484" y="1317697"/>
                  <a:ext cx="329405" cy="75595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4" name="Rectangle 13"/>
                <p:cNvSpPr/>
                <p:nvPr/>
              </p:nvSpPr>
              <p:spPr>
                <a:xfrm>
                  <a:off x="3031610" y="1317697"/>
                  <a:ext cx="498875" cy="75595"/>
                </a:xfrm>
                <a:prstGeom prst="rect">
                  <a:avLst/>
                </a:prstGeom>
                <a:noFill/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>
                    <a:solidFill>
                      <a:schemeClr val="tx1"/>
                    </a:solidFill>
                  </a:endParaRPr>
                </a:p>
              </p:txBody>
            </p:sp>
            <p:pic>
              <p:nvPicPr>
                <p:cNvPr id="15" name="Picture 14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2736555" y="1319633"/>
                  <a:ext cx="199885" cy="98911"/>
                </a:xfrm>
                <a:prstGeom prst="rect">
                  <a:avLst/>
                </a:prstGeom>
              </p:spPr>
            </p:pic>
            <p:sp>
              <p:nvSpPr>
                <p:cNvPr id="16" name="Rectangle 15"/>
                <p:cNvSpPr/>
                <p:nvPr/>
              </p:nvSpPr>
              <p:spPr>
                <a:xfrm>
                  <a:off x="766888" y="1317697"/>
                  <a:ext cx="320966" cy="75595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7" name="Rectangle 16"/>
                <p:cNvSpPr/>
                <p:nvPr/>
              </p:nvSpPr>
              <p:spPr>
                <a:xfrm>
                  <a:off x="3862068" y="1317697"/>
                  <a:ext cx="300041" cy="75595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18" name="Straight Connector 17"/>
                <p:cNvCxnSpPr/>
                <p:nvPr/>
              </p:nvCxnSpPr>
              <p:spPr>
                <a:xfrm>
                  <a:off x="352157" y="1128374"/>
                  <a:ext cx="859659" cy="0"/>
                </a:xfrm>
                <a:prstGeom prst="line">
                  <a:avLst/>
                </a:prstGeom>
                <a:ln w="31750" cmpd="sng"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9" name="Arc 18"/>
                <p:cNvSpPr/>
                <p:nvPr/>
              </p:nvSpPr>
              <p:spPr>
                <a:xfrm rot="16200000">
                  <a:off x="246480" y="1139384"/>
                  <a:ext cx="227121" cy="205101"/>
                </a:xfrm>
                <a:prstGeom prst="arc">
                  <a:avLst>
                    <a:gd name="adj1" fmla="val 10914554"/>
                    <a:gd name="adj2" fmla="val 0"/>
                  </a:avLst>
                </a:prstGeom>
                <a:ln w="31750" cmpd="sng"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20" name="Straight Connector 19"/>
                <p:cNvCxnSpPr/>
                <p:nvPr/>
              </p:nvCxnSpPr>
              <p:spPr>
                <a:xfrm>
                  <a:off x="352157" y="1355495"/>
                  <a:ext cx="410562" cy="0"/>
                </a:xfrm>
                <a:prstGeom prst="line">
                  <a:avLst/>
                </a:prstGeom>
                <a:ln w="31750" cmpd="sng"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1" name="Rectangle 20"/>
                <p:cNvSpPr/>
                <p:nvPr/>
              </p:nvSpPr>
              <p:spPr>
                <a:xfrm>
                  <a:off x="673914" y="1090576"/>
                  <a:ext cx="438695" cy="75595"/>
                </a:xfrm>
                <a:prstGeom prst="rect">
                  <a:avLst/>
                </a:prstGeom>
                <a:solidFill>
                  <a:schemeClr val="accent6">
                    <a:lumMod val="40000"/>
                    <a:lumOff val="60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" name="Triangle 3"/>
                <p:cNvSpPr/>
                <p:nvPr/>
              </p:nvSpPr>
              <p:spPr>
                <a:xfrm>
                  <a:off x="766888" y="1181396"/>
                  <a:ext cx="57711" cy="51188"/>
                </a:xfrm>
                <a:prstGeom prst="triangle">
                  <a:avLst/>
                </a:prstGeom>
                <a:solidFill>
                  <a:srgbClr val="0432FF"/>
                </a:solidFill>
                <a:ln>
                  <a:noFill/>
                </a:ln>
                <a:scene3d>
                  <a:camera prst="orthographicFront">
                    <a:rot lat="10800000" lon="0" rev="0"/>
                  </a:camera>
                  <a:lightRig rig="threePt" dir="t"/>
                </a:scene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" name="Triangle 5"/>
                <p:cNvSpPr/>
                <p:nvPr/>
              </p:nvSpPr>
              <p:spPr>
                <a:xfrm>
                  <a:off x="871797" y="1242558"/>
                  <a:ext cx="57711" cy="51188"/>
                </a:xfrm>
                <a:prstGeom prst="triangle">
                  <a:avLst/>
                </a:prstGeom>
                <a:solidFill>
                  <a:srgbClr val="0432FF"/>
                </a:solidFill>
                <a:ln>
                  <a:noFill/>
                </a:ln>
                <a:scene3d>
                  <a:camera prst="orthographicFront">
                    <a:rot lat="0" lon="0" rev="0"/>
                  </a:camera>
                  <a:lightRig rig="threePt" dir="t"/>
                </a:scene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8" name="Rounded Rectangle 7"/>
            <p:cNvSpPr/>
            <p:nvPr/>
          </p:nvSpPr>
          <p:spPr>
            <a:xfrm>
              <a:off x="190500" y="984192"/>
              <a:ext cx="5646419" cy="421771"/>
            </a:xfrm>
            <a:prstGeom prst="roundRect">
              <a:avLst/>
            </a:prstGeom>
            <a:noFill/>
            <a:ln>
              <a:solidFill>
                <a:schemeClr val="bg1">
                  <a:lumMod val="50000"/>
                </a:schemeClr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217171" y="1581909"/>
            <a:ext cx="5646419" cy="360241"/>
            <a:chOff x="190500" y="1592858"/>
            <a:chExt cx="5646419" cy="360241"/>
          </a:xfrm>
        </p:grpSpPr>
        <p:grpSp>
          <p:nvGrpSpPr>
            <p:cNvPr id="40" name="Group 39"/>
            <p:cNvGrpSpPr/>
            <p:nvPr/>
          </p:nvGrpSpPr>
          <p:grpSpPr>
            <a:xfrm>
              <a:off x="766888" y="1642173"/>
              <a:ext cx="4737547" cy="261610"/>
              <a:chOff x="766888" y="1514982"/>
              <a:chExt cx="4737547" cy="261610"/>
            </a:xfrm>
          </p:grpSpPr>
          <p:grpSp>
            <p:nvGrpSpPr>
              <p:cNvPr id="43" name="Group 42"/>
              <p:cNvGrpSpPr/>
              <p:nvPr/>
            </p:nvGrpSpPr>
            <p:grpSpPr>
              <a:xfrm>
                <a:off x="766888" y="1557794"/>
                <a:ext cx="3395221" cy="175987"/>
                <a:chOff x="3193680" y="1865919"/>
                <a:chExt cx="6455460" cy="377245"/>
              </a:xfrm>
            </p:grpSpPr>
            <p:sp>
              <p:nvSpPr>
                <p:cNvPr id="30" name="Rectangle 29"/>
                <p:cNvSpPr/>
                <p:nvPr/>
              </p:nvSpPr>
              <p:spPr>
                <a:xfrm>
                  <a:off x="3806541" y="2026989"/>
                  <a:ext cx="549797" cy="162047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1" name="Rectangle 30"/>
                <p:cNvSpPr/>
                <p:nvPr/>
              </p:nvSpPr>
              <p:spPr>
                <a:xfrm>
                  <a:off x="4356338" y="2026989"/>
                  <a:ext cx="948529" cy="162047"/>
                </a:xfrm>
                <a:prstGeom prst="rect">
                  <a:avLst/>
                </a:prstGeom>
                <a:noFill/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2" name="Rectangle 31"/>
                <p:cNvSpPr/>
                <p:nvPr/>
              </p:nvSpPr>
              <p:spPr>
                <a:xfrm>
                  <a:off x="5854664" y="2026989"/>
                  <a:ext cx="948529" cy="162047"/>
                </a:xfrm>
                <a:prstGeom prst="rect">
                  <a:avLst/>
                </a:prstGeom>
                <a:noFill/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3" name="Rectangle 32"/>
                <p:cNvSpPr/>
                <p:nvPr/>
              </p:nvSpPr>
              <p:spPr>
                <a:xfrm>
                  <a:off x="5304867" y="2026989"/>
                  <a:ext cx="549797" cy="162047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4" name="Rectangle 33"/>
                <p:cNvSpPr/>
                <p:nvPr/>
              </p:nvSpPr>
              <p:spPr>
                <a:xfrm>
                  <a:off x="8448208" y="2026989"/>
                  <a:ext cx="626309" cy="162047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5" name="Rectangle 34"/>
                <p:cNvSpPr/>
                <p:nvPr/>
              </p:nvSpPr>
              <p:spPr>
                <a:xfrm>
                  <a:off x="7499679" y="2026989"/>
                  <a:ext cx="948529" cy="162047"/>
                </a:xfrm>
                <a:prstGeom prst="rect">
                  <a:avLst/>
                </a:prstGeom>
                <a:noFill/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>
                    <a:solidFill>
                      <a:schemeClr val="tx1"/>
                    </a:solidFill>
                  </a:endParaRPr>
                </a:p>
              </p:txBody>
            </p:sp>
            <p:pic>
              <p:nvPicPr>
                <p:cNvPr id="36" name="Picture 35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6938682" y="2031139"/>
                  <a:ext cx="380048" cy="212025"/>
                </a:xfrm>
                <a:prstGeom prst="rect">
                  <a:avLst/>
                </a:prstGeom>
              </p:spPr>
            </p:pic>
            <p:sp>
              <p:nvSpPr>
                <p:cNvPr id="37" name="Rectangle 36"/>
                <p:cNvSpPr/>
                <p:nvPr/>
              </p:nvSpPr>
              <p:spPr>
                <a:xfrm>
                  <a:off x="3193680" y="2026989"/>
                  <a:ext cx="610265" cy="162047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8" name="Rectangle 37"/>
                <p:cNvSpPr/>
                <p:nvPr/>
              </p:nvSpPr>
              <p:spPr>
                <a:xfrm>
                  <a:off x="9078661" y="2026989"/>
                  <a:ext cx="570479" cy="162047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8" name="Diamond 27"/>
                <p:cNvSpPr/>
                <p:nvPr/>
              </p:nvSpPr>
              <p:spPr>
                <a:xfrm>
                  <a:off x="8281137" y="1865919"/>
                  <a:ext cx="109728" cy="109728"/>
                </a:xfrm>
                <a:prstGeom prst="diamond">
                  <a:avLst/>
                </a:prstGeom>
                <a:solidFill>
                  <a:srgbClr val="94209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9" name="Diamond 28"/>
                <p:cNvSpPr/>
                <p:nvPr/>
              </p:nvSpPr>
              <p:spPr>
                <a:xfrm>
                  <a:off x="5703788" y="1865919"/>
                  <a:ext cx="109728" cy="109728"/>
                </a:xfrm>
                <a:prstGeom prst="diamond">
                  <a:avLst/>
                </a:prstGeom>
                <a:solidFill>
                  <a:srgbClr val="94209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19" name="TextBox 118"/>
              <p:cNvSpPr txBox="1"/>
              <p:nvPr/>
            </p:nvSpPr>
            <p:spPr>
              <a:xfrm>
                <a:off x="4769939" y="1514982"/>
                <a:ext cx="734496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50" dirty="0" smtClean="0"/>
                  <a:t>RBP-gene</a:t>
                </a:r>
                <a:endParaRPr lang="en-US" sz="1050" dirty="0"/>
              </a:p>
            </p:txBody>
          </p:sp>
        </p:grpSp>
        <p:sp>
          <p:nvSpPr>
            <p:cNvPr id="135" name="Rounded Rectangle 134"/>
            <p:cNvSpPr/>
            <p:nvPr/>
          </p:nvSpPr>
          <p:spPr>
            <a:xfrm>
              <a:off x="190500" y="1592858"/>
              <a:ext cx="5646419" cy="360241"/>
            </a:xfrm>
            <a:prstGeom prst="roundRect">
              <a:avLst/>
            </a:prstGeom>
            <a:noFill/>
            <a:ln>
              <a:solidFill>
                <a:schemeClr val="bg1">
                  <a:lumMod val="50000"/>
                </a:schemeClr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217171" y="2232396"/>
            <a:ext cx="5646419" cy="360241"/>
            <a:chOff x="208399" y="2227507"/>
            <a:chExt cx="5646419" cy="360241"/>
          </a:xfrm>
        </p:grpSpPr>
        <p:grpSp>
          <p:nvGrpSpPr>
            <p:cNvPr id="39" name="Group 38"/>
            <p:cNvGrpSpPr/>
            <p:nvPr/>
          </p:nvGrpSpPr>
          <p:grpSpPr>
            <a:xfrm>
              <a:off x="2142072" y="2280669"/>
              <a:ext cx="3565143" cy="253916"/>
              <a:chOff x="2142072" y="1849645"/>
              <a:chExt cx="3565143" cy="253916"/>
            </a:xfrm>
          </p:grpSpPr>
          <p:grpSp>
            <p:nvGrpSpPr>
              <p:cNvPr id="27" name="Group 26"/>
              <p:cNvGrpSpPr/>
              <p:nvPr/>
            </p:nvGrpSpPr>
            <p:grpSpPr>
              <a:xfrm>
                <a:off x="2142072" y="1861187"/>
                <a:ext cx="1908665" cy="230832"/>
                <a:chOff x="2142072" y="1876478"/>
                <a:chExt cx="1908665" cy="230832"/>
              </a:xfrm>
            </p:grpSpPr>
            <p:sp>
              <p:nvSpPr>
                <p:cNvPr id="48" name="Hexagon 47"/>
                <p:cNvSpPr/>
                <p:nvPr/>
              </p:nvSpPr>
              <p:spPr>
                <a:xfrm>
                  <a:off x="3652325" y="1882787"/>
                  <a:ext cx="48092" cy="42657"/>
                </a:xfrm>
                <a:prstGeom prst="hexagon">
                  <a:avLst/>
                </a:prstGeom>
                <a:solidFill>
                  <a:srgbClr val="FF26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1" name="Diamond 50"/>
                <p:cNvSpPr/>
                <p:nvPr/>
              </p:nvSpPr>
              <p:spPr>
                <a:xfrm>
                  <a:off x="2633916" y="1878521"/>
                  <a:ext cx="57711" cy="51189"/>
                </a:xfrm>
                <a:prstGeom prst="diamond">
                  <a:avLst/>
                </a:prstGeom>
                <a:solidFill>
                  <a:srgbClr val="94209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71" name="Group 70"/>
                <p:cNvGrpSpPr/>
                <p:nvPr/>
              </p:nvGrpSpPr>
              <p:grpSpPr>
                <a:xfrm>
                  <a:off x="2142072" y="1961114"/>
                  <a:ext cx="578327" cy="75596"/>
                  <a:chOff x="4344928" y="3035446"/>
                  <a:chExt cx="1099594" cy="162047"/>
                </a:xfrm>
              </p:grpSpPr>
              <p:sp>
                <p:nvSpPr>
                  <p:cNvPr id="52" name="Rectangle 51"/>
                  <p:cNvSpPr/>
                  <p:nvPr/>
                </p:nvSpPr>
                <p:spPr>
                  <a:xfrm>
                    <a:off x="4344928" y="3035446"/>
                    <a:ext cx="549797" cy="162047"/>
                  </a:xfrm>
                  <a:prstGeom prst="rect">
                    <a:avLst/>
                  </a:prstGeom>
                  <a:solidFill>
                    <a:schemeClr val="bg1">
                      <a:lumMod val="85000"/>
                    </a:schemeClr>
                  </a:solidFill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55" name="Rectangle 54"/>
                  <p:cNvSpPr/>
                  <p:nvPr/>
                </p:nvSpPr>
                <p:spPr>
                  <a:xfrm>
                    <a:off x="4894725" y="3035446"/>
                    <a:ext cx="549797" cy="162047"/>
                  </a:xfrm>
                  <a:prstGeom prst="rect">
                    <a:avLst/>
                  </a:prstGeom>
                  <a:solidFill>
                    <a:schemeClr val="bg1">
                      <a:lumMod val="85000"/>
                    </a:schemeClr>
                  </a:solidFill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 dirty="0">
                      <a:solidFill>
                        <a:schemeClr val="tx1"/>
                      </a:solidFill>
                    </a:endParaRPr>
                  </a:p>
                </p:txBody>
              </p:sp>
            </p:grpSp>
            <p:sp>
              <p:nvSpPr>
                <p:cNvPr id="60" name="Rectangle 59"/>
                <p:cNvSpPr/>
                <p:nvPr/>
              </p:nvSpPr>
              <p:spPr>
                <a:xfrm>
                  <a:off x="3265516" y="1961114"/>
                  <a:ext cx="300041" cy="75595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65" name="Rectangle 64"/>
                <p:cNvSpPr/>
                <p:nvPr/>
              </p:nvSpPr>
              <p:spPr>
                <a:xfrm>
                  <a:off x="2936111" y="1961114"/>
                  <a:ext cx="329405" cy="75595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67" name="Straight Connector 66"/>
                <p:cNvCxnSpPr/>
                <p:nvPr/>
              </p:nvCxnSpPr>
              <p:spPr>
                <a:xfrm>
                  <a:off x="3565557" y="1998911"/>
                  <a:ext cx="485180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8" name="TextBox 67"/>
                <p:cNvSpPr txBox="1"/>
                <p:nvPr/>
              </p:nvSpPr>
              <p:spPr>
                <a:xfrm>
                  <a:off x="3497297" y="1876478"/>
                  <a:ext cx="521297" cy="2308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900" dirty="0" smtClean="0"/>
                    <a:t>AAAAA</a:t>
                  </a:r>
                  <a:endParaRPr lang="en-US" sz="1200" dirty="0"/>
                </a:p>
              </p:txBody>
            </p:sp>
            <p:pic>
              <p:nvPicPr>
                <p:cNvPr id="70" name="Picture 69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2733798" y="1968277"/>
                  <a:ext cx="199885" cy="98911"/>
                </a:xfrm>
                <a:prstGeom prst="rect">
                  <a:avLst/>
                </a:prstGeom>
              </p:spPr>
            </p:pic>
          </p:grpSp>
          <p:sp>
            <p:nvSpPr>
              <p:cNvPr id="122" name="TextBox 121"/>
              <p:cNvSpPr txBox="1"/>
              <p:nvPr/>
            </p:nvSpPr>
            <p:spPr>
              <a:xfrm>
                <a:off x="4567159" y="1849645"/>
                <a:ext cx="1140056" cy="2539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50" dirty="0" smtClean="0"/>
                  <a:t>RBP/miRNA-gene</a:t>
                </a:r>
                <a:endParaRPr lang="en-US" sz="1050" dirty="0"/>
              </a:p>
            </p:txBody>
          </p:sp>
        </p:grpSp>
        <p:sp>
          <p:nvSpPr>
            <p:cNvPr id="141" name="Rounded Rectangle 140"/>
            <p:cNvSpPr/>
            <p:nvPr/>
          </p:nvSpPr>
          <p:spPr>
            <a:xfrm>
              <a:off x="208399" y="2227507"/>
              <a:ext cx="5646419" cy="360241"/>
            </a:xfrm>
            <a:prstGeom prst="roundRect">
              <a:avLst/>
            </a:prstGeom>
            <a:noFill/>
            <a:ln>
              <a:solidFill>
                <a:schemeClr val="bg1">
                  <a:lumMod val="50000"/>
                </a:schemeClr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217171" y="2882884"/>
            <a:ext cx="5646419" cy="546116"/>
            <a:chOff x="243676" y="2745724"/>
            <a:chExt cx="5646419" cy="546116"/>
          </a:xfrm>
        </p:grpSpPr>
        <p:grpSp>
          <p:nvGrpSpPr>
            <p:cNvPr id="26" name="Group 25"/>
            <p:cNvGrpSpPr/>
            <p:nvPr/>
          </p:nvGrpSpPr>
          <p:grpSpPr>
            <a:xfrm>
              <a:off x="2711371" y="2773709"/>
              <a:ext cx="2820316" cy="490146"/>
              <a:chOff x="2711371" y="2277863"/>
              <a:chExt cx="2820316" cy="490146"/>
            </a:xfrm>
          </p:grpSpPr>
          <p:grpSp>
            <p:nvGrpSpPr>
              <p:cNvPr id="113" name="Group 112"/>
              <p:cNvGrpSpPr/>
              <p:nvPr/>
            </p:nvGrpSpPr>
            <p:grpSpPr>
              <a:xfrm>
                <a:off x="2711371" y="2277863"/>
                <a:ext cx="311657" cy="490146"/>
                <a:chOff x="5787608" y="2916502"/>
                <a:chExt cx="592565" cy="1050680"/>
              </a:xfrm>
            </p:grpSpPr>
            <p:sp>
              <p:nvSpPr>
                <p:cNvPr id="77" name="Oval 76"/>
                <p:cNvSpPr/>
                <p:nvPr/>
              </p:nvSpPr>
              <p:spPr>
                <a:xfrm>
                  <a:off x="5787608" y="3140631"/>
                  <a:ext cx="137160" cy="137160"/>
                </a:xfrm>
                <a:prstGeom prst="ellipse">
                  <a:avLst/>
                </a:prstGeom>
                <a:gradFill flip="none" rotWithShape="1">
                  <a:gsLst>
                    <a:gs pos="11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50000"/>
                        <a:lumOff val="50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3175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8" name="Oval 77"/>
                <p:cNvSpPr/>
                <p:nvPr/>
              </p:nvSpPr>
              <p:spPr>
                <a:xfrm>
                  <a:off x="5832429" y="3077879"/>
                  <a:ext cx="137160" cy="137160"/>
                </a:xfrm>
                <a:prstGeom prst="ellipse">
                  <a:avLst/>
                </a:prstGeom>
                <a:gradFill flip="none" rotWithShape="1">
                  <a:gsLst>
                    <a:gs pos="11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50000"/>
                        <a:lumOff val="50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3175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Oval 78"/>
                <p:cNvSpPr/>
                <p:nvPr/>
              </p:nvSpPr>
              <p:spPr>
                <a:xfrm>
                  <a:off x="5919836" y="3037529"/>
                  <a:ext cx="137160" cy="137160"/>
                </a:xfrm>
                <a:prstGeom prst="ellipse">
                  <a:avLst/>
                </a:prstGeom>
                <a:gradFill flip="none" rotWithShape="1">
                  <a:gsLst>
                    <a:gs pos="11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50000"/>
                        <a:lumOff val="50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3175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Oval 79"/>
                <p:cNvSpPr/>
                <p:nvPr/>
              </p:nvSpPr>
              <p:spPr>
                <a:xfrm>
                  <a:off x="5892940" y="3131666"/>
                  <a:ext cx="137160" cy="137160"/>
                </a:xfrm>
                <a:prstGeom prst="ellipse">
                  <a:avLst/>
                </a:prstGeom>
                <a:gradFill flip="none" rotWithShape="1">
                  <a:gsLst>
                    <a:gs pos="11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50000"/>
                        <a:lumOff val="50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3175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Oval 80"/>
                <p:cNvSpPr/>
                <p:nvPr/>
              </p:nvSpPr>
              <p:spPr>
                <a:xfrm>
                  <a:off x="5845875" y="3212346"/>
                  <a:ext cx="137160" cy="137160"/>
                </a:xfrm>
                <a:prstGeom prst="ellipse">
                  <a:avLst/>
                </a:prstGeom>
                <a:gradFill flip="none" rotWithShape="1">
                  <a:gsLst>
                    <a:gs pos="11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50000"/>
                        <a:lumOff val="50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3175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Oval 81"/>
                <p:cNvSpPr/>
                <p:nvPr/>
              </p:nvSpPr>
              <p:spPr>
                <a:xfrm>
                  <a:off x="5859323" y="2963570"/>
                  <a:ext cx="137160" cy="137160"/>
                </a:xfrm>
                <a:prstGeom prst="ellipse">
                  <a:avLst/>
                </a:prstGeom>
                <a:gradFill flip="none" rotWithShape="1">
                  <a:gsLst>
                    <a:gs pos="11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50000"/>
                        <a:lumOff val="50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3175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Oval 82"/>
                <p:cNvSpPr/>
                <p:nvPr/>
              </p:nvSpPr>
              <p:spPr>
                <a:xfrm>
                  <a:off x="5839154" y="3293031"/>
                  <a:ext cx="137160" cy="137160"/>
                </a:xfrm>
                <a:prstGeom prst="ellipse">
                  <a:avLst/>
                </a:prstGeom>
                <a:gradFill flip="none" rotWithShape="1">
                  <a:gsLst>
                    <a:gs pos="11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50000"/>
                        <a:lumOff val="50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3175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4" name="Oval 83"/>
                <p:cNvSpPr/>
                <p:nvPr/>
              </p:nvSpPr>
              <p:spPr>
                <a:xfrm>
                  <a:off x="5940008" y="3293031"/>
                  <a:ext cx="137160" cy="137160"/>
                </a:xfrm>
                <a:prstGeom prst="ellipse">
                  <a:avLst/>
                </a:prstGeom>
                <a:gradFill flip="none" rotWithShape="1">
                  <a:gsLst>
                    <a:gs pos="11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50000"/>
                        <a:lumOff val="50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3175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Oval 84"/>
                <p:cNvSpPr/>
                <p:nvPr/>
              </p:nvSpPr>
              <p:spPr>
                <a:xfrm>
                  <a:off x="5904148" y="3391641"/>
                  <a:ext cx="137160" cy="137160"/>
                </a:xfrm>
                <a:prstGeom prst="ellipse">
                  <a:avLst/>
                </a:prstGeom>
                <a:gradFill flip="none" rotWithShape="1">
                  <a:gsLst>
                    <a:gs pos="11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50000"/>
                        <a:lumOff val="50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3175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Oval 85"/>
                <p:cNvSpPr/>
                <p:nvPr/>
              </p:nvSpPr>
              <p:spPr>
                <a:xfrm>
                  <a:off x="5991554" y="3351296"/>
                  <a:ext cx="137160" cy="137160"/>
                </a:xfrm>
                <a:prstGeom prst="ellipse">
                  <a:avLst/>
                </a:prstGeom>
                <a:gradFill flip="none" rotWithShape="1">
                  <a:gsLst>
                    <a:gs pos="11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50000"/>
                        <a:lumOff val="50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3175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7" name="Oval 86"/>
                <p:cNvSpPr/>
                <p:nvPr/>
              </p:nvSpPr>
              <p:spPr>
                <a:xfrm>
                  <a:off x="5971378" y="3458877"/>
                  <a:ext cx="137160" cy="137160"/>
                </a:xfrm>
                <a:prstGeom prst="ellipse">
                  <a:avLst/>
                </a:prstGeom>
                <a:gradFill flip="none" rotWithShape="1">
                  <a:gsLst>
                    <a:gs pos="11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50000"/>
                        <a:lumOff val="50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3175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Oval 87"/>
                <p:cNvSpPr/>
                <p:nvPr/>
              </p:nvSpPr>
              <p:spPr>
                <a:xfrm>
                  <a:off x="5969586" y="3173353"/>
                  <a:ext cx="137160" cy="137160"/>
                </a:xfrm>
                <a:prstGeom prst="ellipse">
                  <a:avLst/>
                </a:prstGeom>
                <a:gradFill flip="none" rotWithShape="1">
                  <a:gsLst>
                    <a:gs pos="11000">
                      <a:schemeClr val="bg1">
                        <a:lumMod val="95000"/>
                      </a:schemeClr>
                    </a:gs>
                    <a:gs pos="100000">
                      <a:srgbClr val="521B93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3175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Oval 88"/>
                <p:cNvSpPr/>
                <p:nvPr/>
              </p:nvSpPr>
              <p:spPr>
                <a:xfrm>
                  <a:off x="6048023" y="3238346"/>
                  <a:ext cx="137160" cy="137160"/>
                </a:xfrm>
                <a:prstGeom prst="ellipse">
                  <a:avLst/>
                </a:prstGeom>
                <a:gradFill flip="none" rotWithShape="1">
                  <a:gsLst>
                    <a:gs pos="11000">
                      <a:schemeClr val="bg1">
                        <a:lumMod val="95000"/>
                      </a:schemeClr>
                    </a:gs>
                    <a:gs pos="100000">
                      <a:srgbClr val="521B93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3175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0" name="Oval 89"/>
                <p:cNvSpPr/>
                <p:nvPr/>
              </p:nvSpPr>
              <p:spPr>
                <a:xfrm>
                  <a:off x="6074919" y="3325753"/>
                  <a:ext cx="137160" cy="137160"/>
                </a:xfrm>
                <a:prstGeom prst="ellipse">
                  <a:avLst/>
                </a:prstGeom>
                <a:gradFill flip="none" rotWithShape="1">
                  <a:gsLst>
                    <a:gs pos="11000">
                      <a:schemeClr val="bg1">
                        <a:lumMod val="95000"/>
                      </a:schemeClr>
                    </a:gs>
                    <a:gs pos="100000">
                      <a:srgbClr val="521B93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3175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1" name="Oval 90"/>
                <p:cNvSpPr/>
                <p:nvPr/>
              </p:nvSpPr>
              <p:spPr>
                <a:xfrm>
                  <a:off x="6000960" y="3097149"/>
                  <a:ext cx="137160" cy="137160"/>
                </a:xfrm>
                <a:prstGeom prst="ellipse">
                  <a:avLst/>
                </a:prstGeom>
                <a:gradFill flip="none" rotWithShape="1">
                  <a:gsLst>
                    <a:gs pos="11000">
                      <a:schemeClr val="bg1">
                        <a:lumMod val="95000"/>
                      </a:schemeClr>
                    </a:gs>
                    <a:gs pos="100000">
                      <a:srgbClr val="521B93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3175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2" name="Oval 91"/>
                <p:cNvSpPr/>
                <p:nvPr/>
              </p:nvSpPr>
              <p:spPr>
                <a:xfrm>
                  <a:off x="6074918" y="3433327"/>
                  <a:ext cx="137160" cy="137160"/>
                </a:xfrm>
                <a:prstGeom prst="ellipse">
                  <a:avLst/>
                </a:prstGeom>
                <a:gradFill flip="none" rotWithShape="1">
                  <a:gsLst>
                    <a:gs pos="11000">
                      <a:schemeClr val="bg1">
                        <a:lumMod val="95000"/>
                      </a:schemeClr>
                    </a:gs>
                    <a:gs pos="100000">
                      <a:srgbClr val="521B93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3175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3" name="Oval 92"/>
                <p:cNvSpPr/>
                <p:nvPr/>
              </p:nvSpPr>
              <p:spPr>
                <a:xfrm>
                  <a:off x="6014407" y="3534183"/>
                  <a:ext cx="137160" cy="137160"/>
                </a:xfrm>
                <a:prstGeom prst="ellipse">
                  <a:avLst/>
                </a:prstGeom>
                <a:gradFill flip="none" rotWithShape="1">
                  <a:gsLst>
                    <a:gs pos="11000">
                      <a:schemeClr val="bg1">
                        <a:lumMod val="95000"/>
                      </a:schemeClr>
                    </a:gs>
                    <a:gs pos="100000">
                      <a:srgbClr val="521B93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3175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4" name="Oval 93"/>
                <p:cNvSpPr/>
                <p:nvPr/>
              </p:nvSpPr>
              <p:spPr>
                <a:xfrm>
                  <a:off x="6121986" y="3534185"/>
                  <a:ext cx="137160" cy="137160"/>
                </a:xfrm>
                <a:prstGeom prst="ellipse">
                  <a:avLst/>
                </a:prstGeom>
                <a:gradFill flip="none" rotWithShape="1">
                  <a:gsLst>
                    <a:gs pos="11000">
                      <a:schemeClr val="bg1">
                        <a:lumMod val="95000"/>
                      </a:schemeClr>
                    </a:gs>
                    <a:gs pos="100000">
                      <a:srgbClr val="521B93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3175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5" name="Oval 94"/>
                <p:cNvSpPr/>
                <p:nvPr/>
              </p:nvSpPr>
              <p:spPr>
                <a:xfrm>
                  <a:off x="6081642" y="3157664"/>
                  <a:ext cx="137160" cy="137160"/>
                </a:xfrm>
                <a:prstGeom prst="ellipse">
                  <a:avLst/>
                </a:prstGeom>
                <a:gradFill flip="none" rotWithShape="1">
                  <a:gsLst>
                    <a:gs pos="11000">
                      <a:schemeClr val="bg1">
                        <a:lumMod val="95000"/>
                      </a:schemeClr>
                    </a:gs>
                    <a:gs pos="100000">
                      <a:srgbClr val="521B93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3175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6" name="Oval 95"/>
                <p:cNvSpPr/>
                <p:nvPr/>
              </p:nvSpPr>
              <p:spPr>
                <a:xfrm>
                  <a:off x="6148881" y="3258515"/>
                  <a:ext cx="137160" cy="137160"/>
                </a:xfrm>
                <a:prstGeom prst="ellipse">
                  <a:avLst/>
                </a:prstGeom>
                <a:gradFill flip="none" rotWithShape="1">
                  <a:gsLst>
                    <a:gs pos="11000">
                      <a:schemeClr val="bg1">
                        <a:lumMod val="95000"/>
                      </a:schemeClr>
                    </a:gs>
                    <a:gs pos="100000">
                      <a:srgbClr val="521B93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3175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7" name="Oval 96"/>
                <p:cNvSpPr/>
                <p:nvPr/>
              </p:nvSpPr>
              <p:spPr>
                <a:xfrm>
                  <a:off x="6142148" y="3379543"/>
                  <a:ext cx="137160" cy="137160"/>
                </a:xfrm>
                <a:prstGeom prst="ellipse">
                  <a:avLst/>
                </a:prstGeom>
                <a:gradFill flip="none" rotWithShape="1">
                  <a:gsLst>
                    <a:gs pos="11000">
                      <a:schemeClr val="bg1">
                        <a:lumMod val="95000"/>
                      </a:schemeClr>
                    </a:gs>
                    <a:gs pos="100000">
                      <a:srgbClr val="521B93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3175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8" name="Oval 97"/>
                <p:cNvSpPr/>
                <p:nvPr/>
              </p:nvSpPr>
              <p:spPr>
                <a:xfrm>
                  <a:off x="6229099" y="3313266"/>
                  <a:ext cx="137160" cy="137160"/>
                </a:xfrm>
                <a:prstGeom prst="ellipse">
                  <a:avLst/>
                </a:prstGeom>
                <a:gradFill flip="none" rotWithShape="1">
                  <a:gsLst>
                    <a:gs pos="11000">
                      <a:schemeClr val="bg1">
                        <a:lumMod val="95000"/>
                      </a:schemeClr>
                    </a:gs>
                    <a:gs pos="100000">
                      <a:srgbClr val="521B93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3175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9" name="Oval 98"/>
                <p:cNvSpPr/>
                <p:nvPr/>
              </p:nvSpPr>
              <p:spPr>
                <a:xfrm>
                  <a:off x="6175768" y="3465603"/>
                  <a:ext cx="137160" cy="137160"/>
                </a:xfrm>
                <a:prstGeom prst="ellipse">
                  <a:avLst/>
                </a:prstGeom>
                <a:gradFill flip="none" rotWithShape="1">
                  <a:gsLst>
                    <a:gs pos="11000">
                      <a:schemeClr val="bg1">
                        <a:lumMod val="95000"/>
                      </a:schemeClr>
                    </a:gs>
                    <a:gs pos="100000">
                      <a:srgbClr val="521B93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3175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0" name="Oval 99"/>
                <p:cNvSpPr/>
                <p:nvPr/>
              </p:nvSpPr>
              <p:spPr>
                <a:xfrm>
                  <a:off x="6056763" y="3613529"/>
                  <a:ext cx="137160" cy="137160"/>
                </a:xfrm>
                <a:prstGeom prst="ellipse">
                  <a:avLst/>
                </a:prstGeom>
                <a:gradFill flip="none" rotWithShape="1">
                  <a:gsLst>
                    <a:gs pos="11000">
                      <a:schemeClr val="bg1">
                        <a:lumMod val="95000"/>
                      </a:schemeClr>
                    </a:gs>
                    <a:gs pos="100000">
                      <a:srgbClr val="521B93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3175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1" name="Oval 100"/>
                <p:cNvSpPr/>
                <p:nvPr/>
              </p:nvSpPr>
              <p:spPr>
                <a:xfrm>
                  <a:off x="5976314" y="3641757"/>
                  <a:ext cx="137160" cy="137160"/>
                </a:xfrm>
                <a:prstGeom prst="ellipse">
                  <a:avLst/>
                </a:prstGeom>
                <a:gradFill flip="none" rotWithShape="1">
                  <a:gsLst>
                    <a:gs pos="11000">
                      <a:schemeClr val="bg1">
                        <a:lumMod val="95000"/>
                      </a:schemeClr>
                    </a:gs>
                    <a:gs pos="100000">
                      <a:srgbClr val="521B93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3175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2" name="Oval 101"/>
                <p:cNvSpPr/>
                <p:nvPr/>
              </p:nvSpPr>
              <p:spPr>
                <a:xfrm>
                  <a:off x="6243013" y="3392989"/>
                  <a:ext cx="137160" cy="137160"/>
                </a:xfrm>
                <a:prstGeom prst="ellipse">
                  <a:avLst/>
                </a:prstGeom>
                <a:gradFill flip="none" rotWithShape="1">
                  <a:gsLst>
                    <a:gs pos="11000">
                      <a:schemeClr val="bg1">
                        <a:lumMod val="95000"/>
                      </a:schemeClr>
                    </a:gs>
                    <a:gs pos="100000">
                      <a:srgbClr val="521B93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3175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3" name="Oval 102"/>
                <p:cNvSpPr/>
                <p:nvPr/>
              </p:nvSpPr>
              <p:spPr>
                <a:xfrm>
                  <a:off x="6034578" y="3695555"/>
                  <a:ext cx="137160" cy="137160"/>
                </a:xfrm>
                <a:prstGeom prst="ellipse">
                  <a:avLst/>
                </a:prstGeom>
                <a:gradFill flip="none" rotWithShape="1">
                  <a:gsLst>
                    <a:gs pos="11000">
                      <a:schemeClr val="bg1">
                        <a:lumMod val="95000"/>
                      </a:schemeClr>
                    </a:gs>
                    <a:gs pos="100000">
                      <a:srgbClr val="521B93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3175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4" name="Oval 103"/>
                <p:cNvSpPr/>
                <p:nvPr/>
              </p:nvSpPr>
              <p:spPr>
                <a:xfrm>
                  <a:off x="6115262" y="3742617"/>
                  <a:ext cx="137160" cy="137160"/>
                </a:xfrm>
                <a:prstGeom prst="ellipse">
                  <a:avLst/>
                </a:prstGeom>
                <a:gradFill flip="none" rotWithShape="1">
                  <a:gsLst>
                    <a:gs pos="11000">
                      <a:schemeClr val="bg1">
                        <a:lumMod val="95000"/>
                      </a:schemeClr>
                    </a:gs>
                    <a:gs pos="100000">
                      <a:srgbClr val="521B93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3175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5" name="Oval 104"/>
                <p:cNvSpPr/>
                <p:nvPr/>
              </p:nvSpPr>
              <p:spPr>
                <a:xfrm>
                  <a:off x="6054749" y="3796408"/>
                  <a:ext cx="137160" cy="137160"/>
                </a:xfrm>
                <a:prstGeom prst="ellipse">
                  <a:avLst/>
                </a:prstGeom>
                <a:gradFill flip="none" rotWithShape="1">
                  <a:gsLst>
                    <a:gs pos="11000">
                      <a:schemeClr val="bg1">
                        <a:lumMod val="95000"/>
                      </a:schemeClr>
                    </a:gs>
                    <a:gs pos="100000">
                      <a:srgbClr val="521B93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3175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6" name="Oval 105"/>
                <p:cNvSpPr/>
                <p:nvPr/>
              </p:nvSpPr>
              <p:spPr>
                <a:xfrm>
                  <a:off x="6142158" y="3830022"/>
                  <a:ext cx="137160" cy="137160"/>
                </a:xfrm>
                <a:prstGeom prst="ellipse">
                  <a:avLst/>
                </a:prstGeom>
                <a:gradFill flip="none" rotWithShape="1">
                  <a:gsLst>
                    <a:gs pos="11000">
                      <a:schemeClr val="bg1">
                        <a:lumMod val="95000"/>
                      </a:schemeClr>
                    </a:gs>
                    <a:gs pos="100000">
                      <a:srgbClr val="521B93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3175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7" name="Oval 106"/>
                <p:cNvSpPr/>
                <p:nvPr/>
              </p:nvSpPr>
              <p:spPr>
                <a:xfrm>
                  <a:off x="5960175" y="2916502"/>
                  <a:ext cx="137160" cy="137160"/>
                </a:xfrm>
                <a:prstGeom prst="ellipse">
                  <a:avLst/>
                </a:prstGeom>
                <a:gradFill flip="none" rotWithShape="1">
                  <a:gsLst>
                    <a:gs pos="11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50000"/>
                        <a:lumOff val="50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3175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Oval 107"/>
                <p:cNvSpPr/>
                <p:nvPr/>
              </p:nvSpPr>
              <p:spPr>
                <a:xfrm>
                  <a:off x="6007243" y="2983739"/>
                  <a:ext cx="137160" cy="137160"/>
                </a:xfrm>
                <a:prstGeom prst="ellipse">
                  <a:avLst/>
                </a:prstGeom>
                <a:gradFill flip="none" rotWithShape="1">
                  <a:gsLst>
                    <a:gs pos="11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50000"/>
                        <a:lumOff val="50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3175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Oval 108"/>
                <p:cNvSpPr/>
                <p:nvPr/>
              </p:nvSpPr>
              <p:spPr>
                <a:xfrm>
                  <a:off x="6061027" y="2917630"/>
                  <a:ext cx="137160" cy="137160"/>
                </a:xfrm>
                <a:prstGeom prst="ellipse">
                  <a:avLst/>
                </a:prstGeom>
                <a:gradFill flip="none" rotWithShape="1">
                  <a:gsLst>
                    <a:gs pos="11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50000"/>
                        <a:lumOff val="50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3175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Oval 110"/>
                <p:cNvSpPr/>
                <p:nvPr/>
              </p:nvSpPr>
              <p:spPr>
                <a:xfrm>
                  <a:off x="6071787" y="3015799"/>
                  <a:ext cx="137160" cy="137160"/>
                </a:xfrm>
                <a:prstGeom prst="ellipse">
                  <a:avLst/>
                </a:prstGeom>
                <a:gradFill flip="none" rotWithShape="1">
                  <a:gsLst>
                    <a:gs pos="11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50000"/>
                        <a:lumOff val="50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3175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Oval 111"/>
                <p:cNvSpPr/>
                <p:nvPr/>
              </p:nvSpPr>
              <p:spPr>
                <a:xfrm>
                  <a:off x="6111968" y="2964048"/>
                  <a:ext cx="137160" cy="137160"/>
                </a:xfrm>
                <a:prstGeom prst="ellipse">
                  <a:avLst/>
                </a:prstGeom>
                <a:gradFill flip="none" rotWithShape="1">
                  <a:gsLst>
                    <a:gs pos="11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50000"/>
                        <a:lumOff val="50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3175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34" name="TextBox 133"/>
              <p:cNvSpPr txBox="1"/>
              <p:nvPr/>
            </p:nvSpPr>
            <p:spPr>
              <a:xfrm>
                <a:off x="4742688" y="2392131"/>
                <a:ext cx="788999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50" dirty="0" smtClean="0"/>
                  <a:t>gene-gene</a:t>
                </a:r>
                <a:endParaRPr lang="en-US" sz="1050" dirty="0"/>
              </a:p>
            </p:txBody>
          </p:sp>
        </p:grpSp>
        <p:sp>
          <p:nvSpPr>
            <p:cNvPr id="142" name="Rounded Rectangle 141"/>
            <p:cNvSpPr/>
            <p:nvPr/>
          </p:nvSpPr>
          <p:spPr>
            <a:xfrm>
              <a:off x="243676" y="2745724"/>
              <a:ext cx="5646419" cy="546116"/>
            </a:xfrm>
            <a:prstGeom prst="roundRect">
              <a:avLst/>
            </a:prstGeom>
            <a:noFill/>
            <a:ln>
              <a:solidFill>
                <a:schemeClr val="bg1">
                  <a:lumMod val="50000"/>
                </a:schemeClr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4" name="Rectangle 53"/>
          <p:cNvSpPr/>
          <p:nvPr/>
        </p:nvSpPr>
        <p:spPr>
          <a:xfrm flipV="1">
            <a:off x="7721625" y="1033207"/>
            <a:ext cx="508962" cy="133997"/>
          </a:xfrm>
          <a:prstGeom prst="rect">
            <a:avLst/>
          </a:prstGeom>
          <a:pattFill prst="dkUpDiag">
            <a:fgClr>
              <a:schemeClr val="bg1">
                <a:lumMod val="65000"/>
              </a:schemeClr>
            </a:fgClr>
            <a:bgClr>
              <a:schemeClr val="bg1"/>
            </a:bgClr>
          </a:patt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8" name="Bent-Up Arrow 147"/>
          <p:cNvSpPr/>
          <p:nvPr/>
        </p:nvSpPr>
        <p:spPr>
          <a:xfrm>
            <a:off x="6797193" y="1508760"/>
            <a:ext cx="68580" cy="190870"/>
          </a:xfrm>
          <a:prstGeom prst="bentUpArrow">
            <a:avLst/>
          </a:prstGeom>
          <a:ln w="3175"/>
          <a:scene3d>
            <a:camera prst="orthographicFront">
              <a:rot lat="5400000" lon="0" rev="54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1" name="TextBox 160"/>
          <p:cNvSpPr txBox="1"/>
          <p:nvPr/>
        </p:nvSpPr>
        <p:spPr>
          <a:xfrm>
            <a:off x="7762776" y="1219509"/>
            <a:ext cx="39626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/>
              <a:t>MET</a:t>
            </a:r>
            <a:endParaRPr lang="en-US" sz="900" dirty="0"/>
          </a:p>
        </p:txBody>
      </p:sp>
      <p:cxnSp>
        <p:nvCxnSpPr>
          <p:cNvPr id="163" name="Straight Connector 162"/>
          <p:cNvCxnSpPr/>
          <p:nvPr/>
        </p:nvCxnSpPr>
        <p:spPr>
          <a:xfrm>
            <a:off x="6207010" y="1096670"/>
            <a:ext cx="2141096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5" name="Oval 164"/>
          <p:cNvSpPr/>
          <p:nvPr/>
        </p:nvSpPr>
        <p:spPr>
          <a:xfrm>
            <a:off x="6320333" y="979115"/>
            <a:ext cx="622042" cy="230508"/>
          </a:xfrm>
          <a:prstGeom prst="ellipse">
            <a:avLst/>
          </a:pr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 smtClean="0">
                <a:solidFill>
                  <a:schemeClr val="tx1"/>
                </a:solidFill>
              </a:rPr>
              <a:t>STAT1</a:t>
            </a:r>
            <a:endParaRPr lang="en-US" sz="800" dirty="0">
              <a:solidFill>
                <a:schemeClr val="tx1"/>
              </a:solidFill>
            </a:endParaRPr>
          </a:p>
        </p:txBody>
      </p:sp>
      <p:sp>
        <p:nvSpPr>
          <p:cNvPr id="168" name="Oval 167"/>
          <p:cNvSpPr/>
          <p:nvPr/>
        </p:nvSpPr>
        <p:spPr>
          <a:xfrm>
            <a:off x="7040272" y="979115"/>
            <a:ext cx="622042" cy="230508"/>
          </a:xfrm>
          <a:prstGeom prst="ellipse">
            <a:avLst/>
          </a:pr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 smtClean="0">
                <a:solidFill>
                  <a:schemeClr val="tx1"/>
                </a:solidFill>
              </a:rPr>
              <a:t>MYC</a:t>
            </a:r>
            <a:endParaRPr lang="en-US" sz="800" dirty="0">
              <a:solidFill>
                <a:schemeClr val="tx1"/>
              </a:solidFill>
            </a:endParaRPr>
          </a:p>
        </p:txBody>
      </p:sp>
      <p:sp>
        <p:nvSpPr>
          <p:cNvPr id="169" name="Oval 168"/>
          <p:cNvSpPr/>
          <p:nvPr/>
        </p:nvSpPr>
        <p:spPr>
          <a:xfrm>
            <a:off x="7310291" y="601622"/>
            <a:ext cx="622042" cy="230508"/>
          </a:xfrm>
          <a:prstGeom prst="ellipse">
            <a:avLst/>
          </a:prstGeom>
          <a:noFill/>
          <a:ln w="31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 smtClean="0">
                <a:solidFill>
                  <a:schemeClr val="tx1"/>
                </a:solidFill>
              </a:rPr>
              <a:t>NFKB</a:t>
            </a:r>
            <a:endParaRPr lang="en-US" sz="800" dirty="0">
              <a:solidFill>
                <a:schemeClr val="tx1"/>
              </a:solidFill>
            </a:endParaRPr>
          </a:p>
        </p:txBody>
      </p:sp>
      <p:sp>
        <p:nvSpPr>
          <p:cNvPr id="171" name="Arc 170"/>
          <p:cNvSpPr/>
          <p:nvPr/>
        </p:nvSpPr>
        <p:spPr>
          <a:xfrm rot="10800000">
            <a:off x="6003582" y="739139"/>
            <a:ext cx="432119" cy="356476"/>
          </a:xfrm>
          <a:prstGeom prst="arc">
            <a:avLst>
              <a:gd name="adj1" fmla="val 16200000"/>
              <a:gd name="adj2" fmla="val 5262313"/>
            </a:avLst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2" name="Straight Connector 171"/>
          <p:cNvCxnSpPr/>
          <p:nvPr/>
        </p:nvCxnSpPr>
        <p:spPr>
          <a:xfrm flipV="1">
            <a:off x="6207010" y="716876"/>
            <a:ext cx="1870190" cy="21652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965794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2620A-A37A-0348-B1AF-B61685941583}" type="datetime1">
              <a:rPr lang="en-US" smtClean="0"/>
              <a:t>9/22/17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90CB10-3CFA-3A43-9BE3-6DA7EBF618DC}" type="slidenum">
              <a:rPr lang="en-US" smtClean="0"/>
              <a:t>8</a:t>
            </a:fld>
            <a:endParaRPr lang="en-US"/>
          </a:p>
        </p:txBody>
      </p:sp>
      <p:grpSp>
        <p:nvGrpSpPr>
          <p:cNvPr id="52" name="Group 51"/>
          <p:cNvGrpSpPr/>
          <p:nvPr/>
        </p:nvGrpSpPr>
        <p:grpSpPr>
          <a:xfrm>
            <a:off x="1136828" y="608675"/>
            <a:ext cx="8483177" cy="703034"/>
            <a:chOff x="565328" y="743145"/>
            <a:chExt cx="8483177" cy="703034"/>
          </a:xfrm>
        </p:grpSpPr>
        <p:sp>
          <p:nvSpPr>
            <p:cNvPr id="12" name="Rectangle 11"/>
            <p:cNvSpPr/>
            <p:nvPr/>
          </p:nvSpPr>
          <p:spPr>
            <a:xfrm>
              <a:off x="2925793" y="1230004"/>
              <a:ext cx="948529" cy="162047"/>
            </a:xfrm>
            <a:prstGeom prst="rect">
              <a:avLst/>
            </a:prstGeom>
            <a:no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>
                  <a:solidFill>
                    <a:schemeClr val="tx1"/>
                  </a:solidFill>
                </a:rPr>
                <a:t>intron</a:t>
              </a: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4882659" y="1230004"/>
              <a:ext cx="948529" cy="162047"/>
            </a:xfrm>
            <a:prstGeom prst="rect">
              <a:avLst/>
            </a:prstGeom>
            <a:no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>
                  <a:solidFill>
                    <a:schemeClr val="tx1"/>
                  </a:solidFill>
                </a:rPr>
                <a:t>intron</a:t>
              </a: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4103592" y="1230004"/>
              <a:ext cx="549797" cy="162047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>
                  <a:solidFill>
                    <a:schemeClr val="tx1"/>
                  </a:solidFill>
                </a:rPr>
                <a:t>exon</a:t>
              </a: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6669776" y="1230004"/>
              <a:ext cx="948529" cy="162047"/>
            </a:xfrm>
            <a:prstGeom prst="rect">
              <a:avLst/>
            </a:prstGeom>
            <a:no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>
                  <a:solidFill>
                    <a:schemeClr val="tx1"/>
                  </a:solidFill>
                </a:rPr>
                <a:t>intron</a:t>
              </a:r>
              <a:endParaRPr lang="en-US" sz="1200" dirty="0">
                <a:solidFill>
                  <a:schemeClr val="tx1"/>
                </a:solidFill>
              </a:endParaRPr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060458" y="1234154"/>
              <a:ext cx="380048" cy="212025"/>
            </a:xfrm>
            <a:prstGeom prst="rect">
              <a:avLst/>
            </a:prstGeom>
          </p:spPr>
        </p:pic>
        <p:grpSp>
          <p:nvGrpSpPr>
            <p:cNvPr id="25" name="Group 24"/>
            <p:cNvGrpSpPr/>
            <p:nvPr/>
          </p:nvGrpSpPr>
          <p:grpSpPr>
            <a:xfrm>
              <a:off x="7847573" y="1078078"/>
              <a:ext cx="1200932" cy="313973"/>
              <a:chOff x="7847573" y="1078078"/>
              <a:chExt cx="1200932" cy="313973"/>
            </a:xfrm>
          </p:grpSpPr>
          <p:sp>
            <p:nvSpPr>
              <p:cNvPr id="15" name="Rectangle 14"/>
              <p:cNvSpPr/>
              <p:nvPr/>
            </p:nvSpPr>
            <p:spPr>
              <a:xfrm>
                <a:off x="7847573" y="1230004"/>
                <a:ext cx="626309" cy="162047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 smtClean="0">
                    <a:solidFill>
                      <a:schemeClr val="tx1"/>
                    </a:solidFill>
                  </a:rPr>
                  <a:t>exon</a:t>
                </a:r>
                <a:endParaRPr 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8478026" y="1230004"/>
                <a:ext cx="570479" cy="162047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 smtClean="0">
                    <a:solidFill>
                      <a:schemeClr val="tx1"/>
                    </a:solidFill>
                  </a:rPr>
                  <a:t>3’UTR</a:t>
                </a:r>
                <a:endParaRPr 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9" name="Hexagon 8"/>
              <p:cNvSpPr/>
              <p:nvPr/>
            </p:nvSpPr>
            <p:spPr>
              <a:xfrm>
                <a:off x="8852648" y="1078078"/>
                <a:ext cx="91440" cy="91440"/>
              </a:xfrm>
              <a:prstGeom prst="hexagon">
                <a:avLst/>
              </a:prstGeom>
              <a:solidFill>
                <a:srgbClr val="FF26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4" name="Group 23"/>
            <p:cNvGrpSpPr/>
            <p:nvPr/>
          </p:nvGrpSpPr>
          <p:grpSpPr>
            <a:xfrm>
              <a:off x="565328" y="743145"/>
              <a:ext cx="2131195" cy="648906"/>
              <a:chOff x="565328" y="743145"/>
              <a:chExt cx="2131195" cy="648906"/>
            </a:xfrm>
          </p:grpSpPr>
          <p:sp>
            <p:nvSpPr>
              <p:cNvPr id="11" name="Rectangle 10"/>
              <p:cNvSpPr/>
              <p:nvPr/>
            </p:nvSpPr>
            <p:spPr>
              <a:xfrm>
                <a:off x="2146726" y="1230004"/>
                <a:ext cx="549797" cy="162047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 smtClean="0">
                    <a:solidFill>
                      <a:schemeClr val="tx1"/>
                    </a:solidFill>
                  </a:rPr>
                  <a:t>exon</a:t>
                </a:r>
                <a:endParaRPr 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1533865" y="1230004"/>
                <a:ext cx="610265" cy="162047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 smtClean="0">
                    <a:solidFill>
                      <a:schemeClr val="tx1"/>
                    </a:solidFill>
                  </a:rPr>
                  <a:t>5’ UTR</a:t>
                </a:r>
                <a:endParaRPr lang="en-US" sz="1200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20" name="Straight Connector 19"/>
              <p:cNvCxnSpPr/>
              <p:nvPr/>
            </p:nvCxnSpPr>
            <p:spPr>
              <a:xfrm>
                <a:off x="745322" y="824169"/>
                <a:ext cx="1634502" cy="0"/>
              </a:xfrm>
              <a:prstGeom prst="line">
                <a:avLst/>
              </a:prstGeom>
              <a:ln w="31750" cmpd="sng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" name="Arc 20"/>
              <p:cNvSpPr/>
              <p:nvPr/>
            </p:nvSpPr>
            <p:spPr>
              <a:xfrm rot="16200000">
                <a:off x="516882" y="872615"/>
                <a:ext cx="486858" cy="389966"/>
              </a:xfrm>
              <a:prstGeom prst="arc">
                <a:avLst>
                  <a:gd name="adj1" fmla="val 10914554"/>
                  <a:gd name="adj2" fmla="val 0"/>
                </a:avLst>
              </a:prstGeom>
              <a:ln w="31750" cmpd="sng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2" name="Straight Connector 21"/>
              <p:cNvCxnSpPr/>
              <p:nvPr/>
            </p:nvCxnSpPr>
            <p:spPr>
              <a:xfrm>
                <a:off x="745322" y="1311027"/>
                <a:ext cx="780618" cy="0"/>
              </a:xfrm>
              <a:prstGeom prst="line">
                <a:avLst/>
              </a:prstGeom>
              <a:ln w="31750" cmpd="sng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" name="Rectangle 22"/>
              <p:cNvSpPr/>
              <p:nvPr/>
            </p:nvSpPr>
            <p:spPr>
              <a:xfrm>
                <a:off x="1357091" y="743145"/>
                <a:ext cx="834107" cy="162047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 smtClean="0">
                    <a:solidFill>
                      <a:schemeClr val="tx1"/>
                    </a:solidFill>
                  </a:rPr>
                  <a:t>enhancer</a:t>
                </a:r>
                <a:endParaRPr 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8" name="Triangle 7"/>
              <p:cNvSpPr/>
              <p:nvPr/>
            </p:nvSpPr>
            <p:spPr>
              <a:xfrm>
                <a:off x="1533865" y="937828"/>
                <a:ext cx="109728" cy="109728"/>
              </a:xfrm>
              <a:prstGeom prst="triangle">
                <a:avLst/>
              </a:prstGeom>
              <a:solidFill>
                <a:srgbClr val="0432FF"/>
              </a:solidFill>
              <a:ln>
                <a:noFill/>
              </a:ln>
              <a:scene3d>
                <a:camera prst="orthographicFront">
                  <a:rot lat="10800000" lon="0" rev="0"/>
                </a:camera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Triangle 9"/>
              <p:cNvSpPr/>
              <p:nvPr/>
            </p:nvSpPr>
            <p:spPr>
              <a:xfrm>
                <a:off x="1733333" y="1068934"/>
                <a:ext cx="109728" cy="109728"/>
              </a:xfrm>
              <a:prstGeom prst="triangle">
                <a:avLst/>
              </a:prstGeom>
              <a:solidFill>
                <a:srgbClr val="0432FF"/>
              </a:solidFill>
              <a:ln>
                <a:noFill/>
              </a:ln>
              <a:scene3d>
                <a:camera prst="orthographicFront">
                  <a:rot lat="0" lon="0" rev="0"/>
                </a:camera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0" name="Group 39"/>
            <p:cNvGrpSpPr/>
            <p:nvPr/>
          </p:nvGrpSpPr>
          <p:grpSpPr>
            <a:xfrm>
              <a:off x="2696523" y="1097974"/>
              <a:ext cx="229270" cy="132366"/>
              <a:chOff x="2696523" y="1097974"/>
              <a:chExt cx="229270" cy="132366"/>
            </a:xfrm>
          </p:grpSpPr>
          <p:cxnSp>
            <p:nvCxnSpPr>
              <p:cNvPr id="33" name="Straight Connector 32"/>
              <p:cNvCxnSpPr/>
              <p:nvPr/>
            </p:nvCxnSpPr>
            <p:spPr>
              <a:xfrm flipV="1">
                <a:off x="2696523" y="1097974"/>
                <a:ext cx="107456" cy="132366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/>
              <p:cNvCxnSpPr/>
              <p:nvPr/>
            </p:nvCxnSpPr>
            <p:spPr>
              <a:xfrm flipH="1" flipV="1">
                <a:off x="2803979" y="1097974"/>
                <a:ext cx="121814" cy="132366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1" name="Group 40"/>
            <p:cNvGrpSpPr/>
            <p:nvPr/>
          </p:nvGrpSpPr>
          <p:grpSpPr>
            <a:xfrm>
              <a:off x="3874322" y="1097638"/>
              <a:ext cx="229270" cy="132366"/>
              <a:chOff x="2696523" y="1097974"/>
              <a:chExt cx="229270" cy="132366"/>
            </a:xfrm>
          </p:grpSpPr>
          <p:cxnSp>
            <p:nvCxnSpPr>
              <p:cNvPr id="42" name="Straight Connector 41"/>
              <p:cNvCxnSpPr/>
              <p:nvPr/>
            </p:nvCxnSpPr>
            <p:spPr>
              <a:xfrm flipV="1">
                <a:off x="2696523" y="1097974"/>
                <a:ext cx="107456" cy="132366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/>
              <p:cNvCxnSpPr/>
              <p:nvPr/>
            </p:nvCxnSpPr>
            <p:spPr>
              <a:xfrm flipH="1" flipV="1">
                <a:off x="2803979" y="1097974"/>
                <a:ext cx="121814" cy="132366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4" name="Group 43"/>
            <p:cNvGrpSpPr/>
            <p:nvPr/>
          </p:nvGrpSpPr>
          <p:grpSpPr>
            <a:xfrm>
              <a:off x="4651317" y="1097638"/>
              <a:ext cx="229270" cy="132366"/>
              <a:chOff x="2696523" y="1097974"/>
              <a:chExt cx="229270" cy="132366"/>
            </a:xfrm>
          </p:grpSpPr>
          <p:cxnSp>
            <p:nvCxnSpPr>
              <p:cNvPr id="45" name="Straight Connector 44"/>
              <p:cNvCxnSpPr/>
              <p:nvPr/>
            </p:nvCxnSpPr>
            <p:spPr>
              <a:xfrm flipV="1">
                <a:off x="2696523" y="1097974"/>
                <a:ext cx="107456" cy="132366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/>
              <p:cNvCxnSpPr/>
              <p:nvPr/>
            </p:nvCxnSpPr>
            <p:spPr>
              <a:xfrm flipH="1" flipV="1">
                <a:off x="2803979" y="1097974"/>
                <a:ext cx="121814" cy="132366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7" name="Group 46"/>
            <p:cNvGrpSpPr/>
            <p:nvPr/>
          </p:nvGrpSpPr>
          <p:grpSpPr>
            <a:xfrm>
              <a:off x="7609932" y="1097638"/>
              <a:ext cx="229270" cy="132366"/>
              <a:chOff x="2696523" y="1097974"/>
              <a:chExt cx="229270" cy="132366"/>
            </a:xfrm>
          </p:grpSpPr>
          <p:cxnSp>
            <p:nvCxnSpPr>
              <p:cNvPr id="48" name="Straight Connector 47"/>
              <p:cNvCxnSpPr/>
              <p:nvPr/>
            </p:nvCxnSpPr>
            <p:spPr>
              <a:xfrm flipV="1">
                <a:off x="2696523" y="1097974"/>
                <a:ext cx="107456" cy="132366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/>
              <p:cNvCxnSpPr/>
              <p:nvPr/>
            </p:nvCxnSpPr>
            <p:spPr>
              <a:xfrm flipH="1" flipV="1">
                <a:off x="2803979" y="1097974"/>
                <a:ext cx="121814" cy="132366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0" name="Diamond 49"/>
            <p:cNvSpPr/>
            <p:nvPr/>
          </p:nvSpPr>
          <p:spPr>
            <a:xfrm>
              <a:off x="8476121" y="1073739"/>
              <a:ext cx="109728" cy="109728"/>
            </a:xfrm>
            <a:prstGeom prst="diamond">
              <a:avLst/>
            </a:prstGeom>
            <a:solidFill>
              <a:srgbClr val="9420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Diamond 50"/>
            <p:cNvSpPr/>
            <p:nvPr/>
          </p:nvSpPr>
          <p:spPr>
            <a:xfrm>
              <a:off x="5717234" y="1073739"/>
              <a:ext cx="109728" cy="109728"/>
            </a:xfrm>
            <a:prstGeom prst="diamond">
              <a:avLst/>
            </a:prstGeom>
            <a:solidFill>
              <a:srgbClr val="9420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9" name="Group 148"/>
          <p:cNvGrpSpPr/>
          <p:nvPr/>
        </p:nvGrpSpPr>
        <p:grpSpPr>
          <a:xfrm>
            <a:off x="917332" y="2001126"/>
            <a:ext cx="1248452" cy="1562409"/>
            <a:chOff x="1462494" y="1997678"/>
            <a:chExt cx="1248452" cy="1562409"/>
          </a:xfrm>
        </p:grpSpPr>
        <p:grpSp>
          <p:nvGrpSpPr>
            <p:cNvPr id="7" name="Group 6"/>
            <p:cNvGrpSpPr/>
            <p:nvPr/>
          </p:nvGrpSpPr>
          <p:grpSpPr>
            <a:xfrm>
              <a:off x="1972158" y="2554904"/>
              <a:ext cx="372218" cy="320040"/>
              <a:chOff x="2345644" y="2587099"/>
              <a:chExt cx="372218" cy="320040"/>
            </a:xfrm>
          </p:grpSpPr>
          <p:sp>
            <p:nvSpPr>
              <p:cNvPr id="53" name="Oval 52"/>
              <p:cNvSpPr/>
              <p:nvPr/>
            </p:nvSpPr>
            <p:spPr>
              <a:xfrm>
                <a:off x="2371733" y="2587099"/>
                <a:ext cx="320040" cy="320040"/>
              </a:xfrm>
              <a:prstGeom prst="ellipse">
                <a:avLst/>
              </a:prstGeom>
              <a:noFill/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 b="1">
                  <a:solidFill>
                    <a:schemeClr val="tx1"/>
                  </a:solidFill>
                </a:endParaRPr>
              </a:p>
            </p:txBody>
          </p:sp>
          <p:sp>
            <p:nvSpPr>
              <p:cNvPr id="54" name="TextBox 53"/>
              <p:cNvSpPr txBox="1"/>
              <p:nvPr/>
            </p:nvSpPr>
            <p:spPr>
              <a:xfrm>
                <a:off x="2345644" y="2639397"/>
                <a:ext cx="372218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b="1" dirty="0" smtClean="0"/>
                  <a:t>MET</a:t>
                </a:r>
                <a:endParaRPr lang="en-US" sz="800" b="1" dirty="0"/>
              </a:p>
            </p:txBody>
          </p:sp>
        </p:grpSp>
        <p:grpSp>
          <p:nvGrpSpPr>
            <p:cNvPr id="28" name="Group 27"/>
            <p:cNvGrpSpPr/>
            <p:nvPr/>
          </p:nvGrpSpPr>
          <p:grpSpPr>
            <a:xfrm>
              <a:off x="1546250" y="2021504"/>
              <a:ext cx="341760" cy="320040"/>
              <a:chOff x="1919736" y="2053699"/>
              <a:chExt cx="341760" cy="320040"/>
            </a:xfrm>
          </p:grpSpPr>
          <p:sp>
            <p:nvSpPr>
              <p:cNvPr id="57" name="Oval 56"/>
              <p:cNvSpPr/>
              <p:nvPr/>
            </p:nvSpPr>
            <p:spPr>
              <a:xfrm>
                <a:off x="1930596" y="2053699"/>
                <a:ext cx="320040" cy="320040"/>
              </a:xfrm>
              <a:prstGeom prst="ellipse">
                <a:avLst/>
              </a:prstGeom>
              <a:solidFill>
                <a:srgbClr val="0432FF">
                  <a:alpha val="30000"/>
                </a:srgbClr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 b="1">
                  <a:solidFill>
                    <a:schemeClr val="tx1"/>
                  </a:solidFill>
                </a:endParaRPr>
              </a:p>
            </p:txBody>
          </p:sp>
          <p:sp>
            <p:nvSpPr>
              <p:cNvPr id="58" name="TextBox 57"/>
              <p:cNvSpPr txBox="1"/>
              <p:nvPr/>
            </p:nvSpPr>
            <p:spPr>
              <a:xfrm>
                <a:off x="1919736" y="2105997"/>
                <a:ext cx="341760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b="1" dirty="0" smtClean="0"/>
                  <a:t>YY1</a:t>
                </a:r>
                <a:endParaRPr lang="en-US" sz="800" b="1" dirty="0"/>
              </a:p>
            </p:txBody>
          </p:sp>
        </p:grpSp>
        <p:grpSp>
          <p:nvGrpSpPr>
            <p:cNvPr id="31" name="Group 30"/>
            <p:cNvGrpSpPr/>
            <p:nvPr/>
          </p:nvGrpSpPr>
          <p:grpSpPr>
            <a:xfrm>
              <a:off x="1462494" y="2973081"/>
              <a:ext cx="381836" cy="320040"/>
              <a:chOff x="1835980" y="3005276"/>
              <a:chExt cx="381836" cy="320040"/>
            </a:xfrm>
          </p:grpSpPr>
          <p:sp>
            <p:nvSpPr>
              <p:cNvPr id="60" name="Oval 59"/>
              <p:cNvSpPr/>
              <p:nvPr/>
            </p:nvSpPr>
            <p:spPr>
              <a:xfrm>
                <a:off x="1866878" y="3005276"/>
                <a:ext cx="320040" cy="320040"/>
              </a:xfrm>
              <a:prstGeom prst="ellipse">
                <a:avLst/>
              </a:prstGeom>
              <a:solidFill>
                <a:srgbClr val="0432FF">
                  <a:alpha val="30000"/>
                </a:srgbClr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 b="1">
                  <a:solidFill>
                    <a:schemeClr val="tx1"/>
                  </a:solidFill>
                </a:endParaRPr>
              </a:p>
            </p:txBody>
          </p:sp>
          <p:sp>
            <p:nvSpPr>
              <p:cNvPr id="61" name="TextBox 60"/>
              <p:cNvSpPr txBox="1"/>
              <p:nvPr/>
            </p:nvSpPr>
            <p:spPr>
              <a:xfrm>
                <a:off x="1835980" y="3057574"/>
                <a:ext cx="381836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b="1" dirty="0" smtClean="0"/>
                  <a:t>MYC</a:t>
                </a:r>
                <a:endParaRPr lang="en-US" sz="800" b="1" dirty="0"/>
              </a:p>
            </p:txBody>
          </p:sp>
        </p:grpSp>
        <p:grpSp>
          <p:nvGrpSpPr>
            <p:cNvPr id="29" name="Group 28"/>
            <p:cNvGrpSpPr/>
            <p:nvPr/>
          </p:nvGrpSpPr>
          <p:grpSpPr>
            <a:xfrm>
              <a:off x="2321096" y="1997678"/>
              <a:ext cx="389850" cy="320040"/>
              <a:chOff x="2894203" y="2190859"/>
              <a:chExt cx="389850" cy="320040"/>
            </a:xfrm>
          </p:grpSpPr>
          <p:sp>
            <p:nvSpPr>
              <p:cNvPr id="66" name="Oval 65"/>
              <p:cNvSpPr/>
              <p:nvPr/>
            </p:nvSpPr>
            <p:spPr>
              <a:xfrm>
                <a:off x="2929108" y="2190859"/>
                <a:ext cx="320040" cy="320040"/>
              </a:xfrm>
              <a:prstGeom prst="ellipse">
                <a:avLst/>
              </a:prstGeom>
              <a:solidFill>
                <a:srgbClr val="0096FF">
                  <a:alpha val="69804"/>
                </a:srgbClr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 b="1">
                  <a:solidFill>
                    <a:schemeClr val="tx1"/>
                  </a:solidFill>
                </a:endParaRPr>
              </a:p>
            </p:txBody>
          </p:sp>
          <p:sp>
            <p:nvSpPr>
              <p:cNvPr id="67" name="TextBox 66"/>
              <p:cNvSpPr txBox="1"/>
              <p:nvPr/>
            </p:nvSpPr>
            <p:spPr>
              <a:xfrm>
                <a:off x="2894203" y="2243157"/>
                <a:ext cx="389850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b="1" dirty="0" smtClean="0"/>
                  <a:t>CTCF</a:t>
                </a:r>
                <a:endParaRPr lang="en-US" sz="800" b="1" dirty="0"/>
              </a:p>
            </p:txBody>
          </p:sp>
        </p:grpSp>
        <p:grpSp>
          <p:nvGrpSpPr>
            <p:cNvPr id="30" name="Group 29"/>
            <p:cNvGrpSpPr/>
            <p:nvPr/>
          </p:nvGrpSpPr>
          <p:grpSpPr>
            <a:xfrm>
              <a:off x="2298616" y="3240047"/>
              <a:ext cx="389850" cy="320040"/>
              <a:chOff x="2672102" y="3124137"/>
              <a:chExt cx="389850" cy="320040"/>
            </a:xfrm>
          </p:grpSpPr>
          <p:sp>
            <p:nvSpPr>
              <p:cNvPr id="69" name="Oval 68"/>
              <p:cNvSpPr/>
              <p:nvPr/>
            </p:nvSpPr>
            <p:spPr>
              <a:xfrm>
                <a:off x="2707007" y="3124137"/>
                <a:ext cx="320040" cy="320040"/>
              </a:xfrm>
              <a:prstGeom prst="ellipse">
                <a:avLst/>
              </a:prstGeom>
              <a:solidFill>
                <a:srgbClr val="0096FF">
                  <a:alpha val="69804"/>
                </a:srgbClr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 b="1">
                  <a:solidFill>
                    <a:schemeClr val="tx1"/>
                  </a:solidFill>
                </a:endParaRPr>
              </a:p>
            </p:txBody>
          </p:sp>
          <p:sp>
            <p:nvSpPr>
              <p:cNvPr id="70" name="TextBox 69"/>
              <p:cNvSpPr txBox="1"/>
              <p:nvPr/>
            </p:nvSpPr>
            <p:spPr>
              <a:xfrm>
                <a:off x="2672102" y="3176435"/>
                <a:ext cx="389850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b="1" dirty="0" smtClean="0"/>
                  <a:t>BCL2</a:t>
                </a:r>
                <a:endParaRPr lang="en-US" sz="800" b="1" dirty="0"/>
              </a:p>
            </p:txBody>
          </p:sp>
        </p:grpSp>
        <p:cxnSp>
          <p:nvCxnSpPr>
            <p:cNvPr id="91" name="Straight Connector 90"/>
            <p:cNvCxnSpPr>
              <a:stCxn id="57" idx="5"/>
              <a:endCxn id="53" idx="1"/>
            </p:cNvCxnSpPr>
            <p:nvPr/>
          </p:nvCxnSpPr>
          <p:spPr>
            <a:xfrm>
              <a:off x="1830281" y="2294675"/>
              <a:ext cx="214835" cy="307098"/>
            </a:xfrm>
            <a:prstGeom prst="line">
              <a:avLst/>
            </a:prstGeom>
            <a:ln w="793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/>
            <p:cNvCxnSpPr>
              <a:endCxn id="53" idx="3"/>
            </p:cNvCxnSpPr>
            <p:nvPr/>
          </p:nvCxnSpPr>
          <p:spPr>
            <a:xfrm flipV="1">
              <a:off x="1789615" y="2828075"/>
              <a:ext cx="255501" cy="202337"/>
            </a:xfrm>
            <a:prstGeom prst="line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/>
            <p:cNvCxnSpPr>
              <a:stCxn id="69" idx="0"/>
              <a:endCxn id="53" idx="5"/>
            </p:cNvCxnSpPr>
            <p:nvPr/>
          </p:nvCxnSpPr>
          <p:spPr>
            <a:xfrm flipH="1" flipV="1">
              <a:off x="2271418" y="2828075"/>
              <a:ext cx="222123" cy="411972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/>
            <p:cNvCxnSpPr>
              <a:stCxn id="66" idx="3"/>
              <a:endCxn id="53" idx="7"/>
            </p:cNvCxnSpPr>
            <p:nvPr/>
          </p:nvCxnSpPr>
          <p:spPr>
            <a:xfrm flipH="1">
              <a:off x="2271418" y="2270849"/>
              <a:ext cx="131452" cy="330924"/>
            </a:xfrm>
            <a:prstGeom prst="line">
              <a:avLst/>
            </a:prstGeom>
            <a:ln w="444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0" name="Group 149"/>
          <p:cNvGrpSpPr/>
          <p:nvPr/>
        </p:nvGrpSpPr>
        <p:grpSpPr>
          <a:xfrm>
            <a:off x="3041404" y="1913954"/>
            <a:ext cx="1617881" cy="1347952"/>
            <a:chOff x="3978432" y="2229283"/>
            <a:chExt cx="1617881" cy="1347952"/>
          </a:xfrm>
        </p:grpSpPr>
        <p:grpSp>
          <p:nvGrpSpPr>
            <p:cNvPr id="62" name="Group 61"/>
            <p:cNvGrpSpPr/>
            <p:nvPr/>
          </p:nvGrpSpPr>
          <p:grpSpPr>
            <a:xfrm>
              <a:off x="4629868" y="2902136"/>
              <a:ext cx="372218" cy="320040"/>
              <a:chOff x="5132142" y="2702515"/>
              <a:chExt cx="372218" cy="320040"/>
            </a:xfrm>
          </p:grpSpPr>
          <p:sp>
            <p:nvSpPr>
              <p:cNvPr id="72" name="Oval 71"/>
              <p:cNvSpPr/>
              <p:nvPr/>
            </p:nvSpPr>
            <p:spPr>
              <a:xfrm>
                <a:off x="5158231" y="2702515"/>
                <a:ext cx="320040" cy="320040"/>
              </a:xfrm>
              <a:prstGeom prst="ellipse">
                <a:avLst/>
              </a:prstGeom>
              <a:noFill/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 b="1">
                  <a:solidFill>
                    <a:schemeClr val="tx1"/>
                  </a:solidFill>
                </a:endParaRPr>
              </a:p>
            </p:txBody>
          </p:sp>
          <p:sp>
            <p:nvSpPr>
              <p:cNvPr id="73" name="TextBox 72"/>
              <p:cNvSpPr txBox="1"/>
              <p:nvPr/>
            </p:nvSpPr>
            <p:spPr>
              <a:xfrm>
                <a:off x="5132142" y="2754813"/>
                <a:ext cx="372218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b="1" dirty="0" smtClean="0"/>
                  <a:t>MET</a:t>
                </a:r>
                <a:endParaRPr lang="en-US" sz="800" b="1" dirty="0"/>
              </a:p>
            </p:txBody>
          </p:sp>
        </p:grpSp>
        <p:sp>
          <p:nvSpPr>
            <p:cNvPr id="74" name="Oval 73"/>
            <p:cNvSpPr/>
            <p:nvPr/>
          </p:nvSpPr>
          <p:spPr>
            <a:xfrm>
              <a:off x="4050206" y="2702809"/>
              <a:ext cx="320040" cy="320040"/>
            </a:xfrm>
            <a:prstGeom prst="ellipse">
              <a:avLst/>
            </a:prstGeom>
            <a:solidFill>
              <a:srgbClr val="9437FF">
                <a:alpha val="69804"/>
              </a:srgb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 b="1">
                <a:solidFill>
                  <a:schemeClr val="tx1"/>
                </a:solidFill>
              </a:endParaRP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3978432" y="2755107"/>
              <a:ext cx="463588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b="1" dirty="0" smtClean="0"/>
                <a:t>U2AF1</a:t>
              </a:r>
              <a:endParaRPr lang="en-US" sz="800" b="1" dirty="0"/>
            </a:p>
          </p:txBody>
        </p:sp>
        <p:grpSp>
          <p:nvGrpSpPr>
            <p:cNvPr id="37" name="Group 36"/>
            <p:cNvGrpSpPr/>
            <p:nvPr/>
          </p:nvGrpSpPr>
          <p:grpSpPr>
            <a:xfrm>
              <a:off x="5105851" y="3257195"/>
              <a:ext cx="436338" cy="320040"/>
              <a:chOff x="4622478" y="3120692"/>
              <a:chExt cx="436338" cy="320040"/>
            </a:xfrm>
          </p:grpSpPr>
          <p:sp>
            <p:nvSpPr>
              <p:cNvPr id="77" name="Oval 76"/>
              <p:cNvSpPr/>
              <p:nvPr/>
            </p:nvSpPr>
            <p:spPr>
              <a:xfrm>
                <a:off x="4680627" y="3120692"/>
                <a:ext cx="320040" cy="320040"/>
              </a:xfrm>
              <a:prstGeom prst="ellipse">
                <a:avLst/>
              </a:prstGeom>
              <a:solidFill>
                <a:srgbClr val="9437FF">
                  <a:alpha val="69804"/>
                </a:srgbClr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 b="1">
                  <a:solidFill>
                    <a:schemeClr val="tx1"/>
                  </a:solidFill>
                </a:endParaRPr>
              </a:p>
            </p:txBody>
          </p:sp>
          <p:sp>
            <p:nvSpPr>
              <p:cNvPr id="78" name="TextBox 77"/>
              <p:cNvSpPr txBox="1"/>
              <p:nvPr/>
            </p:nvSpPr>
            <p:spPr>
              <a:xfrm>
                <a:off x="4622478" y="3172990"/>
                <a:ext cx="436338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b="1" dirty="0" smtClean="0"/>
                  <a:t>SRSF2</a:t>
                </a:r>
                <a:endParaRPr lang="en-US" sz="800" b="1" dirty="0"/>
              </a:p>
            </p:txBody>
          </p:sp>
        </p:grpSp>
        <p:grpSp>
          <p:nvGrpSpPr>
            <p:cNvPr id="34" name="Group 33"/>
            <p:cNvGrpSpPr/>
            <p:nvPr/>
          </p:nvGrpSpPr>
          <p:grpSpPr>
            <a:xfrm>
              <a:off x="5188829" y="2229283"/>
              <a:ext cx="407484" cy="320040"/>
              <a:chOff x="5680701" y="2306275"/>
              <a:chExt cx="407484" cy="320040"/>
            </a:xfrm>
          </p:grpSpPr>
          <p:sp>
            <p:nvSpPr>
              <p:cNvPr id="80" name="Oval 79"/>
              <p:cNvSpPr/>
              <p:nvPr/>
            </p:nvSpPr>
            <p:spPr>
              <a:xfrm>
                <a:off x="5724423" y="2306275"/>
                <a:ext cx="320040" cy="320040"/>
              </a:xfrm>
              <a:prstGeom prst="ellipse">
                <a:avLst/>
              </a:prstGeom>
              <a:solidFill>
                <a:srgbClr val="9437FF">
                  <a:alpha val="69804"/>
                </a:srgbClr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 b="1">
                  <a:solidFill>
                    <a:schemeClr val="tx1"/>
                  </a:solidFill>
                </a:endParaRPr>
              </a:p>
            </p:txBody>
          </p:sp>
          <p:sp>
            <p:nvSpPr>
              <p:cNvPr id="81" name="TextBox 80"/>
              <p:cNvSpPr txBox="1"/>
              <p:nvPr/>
            </p:nvSpPr>
            <p:spPr>
              <a:xfrm>
                <a:off x="5680701" y="2358573"/>
                <a:ext cx="407484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b="1" dirty="0" smtClean="0"/>
                  <a:t>FOX1</a:t>
                </a:r>
                <a:endParaRPr lang="en-US" sz="800" b="1" dirty="0"/>
              </a:p>
            </p:txBody>
          </p:sp>
        </p:grpSp>
        <p:cxnSp>
          <p:nvCxnSpPr>
            <p:cNvPr id="129" name="Straight Connector 128"/>
            <p:cNvCxnSpPr/>
            <p:nvPr/>
          </p:nvCxnSpPr>
          <p:spPr>
            <a:xfrm flipH="1" flipV="1">
              <a:off x="4989208" y="3062156"/>
              <a:ext cx="321934" cy="195039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/>
            <p:cNvCxnSpPr>
              <a:stCxn id="72" idx="1"/>
            </p:cNvCxnSpPr>
            <p:nvPr/>
          </p:nvCxnSpPr>
          <p:spPr>
            <a:xfrm flipH="1" flipV="1">
              <a:off x="4370246" y="2862535"/>
              <a:ext cx="332580" cy="86470"/>
            </a:xfrm>
            <a:prstGeom prst="line">
              <a:avLst/>
            </a:prstGeom>
            <a:ln w="666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/>
            <p:cNvCxnSpPr>
              <a:stCxn id="80" idx="3"/>
              <a:endCxn id="72" idx="7"/>
            </p:cNvCxnSpPr>
            <p:nvPr/>
          </p:nvCxnSpPr>
          <p:spPr>
            <a:xfrm flipH="1">
              <a:off x="4929128" y="2502454"/>
              <a:ext cx="350292" cy="446551"/>
            </a:xfrm>
            <a:prstGeom prst="line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1" name="Group 150"/>
          <p:cNvGrpSpPr/>
          <p:nvPr/>
        </p:nvGrpSpPr>
        <p:grpSpPr>
          <a:xfrm>
            <a:off x="5534903" y="2477496"/>
            <a:ext cx="1843623" cy="480069"/>
            <a:chOff x="6674734" y="2542486"/>
            <a:chExt cx="1843623" cy="480069"/>
          </a:xfrm>
        </p:grpSpPr>
        <p:sp>
          <p:nvSpPr>
            <p:cNvPr id="100" name="Oval 99"/>
            <p:cNvSpPr/>
            <p:nvPr/>
          </p:nvSpPr>
          <p:spPr>
            <a:xfrm>
              <a:off x="7499352" y="2702515"/>
              <a:ext cx="320040" cy="320040"/>
            </a:xfrm>
            <a:prstGeom prst="ellipse">
              <a:avLst/>
            </a:pr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 b="1">
                <a:solidFill>
                  <a:schemeClr val="tx1"/>
                </a:solidFill>
              </a:endParaRP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7473263" y="2754813"/>
              <a:ext cx="372218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b="1" dirty="0" smtClean="0"/>
                <a:t>MET</a:t>
              </a:r>
              <a:endParaRPr lang="en-US" sz="800" b="1" dirty="0"/>
            </a:p>
          </p:txBody>
        </p:sp>
        <p:sp>
          <p:nvSpPr>
            <p:cNvPr id="102" name="Oval 101"/>
            <p:cNvSpPr/>
            <p:nvPr/>
          </p:nvSpPr>
          <p:spPr>
            <a:xfrm>
              <a:off x="6757729" y="2626616"/>
              <a:ext cx="320040" cy="320040"/>
            </a:xfrm>
            <a:prstGeom prst="ellipse">
              <a:avLst/>
            </a:prstGeom>
            <a:solidFill>
              <a:srgbClr val="FF2600">
                <a:alpha val="69804"/>
              </a:srgb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 b="1">
                <a:solidFill>
                  <a:schemeClr val="tx1"/>
                </a:solidFill>
              </a:endParaRP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6674734" y="2678914"/>
              <a:ext cx="486030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b="1" dirty="0" smtClean="0"/>
                <a:t>miR-17</a:t>
              </a:r>
              <a:endParaRPr lang="en-US" sz="800" b="1" dirty="0"/>
            </a:p>
          </p:txBody>
        </p:sp>
        <p:grpSp>
          <p:nvGrpSpPr>
            <p:cNvPr id="39" name="Group 38"/>
            <p:cNvGrpSpPr/>
            <p:nvPr/>
          </p:nvGrpSpPr>
          <p:grpSpPr>
            <a:xfrm>
              <a:off x="8017899" y="2542486"/>
              <a:ext cx="500458" cy="320040"/>
              <a:chOff x="8021822" y="2306275"/>
              <a:chExt cx="500458" cy="320040"/>
            </a:xfrm>
          </p:grpSpPr>
          <p:sp>
            <p:nvSpPr>
              <p:cNvPr id="108" name="Oval 107"/>
              <p:cNvSpPr/>
              <p:nvPr/>
            </p:nvSpPr>
            <p:spPr>
              <a:xfrm>
                <a:off x="8112031" y="2306275"/>
                <a:ext cx="320040" cy="320040"/>
              </a:xfrm>
              <a:prstGeom prst="ellipse">
                <a:avLst/>
              </a:prstGeom>
              <a:solidFill>
                <a:srgbClr val="FF2600">
                  <a:alpha val="69804"/>
                </a:srgbClr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 b="1">
                  <a:solidFill>
                    <a:schemeClr val="tx1"/>
                  </a:solidFill>
                </a:endParaRPr>
              </a:p>
            </p:txBody>
          </p:sp>
          <p:sp>
            <p:nvSpPr>
              <p:cNvPr id="109" name="TextBox 108"/>
              <p:cNvSpPr txBox="1"/>
              <p:nvPr/>
            </p:nvSpPr>
            <p:spPr>
              <a:xfrm>
                <a:off x="8021822" y="2358573"/>
                <a:ext cx="500458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b="1" dirty="0" smtClean="0"/>
                  <a:t>miR145</a:t>
                </a:r>
                <a:endParaRPr lang="en-US" sz="800" b="1" dirty="0"/>
              </a:p>
            </p:txBody>
          </p:sp>
        </p:grpSp>
        <p:cxnSp>
          <p:nvCxnSpPr>
            <p:cNvPr id="138" name="Straight Connector 137"/>
            <p:cNvCxnSpPr/>
            <p:nvPr/>
          </p:nvCxnSpPr>
          <p:spPr>
            <a:xfrm flipH="1" flipV="1">
              <a:off x="7052135" y="2808941"/>
              <a:ext cx="434006" cy="53594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Straight Connector 146"/>
            <p:cNvCxnSpPr>
              <a:stCxn id="100" idx="6"/>
              <a:endCxn id="108" idx="3"/>
            </p:cNvCxnSpPr>
            <p:nvPr/>
          </p:nvCxnSpPr>
          <p:spPr>
            <a:xfrm flipV="1">
              <a:off x="7819392" y="2815657"/>
              <a:ext cx="335585" cy="46878"/>
            </a:xfrm>
            <a:prstGeom prst="line">
              <a:avLst/>
            </a:prstGeom>
            <a:ln w="3492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53" name="Picture 15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3894" y="2621030"/>
            <a:ext cx="279400" cy="279400"/>
          </a:xfrm>
          <a:prstGeom prst="rect">
            <a:avLst/>
          </a:prstGeom>
        </p:spPr>
      </p:pic>
      <p:pic>
        <p:nvPicPr>
          <p:cNvPr id="154" name="Picture 15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7395" y="2621030"/>
            <a:ext cx="279400" cy="279400"/>
          </a:xfrm>
          <a:prstGeom prst="rect">
            <a:avLst/>
          </a:prstGeom>
        </p:spPr>
      </p:pic>
      <p:pic>
        <p:nvPicPr>
          <p:cNvPr id="155" name="Picture 15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62680" y="2660779"/>
            <a:ext cx="279400" cy="228600"/>
          </a:xfrm>
          <a:prstGeom prst="rect">
            <a:avLst/>
          </a:prstGeom>
        </p:spPr>
      </p:pic>
      <p:grpSp>
        <p:nvGrpSpPr>
          <p:cNvPr id="202" name="Group 201"/>
          <p:cNvGrpSpPr/>
          <p:nvPr/>
        </p:nvGrpSpPr>
        <p:grpSpPr>
          <a:xfrm>
            <a:off x="8664968" y="1935102"/>
            <a:ext cx="1894023" cy="1671291"/>
            <a:chOff x="2922524" y="4084424"/>
            <a:chExt cx="1894023" cy="1671291"/>
          </a:xfrm>
        </p:grpSpPr>
        <p:grpSp>
          <p:nvGrpSpPr>
            <p:cNvPr id="157" name="Group 156"/>
            <p:cNvGrpSpPr/>
            <p:nvPr/>
          </p:nvGrpSpPr>
          <p:grpSpPr>
            <a:xfrm>
              <a:off x="3719115" y="4750532"/>
              <a:ext cx="372218" cy="320040"/>
              <a:chOff x="2345644" y="2587099"/>
              <a:chExt cx="372218" cy="320040"/>
            </a:xfrm>
          </p:grpSpPr>
          <p:sp>
            <p:nvSpPr>
              <p:cNvPr id="174" name="Oval 173"/>
              <p:cNvSpPr/>
              <p:nvPr/>
            </p:nvSpPr>
            <p:spPr>
              <a:xfrm>
                <a:off x="2371733" y="2587099"/>
                <a:ext cx="320040" cy="320040"/>
              </a:xfrm>
              <a:prstGeom prst="ellipse">
                <a:avLst/>
              </a:prstGeom>
              <a:noFill/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 b="1">
                  <a:solidFill>
                    <a:schemeClr val="tx1"/>
                  </a:solidFill>
                </a:endParaRPr>
              </a:p>
            </p:txBody>
          </p:sp>
          <p:sp>
            <p:nvSpPr>
              <p:cNvPr id="175" name="TextBox 174"/>
              <p:cNvSpPr txBox="1"/>
              <p:nvPr/>
            </p:nvSpPr>
            <p:spPr>
              <a:xfrm>
                <a:off x="2345644" y="2639397"/>
                <a:ext cx="372218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b="1" dirty="0" smtClean="0"/>
                  <a:t>MET</a:t>
                </a:r>
                <a:endParaRPr lang="en-US" sz="800" b="1" dirty="0"/>
              </a:p>
            </p:txBody>
          </p:sp>
        </p:grpSp>
        <p:grpSp>
          <p:nvGrpSpPr>
            <p:cNvPr id="158" name="Group 157"/>
            <p:cNvGrpSpPr/>
            <p:nvPr/>
          </p:nvGrpSpPr>
          <p:grpSpPr>
            <a:xfrm>
              <a:off x="3293207" y="4217132"/>
              <a:ext cx="341760" cy="320040"/>
              <a:chOff x="1919736" y="2053699"/>
              <a:chExt cx="341760" cy="320040"/>
            </a:xfrm>
          </p:grpSpPr>
          <p:sp>
            <p:nvSpPr>
              <p:cNvPr id="172" name="Oval 171"/>
              <p:cNvSpPr/>
              <p:nvPr/>
            </p:nvSpPr>
            <p:spPr>
              <a:xfrm>
                <a:off x="1930596" y="2053699"/>
                <a:ext cx="320040" cy="320040"/>
              </a:xfrm>
              <a:prstGeom prst="ellipse">
                <a:avLst/>
              </a:prstGeom>
              <a:solidFill>
                <a:srgbClr val="0432FF">
                  <a:alpha val="30000"/>
                </a:srgbClr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 b="1">
                  <a:solidFill>
                    <a:schemeClr val="tx1"/>
                  </a:solidFill>
                </a:endParaRPr>
              </a:p>
            </p:txBody>
          </p:sp>
          <p:sp>
            <p:nvSpPr>
              <p:cNvPr id="173" name="TextBox 172"/>
              <p:cNvSpPr txBox="1"/>
              <p:nvPr/>
            </p:nvSpPr>
            <p:spPr>
              <a:xfrm>
                <a:off x="1919736" y="2105997"/>
                <a:ext cx="341760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b="1" dirty="0" smtClean="0"/>
                  <a:t>YY1</a:t>
                </a:r>
                <a:endParaRPr lang="en-US" sz="800" b="1" dirty="0"/>
              </a:p>
            </p:txBody>
          </p:sp>
        </p:grpSp>
        <p:grpSp>
          <p:nvGrpSpPr>
            <p:cNvPr id="159" name="Group 158"/>
            <p:cNvGrpSpPr/>
            <p:nvPr/>
          </p:nvGrpSpPr>
          <p:grpSpPr>
            <a:xfrm>
              <a:off x="3209451" y="5168709"/>
              <a:ext cx="381836" cy="320040"/>
              <a:chOff x="1835980" y="3005276"/>
              <a:chExt cx="381836" cy="320040"/>
            </a:xfrm>
          </p:grpSpPr>
          <p:sp>
            <p:nvSpPr>
              <p:cNvPr id="170" name="Oval 169"/>
              <p:cNvSpPr/>
              <p:nvPr/>
            </p:nvSpPr>
            <p:spPr>
              <a:xfrm>
                <a:off x="1866878" y="3005276"/>
                <a:ext cx="320040" cy="320040"/>
              </a:xfrm>
              <a:prstGeom prst="ellipse">
                <a:avLst/>
              </a:prstGeom>
              <a:solidFill>
                <a:srgbClr val="0432FF">
                  <a:alpha val="30000"/>
                </a:srgbClr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 b="1">
                  <a:solidFill>
                    <a:schemeClr val="tx1"/>
                  </a:solidFill>
                </a:endParaRPr>
              </a:p>
            </p:txBody>
          </p:sp>
          <p:sp>
            <p:nvSpPr>
              <p:cNvPr id="171" name="TextBox 170"/>
              <p:cNvSpPr txBox="1"/>
              <p:nvPr/>
            </p:nvSpPr>
            <p:spPr>
              <a:xfrm>
                <a:off x="1835980" y="3057574"/>
                <a:ext cx="381836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b="1" dirty="0" smtClean="0"/>
                  <a:t>MYC</a:t>
                </a:r>
                <a:endParaRPr lang="en-US" sz="800" b="1" dirty="0"/>
              </a:p>
            </p:txBody>
          </p:sp>
        </p:grpSp>
        <p:grpSp>
          <p:nvGrpSpPr>
            <p:cNvPr id="160" name="Group 159"/>
            <p:cNvGrpSpPr/>
            <p:nvPr/>
          </p:nvGrpSpPr>
          <p:grpSpPr>
            <a:xfrm>
              <a:off x="3967253" y="4157306"/>
              <a:ext cx="389850" cy="320040"/>
              <a:chOff x="2894203" y="2190859"/>
              <a:chExt cx="389850" cy="320040"/>
            </a:xfrm>
          </p:grpSpPr>
          <p:sp>
            <p:nvSpPr>
              <p:cNvPr id="168" name="Oval 167"/>
              <p:cNvSpPr/>
              <p:nvPr/>
            </p:nvSpPr>
            <p:spPr>
              <a:xfrm>
                <a:off x="2929108" y="2190859"/>
                <a:ext cx="320040" cy="320040"/>
              </a:xfrm>
              <a:prstGeom prst="ellipse">
                <a:avLst/>
              </a:prstGeom>
              <a:solidFill>
                <a:srgbClr val="0096FF">
                  <a:alpha val="69804"/>
                </a:srgbClr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 b="1">
                  <a:solidFill>
                    <a:schemeClr val="tx1"/>
                  </a:solidFill>
                </a:endParaRPr>
              </a:p>
            </p:txBody>
          </p:sp>
          <p:sp>
            <p:nvSpPr>
              <p:cNvPr id="169" name="TextBox 168"/>
              <p:cNvSpPr txBox="1"/>
              <p:nvPr/>
            </p:nvSpPr>
            <p:spPr>
              <a:xfrm>
                <a:off x="2894203" y="2243157"/>
                <a:ext cx="389850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b="1" dirty="0" smtClean="0"/>
                  <a:t>CTCF</a:t>
                </a:r>
                <a:endParaRPr lang="en-US" sz="800" b="1" dirty="0"/>
              </a:p>
            </p:txBody>
          </p:sp>
        </p:grpSp>
        <p:grpSp>
          <p:nvGrpSpPr>
            <p:cNvPr id="161" name="Group 160"/>
            <p:cNvGrpSpPr/>
            <p:nvPr/>
          </p:nvGrpSpPr>
          <p:grpSpPr>
            <a:xfrm>
              <a:off x="4045573" y="5435675"/>
              <a:ext cx="389850" cy="320040"/>
              <a:chOff x="2672102" y="3124137"/>
              <a:chExt cx="389850" cy="320040"/>
            </a:xfrm>
          </p:grpSpPr>
          <p:sp>
            <p:nvSpPr>
              <p:cNvPr id="166" name="Oval 165"/>
              <p:cNvSpPr/>
              <p:nvPr/>
            </p:nvSpPr>
            <p:spPr>
              <a:xfrm>
                <a:off x="2707007" y="3124137"/>
                <a:ext cx="320040" cy="320040"/>
              </a:xfrm>
              <a:prstGeom prst="ellipse">
                <a:avLst/>
              </a:prstGeom>
              <a:solidFill>
                <a:srgbClr val="0096FF">
                  <a:alpha val="69804"/>
                </a:srgbClr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 b="1">
                  <a:solidFill>
                    <a:schemeClr val="tx1"/>
                  </a:solidFill>
                </a:endParaRPr>
              </a:p>
            </p:txBody>
          </p:sp>
          <p:sp>
            <p:nvSpPr>
              <p:cNvPr id="167" name="TextBox 166"/>
              <p:cNvSpPr txBox="1"/>
              <p:nvPr/>
            </p:nvSpPr>
            <p:spPr>
              <a:xfrm>
                <a:off x="2672102" y="3176435"/>
                <a:ext cx="389850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b="1" dirty="0" smtClean="0"/>
                  <a:t>BCL2</a:t>
                </a:r>
                <a:endParaRPr lang="en-US" sz="800" b="1" dirty="0"/>
              </a:p>
            </p:txBody>
          </p:sp>
        </p:grpSp>
        <p:cxnSp>
          <p:nvCxnSpPr>
            <p:cNvPr id="162" name="Straight Connector 161"/>
            <p:cNvCxnSpPr/>
            <p:nvPr/>
          </p:nvCxnSpPr>
          <p:spPr>
            <a:xfrm>
              <a:off x="3577238" y="4490303"/>
              <a:ext cx="214835" cy="307098"/>
            </a:xfrm>
            <a:prstGeom prst="line">
              <a:avLst/>
            </a:prstGeom>
            <a:ln w="793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Straight Connector 162"/>
            <p:cNvCxnSpPr/>
            <p:nvPr/>
          </p:nvCxnSpPr>
          <p:spPr>
            <a:xfrm flipV="1">
              <a:off x="3536572" y="5023703"/>
              <a:ext cx="255501" cy="202337"/>
            </a:xfrm>
            <a:prstGeom prst="line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Straight Connector 163"/>
            <p:cNvCxnSpPr/>
            <p:nvPr/>
          </p:nvCxnSpPr>
          <p:spPr>
            <a:xfrm flipH="1" flipV="1">
              <a:off x="4018375" y="5023703"/>
              <a:ext cx="222123" cy="411972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/>
            <p:cNvCxnSpPr/>
            <p:nvPr/>
          </p:nvCxnSpPr>
          <p:spPr>
            <a:xfrm flipH="1">
              <a:off x="4018375" y="4466477"/>
              <a:ext cx="131452" cy="330924"/>
            </a:xfrm>
            <a:prstGeom prst="line">
              <a:avLst/>
            </a:prstGeom>
            <a:ln w="444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8" name="Oval 177"/>
            <p:cNvSpPr/>
            <p:nvPr/>
          </p:nvSpPr>
          <p:spPr>
            <a:xfrm>
              <a:off x="3141782" y="4557950"/>
              <a:ext cx="320040" cy="320040"/>
            </a:xfrm>
            <a:prstGeom prst="ellipse">
              <a:avLst/>
            </a:prstGeom>
            <a:solidFill>
              <a:srgbClr val="9437FF">
                <a:alpha val="69804"/>
              </a:srgb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 b="1">
                <a:solidFill>
                  <a:schemeClr val="tx1"/>
                </a:solidFill>
              </a:endParaRPr>
            </a:p>
          </p:txBody>
        </p:sp>
        <p:sp>
          <p:nvSpPr>
            <p:cNvPr id="179" name="TextBox 178"/>
            <p:cNvSpPr txBox="1"/>
            <p:nvPr/>
          </p:nvSpPr>
          <p:spPr>
            <a:xfrm>
              <a:off x="3070008" y="4610248"/>
              <a:ext cx="463588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b="1" dirty="0" smtClean="0"/>
                <a:t>U2AF1</a:t>
              </a:r>
              <a:endParaRPr lang="en-US" sz="800" b="1" dirty="0"/>
            </a:p>
          </p:txBody>
        </p:sp>
        <p:grpSp>
          <p:nvGrpSpPr>
            <p:cNvPr id="180" name="Group 179"/>
            <p:cNvGrpSpPr/>
            <p:nvPr/>
          </p:nvGrpSpPr>
          <p:grpSpPr>
            <a:xfrm>
              <a:off x="4197427" y="5112336"/>
              <a:ext cx="436338" cy="320040"/>
              <a:chOff x="4622478" y="3120692"/>
              <a:chExt cx="436338" cy="320040"/>
            </a:xfrm>
          </p:grpSpPr>
          <p:sp>
            <p:nvSpPr>
              <p:cNvPr id="187" name="Oval 186"/>
              <p:cNvSpPr/>
              <p:nvPr/>
            </p:nvSpPr>
            <p:spPr>
              <a:xfrm>
                <a:off x="4680627" y="3120692"/>
                <a:ext cx="320040" cy="320040"/>
              </a:xfrm>
              <a:prstGeom prst="ellipse">
                <a:avLst/>
              </a:prstGeom>
              <a:solidFill>
                <a:srgbClr val="9437FF">
                  <a:alpha val="69804"/>
                </a:srgbClr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 b="1">
                  <a:solidFill>
                    <a:schemeClr val="tx1"/>
                  </a:solidFill>
                </a:endParaRPr>
              </a:p>
            </p:txBody>
          </p:sp>
          <p:sp>
            <p:nvSpPr>
              <p:cNvPr id="188" name="TextBox 187"/>
              <p:cNvSpPr txBox="1"/>
              <p:nvPr/>
            </p:nvSpPr>
            <p:spPr>
              <a:xfrm>
                <a:off x="4622478" y="3172990"/>
                <a:ext cx="436338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b="1" dirty="0" smtClean="0"/>
                  <a:t>SRSF2</a:t>
                </a:r>
                <a:endParaRPr lang="en-US" sz="800" b="1" dirty="0"/>
              </a:p>
            </p:txBody>
          </p:sp>
        </p:grpSp>
        <p:grpSp>
          <p:nvGrpSpPr>
            <p:cNvPr id="181" name="Group 180"/>
            <p:cNvGrpSpPr/>
            <p:nvPr/>
          </p:nvGrpSpPr>
          <p:grpSpPr>
            <a:xfrm>
              <a:off x="4280405" y="4084424"/>
              <a:ext cx="407484" cy="320040"/>
              <a:chOff x="5680701" y="2306275"/>
              <a:chExt cx="407484" cy="320040"/>
            </a:xfrm>
          </p:grpSpPr>
          <p:sp>
            <p:nvSpPr>
              <p:cNvPr id="185" name="Oval 184"/>
              <p:cNvSpPr/>
              <p:nvPr/>
            </p:nvSpPr>
            <p:spPr>
              <a:xfrm>
                <a:off x="5724423" y="2306275"/>
                <a:ext cx="320040" cy="320040"/>
              </a:xfrm>
              <a:prstGeom prst="ellipse">
                <a:avLst/>
              </a:prstGeom>
              <a:solidFill>
                <a:srgbClr val="9437FF">
                  <a:alpha val="69804"/>
                </a:srgbClr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 b="1">
                  <a:solidFill>
                    <a:schemeClr val="tx1"/>
                  </a:solidFill>
                </a:endParaRPr>
              </a:p>
            </p:txBody>
          </p:sp>
          <p:sp>
            <p:nvSpPr>
              <p:cNvPr id="186" name="TextBox 185"/>
              <p:cNvSpPr txBox="1"/>
              <p:nvPr/>
            </p:nvSpPr>
            <p:spPr>
              <a:xfrm>
                <a:off x="5680701" y="2358573"/>
                <a:ext cx="407484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b="1" dirty="0" smtClean="0"/>
                  <a:t>FOX1</a:t>
                </a:r>
                <a:endParaRPr lang="en-US" sz="800" b="1" dirty="0"/>
              </a:p>
            </p:txBody>
          </p:sp>
        </p:grpSp>
        <p:cxnSp>
          <p:nvCxnSpPr>
            <p:cNvPr id="182" name="Straight Connector 181"/>
            <p:cNvCxnSpPr/>
            <p:nvPr/>
          </p:nvCxnSpPr>
          <p:spPr>
            <a:xfrm flipH="1" flipV="1">
              <a:off x="4080784" y="4917297"/>
              <a:ext cx="321934" cy="195039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Connector 182"/>
            <p:cNvCxnSpPr/>
            <p:nvPr/>
          </p:nvCxnSpPr>
          <p:spPr>
            <a:xfrm flipH="1" flipV="1">
              <a:off x="3461822" y="4717676"/>
              <a:ext cx="332580" cy="86470"/>
            </a:xfrm>
            <a:prstGeom prst="line">
              <a:avLst/>
            </a:prstGeom>
            <a:ln w="666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Straight Connector 183"/>
            <p:cNvCxnSpPr/>
            <p:nvPr/>
          </p:nvCxnSpPr>
          <p:spPr>
            <a:xfrm flipH="1">
              <a:off x="4020704" y="4357595"/>
              <a:ext cx="350292" cy="446551"/>
            </a:xfrm>
            <a:prstGeom prst="line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4" name="Oval 193"/>
            <p:cNvSpPr/>
            <p:nvPr/>
          </p:nvSpPr>
          <p:spPr>
            <a:xfrm>
              <a:off x="3005519" y="4846211"/>
              <a:ext cx="320040" cy="320040"/>
            </a:xfrm>
            <a:prstGeom prst="ellipse">
              <a:avLst/>
            </a:prstGeom>
            <a:solidFill>
              <a:srgbClr val="FF2600">
                <a:alpha val="69804"/>
              </a:srgb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 b="1">
                <a:solidFill>
                  <a:schemeClr val="tx1"/>
                </a:solidFill>
              </a:endParaRPr>
            </a:p>
          </p:txBody>
        </p:sp>
        <p:sp>
          <p:nvSpPr>
            <p:cNvPr id="195" name="TextBox 194"/>
            <p:cNvSpPr txBox="1"/>
            <p:nvPr/>
          </p:nvSpPr>
          <p:spPr>
            <a:xfrm>
              <a:off x="2922524" y="4898509"/>
              <a:ext cx="486030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b="1" dirty="0" smtClean="0"/>
                <a:t>miR-17</a:t>
              </a:r>
              <a:endParaRPr lang="en-US" sz="800" b="1" dirty="0"/>
            </a:p>
          </p:txBody>
        </p:sp>
        <p:grpSp>
          <p:nvGrpSpPr>
            <p:cNvPr id="196" name="Group 195"/>
            <p:cNvGrpSpPr/>
            <p:nvPr/>
          </p:nvGrpSpPr>
          <p:grpSpPr>
            <a:xfrm>
              <a:off x="4316089" y="4697281"/>
              <a:ext cx="500458" cy="320040"/>
              <a:chOff x="8021822" y="2306275"/>
              <a:chExt cx="500458" cy="320040"/>
            </a:xfrm>
          </p:grpSpPr>
          <p:sp>
            <p:nvSpPr>
              <p:cNvPr id="199" name="Oval 198"/>
              <p:cNvSpPr/>
              <p:nvPr/>
            </p:nvSpPr>
            <p:spPr>
              <a:xfrm>
                <a:off x="8112031" y="2306275"/>
                <a:ext cx="320040" cy="320040"/>
              </a:xfrm>
              <a:prstGeom prst="ellipse">
                <a:avLst/>
              </a:prstGeom>
              <a:solidFill>
                <a:srgbClr val="FF2600">
                  <a:alpha val="69804"/>
                </a:srgbClr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 b="1">
                  <a:solidFill>
                    <a:schemeClr val="tx1"/>
                  </a:solidFill>
                </a:endParaRPr>
              </a:p>
            </p:txBody>
          </p:sp>
          <p:sp>
            <p:nvSpPr>
              <p:cNvPr id="200" name="TextBox 199"/>
              <p:cNvSpPr txBox="1"/>
              <p:nvPr/>
            </p:nvSpPr>
            <p:spPr>
              <a:xfrm>
                <a:off x="8021822" y="2358573"/>
                <a:ext cx="500458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b="1" dirty="0" smtClean="0"/>
                  <a:t>miR145</a:t>
                </a:r>
                <a:endParaRPr lang="en-US" sz="800" b="1" dirty="0"/>
              </a:p>
            </p:txBody>
          </p:sp>
        </p:grpSp>
        <p:cxnSp>
          <p:nvCxnSpPr>
            <p:cNvPr id="197" name="Straight Connector 196"/>
            <p:cNvCxnSpPr/>
            <p:nvPr/>
          </p:nvCxnSpPr>
          <p:spPr>
            <a:xfrm flipH="1">
              <a:off x="3273198" y="4916530"/>
              <a:ext cx="460733" cy="8492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8" name="Straight Connector 197"/>
            <p:cNvCxnSpPr/>
            <p:nvPr/>
          </p:nvCxnSpPr>
          <p:spPr>
            <a:xfrm flipV="1">
              <a:off x="4067182" y="4869652"/>
              <a:ext cx="335585" cy="46878"/>
            </a:xfrm>
            <a:prstGeom prst="line">
              <a:avLst/>
            </a:prstGeom>
            <a:ln w="3492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055355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2620A-A37A-0348-B1AF-B61685941583}" type="datetime1">
              <a:rPr lang="en-US" smtClean="0"/>
              <a:t>9/22/17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90CB10-3CFA-3A43-9BE3-6DA7EBF618DC}" type="slidenum">
              <a:rPr lang="en-US" smtClean="0"/>
              <a:t>9</a:t>
            </a:fld>
            <a:endParaRPr lang="en-US"/>
          </a:p>
        </p:txBody>
      </p:sp>
      <p:grpSp>
        <p:nvGrpSpPr>
          <p:cNvPr id="24" name="Group 23"/>
          <p:cNvGrpSpPr>
            <a:grpSpLocks noChangeAspect="1"/>
          </p:cNvGrpSpPr>
          <p:nvPr/>
        </p:nvGrpSpPr>
        <p:grpSpPr>
          <a:xfrm>
            <a:off x="1136828" y="608675"/>
            <a:ext cx="8483177" cy="703034"/>
            <a:chOff x="565328" y="743145"/>
            <a:chExt cx="8483177" cy="703034"/>
          </a:xfrm>
        </p:grpSpPr>
        <p:sp>
          <p:nvSpPr>
            <p:cNvPr id="25" name="Rectangle 24"/>
            <p:cNvSpPr/>
            <p:nvPr/>
          </p:nvSpPr>
          <p:spPr>
            <a:xfrm>
              <a:off x="2925793" y="1230004"/>
              <a:ext cx="948529" cy="162047"/>
            </a:xfrm>
            <a:prstGeom prst="rect">
              <a:avLst/>
            </a:prstGeom>
            <a:no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>
                  <a:solidFill>
                    <a:schemeClr val="tx1"/>
                  </a:solidFill>
                </a:rPr>
                <a:t>intron</a:t>
              </a: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4882659" y="1230004"/>
              <a:ext cx="948529" cy="162047"/>
            </a:xfrm>
            <a:prstGeom prst="rect">
              <a:avLst/>
            </a:prstGeom>
            <a:no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>
                  <a:solidFill>
                    <a:schemeClr val="tx1"/>
                  </a:solidFill>
                </a:rPr>
                <a:t>intron</a:t>
              </a: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4103592" y="1230004"/>
              <a:ext cx="549797" cy="162047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>
                  <a:solidFill>
                    <a:schemeClr val="tx1"/>
                  </a:solidFill>
                </a:rPr>
                <a:t>exon</a:t>
              </a: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6669776" y="1230004"/>
              <a:ext cx="948529" cy="162047"/>
            </a:xfrm>
            <a:prstGeom prst="rect">
              <a:avLst/>
            </a:prstGeom>
            <a:no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>
                  <a:solidFill>
                    <a:schemeClr val="tx1"/>
                  </a:solidFill>
                </a:rPr>
                <a:t>intron</a:t>
              </a:r>
              <a:endParaRPr lang="en-US" sz="1200" dirty="0">
                <a:solidFill>
                  <a:schemeClr val="tx1"/>
                </a:solidFill>
              </a:endParaRPr>
            </a:p>
          </p:txBody>
        </p:sp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060458" y="1234154"/>
              <a:ext cx="380048" cy="212025"/>
            </a:xfrm>
            <a:prstGeom prst="rect">
              <a:avLst/>
            </a:prstGeom>
          </p:spPr>
        </p:pic>
        <p:grpSp>
          <p:nvGrpSpPr>
            <p:cNvPr id="30" name="Group 29"/>
            <p:cNvGrpSpPr/>
            <p:nvPr/>
          </p:nvGrpSpPr>
          <p:grpSpPr>
            <a:xfrm>
              <a:off x="7847573" y="1078078"/>
              <a:ext cx="1200932" cy="313973"/>
              <a:chOff x="7847573" y="1078078"/>
              <a:chExt cx="1200932" cy="313973"/>
            </a:xfrm>
          </p:grpSpPr>
          <p:sp>
            <p:nvSpPr>
              <p:cNvPr id="54" name="Rectangle 53"/>
              <p:cNvSpPr/>
              <p:nvPr/>
            </p:nvSpPr>
            <p:spPr>
              <a:xfrm>
                <a:off x="7847573" y="1230004"/>
                <a:ext cx="626309" cy="162047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 smtClean="0">
                    <a:solidFill>
                      <a:schemeClr val="tx1"/>
                    </a:solidFill>
                  </a:rPr>
                  <a:t>exon</a:t>
                </a:r>
                <a:endParaRPr 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55" name="Rectangle 54"/>
              <p:cNvSpPr/>
              <p:nvPr/>
            </p:nvSpPr>
            <p:spPr>
              <a:xfrm>
                <a:off x="8478026" y="1230004"/>
                <a:ext cx="570479" cy="162047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 smtClean="0">
                    <a:solidFill>
                      <a:schemeClr val="tx1"/>
                    </a:solidFill>
                  </a:rPr>
                  <a:t>3’UTR</a:t>
                </a:r>
                <a:endParaRPr 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56" name="Hexagon 55"/>
              <p:cNvSpPr/>
              <p:nvPr/>
            </p:nvSpPr>
            <p:spPr>
              <a:xfrm>
                <a:off x="8852648" y="1078078"/>
                <a:ext cx="91440" cy="91440"/>
              </a:xfrm>
              <a:prstGeom prst="hexagon">
                <a:avLst/>
              </a:prstGeom>
              <a:solidFill>
                <a:srgbClr val="FF26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1" name="Group 30"/>
            <p:cNvGrpSpPr/>
            <p:nvPr/>
          </p:nvGrpSpPr>
          <p:grpSpPr>
            <a:xfrm>
              <a:off x="565328" y="743145"/>
              <a:ext cx="2131195" cy="648906"/>
              <a:chOff x="565328" y="743145"/>
              <a:chExt cx="2131195" cy="648906"/>
            </a:xfrm>
          </p:grpSpPr>
          <p:sp>
            <p:nvSpPr>
              <p:cNvPr id="46" name="Rectangle 45"/>
              <p:cNvSpPr/>
              <p:nvPr/>
            </p:nvSpPr>
            <p:spPr>
              <a:xfrm>
                <a:off x="2146726" y="1230004"/>
                <a:ext cx="549797" cy="162047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 smtClean="0">
                    <a:solidFill>
                      <a:schemeClr val="tx1"/>
                    </a:solidFill>
                  </a:rPr>
                  <a:t>exon</a:t>
                </a:r>
                <a:endParaRPr 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7" name="Rectangle 46"/>
              <p:cNvSpPr/>
              <p:nvPr/>
            </p:nvSpPr>
            <p:spPr>
              <a:xfrm>
                <a:off x="1533865" y="1230004"/>
                <a:ext cx="610265" cy="162047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 smtClean="0">
                    <a:solidFill>
                      <a:schemeClr val="tx1"/>
                    </a:solidFill>
                  </a:rPr>
                  <a:t>5’ UTR</a:t>
                </a:r>
                <a:endParaRPr lang="en-US" sz="1200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48" name="Straight Connector 47"/>
              <p:cNvCxnSpPr/>
              <p:nvPr/>
            </p:nvCxnSpPr>
            <p:spPr>
              <a:xfrm>
                <a:off x="745322" y="824169"/>
                <a:ext cx="1634502" cy="0"/>
              </a:xfrm>
              <a:prstGeom prst="line">
                <a:avLst/>
              </a:prstGeom>
              <a:ln w="31750" cmpd="sng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9" name="Arc 48"/>
              <p:cNvSpPr/>
              <p:nvPr/>
            </p:nvSpPr>
            <p:spPr>
              <a:xfrm rot="16200000">
                <a:off x="516882" y="872615"/>
                <a:ext cx="486858" cy="389966"/>
              </a:xfrm>
              <a:prstGeom prst="arc">
                <a:avLst>
                  <a:gd name="adj1" fmla="val 10914554"/>
                  <a:gd name="adj2" fmla="val 0"/>
                </a:avLst>
              </a:prstGeom>
              <a:ln w="31750" cmpd="sng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50" name="Straight Connector 49"/>
              <p:cNvCxnSpPr/>
              <p:nvPr/>
            </p:nvCxnSpPr>
            <p:spPr>
              <a:xfrm>
                <a:off x="745322" y="1311027"/>
                <a:ext cx="780618" cy="0"/>
              </a:xfrm>
              <a:prstGeom prst="line">
                <a:avLst/>
              </a:prstGeom>
              <a:ln w="31750" cmpd="sng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1" name="Rectangle 50"/>
              <p:cNvSpPr/>
              <p:nvPr/>
            </p:nvSpPr>
            <p:spPr>
              <a:xfrm>
                <a:off x="1357091" y="743145"/>
                <a:ext cx="834107" cy="162047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 smtClean="0">
                    <a:solidFill>
                      <a:schemeClr val="tx1"/>
                    </a:solidFill>
                  </a:rPr>
                  <a:t>enhancer</a:t>
                </a:r>
                <a:endParaRPr 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52" name="Triangle 51"/>
              <p:cNvSpPr/>
              <p:nvPr/>
            </p:nvSpPr>
            <p:spPr>
              <a:xfrm>
                <a:off x="1533865" y="937828"/>
                <a:ext cx="109728" cy="109728"/>
              </a:xfrm>
              <a:prstGeom prst="triangle">
                <a:avLst/>
              </a:prstGeom>
              <a:solidFill>
                <a:srgbClr val="0432FF"/>
              </a:solidFill>
              <a:ln>
                <a:noFill/>
              </a:ln>
              <a:scene3d>
                <a:camera prst="orthographicFront">
                  <a:rot lat="10800000" lon="0" rev="0"/>
                </a:camera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" name="Triangle 52"/>
              <p:cNvSpPr/>
              <p:nvPr/>
            </p:nvSpPr>
            <p:spPr>
              <a:xfrm>
                <a:off x="1733333" y="1068934"/>
                <a:ext cx="109728" cy="109728"/>
              </a:xfrm>
              <a:prstGeom prst="triangle">
                <a:avLst/>
              </a:prstGeom>
              <a:solidFill>
                <a:srgbClr val="0432FF"/>
              </a:solidFill>
              <a:ln>
                <a:noFill/>
              </a:ln>
              <a:scene3d>
                <a:camera prst="orthographicFront">
                  <a:rot lat="0" lon="0" rev="0"/>
                </a:camera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2" name="Group 31"/>
            <p:cNvGrpSpPr/>
            <p:nvPr/>
          </p:nvGrpSpPr>
          <p:grpSpPr>
            <a:xfrm>
              <a:off x="2696523" y="1097974"/>
              <a:ext cx="229270" cy="132366"/>
              <a:chOff x="2696523" y="1097974"/>
              <a:chExt cx="229270" cy="132366"/>
            </a:xfrm>
          </p:grpSpPr>
          <p:cxnSp>
            <p:nvCxnSpPr>
              <p:cNvPr id="44" name="Straight Connector 43"/>
              <p:cNvCxnSpPr/>
              <p:nvPr/>
            </p:nvCxnSpPr>
            <p:spPr>
              <a:xfrm flipV="1">
                <a:off x="2696523" y="1097974"/>
                <a:ext cx="107456" cy="132366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/>
              <p:cNvCxnSpPr/>
              <p:nvPr/>
            </p:nvCxnSpPr>
            <p:spPr>
              <a:xfrm flipH="1" flipV="1">
                <a:off x="2803979" y="1097974"/>
                <a:ext cx="121814" cy="132366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3" name="Group 32"/>
            <p:cNvGrpSpPr/>
            <p:nvPr/>
          </p:nvGrpSpPr>
          <p:grpSpPr>
            <a:xfrm>
              <a:off x="3874322" y="1097638"/>
              <a:ext cx="229270" cy="132366"/>
              <a:chOff x="2696523" y="1097974"/>
              <a:chExt cx="229270" cy="132366"/>
            </a:xfrm>
          </p:grpSpPr>
          <p:cxnSp>
            <p:nvCxnSpPr>
              <p:cNvPr id="42" name="Straight Connector 41"/>
              <p:cNvCxnSpPr/>
              <p:nvPr/>
            </p:nvCxnSpPr>
            <p:spPr>
              <a:xfrm flipV="1">
                <a:off x="2696523" y="1097974"/>
                <a:ext cx="107456" cy="132366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/>
              <p:cNvCxnSpPr/>
              <p:nvPr/>
            </p:nvCxnSpPr>
            <p:spPr>
              <a:xfrm flipH="1" flipV="1">
                <a:off x="2803979" y="1097974"/>
                <a:ext cx="121814" cy="132366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4" name="Group 33"/>
            <p:cNvGrpSpPr/>
            <p:nvPr/>
          </p:nvGrpSpPr>
          <p:grpSpPr>
            <a:xfrm>
              <a:off x="4651317" y="1097638"/>
              <a:ext cx="229270" cy="132366"/>
              <a:chOff x="2696523" y="1097974"/>
              <a:chExt cx="229270" cy="132366"/>
            </a:xfrm>
          </p:grpSpPr>
          <p:cxnSp>
            <p:nvCxnSpPr>
              <p:cNvPr id="40" name="Straight Connector 39"/>
              <p:cNvCxnSpPr/>
              <p:nvPr/>
            </p:nvCxnSpPr>
            <p:spPr>
              <a:xfrm flipV="1">
                <a:off x="2696523" y="1097974"/>
                <a:ext cx="107456" cy="132366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/>
              <p:cNvCxnSpPr/>
              <p:nvPr/>
            </p:nvCxnSpPr>
            <p:spPr>
              <a:xfrm flipH="1" flipV="1">
                <a:off x="2803979" y="1097974"/>
                <a:ext cx="121814" cy="132366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5" name="Group 34"/>
            <p:cNvGrpSpPr/>
            <p:nvPr/>
          </p:nvGrpSpPr>
          <p:grpSpPr>
            <a:xfrm>
              <a:off x="7609932" y="1097638"/>
              <a:ext cx="229270" cy="132366"/>
              <a:chOff x="2696523" y="1097974"/>
              <a:chExt cx="229270" cy="132366"/>
            </a:xfrm>
          </p:grpSpPr>
          <p:cxnSp>
            <p:nvCxnSpPr>
              <p:cNvPr id="38" name="Straight Connector 37"/>
              <p:cNvCxnSpPr/>
              <p:nvPr/>
            </p:nvCxnSpPr>
            <p:spPr>
              <a:xfrm flipV="1">
                <a:off x="2696523" y="1097974"/>
                <a:ext cx="107456" cy="132366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/>
              <p:cNvCxnSpPr/>
              <p:nvPr/>
            </p:nvCxnSpPr>
            <p:spPr>
              <a:xfrm flipH="1" flipV="1">
                <a:off x="2803979" y="1097974"/>
                <a:ext cx="121814" cy="132366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6" name="Diamond 35"/>
            <p:cNvSpPr/>
            <p:nvPr/>
          </p:nvSpPr>
          <p:spPr>
            <a:xfrm>
              <a:off x="8476121" y="1073739"/>
              <a:ext cx="109728" cy="109728"/>
            </a:xfrm>
            <a:prstGeom prst="diamond">
              <a:avLst/>
            </a:prstGeom>
            <a:solidFill>
              <a:srgbClr val="9420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Diamond 36"/>
            <p:cNvSpPr/>
            <p:nvPr/>
          </p:nvSpPr>
          <p:spPr>
            <a:xfrm>
              <a:off x="5717234" y="1073739"/>
              <a:ext cx="109728" cy="109728"/>
            </a:xfrm>
            <a:prstGeom prst="diamond">
              <a:avLst/>
            </a:prstGeom>
            <a:solidFill>
              <a:srgbClr val="9420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8" name="Group 177"/>
          <p:cNvGrpSpPr/>
          <p:nvPr/>
        </p:nvGrpSpPr>
        <p:grpSpPr>
          <a:xfrm>
            <a:off x="1060585" y="2319127"/>
            <a:ext cx="3310089" cy="327240"/>
            <a:chOff x="708401" y="2306067"/>
            <a:chExt cx="3310089" cy="327240"/>
          </a:xfrm>
        </p:grpSpPr>
        <p:grpSp>
          <p:nvGrpSpPr>
            <p:cNvPr id="176" name="Group 175"/>
            <p:cNvGrpSpPr/>
            <p:nvPr/>
          </p:nvGrpSpPr>
          <p:grpSpPr>
            <a:xfrm>
              <a:off x="708401" y="2306067"/>
              <a:ext cx="3310089" cy="274320"/>
              <a:chOff x="708401" y="2306067"/>
              <a:chExt cx="3310089" cy="274320"/>
            </a:xfrm>
          </p:grpSpPr>
          <p:sp>
            <p:nvSpPr>
              <p:cNvPr id="144" name="Rectangle 143"/>
              <p:cNvSpPr/>
              <p:nvPr/>
            </p:nvSpPr>
            <p:spPr>
              <a:xfrm>
                <a:off x="1629441" y="2496037"/>
                <a:ext cx="370111" cy="63230"/>
              </a:xfrm>
              <a:prstGeom prst="rect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45" name="Rectangle 144"/>
              <p:cNvSpPr/>
              <p:nvPr/>
            </p:nvSpPr>
            <p:spPr>
              <a:xfrm>
                <a:off x="2393000" y="2496037"/>
                <a:ext cx="370111" cy="63230"/>
              </a:xfrm>
              <a:prstGeom prst="rect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46" name="Rectangle 145"/>
              <p:cNvSpPr/>
              <p:nvPr/>
            </p:nvSpPr>
            <p:spPr>
              <a:xfrm>
                <a:off x="2089012" y="2496037"/>
                <a:ext cx="214528" cy="6323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47" name="Rectangle 146"/>
              <p:cNvSpPr/>
              <p:nvPr/>
            </p:nvSpPr>
            <p:spPr>
              <a:xfrm>
                <a:off x="3090323" y="2496037"/>
                <a:ext cx="370111" cy="63230"/>
              </a:xfrm>
              <a:prstGeom prst="rect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148" name="Picture 147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852570" y="2497656"/>
                <a:ext cx="148293" cy="82731"/>
              </a:xfrm>
              <a:prstGeom prst="rect">
                <a:avLst/>
              </a:prstGeom>
            </p:spPr>
          </p:pic>
          <p:sp>
            <p:nvSpPr>
              <p:cNvPr id="173" name="Rectangle 172"/>
              <p:cNvSpPr/>
              <p:nvPr/>
            </p:nvSpPr>
            <p:spPr>
              <a:xfrm>
                <a:off x="3549893" y="2496037"/>
                <a:ext cx="244382" cy="6323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74" name="Rectangle 173"/>
              <p:cNvSpPr/>
              <p:nvPr/>
            </p:nvSpPr>
            <p:spPr>
              <a:xfrm>
                <a:off x="3795892" y="2496037"/>
                <a:ext cx="222598" cy="63230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65" name="Rectangle 164"/>
              <p:cNvSpPr/>
              <p:nvPr/>
            </p:nvSpPr>
            <p:spPr>
              <a:xfrm>
                <a:off x="1325454" y="2496037"/>
                <a:ext cx="214528" cy="6323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66" name="Rectangle 165"/>
              <p:cNvSpPr/>
              <p:nvPr/>
            </p:nvSpPr>
            <p:spPr>
              <a:xfrm>
                <a:off x="1086319" y="2496037"/>
                <a:ext cx="238122" cy="63230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167" name="Straight Connector 166"/>
              <p:cNvCxnSpPr/>
              <p:nvPr/>
            </p:nvCxnSpPr>
            <p:spPr>
              <a:xfrm>
                <a:off x="778634" y="2337682"/>
                <a:ext cx="637774" cy="0"/>
              </a:xfrm>
              <a:prstGeom prst="line">
                <a:avLst/>
              </a:prstGeom>
              <a:ln w="31750" cmpd="sng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8" name="Arc 167"/>
              <p:cNvSpPr/>
              <p:nvPr/>
            </p:nvSpPr>
            <p:spPr>
              <a:xfrm rot="16200000">
                <a:off x="689498" y="2356586"/>
                <a:ext cx="189970" cy="152163"/>
              </a:xfrm>
              <a:prstGeom prst="arc">
                <a:avLst>
                  <a:gd name="adj1" fmla="val 10914554"/>
                  <a:gd name="adj2" fmla="val 0"/>
                </a:avLst>
              </a:prstGeom>
              <a:ln w="31750" cmpd="sng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69" name="Straight Connector 168"/>
              <p:cNvCxnSpPr/>
              <p:nvPr/>
            </p:nvCxnSpPr>
            <p:spPr>
              <a:xfrm>
                <a:off x="778634" y="2527652"/>
                <a:ext cx="304593" cy="0"/>
              </a:xfrm>
              <a:prstGeom prst="line">
                <a:avLst/>
              </a:prstGeom>
              <a:ln w="31750" cmpd="sng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0" name="Rectangle 169"/>
              <p:cNvSpPr/>
              <p:nvPr/>
            </p:nvSpPr>
            <p:spPr>
              <a:xfrm>
                <a:off x="1017343" y="2306067"/>
                <a:ext cx="325464" cy="63230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dirty="0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151" name="Group 150"/>
              <p:cNvGrpSpPr/>
              <p:nvPr/>
            </p:nvGrpSpPr>
            <p:grpSpPr>
              <a:xfrm>
                <a:off x="1539982" y="2444519"/>
                <a:ext cx="89460" cy="51648"/>
                <a:chOff x="2696523" y="1097974"/>
                <a:chExt cx="229270" cy="132366"/>
              </a:xfrm>
            </p:grpSpPr>
            <p:cxnSp>
              <p:nvCxnSpPr>
                <p:cNvPr id="163" name="Straight Connector 162"/>
                <p:cNvCxnSpPr/>
                <p:nvPr/>
              </p:nvCxnSpPr>
              <p:spPr>
                <a:xfrm flipV="1">
                  <a:off x="2696523" y="1097974"/>
                  <a:ext cx="107456" cy="132366"/>
                </a:xfrm>
                <a:prstGeom prst="line">
                  <a:avLst/>
                </a:prstGeom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4" name="Straight Connector 163"/>
                <p:cNvCxnSpPr/>
                <p:nvPr/>
              </p:nvCxnSpPr>
              <p:spPr>
                <a:xfrm flipH="1" flipV="1">
                  <a:off x="2803979" y="1097974"/>
                  <a:ext cx="121814" cy="132366"/>
                </a:xfrm>
                <a:prstGeom prst="line">
                  <a:avLst/>
                </a:prstGeom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52" name="Group 151"/>
              <p:cNvGrpSpPr/>
              <p:nvPr/>
            </p:nvGrpSpPr>
            <p:grpSpPr>
              <a:xfrm>
                <a:off x="1999552" y="2444388"/>
                <a:ext cx="89460" cy="51648"/>
                <a:chOff x="2696523" y="1097974"/>
                <a:chExt cx="229270" cy="132366"/>
              </a:xfrm>
            </p:grpSpPr>
            <p:cxnSp>
              <p:nvCxnSpPr>
                <p:cNvPr id="161" name="Straight Connector 160"/>
                <p:cNvCxnSpPr/>
                <p:nvPr/>
              </p:nvCxnSpPr>
              <p:spPr>
                <a:xfrm flipV="1">
                  <a:off x="2696523" y="1097974"/>
                  <a:ext cx="107456" cy="132366"/>
                </a:xfrm>
                <a:prstGeom prst="line">
                  <a:avLst/>
                </a:prstGeom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2" name="Straight Connector 161"/>
                <p:cNvCxnSpPr/>
                <p:nvPr/>
              </p:nvCxnSpPr>
              <p:spPr>
                <a:xfrm flipH="1" flipV="1">
                  <a:off x="2803979" y="1097974"/>
                  <a:ext cx="121814" cy="132366"/>
                </a:xfrm>
                <a:prstGeom prst="line">
                  <a:avLst/>
                </a:prstGeom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53" name="Group 152"/>
              <p:cNvGrpSpPr/>
              <p:nvPr/>
            </p:nvGrpSpPr>
            <p:grpSpPr>
              <a:xfrm>
                <a:off x="2302731" y="2444388"/>
                <a:ext cx="89460" cy="51648"/>
                <a:chOff x="2696523" y="1097974"/>
                <a:chExt cx="229270" cy="132366"/>
              </a:xfrm>
            </p:grpSpPr>
            <p:cxnSp>
              <p:nvCxnSpPr>
                <p:cNvPr id="159" name="Straight Connector 158"/>
                <p:cNvCxnSpPr/>
                <p:nvPr/>
              </p:nvCxnSpPr>
              <p:spPr>
                <a:xfrm flipV="1">
                  <a:off x="2696523" y="1097974"/>
                  <a:ext cx="107456" cy="132366"/>
                </a:xfrm>
                <a:prstGeom prst="line">
                  <a:avLst/>
                </a:prstGeom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0" name="Straight Connector 159"/>
                <p:cNvCxnSpPr/>
                <p:nvPr/>
              </p:nvCxnSpPr>
              <p:spPr>
                <a:xfrm flipH="1" flipV="1">
                  <a:off x="2803979" y="1097974"/>
                  <a:ext cx="121814" cy="132366"/>
                </a:xfrm>
                <a:prstGeom prst="line">
                  <a:avLst/>
                </a:prstGeom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54" name="Group 153"/>
              <p:cNvGrpSpPr/>
              <p:nvPr/>
            </p:nvGrpSpPr>
            <p:grpSpPr>
              <a:xfrm>
                <a:off x="3457167" y="2444388"/>
                <a:ext cx="89460" cy="51648"/>
                <a:chOff x="2696523" y="1097974"/>
                <a:chExt cx="229270" cy="132366"/>
              </a:xfrm>
            </p:grpSpPr>
            <p:cxnSp>
              <p:nvCxnSpPr>
                <p:cNvPr id="157" name="Straight Connector 156"/>
                <p:cNvCxnSpPr/>
                <p:nvPr/>
              </p:nvCxnSpPr>
              <p:spPr>
                <a:xfrm flipV="1">
                  <a:off x="2696523" y="1097974"/>
                  <a:ext cx="107456" cy="132366"/>
                </a:xfrm>
                <a:prstGeom prst="line">
                  <a:avLst/>
                </a:prstGeom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8" name="Straight Connector 157"/>
                <p:cNvCxnSpPr/>
                <p:nvPr/>
              </p:nvCxnSpPr>
              <p:spPr>
                <a:xfrm flipH="1" flipV="1">
                  <a:off x="2803979" y="1097974"/>
                  <a:ext cx="121814" cy="132366"/>
                </a:xfrm>
                <a:prstGeom prst="line">
                  <a:avLst/>
                </a:prstGeom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177" name="Bent-Up Arrow 176"/>
            <p:cNvSpPr/>
            <p:nvPr/>
          </p:nvSpPr>
          <p:spPr>
            <a:xfrm rot="5400000">
              <a:off x="1103250" y="2519007"/>
              <a:ext cx="91440" cy="137160"/>
            </a:xfrm>
            <a:prstGeom prst="bentUpArrow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9" name="TextBox 178"/>
          <p:cNvSpPr txBox="1"/>
          <p:nvPr/>
        </p:nvSpPr>
        <p:spPr>
          <a:xfrm>
            <a:off x="547785" y="2344248"/>
            <a:ext cx="4682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MYC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12017837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9258</TotalTime>
  <Words>414</Words>
  <Application>Microsoft Macintosh PowerPoint</Application>
  <PresentationFormat>Widescreen</PresentationFormat>
  <Paragraphs>355</Paragraphs>
  <Slides>14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Calibri</vt:lpstr>
      <vt:lpstr>Calibri Light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jingzhang.wti.bupt@gmail.com</dc:creator>
  <cp:lastModifiedBy>jingzhang.wti.bupt@gmail.com</cp:lastModifiedBy>
  <cp:revision>156</cp:revision>
  <dcterms:created xsi:type="dcterms:W3CDTF">2017-08-31T14:48:15Z</dcterms:created>
  <dcterms:modified xsi:type="dcterms:W3CDTF">2017-09-22T20:10:02Z</dcterms:modified>
</cp:coreProperties>
</file>