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7" r:id="rId2"/>
    <p:sldId id="258" r:id="rId3"/>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87"/>
    <p:restoredTop sz="94551"/>
  </p:normalViewPr>
  <p:slideViewPr>
    <p:cSldViewPr snapToGrid="0" snapToObjects="1">
      <p:cViewPr>
        <p:scale>
          <a:sx n="180" d="100"/>
          <a:sy n="180" d="100"/>
        </p:scale>
        <p:origin x="184" y="-57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020F42-7B2B-2740-B2E6-94E74DA5B4A7}" type="datetimeFigureOut">
              <a:rPr lang="en-US" smtClean="0"/>
              <a:t>9/19/17</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91AAD7-0FEC-B64A-B558-484FADC25444}" type="slidenum">
              <a:rPr lang="en-US" smtClean="0"/>
              <a:t>‹#›</a:t>
            </a:fld>
            <a:endParaRPr lang="en-US"/>
          </a:p>
        </p:txBody>
      </p:sp>
    </p:spTree>
    <p:extLst>
      <p:ext uri="{BB962C8B-B14F-4D97-AF65-F5344CB8AC3E}">
        <p14:creationId xmlns:p14="http://schemas.microsoft.com/office/powerpoint/2010/main" val="59118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The input variants that fall within each cluster are then permuted to new locations chosen from the bins within the same cluster, honoring trinucleotide context preservation if requested.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1</a:t>
            </a:fld>
            <a:endParaRPr lang="en-US"/>
          </a:p>
        </p:txBody>
      </p:sp>
    </p:spTree>
    <p:extLst>
      <p:ext uri="{BB962C8B-B14F-4D97-AF65-F5344CB8AC3E}">
        <p14:creationId xmlns:p14="http://schemas.microsoft.com/office/powerpoint/2010/main" val="254923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71713" y="1143000"/>
            <a:ext cx="2314575" cy="3086100"/>
          </a:xfrm>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Figure 1</a:t>
            </a:r>
            <a:r>
              <a:rPr lang="en-US" sz="1200" b="0" kern="1200" dirty="0" smtClean="0">
                <a:solidFill>
                  <a:schemeClr val="tx1"/>
                </a:solidFill>
                <a:effectLst/>
                <a:latin typeface="+mn-lt"/>
                <a:ea typeface="+mn-ea"/>
                <a:cs typeface="+mn-cs"/>
              </a:rPr>
              <a:t> (a) MOAT-a shuffles each annotation to a new location within the local genome context bounded by user-defined parameters </a:t>
            </a:r>
            <a:r>
              <a:rPr lang="en-US" sz="1200" b="0" i="1" kern="1200" dirty="0" err="1" smtClean="0">
                <a:solidFill>
                  <a:schemeClr val="tx1"/>
                </a:solidFill>
                <a:effectLst/>
                <a:latin typeface="+mn-lt"/>
                <a:ea typeface="+mn-ea"/>
                <a:cs typeface="+mn-cs"/>
              </a:rPr>
              <a:t>d_min</a:t>
            </a:r>
            <a:r>
              <a:rPr lang="en-US" sz="1200" b="0" kern="1200" dirty="0" smtClean="0">
                <a:solidFill>
                  <a:schemeClr val="tx1"/>
                </a:solidFill>
                <a:effectLst/>
                <a:latin typeface="+mn-lt"/>
                <a:ea typeface="+mn-ea"/>
                <a:cs typeface="+mn-cs"/>
              </a:rPr>
              <a:t> and </a:t>
            </a:r>
            <a:r>
              <a:rPr lang="en-US" sz="1200" b="0" i="1" kern="1200" dirty="0" err="1" smtClean="0">
                <a:solidFill>
                  <a:schemeClr val="tx1"/>
                </a:solidFill>
                <a:effectLst/>
                <a:latin typeface="+mn-lt"/>
                <a:ea typeface="+mn-ea"/>
                <a:cs typeface="+mn-cs"/>
              </a:rPr>
              <a:t>d_max</a:t>
            </a:r>
            <a:r>
              <a:rPr lang="en-US" sz="1200" b="0" kern="1200" dirty="0" smtClean="0">
                <a:solidFill>
                  <a:schemeClr val="tx1"/>
                </a:solidFill>
                <a:effectLst/>
                <a:latin typeface="+mn-lt"/>
                <a:ea typeface="+mn-ea"/>
                <a:cs typeface="+mn-cs"/>
              </a:rPr>
              <a:t>, producing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(b) In MOAT-v, the whole genome is divided into bins of user-defined width </a:t>
            </a:r>
            <a:r>
              <a:rPr lang="en-US" sz="1200" b="0" i="1" kern="1200" dirty="0" smtClean="0">
                <a:solidFill>
                  <a:schemeClr val="tx1"/>
                </a:solidFill>
                <a:effectLst/>
                <a:latin typeface="+mn-lt"/>
                <a:ea typeface="+mn-ea"/>
                <a:cs typeface="+mn-cs"/>
              </a:rPr>
              <a:t>W</a:t>
            </a:r>
            <a:r>
              <a:rPr lang="en-US" sz="1200" b="0" kern="1200" dirty="0" smtClean="0">
                <a:solidFill>
                  <a:schemeClr val="tx1"/>
                </a:solidFill>
                <a:effectLst/>
                <a:latin typeface="+mn-lt"/>
                <a:ea typeface="+mn-ea"/>
                <a:cs typeface="+mn-cs"/>
              </a:rPr>
              <a:t>, within which variants are moved to new coordinates, thereby preserving the local mutation context. As with MOAT-a, MOAT-v produces </a:t>
            </a:r>
            <a:r>
              <a:rPr lang="en-US" sz="1200" b="0" i="1" kern="1200" dirty="0" smtClean="0">
                <a:solidFill>
                  <a:schemeClr val="tx1"/>
                </a:solidFill>
                <a:effectLst/>
                <a:latin typeface="+mn-lt"/>
                <a:ea typeface="+mn-ea"/>
                <a:cs typeface="+mn-cs"/>
              </a:rPr>
              <a:t>n</a:t>
            </a:r>
            <a:r>
              <a:rPr lang="en-US" sz="1200" b="0" kern="1200" dirty="0" smtClean="0">
                <a:solidFill>
                  <a:schemeClr val="tx1"/>
                </a:solidFill>
                <a:effectLst/>
                <a:latin typeface="+mn-lt"/>
                <a:ea typeface="+mn-ea"/>
                <a:cs typeface="+mn-cs"/>
              </a:rPr>
              <a:t> permutations. (c) MOAT-s bins the entire genome, whereupon it calculates the covariate values for each bin. The program then clusters bins with similar covariate values, represented here as bins with the same color (we refer to these clusters as equivalence classes). The input variants that fall within each cluster are then permuted to new locations chosen from the bins within the same cluster, honoring trinucleotide context preservation if requested.</a:t>
            </a:r>
            <a:endParaRPr lang="en-US" sz="1200" b="1"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491AAD7-0FEC-B64A-B558-484FADC25444}" type="slidenum">
              <a:rPr lang="en-US" smtClean="0"/>
              <a:t>2</a:t>
            </a:fld>
            <a:endParaRPr lang="en-US"/>
          </a:p>
        </p:txBody>
      </p:sp>
    </p:spTree>
    <p:extLst>
      <p:ext uri="{BB962C8B-B14F-4D97-AF65-F5344CB8AC3E}">
        <p14:creationId xmlns:p14="http://schemas.microsoft.com/office/powerpoint/2010/main" val="8349040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70"/>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342884"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5" indent="0" algn="ctr">
              <a:buNone/>
              <a:defRPr>
                <a:solidFill>
                  <a:schemeClr val="tx1">
                    <a:tint val="75000"/>
                  </a:schemeClr>
                </a:solidFill>
              </a:defRPr>
            </a:lvl6pPr>
            <a:lvl7pPr marL="2057297" indent="0" algn="ctr">
              <a:buNone/>
              <a:defRPr>
                <a:solidFill>
                  <a:schemeClr val="tx1">
                    <a:tint val="75000"/>
                  </a:schemeClr>
                </a:solidFill>
              </a:defRPr>
            </a:lvl7pPr>
            <a:lvl8pPr marL="2400180" indent="0" algn="ctr">
              <a:buNone/>
              <a:defRPr>
                <a:solidFill>
                  <a:schemeClr val="tx1">
                    <a:tint val="75000"/>
                  </a:schemeClr>
                </a:solidFill>
              </a:defRPr>
            </a:lvl8pPr>
            <a:lvl9pPr marL="2743064"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923248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614350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8"/>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8"/>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445500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5042C8-184F-4C46-B5DB-71329AF75729}"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295225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3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21"/>
            <a:ext cx="5829300" cy="2000249"/>
          </a:xfrm>
        </p:spPr>
        <p:txBody>
          <a:bodyPr anchor="b"/>
          <a:lstStyle>
            <a:lvl1pPr marL="0" indent="0">
              <a:buNone/>
              <a:defRPr sz="1500">
                <a:solidFill>
                  <a:schemeClr val="tx1">
                    <a:tint val="75000"/>
                  </a:schemeClr>
                </a:solidFill>
              </a:defRPr>
            </a:lvl1pPr>
            <a:lvl2pPr marL="342884" indent="0">
              <a:buNone/>
              <a:defRPr sz="1350">
                <a:solidFill>
                  <a:schemeClr val="tx1">
                    <a:tint val="75000"/>
                  </a:schemeClr>
                </a:solidFill>
              </a:defRPr>
            </a:lvl2pPr>
            <a:lvl3pPr marL="685766" indent="0">
              <a:buNone/>
              <a:defRPr sz="1200">
                <a:solidFill>
                  <a:schemeClr val="tx1">
                    <a:tint val="75000"/>
                  </a:schemeClr>
                </a:solidFill>
              </a:defRPr>
            </a:lvl3pPr>
            <a:lvl4pPr marL="1028649" indent="0">
              <a:buNone/>
              <a:defRPr sz="1050">
                <a:solidFill>
                  <a:schemeClr val="tx1">
                    <a:tint val="75000"/>
                  </a:schemeClr>
                </a:solidFill>
              </a:defRPr>
            </a:lvl4pPr>
            <a:lvl5pPr marL="1371532" indent="0">
              <a:buNone/>
              <a:defRPr sz="1050">
                <a:solidFill>
                  <a:schemeClr val="tx1">
                    <a:tint val="75000"/>
                  </a:schemeClr>
                </a:solidFill>
              </a:defRPr>
            </a:lvl5pPr>
            <a:lvl6pPr marL="1714415" indent="0">
              <a:buNone/>
              <a:defRPr sz="1050">
                <a:solidFill>
                  <a:schemeClr val="tx1">
                    <a:tint val="75000"/>
                  </a:schemeClr>
                </a:solidFill>
              </a:defRPr>
            </a:lvl6pPr>
            <a:lvl7pPr marL="2057297" indent="0">
              <a:buNone/>
              <a:defRPr sz="1050">
                <a:solidFill>
                  <a:schemeClr val="tx1">
                    <a:tint val="75000"/>
                  </a:schemeClr>
                </a:solidFill>
              </a:defRPr>
            </a:lvl7pPr>
            <a:lvl8pPr marL="2400180" indent="0">
              <a:buNone/>
              <a:defRPr sz="1050">
                <a:solidFill>
                  <a:schemeClr val="tx1">
                    <a:tint val="75000"/>
                  </a:schemeClr>
                </a:solidFill>
              </a:defRPr>
            </a:lvl8pPr>
            <a:lvl9pPr marL="2743064" indent="0">
              <a:buNone/>
              <a:defRPr sz="105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5042C8-184F-4C46-B5DB-71329AF75729}" type="datetimeFigureOut">
              <a:rPr lang="en-US" smtClean="0"/>
              <a:t>9/19/17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42528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4"/>
            <a:ext cx="3028950" cy="6034617"/>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5042C8-184F-4C46-B5DB-71329AF75729}"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923276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2" y="2046817"/>
            <a:ext cx="303014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342902" y="2899833"/>
            <a:ext cx="303014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71" y="2046817"/>
            <a:ext cx="3031331" cy="853016"/>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83771" y="2899833"/>
            <a:ext cx="3031331" cy="5268384"/>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5042C8-184F-4C46-B5DB-71329AF75729}" type="datetimeFigureOut">
              <a:rPr lang="en-US" smtClean="0"/>
              <a:t>9/19/17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185664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5042C8-184F-4C46-B5DB-71329AF75729}" type="datetimeFigureOut">
              <a:rPr lang="en-US" smtClean="0"/>
              <a:t>9/19/17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2393883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5042C8-184F-4C46-B5DB-71329AF75729}" type="datetimeFigureOut">
              <a:rPr lang="en-US" smtClean="0"/>
              <a:t>9/19/17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822352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2" y="364067"/>
            <a:ext cx="2256235" cy="1549400"/>
          </a:xfrm>
        </p:spPr>
        <p:txBody>
          <a:bodyPr anchor="b"/>
          <a:lstStyle>
            <a:lvl1pPr algn="l">
              <a:defRPr sz="1500" b="1"/>
            </a:lvl1pPr>
          </a:lstStyle>
          <a:p>
            <a:r>
              <a:rPr lang="en-US" smtClean="0"/>
              <a:t>Click to edit Master title style</a:t>
            </a:r>
            <a:endParaRPr lang="en-US"/>
          </a:p>
        </p:txBody>
      </p:sp>
      <p:sp>
        <p:nvSpPr>
          <p:cNvPr id="3" name="Content Placeholder 2"/>
          <p:cNvSpPr>
            <a:spLocks noGrp="1"/>
          </p:cNvSpPr>
          <p:nvPr>
            <p:ph idx="1"/>
          </p:nvPr>
        </p:nvSpPr>
        <p:spPr>
          <a:xfrm>
            <a:off x="2681289" y="364070"/>
            <a:ext cx="3833813" cy="780415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2" y="1913470"/>
            <a:ext cx="2256235" cy="6254751"/>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2325052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1"/>
            <a:ext cx="4114800" cy="755651"/>
          </a:xfrm>
        </p:spPr>
        <p:txBody>
          <a:bodyPr anchor="b"/>
          <a:lstStyle>
            <a:lvl1pPr algn="l">
              <a:defRPr sz="15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endParaRPr lang="en-US"/>
          </a:p>
        </p:txBody>
      </p:sp>
      <p:sp>
        <p:nvSpPr>
          <p:cNvPr id="4" name="Text Placeholder 3"/>
          <p:cNvSpPr>
            <a:spLocks noGrp="1"/>
          </p:cNvSpPr>
          <p:nvPr>
            <p:ph type="body" sz="half" idx="2"/>
          </p:nvPr>
        </p:nvSpPr>
        <p:spPr>
          <a:xfrm>
            <a:off x="1344216" y="7156452"/>
            <a:ext cx="4114800" cy="1073149"/>
          </a:xfrm>
        </p:spPr>
        <p:txBody>
          <a:bodyPr/>
          <a:lstStyle>
            <a:lvl1pPr marL="0" indent="0">
              <a:buNone/>
              <a:defRPr sz="1050"/>
            </a:lvl1pPr>
            <a:lvl2pPr marL="342884" indent="0">
              <a:buNone/>
              <a:defRPr sz="900"/>
            </a:lvl2pPr>
            <a:lvl3pPr marL="685766" indent="0">
              <a:buNone/>
              <a:defRPr sz="750"/>
            </a:lvl3pPr>
            <a:lvl4pPr marL="1028649" indent="0">
              <a:buNone/>
              <a:defRPr sz="675"/>
            </a:lvl4pPr>
            <a:lvl5pPr marL="1371532" indent="0">
              <a:buNone/>
              <a:defRPr sz="675"/>
            </a:lvl5pPr>
            <a:lvl6pPr marL="1714415" indent="0">
              <a:buNone/>
              <a:defRPr sz="675"/>
            </a:lvl6pPr>
            <a:lvl7pPr marL="2057297" indent="0">
              <a:buNone/>
              <a:defRPr sz="675"/>
            </a:lvl7pPr>
            <a:lvl8pPr marL="2400180" indent="0">
              <a:buNone/>
              <a:defRPr sz="675"/>
            </a:lvl8pPr>
            <a:lvl9pPr marL="2743064" indent="0">
              <a:buNone/>
              <a:defRPr sz="675"/>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5042C8-184F-4C46-B5DB-71329AF75729}" type="datetimeFigureOut">
              <a:rPr lang="en-US" smtClean="0"/>
              <a:t>9/19/17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65554E-1683-A54A-8E19-9EC266B37BC4}" type="slidenum">
              <a:rPr lang="en-US" smtClean="0"/>
              <a:t>‹#›</a:t>
            </a:fld>
            <a:endParaRPr lang="en-US"/>
          </a:p>
        </p:txBody>
      </p:sp>
    </p:spTree>
    <p:extLst>
      <p:ext uri="{BB962C8B-B14F-4D97-AF65-F5344CB8AC3E}">
        <p14:creationId xmlns:p14="http://schemas.microsoft.com/office/powerpoint/2010/main" val="300186277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4"/>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7"/>
            <a:ext cx="160020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6E5042C8-184F-4C46-B5DB-71329AF75729}" type="datetimeFigureOut">
              <a:rPr lang="en-US" smtClean="0"/>
              <a:t>9/19/17</a:t>
            </a:fld>
            <a:endParaRPr lang="en-US"/>
          </a:p>
        </p:txBody>
      </p:sp>
      <p:sp>
        <p:nvSpPr>
          <p:cNvPr id="5" name="Footer Placeholder 4"/>
          <p:cNvSpPr>
            <a:spLocks noGrp="1"/>
          </p:cNvSpPr>
          <p:nvPr>
            <p:ph type="ftr" sz="quarter" idx="3"/>
          </p:nvPr>
        </p:nvSpPr>
        <p:spPr>
          <a:xfrm>
            <a:off x="2343150" y="8475137"/>
            <a:ext cx="2171700"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7"/>
            <a:ext cx="160020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4265554E-1683-A54A-8E19-9EC266B37BC4}" type="slidenum">
              <a:rPr lang="en-US" smtClean="0"/>
              <a:t>‹#›</a:t>
            </a:fld>
            <a:endParaRPr lang="en-US"/>
          </a:p>
        </p:txBody>
      </p:sp>
    </p:spTree>
    <p:extLst>
      <p:ext uri="{BB962C8B-B14F-4D97-AF65-F5344CB8AC3E}">
        <p14:creationId xmlns:p14="http://schemas.microsoft.com/office/powerpoint/2010/main" val="42440845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42884" rtl="0" eaLnBrk="1" latinLnBrk="0" hangingPunct="1">
        <a:spcBef>
          <a:spcPct val="0"/>
        </a:spcBef>
        <a:buNone/>
        <a:defRPr sz="3300" kern="1200">
          <a:solidFill>
            <a:schemeClr val="tx1"/>
          </a:solidFill>
          <a:latin typeface="+mj-lt"/>
          <a:ea typeface="+mj-ea"/>
          <a:cs typeface="+mj-cs"/>
        </a:defRPr>
      </a:lvl1pPr>
    </p:titleStyle>
    <p:body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884" rtl="0" eaLnBrk="1" latinLnBrk="0" hangingPunct="1">
        <a:defRPr sz="1350" kern="1200">
          <a:solidFill>
            <a:schemeClr val="tx1"/>
          </a:solidFill>
          <a:latin typeface="+mn-lt"/>
          <a:ea typeface="+mn-ea"/>
          <a:cs typeface="+mn-cs"/>
        </a:defRPr>
      </a:lvl1pPr>
      <a:lvl2pPr marL="342884" algn="l" defTabSz="342884" rtl="0" eaLnBrk="1" latinLnBrk="0" hangingPunct="1">
        <a:defRPr sz="1350" kern="1200">
          <a:solidFill>
            <a:schemeClr val="tx1"/>
          </a:solidFill>
          <a:latin typeface="+mn-lt"/>
          <a:ea typeface="+mn-ea"/>
          <a:cs typeface="+mn-cs"/>
        </a:defRPr>
      </a:lvl2pPr>
      <a:lvl3pPr marL="685766" algn="l" defTabSz="342884" rtl="0" eaLnBrk="1" latinLnBrk="0" hangingPunct="1">
        <a:defRPr sz="1350" kern="1200">
          <a:solidFill>
            <a:schemeClr val="tx1"/>
          </a:solidFill>
          <a:latin typeface="+mn-lt"/>
          <a:ea typeface="+mn-ea"/>
          <a:cs typeface="+mn-cs"/>
        </a:defRPr>
      </a:lvl3pPr>
      <a:lvl4pPr marL="1028649" algn="l" defTabSz="342884" rtl="0" eaLnBrk="1" latinLnBrk="0" hangingPunct="1">
        <a:defRPr sz="1350" kern="1200">
          <a:solidFill>
            <a:schemeClr val="tx1"/>
          </a:solidFill>
          <a:latin typeface="+mn-lt"/>
          <a:ea typeface="+mn-ea"/>
          <a:cs typeface="+mn-cs"/>
        </a:defRPr>
      </a:lvl4pPr>
      <a:lvl5pPr marL="1371532" algn="l" defTabSz="342884" rtl="0" eaLnBrk="1" latinLnBrk="0" hangingPunct="1">
        <a:defRPr sz="1350" kern="1200">
          <a:solidFill>
            <a:schemeClr val="tx1"/>
          </a:solidFill>
          <a:latin typeface="+mn-lt"/>
          <a:ea typeface="+mn-ea"/>
          <a:cs typeface="+mn-cs"/>
        </a:defRPr>
      </a:lvl5pPr>
      <a:lvl6pPr marL="1714415" algn="l" defTabSz="342884" rtl="0" eaLnBrk="1" latinLnBrk="0" hangingPunct="1">
        <a:defRPr sz="1350" kern="1200">
          <a:solidFill>
            <a:schemeClr val="tx1"/>
          </a:solidFill>
          <a:latin typeface="+mn-lt"/>
          <a:ea typeface="+mn-ea"/>
          <a:cs typeface="+mn-cs"/>
        </a:defRPr>
      </a:lvl6pPr>
      <a:lvl7pPr marL="2057297" algn="l" defTabSz="342884" rtl="0" eaLnBrk="1" latinLnBrk="0" hangingPunct="1">
        <a:defRPr sz="1350" kern="1200">
          <a:solidFill>
            <a:schemeClr val="tx1"/>
          </a:solidFill>
          <a:latin typeface="+mn-lt"/>
          <a:ea typeface="+mn-ea"/>
          <a:cs typeface="+mn-cs"/>
        </a:defRPr>
      </a:lvl7pPr>
      <a:lvl8pPr marL="2400180" algn="l" defTabSz="342884" rtl="0" eaLnBrk="1" latinLnBrk="0" hangingPunct="1">
        <a:defRPr sz="1350" kern="1200">
          <a:solidFill>
            <a:schemeClr val="tx1"/>
          </a:solidFill>
          <a:latin typeface="+mn-lt"/>
          <a:ea typeface="+mn-ea"/>
          <a:cs typeface="+mn-cs"/>
        </a:defRPr>
      </a:lvl8pPr>
      <a:lvl9pPr marL="2743064" algn="l" defTabSz="342884"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249365" y="638525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6385258"/>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p:nvCxnSpPr>
        <p:spPr>
          <a:xfrm flipV="1">
            <a:off x="152910" y="1417384"/>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341774"/>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34667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198489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36411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8631" y="274979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654302"/>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59" name="TextBox 58"/>
          <p:cNvSpPr txBox="1"/>
          <p:nvPr/>
        </p:nvSpPr>
        <p:spPr>
          <a:xfrm>
            <a:off x="2420494" y="944803"/>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0" name="TextBox 59"/>
          <p:cNvSpPr txBox="1"/>
          <p:nvPr/>
        </p:nvSpPr>
        <p:spPr>
          <a:xfrm>
            <a:off x="3507861" y="947216"/>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1" name="TextBox 60"/>
          <p:cNvSpPr txBox="1"/>
          <p:nvPr/>
        </p:nvSpPr>
        <p:spPr>
          <a:xfrm>
            <a:off x="4397500" y="651791"/>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dirty="0" smtClean="0"/>
              <a:t>annotation</a:t>
            </a:r>
            <a:endParaRPr lang="en-US" sz="1350" dirty="0"/>
          </a:p>
        </p:txBody>
      </p:sp>
      <p:sp>
        <p:nvSpPr>
          <p:cNvPr id="63" name="TextBox 62"/>
          <p:cNvSpPr txBox="1"/>
          <p:nvPr/>
        </p:nvSpPr>
        <p:spPr>
          <a:xfrm>
            <a:off x="151542" y="48218"/>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191636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292081"/>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54026" y="2681270"/>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794810"/>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1143975"/>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1135491"/>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222093"/>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705690"/>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945094"/>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112521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688761"/>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224322"/>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944802"/>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444832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219425"/>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437323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43729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436609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436987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436857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4834641"/>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5226345"/>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476174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515817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12736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538658"/>
            <a:ext cx="1844" cy="13633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529958"/>
            <a:ext cx="2275" cy="13720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3961398"/>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3892875"/>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56709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55900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548729"/>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663349"/>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114738"/>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7502140"/>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7435312"/>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8078145"/>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8007892"/>
            <a:ext cx="0" cy="281975"/>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800789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801395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800941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800843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5847506"/>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179869"/>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7772113"/>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6663188"/>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flipH="1">
            <a:off x="3060549" y="4080471"/>
            <a:ext cx="2256" cy="13792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200475" y="4071771"/>
            <a:ext cx="1232" cy="133352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236465" y="1172071"/>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236465" y="3721772"/>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236465" y="6203322"/>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236465" y="6747374"/>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236465" y="7329910"/>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236465" y="7905186"/>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488988" y="3586596"/>
            <a:ext cx="1154483" cy="300082"/>
          </a:xfrm>
          <a:prstGeom prst="rect">
            <a:avLst/>
          </a:prstGeom>
          <a:noFill/>
        </p:spPr>
        <p:txBody>
          <a:bodyPr wrap="none" rtlCol="0">
            <a:spAutoFit/>
          </a:bodyPr>
          <a:lstStyle/>
          <a:p>
            <a:r>
              <a:rPr lang="en-US" sz="1350" dirty="0" smtClean="0"/>
              <a:t>W ≈ 2*</a:t>
            </a:r>
            <a:r>
              <a:rPr lang="en-US" sz="1350" i="1" dirty="0" err="1" smtClean="0"/>
              <a:t>d_max</a:t>
            </a:r>
            <a:endParaRPr lang="en-US" sz="1350" i="1" dirty="0"/>
          </a:p>
        </p:txBody>
      </p:sp>
      <p:grpSp>
        <p:nvGrpSpPr>
          <p:cNvPr id="175" name="Group 174"/>
          <p:cNvGrpSpPr/>
          <p:nvPr/>
        </p:nvGrpSpPr>
        <p:grpSpPr>
          <a:xfrm>
            <a:off x="249365" y="6927948"/>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8076711"/>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807527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7433204"/>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8007892"/>
            <a:ext cx="0" cy="281977"/>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7433204"/>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8012916"/>
            <a:ext cx="0" cy="281977"/>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1797440" y="3659688"/>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652655"/>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40110" y="3407732"/>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645593"/>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2955040"/>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2955039"/>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3044050"/>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5151" y="2900834"/>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961666" y="5441051"/>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5438036"/>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966441" y="5527047"/>
            <a:ext cx="206546"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5540914" y="5384055"/>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202" name="Straight Connector 201"/>
          <p:cNvCxnSpPr/>
          <p:nvPr/>
        </p:nvCxnSpPr>
        <p:spPr>
          <a:xfrm>
            <a:off x="4976727" y="5238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218048" y="461965"/>
            <a:ext cx="1334853" cy="300082"/>
          </a:xfrm>
          <a:prstGeom prst="rect">
            <a:avLst/>
          </a:prstGeom>
          <a:noFill/>
        </p:spPr>
        <p:txBody>
          <a:bodyPr wrap="none" rtlCol="0">
            <a:spAutoFit/>
          </a:bodyPr>
          <a:lstStyle/>
          <a:p>
            <a:r>
              <a:rPr lang="en-US" sz="1350" dirty="0" smtClean="0"/>
              <a:t>original variants</a:t>
            </a:r>
            <a:endParaRPr lang="en-US" sz="1350" dirty="0"/>
          </a:p>
        </p:txBody>
      </p:sp>
      <p:cxnSp>
        <p:nvCxnSpPr>
          <p:cNvPr id="205" name="Straight Connector 204"/>
          <p:cNvCxnSpPr/>
          <p:nvPr/>
        </p:nvCxnSpPr>
        <p:spPr>
          <a:xfrm>
            <a:off x="4974092" y="3267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206395" y="319667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31" name="TextBox 30"/>
          <p:cNvSpPr txBox="1"/>
          <p:nvPr/>
        </p:nvSpPr>
        <p:spPr>
          <a:xfrm>
            <a:off x="5026553" y="472399"/>
            <a:ext cx="274434" cy="307777"/>
          </a:xfrm>
          <a:prstGeom prst="rect">
            <a:avLst/>
          </a:prstGeom>
          <a:noFill/>
        </p:spPr>
        <p:txBody>
          <a:bodyPr wrap="none" rtlCol="0">
            <a:spAutoFit/>
          </a:bodyPr>
          <a:lstStyle/>
          <a:p>
            <a:r>
              <a:rPr lang="en-US" sz="1400" dirty="0" smtClean="0"/>
              <a:t>=</a:t>
            </a:r>
            <a:endParaRPr lang="en-US" sz="1400" dirty="0"/>
          </a:p>
        </p:txBody>
      </p:sp>
      <p:sp>
        <p:nvSpPr>
          <p:cNvPr id="277" name="TextBox 276"/>
          <p:cNvSpPr txBox="1"/>
          <p:nvPr/>
        </p:nvSpPr>
        <p:spPr>
          <a:xfrm>
            <a:off x="5017339" y="3205654"/>
            <a:ext cx="274434" cy="307777"/>
          </a:xfrm>
          <a:prstGeom prst="rect">
            <a:avLst/>
          </a:prstGeom>
          <a:noFill/>
        </p:spPr>
        <p:txBody>
          <a:bodyPr wrap="none" rtlCol="0">
            <a:spAutoFit/>
          </a:bodyPr>
          <a:lstStyle/>
          <a:p>
            <a:r>
              <a:rPr lang="en-US" sz="1400" dirty="0" smtClean="0"/>
              <a:t>=</a:t>
            </a:r>
            <a:endParaRPr lang="en-US" sz="1400" dirty="0"/>
          </a:p>
        </p:txBody>
      </p:sp>
      <p:cxnSp>
        <p:nvCxnSpPr>
          <p:cNvPr id="290" name="Straight Connector 289"/>
          <p:cNvCxnSpPr/>
          <p:nvPr/>
        </p:nvCxnSpPr>
        <p:spPr>
          <a:xfrm>
            <a:off x="4971836" y="5841190"/>
            <a:ext cx="0" cy="17373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4970584" y="6056020"/>
            <a:ext cx="0" cy="173736"/>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92" name="TextBox 291"/>
          <p:cNvSpPr txBox="1"/>
          <p:nvPr/>
        </p:nvSpPr>
        <p:spPr>
          <a:xfrm>
            <a:off x="5213457" y="5775587"/>
            <a:ext cx="1334853" cy="300082"/>
          </a:xfrm>
          <a:prstGeom prst="rect">
            <a:avLst/>
          </a:prstGeom>
          <a:noFill/>
        </p:spPr>
        <p:txBody>
          <a:bodyPr wrap="none" rtlCol="0">
            <a:spAutoFit/>
          </a:bodyPr>
          <a:lstStyle/>
          <a:p>
            <a:r>
              <a:rPr lang="en-US" sz="1350" dirty="0" smtClean="0"/>
              <a:t>original variants</a:t>
            </a:r>
            <a:endParaRPr lang="en-US" sz="1350" dirty="0"/>
          </a:p>
        </p:txBody>
      </p:sp>
      <p:sp>
        <p:nvSpPr>
          <p:cNvPr id="293" name="TextBox 292"/>
          <p:cNvSpPr txBox="1"/>
          <p:nvPr/>
        </p:nvSpPr>
        <p:spPr>
          <a:xfrm>
            <a:off x="5021962" y="5786021"/>
            <a:ext cx="274434" cy="307777"/>
          </a:xfrm>
          <a:prstGeom prst="rect">
            <a:avLst/>
          </a:prstGeom>
          <a:noFill/>
        </p:spPr>
        <p:txBody>
          <a:bodyPr wrap="none" rtlCol="0">
            <a:spAutoFit/>
          </a:bodyPr>
          <a:lstStyle/>
          <a:p>
            <a:r>
              <a:rPr lang="en-US" sz="1400" dirty="0" smtClean="0"/>
              <a:t>=</a:t>
            </a:r>
            <a:endParaRPr lang="en-US" sz="1400" dirty="0"/>
          </a:p>
        </p:txBody>
      </p:sp>
      <p:sp>
        <p:nvSpPr>
          <p:cNvPr id="294" name="TextBox 293"/>
          <p:cNvSpPr txBox="1"/>
          <p:nvPr/>
        </p:nvSpPr>
        <p:spPr>
          <a:xfrm>
            <a:off x="5207250" y="597914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295" name="TextBox 294"/>
          <p:cNvSpPr txBox="1"/>
          <p:nvPr/>
        </p:nvSpPr>
        <p:spPr>
          <a:xfrm>
            <a:off x="5021131" y="5988107"/>
            <a:ext cx="274434" cy="307777"/>
          </a:xfrm>
          <a:prstGeom prst="rect">
            <a:avLst/>
          </a:prstGeom>
          <a:noFill/>
        </p:spPr>
        <p:txBody>
          <a:bodyPr wrap="none" rtlCol="0">
            <a:spAutoFit/>
          </a:bodyPr>
          <a:lstStyle/>
          <a:p>
            <a:r>
              <a:rPr lang="en-US" sz="1400" dirty="0" smtClean="0"/>
              <a:t>=</a:t>
            </a:r>
            <a:endParaRPr lang="en-US" sz="1400" dirty="0"/>
          </a:p>
        </p:txBody>
      </p:sp>
      <p:cxnSp>
        <p:nvCxnSpPr>
          <p:cNvPr id="302" name="Straight Connector 301"/>
          <p:cNvCxnSpPr/>
          <p:nvPr/>
        </p:nvCxnSpPr>
        <p:spPr>
          <a:xfrm>
            <a:off x="6182976" y="8354875"/>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a:off x="6073778" y="8443194"/>
            <a:ext cx="104334" cy="692"/>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04" name="TextBox 303"/>
          <p:cNvSpPr txBox="1"/>
          <p:nvPr/>
        </p:nvSpPr>
        <p:spPr>
          <a:xfrm>
            <a:off x="5662770" y="8296030"/>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305" name="Straight Connector 304"/>
          <p:cNvCxnSpPr/>
          <p:nvPr/>
        </p:nvCxnSpPr>
        <p:spPr>
          <a:xfrm>
            <a:off x="6073778" y="8356612"/>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42214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 name="Rectangle 205"/>
          <p:cNvSpPr/>
          <p:nvPr/>
        </p:nvSpPr>
        <p:spPr>
          <a:xfrm>
            <a:off x="249365" y="6385259"/>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7" name="Rectangle 206"/>
          <p:cNvSpPr/>
          <p:nvPr/>
        </p:nvSpPr>
        <p:spPr>
          <a:xfrm>
            <a:off x="993942" y="6385258"/>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08" name="Rectangle 207"/>
          <p:cNvSpPr/>
          <p:nvPr/>
        </p:nvSpPr>
        <p:spPr>
          <a:xfrm>
            <a:off x="1731175"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09" name="Rectangle 208"/>
          <p:cNvSpPr/>
          <p:nvPr/>
        </p:nvSpPr>
        <p:spPr>
          <a:xfrm>
            <a:off x="2475754"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0" name="Rectangle 209"/>
          <p:cNvSpPr/>
          <p:nvPr/>
        </p:nvSpPr>
        <p:spPr>
          <a:xfrm>
            <a:off x="322033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1" name="Rectangle 210"/>
          <p:cNvSpPr/>
          <p:nvPr/>
        </p:nvSpPr>
        <p:spPr>
          <a:xfrm>
            <a:off x="3964909"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78" name="Rectangle 277"/>
          <p:cNvSpPr/>
          <p:nvPr/>
        </p:nvSpPr>
        <p:spPr>
          <a:xfrm>
            <a:off x="4709486"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79" name="Rectangle 278"/>
          <p:cNvSpPr/>
          <p:nvPr/>
        </p:nvSpPr>
        <p:spPr>
          <a:xfrm>
            <a:off x="5453912" y="6383176"/>
            <a:ext cx="737233" cy="14420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5" name="Straight Connector 4"/>
          <p:cNvCxnSpPr/>
          <p:nvPr/>
        </p:nvCxnSpPr>
        <p:spPr>
          <a:xfrm flipV="1">
            <a:off x="152910" y="1417384"/>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 name="Rectangle 6"/>
          <p:cNvSpPr/>
          <p:nvPr/>
        </p:nvSpPr>
        <p:spPr>
          <a:xfrm>
            <a:off x="2976287" y="1341774"/>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a:off x="2329918"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181375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299930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3622910"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3389913"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86806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4534341"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192215"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4835866"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566534" y="1348862"/>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6213291" y="1346674"/>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flipV="1">
            <a:off x="152910" y="1984890"/>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flipV="1">
            <a:off x="152910" y="2364118"/>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35"/>
          <p:cNvCxnSpPr/>
          <p:nvPr/>
        </p:nvCxnSpPr>
        <p:spPr>
          <a:xfrm flipV="1">
            <a:off x="158631" y="274979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58" name="TextBox 57"/>
          <p:cNvSpPr txBox="1"/>
          <p:nvPr/>
        </p:nvSpPr>
        <p:spPr>
          <a:xfrm>
            <a:off x="1453185" y="654302"/>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59" name="TextBox 58"/>
          <p:cNvSpPr txBox="1"/>
          <p:nvPr/>
        </p:nvSpPr>
        <p:spPr>
          <a:xfrm>
            <a:off x="2420494" y="944803"/>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0" name="TextBox 59"/>
          <p:cNvSpPr txBox="1"/>
          <p:nvPr/>
        </p:nvSpPr>
        <p:spPr>
          <a:xfrm>
            <a:off x="3507861" y="947216"/>
            <a:ext cx="631904" cy="300082"/>
          </a:xfrm>
          <a:prstGeom prst="rect">
            <a:avLst/>
          </a:prstGeom>
          <a:noFill/>
        </p:spPr>
        <p:txBody>
          <a:bodyPr wrap="none" rtlCol="0">
            <a:spAutoFit/>
          </a:bodyPr>
          <a:lstStyle/>
          <a:p>
            <a:r>
              <a:rPr lang="en-US" sz="1350" i="1" dirty="0" err="1" smtClean="0"/>
              <a:t>d_min</a:t>
            </a:r>
            <a:endParaRPr lang="en-US" sz="1350" i="1" dirty="0"/>
          </a:p>
        </p:txBody>
      </p:sp>
      <p:sp>
        <p:nvSpPr>
          <p:cNvPr id="61" name="TextBox 60"/>
          <p:cNvSpPr txBox="1"/>
          <p:nvPr/>
        </p:nvSpPr>
        <p:spPr>
          <a:xfrm>
            <a:off x="4397500" y="651791"/>
            <a:ext cx="657616" cy="300082"/>
          </a:xfrm>
          <a:prstGeom prst="rect">
            <a:avLst/>
          </a:prstGeom>
          <a:noFill/>
        </p:spPr>
        <p:txBody>
          <a:bodyPr wrap="none" rtlCol="0">
            <a:spAutoFit/>
          </a:bodyPr>
          <a:lstStyle/>
          <a:p>
            <a:r>
              <a:rPr lang="en-US" sz="1350" i="1" dirty="0" err="1" smtClean="0"/>
              <a:t>d_max</a:t>
            </a:r>
            <a:endParaRPr lang="en-US" sz="1350" i="1" dirty="0"/>
          </a:p>
        </p:txBody>
      </p:sp>
      <p:sp>
        <p:nvSpPr>
          <p:cNvPr id="62" name="TextBox 61"/>
          <p:cNvSpPr txBox="1"/>
          <p:nvPr/>
        </p:nvSpPr>
        <p:spPr>
          <a:xfrm>
            <a:off x="5199960" y="15056"/>
            <a:ext cx="960135" cy="300082"/>
          </a:xfrm>
          <a:prstGeom prst="rect">
            <a:avLst/>
          </a:prstGeom>
          <a:noFill/>
        </p:spPr>
        <p:txBody>
          <a:bodyPr wrap="none" rtlCol="0">
            <a:spAutoFit/>
          </a:bodyPr>
          <a:lstStyle/>
          <a:p>
            <a:pPr algn="ctr"/>
            <a:r>
              <a:rPr lang="en-US" sz="1350" dirty="0" smtClean="0"/>
              <a:t>annotation</a:t>
            </a:r>
            <a:endParaRPr lang="en-US" sz="1350" dirty="0"/>
          </a:p>
        </p:txBody>
      </p:sp>
      <p:sp>
        <p:nvSpPr>
          <p:cNvPr id="63" name="TextBox 62"/>
          <p:cNvSpPr txBox="1"/>
          <p:nvPr/>
        </p:nvSpPr>
        <p:spPr>
          <a:xfrm>
            <a:off x="151542" y="48218"/>
            <a:ext cx="2835135" cy="300082"/>
          </a:xfrm>
          <a:prstGeom prst="rect">
            <a:avLst/>
          </a:prstGeom>
          <a:noFill/>
        </p:spPr>
        <p:txBody>
          <a:bodyPr wrap="none" rtlCol="0">
            <a:spAutoFit/>
          </a:bodyPr>
          <a:lstStyle/>
          <a:p>
            <a:r>
              <a:rPr lang="en-US" sz="1350" dirty="0"/>
              <a:t>(a) MOAT-a: </a:t>
            </a:r>
            <a:r>
              <a:rPr lang="en-US" sz="1350" dirty="0" smtClean="0"/>
              <a:t>annotation permutation</a:t>
            </a:r>
            <a:endParaRPr lang="en-US" sz="1350" dirty="0"/>
          </a:p>
        </p:txBody>
      </p:sp>
      <p:sp>
        <p:nvSpPr>
          <p:cNvPr id="64" name="Rectangle 63"/>
          <p:cNvSpPr/>
          <p:nvPr/>
        </p:nvSpPr>
        <p:spPr>
          <a:xfrm>
            <a:off x="1553348" y="191636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5" name="Rectangle 64"/>
          <p:cNvSpPr/>
          <p:nvPr/>
        </p:nvSpPr>
        <p:spPr>
          <a:xfrm>
            <a:off x="306127" y="2292081"/>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68" name="Rectangle 67"/>
          <p:cNvSpPr/>
          <p:nvPr/>
        </p:nvSpPr>
        <p:spPr>
          <a:xfrm>
            <a:off x="5054026" y="2681270"/>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3" name="Straight Connector 2"/>
          <p:cNvCxnSpPr/>
          <p:nvPr/>
        </p:nvCxnSpPr>
        <p:spPr>
          <a:xfrm>
            <a:off x="3246221" y="794810"/>
            <a:ext cx="3166" cy="550507"/>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a:off x="4324358" y="1143975"/>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1" name="Straight Connector 70"/>
          <p:cNvCxnSpPr/>
          <p:nvPr/>
        </p:nvCxnSpPr>
        <p:spPr>
          <a:xfrm>
            <a:off x="6160666" y="1135491"/>
            <a:ext cx="0" cy="584345"/>
          </a:xfrm>
          <a:prstGeom prst="line">
            <a:avLst/>
          </a:prstGeom>
          <a:ln w="3175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6" name="Straight Arrow Connector 5"/>
          <p:cNvCxnSpPr/>
          <p:nvPr/>
        </p:nvCxnSpPr>
        <p:spPr>
          <a:xfrm>
            <a:off x="3246219" y="1222093"/>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6160666" y="705690"/>
            <a:ext cx="0" cy="1182301"/>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3" name="Straight Arrow Connector 72"/>
          <p:cNvCxnSpPr/>
          <p:nvPr/>
        </p:nvCxnSpPr>
        <p:spPr>
          <a:xfrm>
            <a:off x="3246219" y="945094"/>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144006" y="1125212"/>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5" name="Straight Connector 74"/>
          <p:cNvCxnSpPr/>
          <p:nvPr/>
        </p:nvCxnSpPr>
        <p:spPr>
          <a:xfrm>
            <a:off x="303928" y="688761"/>
            <a:ext cx="0" cy="1199229"/>
          </a:xfrm>
          <a:prstGeom prst="line">
            <a:avLst/>
          </a:prstGeom>
          <a:ln w="28575">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76" name="Straight Arrow Connector 75"/>
          <p:cNvCxnSpPr/>
          <p:nvPr/>
        </p:nvCxnSpPr>
        <p:spPr>
          <a:xfrm>
            <a:off x="2168082" y="1224322"/>
            <a:ext cx="1078139"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7" name="Straight Arrow Connector 76"/>
          <p:cNvCxnSpPr/>
          <p:nvPr/>
        </p:nvCxnSpPr>
        <p:spPr>
          <a:xfrm>
            <a:off x="322247" y="944802"/>
            <a:ext cx="2914448" cy="0"/>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78" name="Straight Connector 77"/>
          <p:cNvCxnSpPr/>
          <p:nvPr/>
        </p:nvCxnSpPr>
        <p:spPr>
          <a:xfrm flipV="1">
            <a:off x="229511" y="4448323"/>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79" name="TextBox 78"/>
          <p:cNvSpPr txBox="1"/>
          <p:nvPr/>
        </p:nvSpPr>
        <p:spPr>
          <a:xfrm>
            <a:off x="161397" y="3219425"/>
            <a:ext cx="2536785" cy="300082"/>
          </a:xfrm>
          <a:prstGeom prst="rect">
            <a:avLst/>
          </a:prstGeom>
          <a:noFill/>
        </p:spPr>
        <p:txBody>
          <a:bodyPr wrap="none" rtlCol="0">
            <a:spAutoFit/>
          </a:bodyPr>
          <a:lstStyle/>
          <a:p>
            <a:r>
              <a:rPr lang="en-US" sz="1350" dirty="0"/>
              <a:t>(b) MOAT-v: </a:t>
            </a:r>
            <a:r>
              <a:rPr lang="en-US" sz="1350" dirty="0" smtClean="0"/>
              <a:t>variant permutation</a:t>
            </a:r>
            <a:endParaRPr lang="en-US" sz="1350" dirty="0"/>
          </a:p>
        </p:txBody>
      </p:sp>
      <p:cxnSp>
        <p:nvCxnSpPr>
          <p:cNvPr id="80" name="Straight Connector 79"/>
          <p:cNvCxnSpPr/>
          <p:nvPr/>
        </p:nvCxnSpPr>
        <p:spPr>
          <a:xfrm>
            <a:off x="442204"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1" name="Straight Connector 80"/>
          <p:cNvCxnSpPr/>
          <p:nvPr/>
        </p:nvCxnSpPr>
        <p:spPr>
          <a:xfrm>
            <a:off x="124864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2139514" y="437323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a:off x="3235972" y="437294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4298165" y="4366095"/>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7" name="Straight Connector 86"/>
          <p:cNvCxnSpPr/>
          <p:nvPr/>
        </p:nvCxnSpPr>
        <p:spPr>
          <a:xfrm>
            <a:off x="2707151"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5960973" y="4373183"/>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a:off x="5634473" y="437294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4475468" y="4369876"/>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1" name="Straight Connector 90"/>
          <p:cNvCxnSpPr/>
          <p:nvPr/>
        </p:nvCxnSpPr>
        <p:spPr>
          <a:xfrm>
            <a:off x="3457720" y="436857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V="1">
            <a:off x="229511" y="4834641"/>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3" name="Straight Connector 92"/>
          <p:cNvCxnSpPr/>
          <p:nvPr/>
        </p:nvCxnSpPr>
        <p:spPr>
          <a:xfrm flipV="1">
            <a:off x="229511" y="5226345"/>
            <a:ext cx="6112751" cy="20558"/>
          </a:xfrm>
          <a:prstGeom prst="line">
            <a:avLst/>
          </a:prstGeom>
          <a:ln>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94" name="Straight Connector 93"/>
          <p:cNvCxnSpPr/>
          <p:nvPr/>
        </p:nvCxnSpPr>
        <p:spPr>
          <a:xfrm>
            <a:off x="810060"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5" name="Straight Connector 94"/>
          <p:cNvCxnSpPr/>
          <p:nvPr/>
        </p:nvCxnSpPr>
        <p:spPr>
          <a:xfrm>
            <a:off x="147478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6" name="Straight Connector 95"/>
          <p:cNvCxnSpPr/>
          <p:nvPr/>
        </p:nvCxnSpPr>
        <p:spPr>
          <a:xfrm>
            <a:off x="2084692"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285415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a:off x="3146884"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3597665"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0" name="Straight Connector 99"/>
          <p:cNvCxnSpPr/>
          <p:nvPr/>
        </p:nvCxnSpPr>
        <p:spPr>
          <a:xfrm>
            <a:off x="3768416" y="476612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1" name="Straight Connector 100"/>
          <p:cNvCxnSpPr/>
          <p:nvPr/>
        </p:nvCxnSpPr>
        <p:spPr>
          <a:xfrm>
            <a:off x="4133697" y="4761741"/>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a:off x="5317827" y="4761740"/>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a:off x="520297"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6" name="Straight Connector 105"/>
          <p:cNvCxnSpPr/>
          <p:nvPr/>
        </p:nvCxnSpPr>
        <p:spPr>
          <a:xfrm>
            <a:off x="224831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7" name="Straight Connector 106"/>
          <p:cNvCxnSpPr/>
          <p:nvPr/>
        </p:nvCxnSpPr>
        <p:spPr>
          <a:xfrm>
            <a:off x="58197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a:off x="4387253"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a:off x="6175849"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900083" y="515817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512736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4072021"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05182"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1952814" y="5157822"/>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cxnSp>
        <p:nvCxnSpPr>
          <p:cNvPr id="116" name="Straight Connector 115"/>
          <p:cNvCxnSpPr/>
          <p:nvPr/>
        </p:nvCxnSpPr>
        <p:spPr>
          <a:xfrm>
            <a:off x="2980958" y="1538658"/>
            <a:ext cx="1844" cy="13633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a:off x="3494309" y="1529958"/>
            <a:ext cx="2275" cy="1372026"/>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86" name="Straight Connector 85"/>
          <p:cNvCxnSpPr/>
          <p:nvPr/>
        </p:nvCxnSpPr>
        <p:spPr>
          <a:xfrm flipV="1">
            <a:off x="229511" y="3961398"/>
            <a:ext cx="6112751" cy="20558"/>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18" name="Rectangle 117"/>
          <p:cNvSpPr/>
          <p:nvPr/>
        </p:nvSpPr>
        <p:spPr>
          <a:xfrm>
            <a:off x="3052889" y="3892875"/>
            <a:ext cx="14965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119" name="Straight Connector 118"/>
          <p:cNvCxnSpPr/>
          <p:nvPr/>
        </p:nvCxnSpPr>
        <p:spPr>
          <a:xfrm>
            <a:off x="2406520"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a:off x="1890356"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1" name="Straight Connector 120"/>
          <p:cNvCxnSpPr/>
          <p:nvPr/>
        </p:nvCxnSpPr>
        <p:spPr>
          <a:xfrm>
            <a:off x="307590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2" name="Straight Connector 121"/>
          <p:cNvCxnSpPr/>
          <p:nvPr/>
        </p:nvCxnSpPr>
        <p:spPr>
          <a:xfrm>
            <a:off x="3699511"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a:off x="346651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4" name="Straight Connector 123"/>
          <p:cNvCxnSpPr/>
          <p:nvPr/>
        </p:nvCxnSpPr>
        <p:spPr>
          <a:xfrm>
            <a:off x="94466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5" name="Straight Connector 124"/>
          <p:cNvCxnSpPr/>
          <p:nvPr/>
        </p:nvCxnSpPr>
        <p:spPr>
          <a:xfrm>
            <a:off x="4610942"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a:off x="5268817"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a:off x="4912468"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a:off x="643135" y="3892875"/>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132" name="Straight Connector 131"/>
          <p:cNvCxnSpPr/>
          <p:nvPr/>
        </p:nvCxnSpPr>
        <p:spPr>
          <a:xfrm>
            <a:off x="293079"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a:off x="1786591" y="356709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4" name="Straight Connector 133"/>
          <p:cNvCxnSpPr/>
          <p:nvPr/>
        </p:nvCxnSpPr>
        <p:spPr>
          <a:xfrm>
            <a:off x="3286170" y="3574370"/>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5" name="Straight Connector 134"/>
          <p:cNvCxnSpPr/>
          <p:nvPr/>
        </p:nvCxnSpPr>
        <p:spPr>
          <a:xfrm>
            <a:off x="4781413" y="3559008"/>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6" name="Straight Connector 135"/>
          <p:cNvCxnSpPr/>
          <p:nvPr/>
        </p:nvCxnSpPr>
        <p:spPr>
          <a:xfrm>
            <a:off x="6289808" y="3548729"/>
            <a:ext cx="0" cy="584345"/>
          </a:xfrm>
          <a:prstGeom prst="line">
            <a:avLst/>
          </a:prstGeom>
          <a:ln w="317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138" name="Straight Arrow Connector 137"/>
          <p:cNvCxnSpPr/>
          <p:nvPr/>
        </p:nvCxnSpPr>
        <p:spPr>
          <a:xfrm flipV="1">
            <a:off x="296840" y="3663349"/>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40" name="Straight Connector 139"/>
          <p:cNvCxnSpPr/>
          <p:nvPr/>
        </p:nvCxnSpPr>
        <p:spPr>
          <a:xfrm>
            <a:off x="5122552" y="4766119"/>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204" name="Content Placeholder 2"/>
          <p:cNvSpPr txBox="1">
            <a:spLocks/>
          </p:cNvSpPr>
          <p:nvPr/>
        </p:nvSpPr>
        <p:spPr>
          <a:xfrm>
            <a:off x="151542" y="6114738"/>
            <a:ext cx="5660923" cy="396440"/>
          </a:xfrm>
          <a:prstGeom prst="rect">
            <a:avLst/>
          </a:prstGeom>
        </p:spPr>
        <p:txBody>
          <a:bodyPr>
            <a:normAutofit/>
          </a:bodyPr>
          <a:lstStyle>
            <a:lvl1pPr marL="257162" indent="-257162" algn="l" defTabSz="342884" rtl="0" eaLnBrk="1" latinLnBrk="0" hangingPunct="1">
              <a:spcBef>
                <a:spcPct val="20000"/>
              </a:spcBef>
              <a:buFont typeface="Arial"/>
              <a:buChar char="•"/>
              <a:defRPr sz="2400" kern="1200">
                <a:solidFill>
                  <a:schemeClr val="tx1"/>
                </a:solidFill>
                <a:latin typeface="+mn-lt"/>
                <a:ea typeface="+mn-ea"/>
                <a:cs typeface="+mn-cs"/>
              </a:defRPr>
            </a:lvl1pPr>
            <a:lvl2pPr marL="557185" indent="-214303" algn="l" defTabSz="342884" rtl="0" eaLnBrk="1" latinLnBrk="0" hangingPunct="1">
              <a:spcBef>
                <a:spcPct val="20000"/>
              </a:spcBef>
              <a:buFont typeface="Arial"/>
              <a:buChar char="–"/>
              <a:defRPr sz="2100" kern="1200">
                <a:solidFill>
                  <a:schemeClr val="tx1"/>
                </a:solidFill>
                <a:latin typeface="+mn-lt"/>
                <a:ea typeface="+mn-ea"/>
                <a:cs typeface="+mn-cs"/>
              </a:defRPr>
            </a:lvl2pPr>
            <a:lvl3pPr marL="857207" indent="-171441" algn="l" defTabSz="342884" rtl="0" eaLnBrk="1" latinLnBrk="0" hangingPunct="1">
              <a:spcBef>
                <a:spcPct val="20000"/>
              </a:spcBef>
              <a:buFont typeface="Arial"/>
              <a:buChar char="•"/>
              <a:defRPr sz="1800" kern="1200">
                <a:solidFill>
                  <a:schemeClr val="tx1"/>
                </a:solidFill>
                <a:latin typeface="+mn-lt"/>
                <a:ea typeface="+mn-ea"/>
                <a:cs typeface="+mn-cs"/>
              </a:defRPr>
            </a:lvl3pPr>
            <a:lvl4pPr marL="1200090" indent="-171441" algn="l" defTabSz="342884" rtl="0" eaLnBrk="1" latinLnBrk="0" hangingPunct="1">
              <a:spcBef>
                <a:spcPct val="20000"/>
              </a:spcBef>
              <a:buFont typeface="Arial"/>
              <a:buChar char="–"/>
              <a:defRPr sz="1500" kern="1200">
                <a:solidFill>
                  <a:schemeClr val="tx1"/>
                </a:solidFill>
                <a:latin typeface="+mn-lt"/>
                <a:ea typeface="+mn-ea"/>
                <a:cs typeface="+mn-cs"/>
              </a:defRPr>
            </a:lvl4pPr>
            <a:lvl5pPr marL="1542973" indent="-171441" algn="l" defTabSz="342884" rtl="0" eaLnBrk="1" latinLnBrk="0" hangingPunct="1">
              <a:spcBef>
                <a:spcPct val="20000"/>
              </a:spcBef>
              <a:buFont typeface="Arial"/>
              <a:buChar char="»"/>
              <a:defRPr sz="1500" kern="1200">
                <a:solidFill>
                  <a:schemeClr val="tx1"/>
                </a:solidFill>
                <a:latin typeface="+mn-lt"/>
                <a:ea typeface="+mn-ea"/>
                <a:cs typeface="+mn-cs"/>
              </a:defRPr>
            </a:lvl5pPr>
            <a:lvl6pPr marL="1885856" indent="-171441" algn="l" defTabSz="342884" rtl="0" eaLnBrk="1" latinLnBrk="0" hangingPunct="1">
              <a:spcBef>
                <a:spcPct val="20000"/>
              </a:spcBef>
              <a:buFont typeface="Arial"/>
              <a:buChar char="•"/>
              <a:defRPr sz="1500" kern="1200">
                <a:solidFill>
                  <a:schemeClr val="tx1"/>
                </a:solidFill>
                <a:latin typeface="+mn-lt"/>
                <a:ea typeface="+mn-ea"/>
                <a:cs typeface="+mn-cs"/>
              </a:defRPr>
            </a:lvl6pPr>
            <a:lvl7pPr marL="2228739" indent="-171441" algn="l" defTabSz="342884" rtl="0" eaLnBrk="1" latinLnBrk="0" hangingPunct="1">
              <a:spcBef>
                <a:spcPct val="20000"/>
              </a:spcBef>
              <a:buFont typeface="Arial"/>
              <a:buChar char="•"/>
              <a:defRPr sz="1500" kern="1200">
                <a:solidFill>
                  <a:schemeClr val="tx1"/>
                </a:solidFill>
                <a:latin typeface="+mn-lt"/>
                <a:ea typeface="+mn-ea"/>
                <a:cs typeface="+mn-cs"/>
              </a:defRPr>
            </a:lvl7pPr>
            <a:lvl8pPr marL="2571621" indent="-171441" algn="l" defTabSz="342884" rtl="0" eaLnBrk="1" latinLnBrk="0" hangingPunct="1">
              <a:spcBef>
                <a:spcPct val="20000"/>
              </a:spcBef>
              <a:buFont typeface="Arial"/>
              <a:buChar char="•"/>
              <a:defRPr sz="1500" kern="1200">
                <a:solidFill>
                  <a:schemeClr val="tx1"/>
                </a:solidFill>
                <a:latin typeface="+mn-lt"/>
                <a:ea typeface="+mn-ea"/>
                <a:cs typeface="+mn-cs"/>
              </a:defRPr>
            </a:lvl8pPr>
            <a:lvl9pPr marL="2914505" indent="-171441" algn="l" defTabSz="342884" rtl="0" eaLnBrk="1" latinLnBrk="0" hangingPunct="1">
              <a:spcBef>
                <a:spcPct val="20000"/>
              </a:spcBef>
              <a:buFont typeface="Arial"/>
              <a:buChar char="•"/>
              <a:defRPr sz="1500" kern="1200">
                <a:solidFill>
                  <a:schemeClr val="tx1"/>
                </a:solidFill>
                <a:latin typeface="+mn-lt"/>
                <a:ea typeface="+mn-ea"/>
                <a:cs typeface="+mn-cs"/>
              </a:defRPr>
            </a:lvl9pPr>
          </a:lstStyle>
          <a:p>
            <a:pPr marL="0" indent="0">
              <a:buFont typeface="Arial"/>
              <a:buNone/>
            </a:pPr>
            <a:r>
              <a:rPr lang="en-US" sz="1350" dirty="0" smtClean="0"/>
              <a:t>Binning whole genome</a:t>
            </a:r>
          </a:p>
          <a:p>
            <a:pPr marL="0" indent="0">
              <a:buFont typeface="Arial"/>
              <a:buNone/>
            </a:pPr>
            <a:endParaRPr lang="en-US" sz="1350" dirty="0" smtClean="0"/>
          </a:p>
        </p:txBody>
      </p:sp>
      <p:sp>
        <p:nvSpPr>
          <p:cNvPr id="220" name="Rectangle 219"/>
          <p:cNvSpPr/>
          <p:nvPr/>
        </p:nvSpPr>
        <p:spPr>
          <a:xfrm>
            <a:off x="250960" y="7502140"/>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1" name="Rectangle 220"/>
          <p:cNvSpPr/>
          <p:nvPr/>
        </p:nvSpPr>
        <p:spPr>
          <a:xfrm>
            <a:off x="99500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22" name="Rectangle 221"/>
          <p:cNvSpPr/>
          <p:nvPr/>
        </p:nvSpPr>
        <p:spPr>
          <a:xfrm>
            <a:off x="1731709"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23" name="Rectangle 222"/>
          <p:cNvSpPr/>
          <p:nvPr/>
        </p:nvSpPr>
        <p:spPr>
          <a:xfrm>
            <a:off x="2475754"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4" name="Rectangle 223"/>
          <p:cNvSpPr/>
          <p:nvPr/>
        </p:nvSpPr>
        <p:spPr>
          <a:xfrm>
            <a:off x="3219798"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25" name="Rectangle 224"/>
          <p:cNvSpPr/>
          <p:nvPr/>
        </p:nvSpPr>
        <p:spPr>
          <a:xfrm>
            <a:off x="3963843" y="750213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26" name="Straight Connector 225"/>
          <p:cNvCxnSpPr/>
          <p:nvPr/>
        </p:nvCxnSpPr>
        <p:spPr>
          <a:xfrm>
            <a:off x="381940" y="7435312"/>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a:off x="1186961"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a:off x="1578593" y="7435312"/>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4405414"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a:off x="4258975" y="7438245"/>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31" name="Straight Connector 230"/>
          <p:cNvCxnSpPr/>
          <p:nvPr/>
        </p:nvCxnSpPr>
        <p:spPr>
          <a:xfrm>
            <a:off x="2654277"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2" name="Straight Connector 231"/>
          <p:cNvCxnSpPr/>
          <p:nvPr/>
        </p:nvCxnSpPr>
        <p:spPr>
          <a:xfrm>
            <a:off x="2816152"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3" name="Straight Connector 232"/>
          <p:cNvCxnSpPr/>
          <p:nvPr/>
        </p:nvCxnSpPr>
        <p:spPr>
          <a:xfrm>
            <a:off x="2746176"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4" name="Straight Connector 233"/>
          <p:cNvCxnSpPr/>
          <p:nvPr/>
        </p:nvCxnSpPr>
        <p:spPr>
          <a:xfrm>
            <a:off x="3103348" y="7438245"/>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5" name="Straight Connector 234"/>
          <p:cNvCxnSpPr/>
          <p:nvPr/>
        </p:nvCxnSpPr>
        <p:spPr>
          <a:xfrm>
            <a:off x="2970303"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6" name="Straight Connector 235"/>
          <p:cNvCxnSpPr/>
          <p:nvPr/>
        </p:nvCxnSpPr>
        <p:spPr>
          <a:xfrm>
            <a:off x="386050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3395768"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a:off x="3776956"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a:off x="3327885"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a:off x="3510919" y="7438438"/>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a:off x="361508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a:off x="3693271" y="7433603"/>
            <a:ext cx="0" cy="28197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44" name="Rectangle 243"/>
          <p:cNvSpPr/>
          <p:nvPr/>
        </p:nvSpPr>
        <p:spPr>
          <a:xfrm>
            <a:off x="250962" y="8078145"/>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5" name="Rectangle 244"/>
          <p:cNvSpPr/>
          <p:nvPr/>
        </p:nvSpPr>
        <p:spPr>
          <a:xfrm>
            <a:off x="995006"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46" name="Rectangle 245"/>
          <p:cNvSpPr/>
          <p:nvPr/>
        </p:nvSpPr>
        <p:spPr>
          <a:xfrm>
            <a:off x="1731710"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47" name="Rectangle 246"/>
          <p:cNvSpPr/>
          <p:nvPr/>
        </p:nvSpPr>
        <p:spPr>
          <a:xfrm>
            <a:off x="2475755"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8" name="Rectangle 247"/>
          <p:cNvSpPr/>
          <p:nvPr/>
        </p:nvSpPr>
        <p:spPr>
          <a:xfrm>
            <a:off x="3219799"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49" name="Rectangle 248"/>
          <p:cNvSpPr/>
          <p:nvPr/>
        </p:nvSpPr>
        <p:spPr>
          <a:xfrm>
            <a:off x="3963843" y="8078144"/>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cxnSp>
        <p:nvCxnSpPr>
          <p:cNvPr id="250" name="Straight Connector 249"/>
          <p:cNvCxnSpPr/>
          <p:nvPr/>
        </p:nvCxnSpPr>
        <p:spPr>
          <a:xfrm>
            <a:off x="2029567" y="8007892"/>
            <a:ext cx="0" cy="281975"/>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a:off x="1298289" y="800789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a:off x="4344445" y="8013952"/>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a:off x="4562992" y="800941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a:off x="4110541" y="8008436"/>
            <a:ext cx="0" cy="281975"/>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a:off x="261717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6" name="Straight Connector 255"/>
          <p:cNvCxnSpPr/>
          <p:nvPr/>
        </p:nvCxnSpPr>
        <p:spPr>
          <a:xfrm>
            <a:off x="3172396"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a:off x="2858162"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a:off x="2554140"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a:off x="2970303"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a:off x="3897613"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a:off x="3269599"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a:off x="342071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3" name="Straight Connector 262"/>
          <p:cNvCxnSpPr/>
          <p:nvPr/>
        </p:nvCxnSpPr>
        <p:spPr>
          <a:xfrm>
            <a:off x="3023594" y="8009222"/>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a:off x="345896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a:off x="3577974"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a:off x="3500307" y="8009416"/>
            <a:ext cx="0" cy="281975"/>
          </a:xfrm>
          <a:prstGeom prst="line">
            <a:avLst/>
          </a:prstGeom>
          <a:ln w="1905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67" name="TextBox 266"/>
          <p:cNvSpPr txBox="1"/>
          <p:nvPr/>
        </p:nvSpPr>
        <p:spPr>
          <a:xfrm>
            <a:off x="151542" y="5847506"/>
            <a:ext cx="2811282" cy="300082"/>
          </a:xfrm>
          <a:prstGeom prst="rect">
            <a:avLst/>
          </a:prstGeom>
          <a:noFill/>
        </p:spPr>
        <p:txBody>
          <a:bodyPr wrap="none" rtlCol="0">
            <a:spAutoFit/>
          </a:bodyPr>
          <a:lstStyle/>
          <a:p>
            <a:r>
              <a:rPr lang="en-US" sz="1350" dirty="0" smtClean="0"/>
              <a:t>(c) MOAT-s: somatic variant simulator</a:t>
            </a:r>
            <a:endParaRPr lang="en-US" sz="1350" dirty="0"/>
          </a:p>
        </p:txBody>
      </p:sp>
      <p:sp>
        <p:nvSpPr>
          <p:cNvPr id="15" name="TextBox 14"/>
          <p:cNvSpPr txBox="1"/>
          <p:nvPr/>
        </p:nvSpPr>
        <p:spPr>
          <a:xfrm>
            <a:off x="156730" y="7179869"/>
            <a:ext cx="3624647" cy="300082"/>
          </a:xfrm>
          <a:prstGeom prst="rect">
            <a:avLst/>
          </a:prstGeom>
          <a:noFill/>
        </p:spPr>
        <p:txBody>
          <a:bodyPr wrap="none" rtlCol="0">
            <a:spAutoFit/>
          </a:bodyPr>
          <a:lstStyle/>
          <a:p>
            <a:r>
              <a:rPr lang="en-US" sz="1350" smtClean="0"/>
              <a:t>Overlaying </a:t>
            </a:r>
            <a:r>
              <a:rPr lang="en-US" sz="1350" dirty="0" smtClean="0"/>
              <a:t>variants (with tri-nucleotide indexing)</a:t>
            </a:r>
            <a:endParaRPr lang="en-US" sz="1350" dirty="0"/>
          </a:p>
        </p:txBody>
      </p:sp>
      <p:sp>
        <p:nvSpPr>
          <p:cNvPr id="16" name="TextBox 15"/>
          <p:cNvSpPr txBox="1"/>
          <p:nvPr/>
        </p:nvSpPr>
        <p:spPr>
          <a:xfrm>
            <a:off x="157810" y="7772113"/>
            <a:ext cx="1402243" cy="300082"/>
          </a:xfrm>
          <a:prstGeom prst="rect">
            <a:avLst/>
          </a:prstGeom>
          <a:noFill/>
        </p:spPr>
        <p:txBody>
          <a:bodyPr wrap="none" rtlCol="0">
            <a:spAutoFit/>
          </a:bodyPr>
          <a:lstStyle/>
          <a:p>
            <a:r>
              <a:rPr lang="en-US" sz="1350" dirty="0" smtClean="0"/>
              <a:t>Shuffling variants</a:t>
            </a:r>
            <a:endParaRPr lang="en-US" sz="1350" dirty="0"/>
          </a:p>
        </p:txBody>
      </p:sp>
      <p:sp>
        <p:nvSpPr>
          <p:cNvPr id="28" name="TextBox 27"/>
          <p:cNvSpPr txBox="1"/>
          <p:nvPr/>
        </p:nvSpPr>
        <p:spPr>
          <a:xfrm>
            <a:off x="151051" y="6663188"/>
            <a:ext cx="4706481" cy="300082"/>
          </a:xfrm>
          <a:prstGeom prst="rect">
            <a:avLst/>
          </a:prstGeom>
          <a:noFill/>
        </p:spPr>
        <p:txBody>
          <a:bodyPr wrap="none" rtlCol="0">
            <a:spAutoFit/>
          </a:bodyPr>
          <a:lstStyle/>
          <a:p>
            <a:r>
              <a:rPr lang="en-US" sz="1350" dirty="0" smtClean="0"/>
              <a:t>Marking equivalence classes (bins with </a:t>
            </a:r>
            <a:r>
              <a:rPr lang="en-US" sz="1350" dirty="0"/>
              <a:t>similar covariate </a:t>
            </a:r>
            <a:r>
              <a:rPr lang="en-US" sz="1350" dirty="0" smtClean="0"/>
              <a:t>vectors)</a:t>
            </a:r>
            <a:endParaRPr lang="en-US" sz="1350" dirty="0"/>
          </a:p>
        </p:txBody>
      </p:sp>
      <p:cxnSp>
        <p:nvCxnSpPr>
          <p:cNvPr id="268" name="Straight Connector 267"/>
          <p:cNvCxnSpPr/>
          <p:nvPr/>
        </p:nvCxnSpPr>
        <p:spPr>
          <a:xfrm flipH="1">
            <a:off x="3060549" y="4080471"/>
            <a:ext cx="2256" cy="1379207"/>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cxnSp>
        <p:nvCxnSpPr>
          <p:cNvPr id="269" name="Straight Connector 268"/>
          <p:cNvCxnSpPr/>
          <p:nvPr/>
        </p:nvCxnSpPr>
        <p:spPr>
          <a:xfrm>
            <a:off x="3200475" y="4071771"/>
            <a:ext cx="1232" cy="1333523"/>
          </a:xfrm>
          <a:prstGeom prst="line">
            <a:avLst/>
          </a:prstGeom>
          <a:ln>
            <a:solidFill>
              <a:schemeClr val="bg1">
                <a:lumMod val="50000"/>
              </a:schemeClr>
            </a:solidFill>
            <a:prstDash val="dash"/>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p:nvSpPr>
        <p:spPr>
          <a:xfrm>
            <a:off x="6236465" y="1172071"/>
            <a:ext cx="343364" cy="369332"/>
          </a:xfrm>
          <a:prstGeom prst="rect">
            <a:avLst/>
          </a:prstGeom>
          <a:noFill/>
        </p:spPr>
        <p:txBody>
          <a:bodyPr wrap="none" rtlCol="0">
            <a:spAutoFit/>
          </a:bodyPr>
          <a:lstStyle/>
          <a:p>
            <a:r>
              <a:rPr lang="mr-IN" dirty="0" smtClean="0"/>
              <a:t>…</a:t>
            </a:r>
            <a:endParaRPr lang="en-US" dirty="0"/>
          </a:p>
        </p:txBody>
      </p:sp>
      <p:sp>
        <p:nvSpPr>
          <p:cNvPr id="167" name="TextBox 166"/>
          <p:cNvSpPr txBox="1"/>
          <p:nvPr/>
        </p:nvSpPr>
        <p:spPr>
          <a:xfrm>
            <a:off x="6236465" y="3721772"/>
            <a:ext cx="343364" cy="369332"/>
          </a:xfrm>
          <a:prstGeom prst="rect">
            <a:avLst/>
          </a:prstGeom>
          <a:noFill/>
        </p:spPr>
        <p:txBody>
          <a:bodyPr wrap="none" rtlCol="0">
            <a:spAutoFit/>
          </a:bodyPr>
          <a:lstStyle/>
          <a:p>
            <a:r>
              <a:rPr lang="mr-IN" dirty="0" smtClean="0"/>
              <a:t>…</a:t>
            </a:r>
            <a:endParaRPr lang="en-US" dirty="0"/>
          </a:p>
        </p:txBody>
      </p:sp>
      <p:sp>
        <p:nvSpPr>
          <p:cNvPr id="168" name="TextBox 167"/>
          <p:cNvSpPr txBox="1"/>
          <p:nvPr/>
        </p:nvSpPr>
        <p:spPr>
          <a:xfrm>
            <a:off x="6236465" y="6203322"/>
            <a:ext cx="343364" cy="369332"/>
          </a:xfrm>
          <a:prstGeom prst="rect">
            <a:avLst/>
          </a:prstGeom>
          <a:noFill/>
        </p:spPr>
        <p:txBody>
          <a:bodyPr wrap="none" rtlCol="0">
            <a:spAutoFit/>
          </a:bodyPr>
          <a:lstStyle/>
          <a:p>
            <a:r>
              <a:rPr lang="mr-IN" dirty="0" smtClean="0"/>
              <a:t>…</a:t>
            </a:r>
            <a:endParaRPr lang="en-US" dirty="0"/>
          </a:p>
        </p:txBody>
      </p:sp>
      <p:sp>
        <p:nvSpPr>
          <p:cNvPr id="169" name="TextBox 168"/>
          <p:cNvSpPr txBox="1"/>
          <p:nvPr/>
        </p:nvSpPr>
        <p:spPr>
          <a:xfrm>
            <a:off x="6236465" y="6747374"/>
            <a:ext cx="343364" cy="369332"/>
          </a:xfrm>
          <a:prstGeom prst="rect">
            <a:avLst/>
          </a:prstGeom>
          <a:noFill/>
        </p:spPr>
        <p:txBody>
          <a:bodyPr wrap="none" rtlCol="0">
            <a:spAutoFit/>
          </a:bodyPr>
          <a:lstStyle/>
          <a:p>
            <a:r>
              <a:rPr lang="mr-IN" dirty="0" smtClean="0"/>
              <a:t>…</a:t>
            </a:r>
            <a:endParaRPr lang="en-US" dirty="0"/>
          </a:p>
        </p:txBody>
      </p:sp>
      <p:sp>
        <p:nvSpPr>
          <p:cNvPr id="170" name="TextBox 169"/>
          <p:cNvSpPr txBox="1"/>
          <p:nvPr/>
        </p:nvSpPr>
        <p:spPr>
          <a:xfrm>
            <a:off x="6236465" y="7329910"/>
            <a:ext cx="343364" cy="369332"/>
          </a:xfrm>
          <a:prstGeom prst="rect">
            <a:avLst/>
          </a:prstGeom>
          <a:noFill/>
        </p:spPr>
        <p:txBody>
          <a:bodyPr wrap="none" rtlCol="0">
            <a:spAutoFit/>
          </a:bodyPr>
          <a:lstStyle/>
          <a:p>
            <a:r>
              <a:rPr lang="mr-IN" dirty="0" smtClean="0"/>
              <a:t>…</a:t>
            </a:r>
            <a:endParaRPr lang="en-US" dirty="0"/>
          </a:p>
        </p:txBody>
      </p:sp>
      <p:sp>
        <p:nvSpPr>
          <p:cNvPr id="171" name="TextBox 170"/>
          <p:cNvSpPr txBox="1"/>
          <p:nvPr/>
        </p:nvSpPr>
        <p:spPr>
          <a:xfrm>
            <a:off x="6236465" y="7905186"/>
            <a:ext cx="343364" cy="369332"/>
          </a:xfrm>
          <a:prstGeom prst="rect">
            <a:avLst/>
          </a:prstGeom>
          <a:noFill/>
        </p:spPr>
        <p:txBody>
          <a:bodyPr wrap="none" rtlCol="0">
            <a:spAutoFit/>
          </a:bodyPr>
          <a:lstStyle/>
          <a:p>
            <a:r>
              <a:rPr lang="mr-IN" smtClean="0"/>
              <a:t>…</a:t>
            </a:r>
            <a:endParaRPr lang="en-US" dirty="0"/>
          </a:p>
        </p:txBody>
      </p:sp>
      <p:sp>
        <p:nvSpPr>
          <p:cNvPr id="11" name="TextBox 10"/>
          <p:cNvSpPr txBox="1"/>
          <p:nvPr/>
        </p:nvSpPr>
        <p:spPr>
          <a:xfrm>
            <a:off x="3488988" y="3586596"/>
            <a:ext cx="1154483" cy="300082"/>
          </a:xfrm>
          <a:prstGeom prst="rect">
            <a:avLst/>
          </a:prstGeom>
          <a:noFill/>
        </p:spPr>
        <p:txBody>
          <a:bodyPr wrap="none" rtlCol="0">
            <a:spAutoFit/>
          </a:bodyPr>
          <a:lstStyle/>
          <a:p>
            <a:r>
              <a:rPr lang="en-US" sz="1350" dirty="0" smtClean="0"/>
              <a:t>W ≈ 2*</a:t>
            </a:r>
            <a:r>
              <a:rPr lang="en-US" sz="1350" i="1" dirty="0" err="1" smtClean="0"/>
              <a:t>d_max</a:t>
            </a:r>
            <a:endParaRPr lang="en-US" sz="1350" i="1" dirty="0"/>
          </a:p>
        </p:txBody>
      </p:sp>
      <p:grpSp>
        <p:nvGrpSpPr>
          <p:cNvPr id="175" name="Group 174"/>
          <p:cNvGrpSpPr/>
          <p:nvPr/>
        </p:nvGrpSpPr>
        <p:grpSpPr>
          <a:xfrm>
            <a:off x="249365" y="6927948"/>
            <a:ext cx="5935824" cy="147754"/>
            <a:chOff x="249365" y="7303612"/>
            <a:chExt cx="5935824" cy="147754"/>
          </a:xfrm>
        </p:grpSpPr>
        <p:sp>
          <p:nvSpPr>
            <p:cNvPr id="213" name="Rectangle 212"/>
            <p:cNvSpPr/>
            <p:nvPr/>
          </p:nvSpPr>
          <p:spPr>
            <a:xfrm>
              <a:off x="249365" y="7303613"/>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14" name="Rectangle 213"/>
            <p:cNvSpPr/>
            <p:nvPr/>
          </p:nvSpPr>
          <p:spPr>
            <a:xfrm>
              <a:off x="993943"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5" name="Rectangle 214"/>
            <p:cNvSpPr/>
            <p:nvPr/>
          </p:nvSpPr>
          <p:spPr>
            <a:xfrm>
              <a:off x="1731175" y="7303612"/>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solidFill>
              </a:endParaRPr>
            </a:p>
          </p:txBody>
        </p:sp>
        <p:sp>
          <p:nvSpPr>
            <p:cNvPr id="216" name="Rectangle 215"/>
            <p:cNvSpPr/>
            <p:nvPr/>
          </p:nvSpPr>
          <p:spPr>
            <a:xfrm>
              <a:off x="2475754"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7" name="Rectangle 216"/>
            <p:cNvSpPr/>
            <p:nvPr/>
          </p:nvSpPr>
          <p:spPr>
            <a:xfrm>
              <a:off x="3220332" y="7303612"/>
              <a:ext cx="737232" cy="144209"/>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18" name="Rectangle 217"/>
            <p:cNvSpPr/>
            <p:nvPr/>
          </p:nvSpPr>
          <p:spPr>
            <a:xfrm>
              <a:off x="3964910" y="7303612"/>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rgbClr val="FF0000"/>
                </a:solidFill>
              </a:endParaRPr>
            </a:p>
          </p:txBody>
        </p:sp>
        <p:sp>
          <p:nvSpPr>
            <p:cNvPr id="280" name="Rectangle 279"/>
            <p:cNvSpPr/>
            <p:nvPr/>
          </p:nvSpPr>
          <p:spPr>
            <a:xfrm>
              <a:off x="4709487" y="7307157"/>
              <a:ext cx="737232" cy="144209"/>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1" name="Rectangle 280"/>
            <p:cNvSpPr/>
            <p:nvPr/>
          </p:nvSpPr>
          <p:spPr>
            <a:xfrm>
              <a:off x="5447957" y="7307157"/>
              <a:ext cx="737232" cy="144209"/>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grpSp>
      <p:sp>
        <p:nvSpPr>
          <p:cNvPr id="282" name="Rectangle 281"/>
          <p:cNvSpPr/>
          <p:nvPr/>
        </p:nvSpPr>
        <p:spPr>
          <a:xfrm>
            <a:off x="4707431"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3" name="Rectangle 282"/>
          <p:cNvSpPr/>
          <p:nvPr/>
        </p:nvSpPr>
        <p:spPr>
          <a:xfrm>
            <a:off x="5448876" y="7507179"/>
            <a:ext cx="736704" cy="1441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4" name="Rectangle 283"/>
          <p:cNvSpPr/>
          <p:nvPr/>
        </p:nvSpPr>
        <p:spPr>
          <a:xfrm>
            <a:off x="4706081" y="8076711"/>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85" name="Rectangle 284"/>
          <p:cNvSpPr/>
          <p:nvPr/>
        </p:nvSpPr>
        <p:spPr>
          <a:xfrm>
            <a:off x="5450041" y="8075278"/>
            <a:ext cx="736704" cy="14410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286" name="Straight Connector 285"/>
          <p:cNvCxnSpPr/>
          <p:nvPr/>
        </p:nvCxnSpPr>
        <p:spPr>
          <a:xfrm>
            <a:off x="5240887" y="7433204"/>
            <a:ext cx="0" cy="281977"/>
          </a:xfrm>
          <a:prstGeom prst="line">
            <a:avLst/>
          </a:prstGeom>
          <a:ln w="190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7" name="Straight Connector 286"/>
          <p:cNvCxnSpPr/>
          <p:nvPr/>
        </p:nvCxnSpPr>
        <p:spPr>
          <a:xfrm>
            <a:off x="1625506" y="8007892"/>
            <a:ext cx="0" cy="281977"/>
          </a:xfrm>
          <a:prstGeom prst="line">
            <a:avLst/>
          </a:prstGeom>
          <a:ln w="19050">
            <a:solidFill>
              <a:schemeClr val="accent6"/>
            </a:solidFill>
            <a:prstDash val="sysDot"/>
          </a:ln>
        </p:spPr>
        <p:style>
          <a:lnRef idx="1">
            <a:schemeClr val="accent1"/>
          </a:lnRef>
          <a:fillRef idx="0">
            <a:schemeClr val="accent1"/>
          </a:fillRef>
          <a:effectRef idx="0">
            <a:schemeClr val="accent1"/>
          </a:effectRef>
          <a:fontRef idx="minor">
            <a:schemeClr val="tx1"/>
          </a:fontRef>
        </p:style>
      </p:cxnSp>
      <p:cxnSp>
        <p:nvCxnSpPr>
          <p:cNvPr id="288" name="Straight Connector 287"/>
          <p:cNvCxnSpPr/>
          <p:nvPr/>
        </p:nvCxnSpPr>
        <p:spPr>
          <a:xfrm>
            <a:off x="6093505" y="7433204"/>
            <a:ext cx="0" cy="281977"/>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a:off x="5584643" y="8012916"/>
            <a:ext cx="0" cy="281977"/>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Arrow Connector 189"/>
          <p:cNvCxnSpPr/>
          <p:nvPr/>
        </p:nvCxnSpPr>
        <p:spPr>
          <a:xfrm flipV="1">
            <a:off x="1797440" y="3659688"/>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cxnSp>
        <p:nvCxnSpPr>
          <p:cNvPr id="192" name="Straight Arrow Connector 191"/>
          <p:cNvCxnSpPr/>
          <p:nvPr/>
        </p:nvCxnSpPr>
        <p:spPr>
          <a:xfrm flipV="1">
            <a:off x="3297591" y="3652655"/>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3" name="TextBox 192"/>
          <p:cNvSpPr txBox="1"/>
          <p:nvPr/>
        </p:nvSpPr>
        <p:spPr>
          <a:xfrm>
            <a:off x="3540110" y="3407732"/>
            <a:ext cx="1042273" cy="300082"/>
          </a:xfrm>
          <a:prstGeom prst="rect">
            <a:avLst/>
          </a:prstGeom>
          <a:noFill/>
        </p:spPr>
        <p:txBody>
          <a:bodyPr wrap="none" rtlCol="0">
            <a:spAutoFit/>
          </a:bodyPr>
          <a:lstStyle/>
          <a:p>
            <a:r>
              <a:rPr lang="en-US" sz="1350" dirty="0" smtClean="0"/>
              <a:t>bin width </a:t>
            </a:r>
            <a:r>
              <a:rPr lang="en-US" sz="1350" i="1" dirty="0" smtClean="0"/>
              <a:t>W</a:t>
            </a:r>
            <a:endParaRPr lang="en-US" sz="1350" i="1" dirty="0"/>
          </a:p>
        </p:txBody>
      </p:sp>
      <p:cxnSp>
        <p:nvCxnSpPr>
          <p:cNvPr id="194" name="Straight Arrow Connector 193"/>
          <p:cNvCxnSpPr/>
          <p:nvPr/>
        </p:nvCxnSpPr>
        <p:spPr>
          <a:xfrm flipV="1">
            <a:off x="4792833" y="3645593"/>
            <a:ext cx="1482663" cy="7534"/>
          </a:xfrm>
          <a:prstGeom prst="straightConnector1">
            <a:avLst/>
          </a:prstGeom>
          <a:ln w="31750">
            <a:solidFill>
              <a:schemeClr val="bg1">
                <a:lumMod val="50000"/>
              </a:schemeClr>
            </a:solidFill>
            <a:headEnd type="triangle"/>
            <a:tailEnd type="triangle"/>
          </a:ln>
          <a:effectLst/>
        </p:spPr>
        <p:style>
          <a:lnRef idx="2">
            <a:schemeClr val="accent1"/>
          </a:lnRef>
          <a:fillRef idx="0">
            <a:schemeClr val="accent1"/>
          </a:fillRef>
          <a:effectRef idx="1">
            <a:schemeClr val="accent1"/>
          </a:effectRef>
          <a:fontRef idx="minor">
            <a:schemeClr val="tx1"/>
          </a:fontRef>
        </p:style>
      </p:cxnSp>
      <p:sp>
        <p:nvSpPr>
          <p:cNvPr id="199" name="TextBox 198"/>
          <p:cNvSpPr txBox="1"/>
          <p:nvPr/>
        </p:nvSpPr>
        <p:spPr>
          <a:xfrm>
            <a:off x="5199233" y="219696"/>
            <a:ext cx="1138068" cy="300082"/>
          </a:xfrm>
          <a:prstGeom prst="rect">
            <a:avLst/>
          </a:prstGeom>
          <a:noFill/>
        </p:spPr>
        <p:txBody>
          <a:bodyPr wrap="none" rtlCol="0">
            <a:spAutoFit/>
          </a:bodyPr>
          <a:lstStyle/>
          <a:p>
            <a:pPr algn="ctr"/>
            <a:r>
              <a:rPr lang="en-US" sz="1350" dirty="0" smtClean="0"/>
              <a:t>permutations</a:t>
            </a:r>
            <a:endParaRPr lang="en-US" sz="1350" dirty="0"/>
          </a:p>
        </p:txBody>
      </p:sp>
      <p:sp>
        <p:nvSpPr>
          <p:cNvPr id="200" name="Rectangle 199"/>
          <p:cNvSpPr/>
          <p:nvPr/>
        </p:nvSpPr>
        <p:spPr>
          <a:xfrm>
            <a:off x="4707431" y="83848"/>
            <a:ext cx="520816" cy="178160"/>
          </a:xfrm>
          <a:prstGeom prst="rect">
            <a:avLst/>
          </a:prstGeom>
          <a:pattFill prst="ltHorz">
            <a:fgClr>
              <a:schemeClr val="tx1"/>
            </a:fgClr>
            <a:bgClr>
              <a:schemeClr val="bg1"/>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sp>
        <p:nvSpPr>
          <p:cNvPr id="201" name="Rectangle 200"/>
          <p:cNvSpPr/>
          <p:nvPr/>
        </p:nvSpPr>
        <p:spPr>
          <a:xfrm>
            <a:off x="4710040" y="296847"/>
            <a:ext cx="520816" cy="178160"/>
          </a:xfrm>
          <a:prstGeom prst="rect">
            <a:avLst/>
          </a:prstGeom>
          <a:pattFill prst="ltUpDiag">
            <a:fgClr>
              <a:schemeClr val="tx1"/>
            </a:fgClr>
            <a:bgClr>
              <a:prstClr val="white"/>
            </a:bgClr>
          </a:patt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a:p>
        </p:txBody>
      </p:sp>
      <p:cxnSp>
        <p:nvCxnSpPr>
          <p:cNvPr id="29" name="Straight Connector 28"/>
          <p:cNvCxnSpPr/>
          <p:nvPr/>
        </p:nvCxnSpPr>
        <p:spPr>
          <a:xfrm>
            <a:off x="5313449" y="2955040"/>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19" name="Straight Connector 218"/>
          <p:cNvCxnSpPr/>
          <p:nvPr/>
        </p:nvCxnSpPr>
        <p:spPr>
          <a:xfrm>
            <a:off x="6177851" y="2955039"/>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5313449" y="3044050"/>
            <a:ext cx="864402"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4895151" y="2900834"/>
            <a:ext cx="452368" cy="307777"/>
          </a:xfrm>
          <a:prstGeom prst="rect">
            <a:avLst/>
          </a:prstGeom>
          <a:noFill/>
        </p:spPr>
        <p:txBody>
          <a:bodyPr wrap="none" rtlCol="0">
            <a:spAutoFit/>
          </a:bodyPr>
          <a:lstStyle/>
          <a:p>
            <a:r>
              <a:rPr lang="en-US" sz="1400" dirty="0" smtClean="0"/>
              <a:t>2kb</a:t>
            </a:r>
            <a:endParaRPr lang="en-US" sz="1400" dirty="0"/>
          </a:p>
        </p:txBody>
      </p:sp>
      <p:cxnSp>
        <p:nvCxnSpPr>
          <p:cNvPr id="243" name="Straight Connector 242"/>
          <p:cNvCxnSpPr/>
          <p:nvPr/>
        </p:nvCxnSpPr>
        <p:spPr>
          <a:xfrm>
            <a:off x="5961666" y="5441051"/>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0" name="Straight Connector 269"/>
          <p:cNvCxnSpPr/>
          <p:nvPr/>
        </p:nvCxnSpPr>
        <p:spPr>
          <a:xfrm>
            <a:off x="6177851" y="5438036"/>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271" name="Straight Connector 270"/>
          <p:cNvCxnSpPr/>
          <p:nvPr/>
        </p:nvCxnSpPr>
        <p:spPr>
          <a:xfrm>
            <a:off x="5966441" y="5527047"/>
            <a:ext cx="206546" cy="0"/>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272" name="TextBox 271"/>
          <p:cNvSpPr txBox="1"/>
          <p:nvPr/>
        </p:nvSpPr>
        <p:spPr>
          <a:xfrm>
            <a:off x="5540914" y="5384055"/>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202" name="Straight Connector 201"/>
          <p:cNvCxnSpPr/>
          <p:nvPr/>
        </p:nvCxnSpPr>
        <p:spPr>
          <a:xfrm>
            <a:off x="4976727" y="523867"/>
            <a:ext cx="0" cy="178160"/>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5218048" y="461965"/>
            <a:ext cx="1334853" cy="300082"/>
          </a:xfrm>
          <a:prstGeom prst="rect">
            <a:avLst/>
          </a:prstGeom>
          <a:noFill/>
        </p:spPr>
        <p:txBody>
          <a:bodyPr wrap="none" rtlCol="0">
            <a:spAutoFit/>
          </a:bodyPr>
          <a:lstStyle/>
          <a:p>
            <a:r>
              <a:rPr lang="en-US" sz="1350" dirty="0" smtClean="0"/>
              <a:t>original variants</a:t>
            </a:r>
            <a:endParaRPr lang="en-US" sz="1350" dirty="0"/>
          </a:p>
        </p:txBody>
      </p:sp>
      <p:cxnSp>
        <p:nvCxnSpPr>
          <p:cNvPr id="205" name="Straight Connector 204"/>
          <p:cNvCxnSpPr/>
          <p:nvPr/>
        </p:nvCxnSpPr>
        <p:spPr>
          <a:xfrm>
            <a:off x="4974092" y="3267727"/>
            <a:ext cx="0" cy="178160"/>
          </a:xfrm>
          <a:prstGeom prst="line">
            <a:avLst/>
          </a:prstGeom>
          <a:ln>
            <a:solidFill>
              <a:schemeClr val="bg1">
                <a:lumMod val="50000"/>
              </a:schemeClr>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5206395" y="319667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31" name="TextBox 30"/>
          <p:cNvSpPr txBox="1"/>
          <p:nvPr/>
        </p:nvSpPr>
        <p:spPr>
          <a:xfrm>
            <a:off x="5026553" y="472399"/>
            <a:ext cx="274434" cy="307777"/>
          </a:xfrm>
          <a:prstGeom prst="rect">
            <a:avLst/>
          </a:prstGeom>
          <a:noFill/>
        </p:spPr>
        <p:txBody>
          <a:bodyPr wrap="none" rtlCol="0">
            <a:spAutoFit/>
          </a:bodyPr>
          <a:lstStyle/>
          <a:p>
            <a:r>
              <a:rPr lang="en-US" sz="1400" dirty="0" smtClean="0"/>
              <a:t>=</a:t>
            </a:r>
            <a:endParaRPr lang="en-US" sz="1400" dirty="0"/>
          </a:p>
        </p:txBody>
      </p:sp>
      <p:sp>
        <p:nvSpPr>
          <p:cNvPr id="277" name="TextBox 276"/>
          <p:cNvSpPr txBox="1"/>
          <p:nvPr/>
        </p:nvSpPr>
        <p:spPr>
          <a:xfrm>
            <a:off x="5017339" y="3205654"/>
            <a:ext cx="274434" cy="307777"/>
          </a:xfrm>
          <a:prstGeom prst="rect">
            <a:avLst/>
          </a:prstGeom>
          <a:noFill/>
        </p:spPr>
        <p:txBody>
          <a:bodyPr wrap="none" rtlCol="0">
            <a:spAutoFit/>
          </a:bodyPr>
          <a:lstStyle/>
          <a:p>
            <a:r>
              <a:rPr lang="en-US" sz="1400" dirty="0" smtClean="0"/>
              <a:t>=</a:t>
            </a:r>
            <a:endParaRPr lang="en-US" sz="1400" dirty="0"/>
          </a:p>
        </p:txBody>
      </p:sp>
      <p:cxnSp>
        <p:nvCxnSpPr>
          <p:cNvPr id="290" name="Straight Connector 289"/>
          <p:cNvCxnSpPr/>
          <p:nvPr/>
        </p:nvCxnSpPr>
        <p:spPr>
          <a:xfrm>
            <a:off x="4971836" y="5841190"/>
            <a:ext cx="0" cy="173736"/>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1" name="Straight Connector 290"/>
          <p:cNvCxnSpPr/>
          <p:nvPr/>
        </p:nvCxnSpPr>
        <p:spPr>
          <a:xfrm>
            <a:off x="4970584" y="6056020"/>
            <a:ext cx="0" cy="173736"/>
          </a:xfrm>
          <a:prstGeom prst="line">
            <a:avLst/>
          </a:prstGeom>
          <a:ln w="19050">
            <a:solidFill>
              <a:schemeClr val="accent1"/>
            </a:solidFill>
            <a:prstDash val="sysDot"/>
          </a:ln>
        </p:spPr>
        <p:style>
          <a:lnRef idx="1">
            <a:schemeClr val="accent1"/>
          </a:lnRef>
          <a:fillRef idx="0">
            <a:schemeClr val="accent1"/>
          </a:fillRef>
          <a:effectRef idx="0">
            <a:schemeClr val="accent1"/>
          </a:effectRef>
          <a:fontRef idx="minor">
            <a:schemeClr val="tx1"/>
          </a:fontRef>
        </p:style>
      </p:cxnSp>
      <p:sp>
        <p:nvSpPr>
          <p:cNvPr id="292" name="TextBox 291"/>
          <p:cNvSpPr txBox="1"/>
          <p:nvPr/>
        </p:nvSpPr>
        <p:spPr>
          <a:xfrm>
            <a:off x="5213457" y="5775587"/>
            <a:ext cx="1334853" cy="300082"/>
          </a:xfrm>
          <a:prstGeom prst="rect">
            <a:avLst/>
          </a:prstGeom>
          <a:noFill/>
        </p:spPr>
        <p:txBody>
          <a:bodyPr wrap="none" rtlCol="0">
            <a:spAutoFit/>
          </a:bodyPr>
          <a:lstStyle/>
          <a:p>
            <a:r>
              <a:rPr lang="en-US" sz="1350" dirty="0" smtClean="0"/>
              <a:t>original variants</a:t>
            </a:r>
            <a:endParaRPr lang="en-US" sz="1350" dirty="0"/>
          </a:p>
        </p:txBody>
      </p:sp>
      <p:sp>
        <p:nvSpPr>
          <p:cNvPr id="293" name="TextBox 292"/>
          <p:cNvSpPr txBox="1"/>
          <p:nvPr/>
        </p:nvSpPr>
        <p:spPr>
          <a:xfrm>
            <a:off x="5021962" y="5786021"/>
            <a:ext cx="274434" cy="307777"/>
          </a:xfrm>
          <a:prstGeom prst="rect">
            <a:avLst/>
          </a:prstGeom>
          <a:noFill/>
        </p:spPr>
        <p:txBody>
          <a:bodyPr wrap="none" rtlCol="0">
            <a:spAutoFit/>
          </a:bodyPr>
          <a:lstStyle/>
          <a:p>
            <a:r>
              <a:rPr lang="en-US" sz="1400" dirty="0" smtClean="0"/>
              <a:t>=</a:t>
            </a:r>
            <a:endParaRPr lang="en-US" sz="1400" dirty="0"/>
          </a:p>
        </p:txBody>
      </p:sp>
      <p:sp>
        <p:nvSpPr>
          <p:cNvPr id="294" name="TextBox 293"/>
          <p:cNvSpPr txBox="1"/>
          <p:nvPr/>
        </p:nvSpPr>
        <p:spPr>
          <a:xfrm>
            <a:off x="5207250" y="5979149"/>
            <a:ext cx="1528111" cy="307777"/>
          </a:xfrm>
          <a:prstGeom prst="rect">
            <a:avLst/>
          </a:prstGeom>
          <a:noFill/>
        </p:spPr>
        <p:txBody>
          <a:bodyPr wrap="none" rtlCol="0">
            <a:spAutoFit/>
          </a:bodyPr>
          <a:lstStyle/>
          <a:p>
            <a:r>
              <a:rPr lang="en-US" sz="1400" dirty="0" smtClean="0"/>
              <a:t>permuted variants</a:t>
            </a:r>
            <a:endParaRPr lang="en-US" sz="1400" dirty="0"/>
          </a:p>
        </p:txBody>
      </p:sp>
      <p:sp>
        <p:nvSpPr>
          <p:cNvPr id="295" name="TextBox 294"/>
          <p:cNvSpPr txBox="1"/>
          <p:nvPr/>
        </p:nvSpPr>
        <p:spPr>
          <a:xfrm>
            <a:off x="5021131" y="5988107"/>
            <a:ext cx="274434" cy="307777"/>
          </a:xfrm>
          <a:prstGeom prst="rect">
            <a:avLst/>
          </a:prstGeom>
          <a:noFill/>
        </p:spPr>
        <p:txBody>
          <a:bodyPr wrap="none" rtlCol="0">
            <a:spAutoFit/>
          </a:bodyPr>
          <a:lstStyle/>
          <a:p>
            <a:r>
              <a:rPr lang="en-US" sz="1400" dirty="0" smtClean="0"/>
              <a:t>=</a:t>
            </a:r>
            <a:endParaRPr lang="en-US" sz="1400" dirty="0"/>
          </a:p>
        </p:txBody>
      </p:sp>
      <p:cxnSp>
        <p:nvCxnSpPr>
          <p:cNvPr id="302" name="Straight Connector 301"/>
          <p:cNvCxnSpPr/>
          <p:nvPr/>
        </p:nvCxnSpPr>
        <p:spPr>
          <a:xfrm>
            <a:off x="6182976" y="8354875"/>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cxnSp>
        <p:nvCxnSpPr>
          <p:cNvPr id="303" name="Straight Connector 302"/>
          <p:cNvCxnSpPr/>
          <p:nvPr/>
        </p:nvCxnSpPr>
        <p:spPr>
          <a:xfrm>
            <a:off x="6073778" y="8443194"/>
            <a:ext cx="104334" cy="692"/>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304" name="TextBox 303"/>
          <p:cNvSpPr txBox="1"/>
          <p:nvPr/>
        </p:nvSpPr>
        <p:spPr>
          <a:xfrm>
            <a:off x="5662770" y="8296030"/>
            <a:ext cx="452368" cy="307777"/>
          </a:xfrm>
          <a:prstGeom prst="rect">
            <a:avLst/>
          </a:prstGeom>
          <a:noFill/>
        </p:spPr>
        <p:txBody>
          <a:bodyPr wrap="none" rtlCol="0">
            <a:spAutoFit/>
          </a:bodyPr>
          <a:lstStyle/>
          <a:p>
            <a:r>
              <a:rPr lang="en-US" sz="1400" dirty="0"/>
              <a:t>2</a:t>
            </a:r>
            <a:r>
              <a:rPr lang="en-US" sz="1400" dirty="0" smtClean="0"/>
              <a:t>kb</a:t>
            </a:r>
            <a:endParaRPr lang="en-US" sz="1400" dirty="0"/>
          </a:p>
        </p:txBody>
      </p:sp>
      <p:cxnSp>
        <p:nvCxnSpPr>
          <p:cNvPr id="305" name="Straight Connector 304"/>
          <p:cNvCxnSpPr/>
          <p:nvPr/>
        </p:nvCxnSpPr>
        <p:spPr>
          <a:xfrm>
            <a:off x="6073778" y="8356612"/>
            <a:ext cx="0" cy="178023"/>
          </a:xfrm>
          <a:prstGeom prst="line">
            <a:avLst/>
          </a:prstGeom>
          <a:ln w="19050">
            <a:solidFill>
              <a:schemeClr val="bg1">
                <a:lumMod val="50000"/>
              </a:schemeClr>
            </a:solidFill>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254299" y="7647975"/>
            <a:ext cx="263214" cy="276999"/>
          </a:xfrm>
          <a:prstGeom prst="rect">
            <a:avLst/>
          </a:prstGeom>
          <a:noFill/>
        </p:spPr>
        <p:txBody>
          <a:bodyPr wrap="none" rtlCol="0">
            <a:spAutoFit/>
          </a:bodyPr>
          <a:lstStyle/>
          <a:p>
            <a:r>
              <a:rPr lang="en-US" sz="1200" dirty="0" smtClean="0">
                <a:solidFill>
                  <a:schemeClr val="accent1"/>
                </a:solidFill>
              </a:rPr>
              <a:t>1</a:t>
            </a:r>
            <a:endParaRPr lang="en-US" sz="1200" dirty="0">
              <a:solidFill>
                <a:schemeClr val="accent1"/>
              </a:solidFill>
            </a:endParaRPr>
          </a:p>
        </p:txBody>
      </p:sp>
      <p:sp>
        <p:nvSpPr>
          <p:cNvPr id="212" name="TextBox 211"/>
          <p:cNvSpPr txBox="1"/>
          <p:nvPr/>
        </p:nvSpPr>
        <p:spPr>
          <a:xfrm>
            <a:off x="1056505" y="7652072"/>
            <a:ext cx="263214" cy="276999"/>
          </a:xfrm>
          <a:prstGeom prst="rect">
            <a:avLst/>
          </a:prstGeom>
          <a:noFill/>
        </p:spPr>
        <p:txBody>
          <a:bodyPr wrap="none" rtlCol="0">
            <a:spAutoFit/>
          </a:bodyPr>
          <a:lstStyle/>
          <a:p>
            <a:r>
              <a:rPr lang="en-US" sz="1200" dirty="0">
                <a:solidFill>
                  <a:schemeClr val="accent6"/>
                </a:solidFill>
              </a:rPr>
              <a:t>2</a:t>
            </a:r>
            <a:endParaRPr lang="en-US" sz="1200" dirty="0">
              <a:solidFill>
                <a:schemeClr val="accent6"/>
              </a:solidFill>
            </a:endParaRPr>
          </a:p>
        </p:txBody>
      </p:sp>
      <p:sp>
        <p:nvSpPr>
          <p:cNvPr id="273" name="TextBox 272"/>
          <p:cNvSpPr txBox="1"/>
          <p:nvPr/>
        </p:nvSpPr>
        <p:spPr>
          <a:xfrm>
            <a:off x="1456748" y="7655063"/>
            <a:ext cx="263214" cy="276999"/>
          </a:xfrm>
          <a:prstGeom prst="rect">
            <a:avLst/>
          </a:prstGeom>
          <a:noFill/>
        </p:spPr>
        <p:txBody>
          <a:bodyPr wrap="none" rtlCol="0">
            <a:spAutoFit/>
          </a:bodyPr>
          <a:lstStyle/>
          <a:p>
            <a:r>
              <a:rPr lang="en-US" sz="1200" dirty="0">
                <a:solidFill>
                  <a:schemeClr val="accent6"/>
                </a:solidFill>
              </a:rPr>
              <a:t>2</a:t>
            </a:r>
            <a:endParaRPr lang="en-US" sz="1200" dirty="0">
              <a:solidFill>
                <a:schemeClr val="accent6"/>
              </a:solidFill>
            </a:endParaRPr>
          </a:p>
        </p:txBody>
      </p:sp>
      <p:sp>
        <p:nvSpPr>
          <p:cNvPr id="274" name="TextBox 273"/>
          <p:cNvSpPr txBox="1"/>
          <p:nvPr/>
        </p:nvSpPr>
        <p:spPr>
          <a:xfrm>
            <a:off x="2530636" y="7644144"/>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75" name="TextBox 274"/>
          <p:cNvSpPr txBox="1"/>
          <p:nvPr/>
        </p:nvSpPr>
        <p:spPr>
          <a:xfrm>
            <a:off x="2626332" y="7647688"/>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76" name="TextBox 275"/>
          <p:cNvSpPr txBox="1"/>
          <p:nvPr/>
        </p:nvSpPr>
        <p:spPr>
          <a:xfrm>
            <a:off x="2697212" y="7647690"/>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6" name="TextBox 295"/>
          <p:cNvSpPr txBox="1"/>
          <p:nvPr/>
        </p:nvSpPr>
        <p:spPr>
          <a:xfrm>
            <a:off x="2853156" y="7647689"/>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7" name="TextBox 296"/>
          <p:cNvSpPr txBox="1"/>
          <p:nvPr/>
        </p:nvSpPr>
        <p:spPr>
          <a:xfrm>
            <a:off x="2984292" y="7644147"/>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298" name="TextBox 297"/>
          <p:cNvSpPr txBox="1"/>
          <p:nvPr/>
        </p:nvSpPr>
        <p:spPr>
          <a:xfrm>
            <a:off x="3196941" y="7644145"/>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299" name="TextBox 298"/>
          <p:cNvSpPr txBox="1"/>
          <p:nvPr/>
        </p:nvSpPr>
        <p:spPr>
          <a:xfrm>
            <a:off x="3278461" y="7647691"/>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0" name="TextBox 299"/>
          <p:cNvSpPr txBox="1"/>
          <p:nvPr/>
        </p:nvSpPr>
        <p:spPr>
          <a:xfrm>
            <a:off x="3391870" y="7647691"/>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1" name="TextBox 300"/>
          <p:cNvSpPr txBox="1"/>
          <p:nvPr/>
        </p:nvSpPr>
        <p:spPr>
          <a:xfrm>
            <a:off x="3491108" y="7647691"/>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6" name="TextBox 305"/>
          <p:cNvSpPr txBox="1"/>
          <p:nvPr/>
        </p:nvSpPr>
        <p:spPr>
          <a:xfrm>
            <a:off x="3576166" y="7647689"/>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7" name="TextBox 306"/>
          <p:cNvSpPr txBox="1"/>
          <p:nvPr/>
        </p:nvSpPr>
        <p:spPr>
          <a:xfrm>
            <a:off x="3661227" y="7647692"/>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8" name="TextBox 307"/>
          <p:cNvSpPr txBox="1"/>
          <p:nvPr/>
        </p:nvSpPr>
        <p:spPr>
          <a:xfrm>
            <a:off x="3746287" y="7647687"/>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09" name="TextBox 308"/>
          <p:cNvSpPr txBox="1"/>
          <p:nvPr/>
        </p:nvSpPr>
        <p:spPr>
          <a:xfrm>
            <a:off x="4136807" y="7642259"/>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11" name="TextBox 310"/>
          <p:cNvSpPr txBox="1"/>
          <p:nvPr/>
        </p:nvSpPr>
        <p:spPr>
          <a:xfrm>
            <a:off x="4282119" y="7645804"/>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12" name="TextBox 311"/>
          <p:cNvSpPr txBox="1"/>
          <p:nvPr/>
        </p:nvSpPr>
        <p:spPr>
          <a:xfrm>
            <a:off x="5117331" y="7645399"/>
            <a:ext cx="263214" cy="276999"/>
          </a:xfrm>
          <a:prstGeom prst="rect">
            <a:avLst/>
          </a:prstGeom>
          <a:noFill/>
        </p:spPr>
        <p:txBody>
          <a:bodyPr wrap="none" rtlCol="0">
            <a:spAutoFit/>
          </a:bodyPr>
          <a:lstStyle/>
          <a:p>
            <a:r>
              <a:rPr lang="en-US" sz="1200" dirty="0">
                <a:solidFill>
                  <a:schemeClr val="accent6"/>
                </a:solidFill>
              </a:rPr>
              <a:t>6</a:t>
            </a:r>
            <a:endParaRPr lang="en-US" sz="1200" dirty="0">
              <a:solidFill>
                <a:schemeClr val="accent6"/>
              </a:solidFill>
            </a:endParaRPr>
          </a:p>
        </p:txBody>
      </p:sp>
      <p:sp>
        <p:nvSpPr>
          <p:cNvPr id="313" name="TextBox 312"/>
          <p:cNvSpPr txBox="1"/>
          <p:nvPr/>
        </p:nvSpPr>
        <p:spPr>
          <a:xfrm>
            <a:off x="5970461" y="7652072"/>
            <a:ext cx="263214" cy="276999"/>
          </a:xfrm>
          <a:prstGeom prst="rect">
            <a:avLst/>
          </a:prstGeom>
          <a:noFill/>
        </p:spPr>
        <p:txBody>
          <a:bodyPr wrap="none" rtlCol="0">
            <a:spAutoFit/>
          </a:bodyPr>
          <a:lstStyle/>
          <a:p>
            <a:r>
              <a:rPr lang="en-US" sz="1200" smtClean="0">
                <a:solidFill>
                  <a:schemeClr val="accent1"/>
                </a:solidFill>
              </a:rPr>
              <a:t>7</a:t>
            </a:r>
            <a:endParaRPr lang="en-US" sz="1200" dirty="0">
              <a:solidFill>
                <a:schemeClr val="accent1"/>
              </a:solidFill>
            </a:endParaRPr>
          </a:p>
        </p:txBody>
      </p:sp>
      <p:sp>
        <p:nvSpPr>
          <p:cNvPr id="314" name="TextBox 313"/>
          <p:cNvSpPr txBox="1"/>
          <p:nvPr/>
        </p:nvSpPr>
        <p:spPr>
          <a:xfrm>
            <a:off x="1906627" y="8225028"/>
            <a:ext cx="263214" cy="276999"/>
          </a:xfrm>
          <a:prstGeom prst="rect">
            <a:avLst/>
          </a:prstGeom>
          <a:noFill/>
        </p:spPr>
        <p:txBody>
          <a:bodyPr wrap="none" rtlCol="0">
            <a:spAutoFit/>
          </a:bodyPr>
          <a:lstStyle/>
          <a:p>
            <a:r>
              <a:rPr lang="en-US" sz="1200" dirty="0" smtClean="0">
                <a:solidFill>
                  <a:schemeClr val="accent1"/>
                </a:solidFill>
              </a:rPr>
              <a:t>1</a:t>
            </a:r>
            <a:endParaRPr lang="en-US" sz="1200" dirty="0">
              <a:solidFill>
                <a:schemeClr val="accent1"/>
              </a:solidFill>
            </a:endParaRPr>
          </a:p>
        </p:txBody>
      </p:sp>
      <p:sp>
        <p:nvSpPr>
          <p:cNvPr id="315" name="TextBox 314"/>
          <p:cNvSpPr txBox="1"/>
          <p:nvPr/>
        </p:nvSpPr>
        <p:spPr>
          <a:xfrm>
            <a:off x="1172288" y="8229001"/>
            <a:ext cx="263214" cy="276999"/>
          </a:xfrm>
          <a:prstGeom prst="rect">
            <a:avLst/>
          </a:prstGeom>
          <a:noFill/>
        </p:spPr>
        <p:txBody>
          <a:bodyPr wrap="none" rtlCol="0">
            <a:spAutoFit/>
          </a:bodyPr>
          <a:lstStyle/>
          <a:p>
            <a:r>
              <a:rPr lang="en-US" sz="1200" dirty="0">
                <a:solidFill>
                  <a:schemeClr val="accent6"/>
                </a:solidFill>
              </a:rPr>
              <a:t>2</a:t>
            </a:r>
            <a:endParaRPr lang="en-US" sz="1200" dirty="0">
              <a:solidFill>
                <a:schemeClr val="accent6"/>
              </a:solidFill>
            </a:endParaRPr>
          </a:p>
        </p:txBody>
      </p:sp>
      <p:sp>
        <p:nvSpPr>
          <p:cNvPr id="316" name="TextBox 315"/>
          <p:cNvSpPr txBox="1"/>
          <p:nvPr/>
        </p:nvSpPr>
        <p:spPr>
          <a:xfrm>
            <a:off x="3988057" y="8228461"/>
            <a:ext cx="263214" cy="276999"/>
          </a:xfrm>
          <a:prstGeom prst="rect">
            <a:avLst/>
          </a:prstGeom>
          <a:noFill/>
        </p:spPr>
        <p:txBody>
          <a:bodyPr wrap="none" rtlCol="0">
            <a:spAutoFit/>
          </a:bodyPr>
          <a:lstStyle/>
          <a:p>
            <a:r>
              <a:rPr lang="en-US" sz="1200" dirty="0">
                <a:solidFill>
                  <a:schemeClr val="accent6"/>
                </a:solidFill>
              </a:rPr>
              <a:t>2</a:t>
            </a:r>
            <a:endParaRPr lang="en-US" sz="1200" dirty="0">
              <a:solidFill>
                <a:schemeClr val="accent6"/>
              </a:solidFill>
            </a:endParaRPr>
          </a:p>
        </p:txBody>
      </p:sp>
      <p:sp>
        <p:nvSpPr>
          <p:cNvPr id="317" name="TextBox 316"/>
          <p:cNvSpPr txBox="1"/>
          <p:nvPr/>
        </p:nvSpPr>
        <p:spPr>
          <a:xfrm>
            <a:off x="2504719" y="822162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18" name="TextBox 317"/>
          <p:cNvSpPr txBox="1"/>
          <p:nvPr/>
        </p:nvSpPr>
        <p:spPr>
          <a:xfrm>
            <a:off x="2732975" y="821938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19" name="TextBox 318"/>
          <p:cNvSpPr txBox="1"/>
          <p:nvPr/>
        </p:nvSpPr>
        <p:spPr>
          <a:xfrm>
            <a:off x="3456467" y="8212251"/>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0" name="TextBox 319"/>
          <p:cNvSpPr txBox="1"/>
          <p:nvPr/>
        </p:nvSpPr>
        <p:spPr>
          <a:xfrm>
            <a:off x="3145028" y="8219385"/>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1" name="TextBox 320"/>
          <p:cNvSpPr txBox="1"/>
          <p:nvPr/>
        </p:nvSpPr>
        <p:spPr>
          <a:xfrm>
            <a:off x="3374661" y="8215818"/>
            <a:ext cx="263214" cy="276999"/>
          </a:xfrm>
          <a:prstGeom prst="rect">
            <a:avLst/>
          </a:prstGeom>
          <a:noFill/>
        </p:spPr>
        <p:txBody>
          <a:bodyPr wrap="none" rtlCol="0">
            <a:spAutoFit/>
          </a:bodyPr>
          <a:lstStyle/>
          <a:p>
            <a:r>
              <a:rPr lang="en-US" sz="1200" dirty="0" smtClean="0">
                <a:solidFill>
                  <a:schemeClr val="accent2"/>
                </a:solidFill>
              </a:rPr>
              <a:t>3</a:t>
            </a:r>
            <a:endParaRPr lang="en-US" sz="1200" dirty="0">
              <a:solidFill>
                <a:schemeClr val="accent2"/>
              </a:solidFill>
            </a:endParaRPr>
          </a:p>
        </p:txBody>
      </p:sp>
      <p:sp>
        <p:nvSpPr>
          <p:cNvPr id="322" name="TextBox 321"/>
          <p:cNvSpPr txBox="1"/>
          <p:nvPr/>
        </p:nvSpPr>
        <p:spPr>
          <a:xfrm>
            <a:off x="2433395" y="8222906"/>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3" name="TextBox 322"/>
          <p:cNvSpPr txBox="1"/>
          <p:nvPr/>
        </p:nvSpPr>
        <p:spPr>
          <a:xfrm>
            <a:off x="2905243" y="8221619"/>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4" name="TextBox 323"/>
          <p:cNvSpPr txBox="1"/>
          <p:nvPr/>
        </p:nvSpPr>
        <p:spPr>
          <a:xfrm>
            <a:off x="3329682" y="8218128"/>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5" name="TextBox 324"/>
          <p:cNvSpPr txBox="1"/>
          <p:nvPr/>
        </p:nvSpPr>
        <p:spPr>
          <a:xfrm>
            <a:off x="2840060" y="8215819"/>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6" name="TextBox 325"/>
          <p:cNvSpPr txBox="1"/>
          <p:nvPr/>
        </p:nvSpPr>
        <p:spPr>
          <a:xfrm>
            <a:off x="3294276" y="8218465"/>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7" name="TextBox 326"/>
          <p:cNvSpPr txBox="1"/>
          <p:nvPr/>
        </p:nvSpPr>
        <p:spPr>
          <a:xfrm>
            <a:off x="3776284" y="8218468"/>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8" name="TextBox 327"/>
          <p:cNvSpPr txBox="1"/>
          <p:nvPr/>
        </p:nvSpPr>
        <p:spPr>
          <a:xfrm>
            <a:off x="3053270" y="8218460"/>
            <a:ext cx="263214" cy="276999"/>
          </a:xfrm>
          <a:prstGeom prst="rect">
            <a:avLst/>
          </a:prstGeom>
          <a:noFill/>
        </p:spPr>
        <p:txBody>
          <a:bodyPr wrap="none" rtlCol="0">
            <a:spAutoFit/>
          </a:bodyPr>
          <a:lstStyle/>
          <a:p>
            <a:r>
              <a:rPr lang="en-US" sz="1200" dirty="0">
                <a:solidFill>
                  <a:schemeClr val="accent2"/>
                </a:solidFill>
              </a:rPr>
              <a:t>4</a:t>
            </a:r>
            <a:endParaRPr lang="en-US" sz="1200" dirty="0">
              <a:solidFill>
                <a:schemeClr val="accent2"/>
              </a:solidFill>
            </a:endParaRPr>
          </a:p>
        </p:txBody>
      </p:sp>
      <p:sp>
        <p:nvSpPr>
          <p:cNvPr id="329" name="TextBox 328"/>
          <p:cNvSpPr txBox="1"/>
          <p:nvPr/>
        </p:nvSpPr>
        <p:spPr>
          <a:xfrm>
            <a:off x="4442486" y="8229910"/>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30" name="TextBox 329"/>
          <p:cNvSpPr txBox="1"/>
          <p:nvPr/>
        </p:nvSpPr>
        <p:spPr>
          <a:xfrm>
            <a:off x="1497839" y="8222907"/>
            <a:ext cx="263214" cy="276999"/>
          </a:xfrm>
          <a:prstGeom prst="rect">
            <a:avLst/>
          </a:prstGeom>
          <a:noFill/>
        </p:spPr>
        <p:txBody>
          <a:bodyPr wrap="none" rtlCol="0">
            <a:spAutoFit/>
          </a:bodyPr>
          <a:lstStyle/>
          <a:p>
            <a:r>
              <a:rPr lang="en-US" sz="1200" dirty="0" smtClean="0">
                <a:solidFill>
                  <a:schemeClr val="accent6"/>
                </a:solidFill>
              </a:rPr>
              <a:t>5</a:t>
            </a:r>
            <a:endParaRPr lang="en-US" sz="1200" dirty="0">
              <a:solidFill>
                <a:schemeClr val="accent6"/>
              </a:solidFill>
            </a:endParaRPr>
          </a:p>
        </p:txBody>
      </p:sp>
      <p:sp>
        <p:nvSpPr>
          <p:cNvPr id="331" name="TextBox 330"/>
          <p:cNvSpPr txBox="1"/>
          <p:nvPr/>
        </p:nvSpPr>
        <p:spPr>
          <a:xfrm>
            <a:off x="4218457" y="8225944"/>
            <a:ext cx="263214" cy="276999"/>
          </a:xfrm>
          <a:prstGeom prst="rect">
            <a:avLst/>
          </a:prstGeom>
          <a:noFill/>
        </p:spPr>
        <p:txBody>
          <a:bodyPr wrap="none" rtlCol="0">
            <a:spAutoFit/>
          </a:bodyPr>
          <a:lstStyle/>
          <a:p>
            <a:r>
              <a:rPr lang="en-US" sz="1200" dirty="0">
                <a:solidFill>
                  <a:schemeClr val="accent6"/>
                </a:solidFill>
              </a:rPr>
              <a:t>6</a:t>
            </a:r>
            <a:endParaRPr lang="en-US" sz="1200" dirty="0">
              <a:solidFill>
                <a:schemeClr val="accent6"/>
              </a:solidFill>
            </a:endParaRPr>
          </a:p>
        </p:txBody>
      </p:sp>
      <p:sp>
        <p:nvSpPr>
          <p:cNvPr id="332" name="TextBox 331"/>
          <p:cNvSpPr txBox="1"/>
          <p:nvPr/>
        </p:nvSpPr>
        <p:spPr>
          <a:xfrm>
            <a:off x="5462245" y="8222907"/>
            <a:ext cx="263214" cy="276999"/>
          </a:xfrm>
          <a:prstGeom prst="rect">
            <a:avLst/>
          </a:prstGeom>
          <a:noFill/>
        </p:spPr>
        <p:txBody>
          <a:bodyPr wrap="none" rtlCol="0">
            <a:spAutoFit/>
          </a:bodyPr>
          <a:lstStyle/>
          <a:p>
            <a:r>
              <a:rPr lang="en-US" sz="1200" smtClean="0">
                <a:solidFill>
                  <a:schemeClr val="accent1"/>
                </a:solidFill>
              </a:rPr>
              <a:t>7</a:t>
            </a:r>
            <a:endParaRPr lang="en-US" sz="1200" dirty="0">
              <a:solidFill>
                <a:schemeClr val="accent1"/>
              </a:solidFill>
            </a:endParaRPr>
          </a:p>
        </p:txBody>
      </p:sp>
    </p:spTree>
    <p:extLst>
      <p:ext uri="{BB962C8B-B14F-4D97-AF65-F5344CB8AC3E}">
        <p14:creationId xmlns:p14="http://schemas.microsoft.com/office/powerpoint/2010/main" val="16561177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6678</TotalTime>
  <Words>494</Words>
  <Application>Microsoft Macintosh PowerPoint</Application>
  <PresentationFormat>Letter Paper (8.5x11 in)</PresentationFormat>
  <Paragraphs>106</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Mangal</vt:lpstr>
      <vt:lpstr>Arial</vt:lpstr>
      <vt:lpstr>Office Theme</vt:lpstr>
      <vt:lpstr>PowerPoint Presentation</vt:lpstr>
      <vt:lpstr>PowerPoint Presentation</vt:lpstr>
    </vt:vector>
  </TitlesOfParts>
  <Company>The Lochovskys</Company>
  <LinksUpToDate>false</LinksUpToDate>
  <SharedDoc>false</SharedDoc>
  <HyperlinksChanged>false</HyperlinksChanged>
  <AppVersion>15.0038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Lucas Lochovsky</dc:creator>
  <cp:lastModifiedBy>Lucas Lochovsky</cp:lastModifiedBy>
  <cp:revision>222</cp:revision>
  <dcterms:created xsi:type="dcterms:W3CDTF">2016-03-09T19:03:12Z</dcterms:created>
  <dcterms:modified xsi:type="dcterms:W3CDTF">2017-09-19T17:50:28Z</dcterms:modified>
</cp:coreProperties>
</file>