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62" r:id="rId2"/>
    <p:sldId id="263" r:id="rId3"/>
    <p:sldId id="264" r:id="rId4"/>
    <p:sldId id="265" r:id="rId5"/>
    <p:sldId id="266" r:id="rId6"/>
    <p:sldId id="267" r:id="rId7"/>
    <p:sldId id="291" r:id="rId8"/>
    <p:sldId id="292" r:id="rId9"/>
    <p:sldId id="293" r:id="rId10"/>
    <p:sldId id="294" r:id="rId11"/>
    <p:sldId id="295" r:id="rId12"/>
    <p:sldId id="297" r:id="rId13"/>
    <p:sldId id="298" r:id="rId14"/>
    <p:sldId id="299" r:id="rId15"/>
    <p:sldId id="268" r:id="rId16"/>
    <p:sldId id="269" r:id="rId17"/>
    <p:sldId id="270" r:id="rId18"/>
    <p:sldId id="271" r:id="rId19"/>
    <p:sldId id="30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8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9" autoAdjust="0"/>
    <p:restoredTop sz="94631"/>
  </p:normalViewPr>
  <p:slideViewPr>
    <p:cSldViewPr snapToGrid="0" snapToObjects="1">
      <p:cViewPr varScale="1">
        <p:scale>
          <a:sx n="107" d="100"/>
          <a:sy n="107" d="100"/>
        </p:scale>
        <p:origin x="192" y="18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36"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C99CB-1FE9-7F45-8428-3D3FC3088D7B}" type="datetimeFigureOut">
              <a:rPr lang="en-US" smtClean="0"/>
              <a:t>9/17/17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218813-5BC9-D14B-B03D-5817F0CF3A37}" type="slidenum">
              <a:rPr lang="en-US" smtClean="0"/>
              <a:t>‹#›</a:t>
            </a:fld>
            <a:endParaRPr lang="en-US"/>
          </a:p>
        </p:txBody>
      </p:sp>
    </p:spTree>
    <p:extLst>
      <p:ext uri="{BB962C8B-B14F-4D97-AF65-F5344CB8AC3E}">
        <p14:creationId xmlns:p14="http://schemas.microsoft.com/office/powerpoint/2010/main" val="21168350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218813-5BC9-D14B-B03D-5817F0CF3A37}" type="slidenum">
              <a:rPr lang="en-US" smtClean="0"/>
              <a:t>1</a:t>
            </a:fld>
            <a:endParaRPr lang="en-US"/>
          </a:p>
        </p:txBody>
      </p:sp>
    </p:spTree>
    <p:extLst>
      <p:ext uri="{BB962C8B-B14F-4D97-AF65-F5344CB8AC3E}">
        <p14:creationId xmlns:p14="http://schemas.microsoft.com/office/powerpoint/2010/main" val="19400042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13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13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5613"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5613"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5613"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5613"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5C10C01D-FBD9-864C-9A02-7D87EAC90BD7}" type="slidenum">
              <a:rPr lang="en-US" altLang="en-US">
                <a:solidFill>
                  <a:srgbClr val="000000"/>
                </a:solidFill>
              </a:rPr>
              <a:pPr>
                <a:spcBef>
                  <a:spcPct val="0"/>
                </a:spcBef>
              </a:pPr>
              <a:t>15</a:t>
            </a:fld>
            <a:endParaRPr lang="en-US" altLang="en-US">
              <a:solidFill>
                <a:srgbClr val="000000"/>
              </a:solidFill>
            </a:endParaRPr>
          </a:p>
        </p:txBody>
      </p:sp>
    </p:spTree>
    <p:extLst>
      <p:ext uri="{BB962C8B-B14F-4D97-AF65-F5344CB8AC3E}">
        <p14:creationId xmlns:p14="http://schemas.microsoft.com/office/powerpoint/2010/main" val="851328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34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1034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5613"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5613"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5613"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5613"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66C7675C-7957-2940-A7DE-E2714C94FDF1}" type="slidenum">
              <a:rPr lang="en-US" altLang="en-US">
                <a:solidFill>
                  <a:srgbClr val="000000"/>
                </a:solidFill>
              </a:rPr>
              <a:pPr>
                <a:spcBef>
                  <a:spcPct val="0"/>
                </a:spcBef>
              </a:pPr>
              <a:t>16</a:t>
            </a:fld>
            <a:endParaRPr lang="en-US" altLang="en-US">
              <a:solidFill>
                <a:srgbClr val="000000"/>
              </a:solidFill>
            </a:endParaRPr>
          </a:p>
        </p:txBody>
      </p:sp>
    </p:spTree>
    <p:extLst>
      <p:ext uri="{BB962C8B-B14F-4D97-AF65-F5344CB8AC3E}">
        <p14:creationId xmlns:p14="http://schemas.microsoft.com/office/powerpoint/2010/main" val="1463680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83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tLang="en-US">
              <a:ea typeface="ＭＳ Ｐゴシック" charset="-128"/>
            </a:endParaRPr>
          </a:p>
        </p:txBody>
      </p:sp>
      <p:sp>
        <p:nvSpPr>
          <p:cNvPr id="983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charset="0"/>
                <a:ea typeface="ＭＳ Ｐゴシック" charset="-128"/>
              </a:defRPr>
            </a:lvl1pPr>
            <a:lvl2pPr marL="742950" indent="-285750">
              <a:spcBef>
                <a:spcPct val="30000"/>
              </a:spcBef>
              <a:defRPr sz="1200">
                <a:solidFill>
                  <a:schemeClr val="tx1"/>
                </a:solidFill>
                <a:latin typeface="Calibri" charset="0"/>
                <a:ea typeface="ＭＳ Ｐゴシック" charset="-128"/>
              </a:defRPr>
            </a:lvl2pPr>
            <a:lvl3pPr marL="1143000" indent="-228600">
              <a:spcBef>
                <a:spcPct val="30000"/>
              </a:spcBef>
              <a:defRPr sz="1200">
                <a:solidFill>
                  <a:schemeClr val="tx1"/>
                </a:solidFill>
                <a:latin typeface="Calibri" charset="0"/>
                <a:ea typeface="ＭＳ Ｐゴシック" charset="-128"/>
              </a:defRPr>
            </a:lvl3pPr>
            <a:lvl4pPr marL="1600200" indent="-228600">
              <a:spcBef>
                <a:spcPct val="30000"/>
              </a:spcBef>
              <a:defRPr sz="1200">
                <a:solidFill>
                  <a:schemeClr val="tx1"/>
                </a:solidFill>
                <a:latin typeface="Calibri" charset="0"/>
                <a:ea typeface="ＭＳ Ｐゴシック" charset="-128"/>
              </a:defRPr>
            </a:lvl4pPr>
            <a:lvl5pPr marL="2057400" indent="-228600">
              <a:spcBef>
                <a:spcPct val="30000"/>
              </a:spcBef>
              <a:defRPr sz="1200">
                <a:solidFill>
                  <a:schemeClr val="tx1"/>
                </a:solidFill>
                <a:latin typeface="Calibri" charset="0"/>
                <a:ea typeface="ＭＳ Ｐゴシック" charset="-128"/>
              </a:defRPr>
            </a:lvl5pPr>
            <a:lvl6pPr marL="2514600" indent="-228600" defTabSz="455613" eaLnBrk="0" fontAlgn="base" hangingPunct="0">
              <a:spcBef>
                <a:spcPct val="30000"/>
              </a:spcBef>
              <a:spcAft>
                <a:spcPct val="0"/>
              </a:spcAft>
              <a:defRPr sz="1200">
                <a:solidFill>
                  <a:schemeClr val="tx1"/>
                </a:solidFill>
                <a:latin typeface="Calibri" charset="0"/>
                <a:ea typeface="ＭＳ Ｐゴシック" charset="-128"/>
              </a:defRPr>
            </a:lvl6pPr>
            <a:lvl7pPr marL="2971800" indent="-228600" defTabSz="455613" eaLnBrk="0" fontAlgn="base" hangingPunct="0">
              <a:spcBef>
                <a:spcPct val="30000"/>
              </a:spcBef>
              <a:spcAft>
                <a:spcPct val="0"/>
              </a:spcAft>
              <a:defRPr sz="1200">
                <a:solidFill>
                  <a:schemeClr val="tx1"/>
                </a:solidFill>
                <a:latin typeface="Calibri" charset="0"/>
                <a:ea typeface="ＭＳ Ｐゴシック" charset="-128"/>
              </a:defRPr>
            </a:lvl7pPr>
            <a:lvl8pPr marL="3429000" indent="-228600" defTabSz="455613" eaLnBrk="0" fontAlgn="base" hangingPunct="0">
              <a:spcBef>
                <a:spcPct val="30000"/>
              </a:spcBef>
              <a:spcAft>
                <a:spcPct val="0"/>
              </a:spcAft>
              <a:defRPr sz="1200">
                <a:solidFill>
                  <a:schemeClr val="tx1"/>
                </a:solidFill>
                <a:latin typeface="Calibri" charset="0"/>
                <a:ea typeface="ＭＳ Ｐゴシック" charset="-128"/>
              </a:defRPr>
            </a:lvl8pPr>
            <a:lvl9pPr marL="3886200" indent="-228600" defTabSz="455613" eaLnBrk="0" fontAlgn="base" hangingPunct="0">
              <a:spcBef>
                <a:spcPct val="30000"/>
              </a:spcBef>
              <a:spcAft>
                <a:spcPct val="0"/>
              </a:spcAft>
              <a:defRPr sz="1200">
                <a:solidFill>
                  <a:schemeClr val="tx1"/>
                </a:solidFill>
                <a:latin typeface="Calibri" charset="0"/>
                <a:ea typeface="ＭＳ Ｐゴシック" charset="-128"/>
              </a:defRPr>
            </a:lvl9pPr>
          </a:lstStyle>
          <a:p>
            <a:pPr>
              <a:spcBef>
                <a:spcPct val="0"/>
              </a:spcBef>
            </a:pPr>
            <a:fld id="{0AD615BB-5B12-C140-867C-00D42D8923CE}" type="slidenum">
              <a:rPr lang="en-US" altLang="en-US">
                <a:solidFill>
                  <a:srgbClr val="000000"/>
                </a:solidFill>
              </a:rPr>
              <a:pPr>
                <a:spcBef>
                  <a:spcPct val="0"/>
                </a:spcBef>
              </a:pPr>
              <a:t>5</a:t>
            </a:fld>
            <a:endParaRPr lang="en-US" altLang="en-US">
              <a:solidFill>
                <a:srgbClr val="000000"/>
              </a:solidFill>
            </a:endParaRPr>
          </a:p>
        </p:txBody>
      </p:sp>
    </p:spTree>
    <p:extLst>
      <p:ext uri="{BB962C8B-B14F-4D97-AF65-F5344CB8AC3E}">
        <p14:creationId xmlns:p14="http://schemas.microsoft.com/office/powerpoint/2010/main" val="163157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F218813-5BC9-D14B-B03D-5817F0CF3A37}" type="slidenum">
              <a:rPr lang="en-US" smtClean="0"/>
              <a:t>6</a:t>
            </a:fld>
            <a:endParaRPr lang="en-US"/>
          </a:p>
        </p:txBody>
      </p:sp>
    </p:spTree>
    <p:extLst>
      <p:ext uri="{BB962C8B-B14F-4D97-AF65-F5344CB8AC3E}">
        <p14:creationId xmlns:p14="http://schemas.microsoft.com/office/powerpoint/2010/main" val="1051803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MOAT</a:t>
            </a:r>
            <a:r>
              <a:rPr lang="en-US" baseline="0" dirty="0"/>
              <a:t> represents an alternative approach to the mutation burden problem, which doesn’t rely on a statistical model, but instead on creating permutations of the variant and annotation data within a local genome context to get a sense of what the background mutation rate is, and evaluate mutation counts accordingly. Hence, this approach represents an empirical, nonparametric method for finding elevated mutation burdens. No knowledge of the underlying covariates that influence the mutation rate is necessary, we merely work with the variants as observed in the surrounding genome.</a:t>
            </a:r>
            <a:endParaRPr lang="en-US" dirty="0"/>
          </a:p>
        </p:txBody>
      </p:sp>
      <p:sp>
        <p:nvSpPr>
          <p:cNvPr id="4" name="Slide Number Placeholder 3"/>
          <p:cNvSpPr>
            <a:spLocks noGrp="1"/>
          </p:cNvSpPr>
          <p:nvPr>
            <p:ph type="sldNum" sz="quarter" idx="10"/>
          </p:nvPr>
        </p:nvSpPr>
        <p:spPr/>
        <p:txBody>
          <a:bodyPr/>
          <a:lstStyle/>
          <a:p>
            <a:fld id="{41883A3C-A432-B641-BB17-6FB1FD9FD075}" type="slidenum">
              <a:rPr lang="en-US" smtClean="0"/>
              <a:t>7</a:t>
            </a:fld>
            <a:endParaRPr lang="en-US"/>
          </a:p>
        </p:txBody>
      </p:sp>
    </p:spTree>
    <p:extLst>
      <p:ext uri="{BB962C8B-B14F-4D97-AF65-F5344CB8AC3E}">
        <p14:creationId xmlns:p14="http://schemas.microsoft.com/office/powerpoint/2010/main" val="3702978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Formally, this</a:t>
            </a:r>
            <a:r>
              <a:rPr lang="en-US" baseline="0" dirty="0"/>
              <a:t> method incorporates the annotation length l, the number of random bins we’re going to place in the surrounding genome, n, and two parameters that determine the boundaries of the local genome in which we place random bins, </a:t>
            </a:r>
            <a:r>
              <a:rPr lang="en-US" baseline="0" dirty="0" err="1"/>
              <a:t>d_min</a:t>
            </a:r>
            <a:r>
              <a:rPr lang="en-US" baseline="0" dirty="0"/>
              <a:t> and </a:t>
            </a:r>
            <a:r>
              <a:rPr lang="en-US" baseline="0" dirty="0" err="1"/>
              <a:t>d_max</a:t>
            </a:r>
            <a:r>
              <a:rPr lang="en-US" baseline="0" dirty="0"/>
              <a:t>. </a:t>
            </a:r>
            <a:r>
              <a:rPr lang="en-US" baseline="0" dirty="0" err="1"/>
              <a:t>d_max</a:t>
            </a:r>
            <a:r>
              <a:rPr lang="en-US" baseline="0" dirty="0"/>
              <a:t> has to be small enough that the background mutation rate is roughly constant, while </a:t>
            </a:r>
            <a:r>
              <a:rPr lang="en-US" baseline="0" dirty="0" err="1"/>
              <a:t>d_min</a:t>
            </a:r>
            <a:r>
              <a:rPr lang="en-US" baseline="0" dirty="0"/>
              <a:t> exists to ensure that, if there’s some transitionary region between the mutation rate of a and the mutation rate of the surrounding genome, that the signal from a won’t bleed into our analysis of the local genome context.</a:t>
            </a:r>
            <a:endParaRPr lang="en-US" dirty="0"/>
          </a:p>
        </p:txBody>
      </p:sp>
      <p:sp>
        <p:nvSpPr>
          <p:cNvPr id="4" name="Slide Number Placeholder 3"/>
          <p:cNvSpPr>
            <a:spLocks noGrp="1"/>
          </p:cNvSpPr>
          <p:nvPr>
            <p:ph type="sldNum" sz="quarter" idx="10"/>
          </p:nvPr>
        </p:nvSpPr>
        <p:spPr/>
        <p:txBody>
          <a:bodyPr/>
          <a:lstStyle/>
          <a:p>
            <a:fld id="{41883A3C-A432-B641-BB17-6FB1FD9FD075}" type="slidenum">
              <a:rPr lang="en-US" smtClean="0"/>
              <a:t>8</a:t>
            </a:fld>
            <a:endParaRPr lang="en-US"/>
          </a:p>
        </p:txBody>
      </p:sp>
    </p:spTree>
    <p:extLst>
      <p:ext uri="{BB962C8B-B14F-4D97-AF65-F5344CB8AC3E}">
        <p14:creationId xmlns:p14="http://schemas.microsoft.com/office/powerpoint/2010/main" val="994306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second version of MOAT operates on the idea of variant-based permutation. We place bins over the entire genome that each represent a local genome context, shuffle the variants in each bin, and track permuted variant counts for the annotation we’re studying.</a:t>
            </a:r>
            <a:endParaRPr lang="en-US" dirty="0"/>
          </a:p>
        </p:txBody>
      </p:sp>
      <p:sp>
        <p:nvSpPr>
          <p:cNvPr id="4" name="Slide Number Placeholder 3"/>
          <p:cNvSpPr>
            <a:spLocks noGrp="1"/>
          </p:cNvSpPr>
          <p:nvPr>
            <p:ph type="sldNum" sz="quarter" idx="10"/>
          </p:nvPr>
        </p:nvSpPr>
        <p:spPr/>
        <p:txBody>
          <a:bodyPr/>
          <a:lstStyle/>
          <a:p>
            <a:fld id="{41883A3C-A432-B641-BB17-6FB1FD9FD075}" type="slidenum">
              <a:rPr lang="en-US" smtClean="0"/>
              <a:t>9</a:t>
            </a:fld>
            <a:endParaRPr lang="en-US"/>
          </a:p>
        </p:txBody>
      </p:sp>
    </p:spTree>
    <p:extLst>
      <p:ext uri="{BB962C8B-B14F-4D97-AF65-F5344CB8AC3E}">
        <p14:creationId xmlns:p14="http://schemas.microsoft.com/office/powerpoint/2010/main" val="2991524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we move the variants’ to new locations, we want to preserve the trinucleotide context of the variant, which includes the nucleotide where the variant occurs, and the two neighboring nucleotides on either side. To do this, we index every trinucleotide in the reference genome within the variant’s bin, and select one of these new locations with uniform probability, excluding the original variant site. With this, we maintain the mutation frequencies of the trinucleotides in each bin, and it ensures that the trinucleotide mutation rates are consistent in our permutations.</a:t>
            </a:r>
            <a:endParaRPr lang="en-US" dirty="0"/>
          </a:p>
        </p:txBody>
      </p:sp>
      <p:sp>
        <p:nvSpPr>
          <p:cNvPr id="4" name="Slide Number Placeholder 3"/>
          <p:cNvSpPr>
            <a:spLocks noGrp="1"/>
          </p:cNvSpPr>
          <p:nvPr>
            <p:ph type="sldNum" sz="quarter" idx="10"/>
          </p:nvPr>
        </p:nvSpPr>
        <p:spPr/>
        <p:txBody>
          <a:bodyPr/>
          <a:lstStyle/>
          <a:p>
            <a:fld id="{41883A3C-A432-B641-BB17-6FB1FD9FD075}" type="slidenum">
              <a:rPr lang="en-US" smtClean="0"/>
              <a:t>10</a:t>
            </a:fld>
            <a:endParaRPr lang="en-US"/>
          </a:p>
        </p:txBody>
      </p:sp>
    </p:spTree>
    <p:extLst>
      <p:ext uri="{BB962C8B-B14F-4D97-AF65-F5344CB8AC3E}">
        <p14:creationId xmlns:p14="http://schemas.microsoft.com/office/powerpoint/2010/main" val="16470139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as mutation burden</a:t>
            </a:r>
            <a:r>
              <a:rPr lang="en-US" baseline="0" dirty="0"/>
              <a:t> is intended to help find the important stuff in cancer, we can also prioritize important parts of the genome with a functional impact analysis.</a:t>
            </a:r>
            <a:endParaRPr lang="en-US" dirty="0"/>
          </a:p>
        </p:txBody>
      </p:sp>
      <p:sp>
        <p:nvSpPr>
          <p:cNvPr id="4" name="Slide Number Placeholder 3"/>
          <p:cNvSpPr>
            <a:spLocks noGrp="1"/>
          </p:cNvSpPr>
          <p:nvPr>
            <p:ph type="sldNum" sz="quarter" idx="10"/>
          </p:nvPr>
        </p:nvSpPr>
        <p:spPr/>
        <p:txBody>
          <a:bodyPr/>
          <a:lstStyle/>
          <a:p>
            <a:fld id="{41883A3C-A432-B641-BB17-6FB1FD9FD075}" type="slidenum">
              <a:rPr lang="en-US" smtClean="0"/>
              <a:t>12</a:t>
            </a:fld>
            <a:endParaRPr lang="en-US"/>
          </a:p>
        </p:txBody>
      </p:sp>
    </p:spTree>
    <p:extLst>
      <p:ext uri="{BB962C8B-B14F-4D97-AF65-F5344CB8AC3E}">
        <p14:creationId xmlns:p14="http://schemas.microsoft.com/office/powerpoint/2010/main" val="553897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Seems that the list for</a:t>
            </a:r>
            <a:r>
              <a:rPr lang="en-US" baseline="0" dirty="0"/>
              <a:t> Funseq2 is longer than for mutation burden </a:t>
            </a:r>
            <a:r>
              <a:rPr lang="en-US" baseline="0" dirty="0">
                <a:sym typeface="Wingdings"/>
              </a:rPr>
              <a:t> higher false positive rate?</a:t>
            </a:r>
            <a:endParaRPr lang="en-US" dirty="0"/>
          </a:p>
        </p:txBody>
      </p:sp>
      <p:sp>
        <p:nvSpPr>
          <p:cNvPr id="4" name="Slide Number Placeholder 3"/>
          <p:cNvSpPr>
            <a:spLocks noGrp="1"/>
          </p:cNvSpPr>
          <p:nvPr>
            <p:ph type="sldNum" sz="quarter" idx="10"/>
          </p:nvPr>
        </p:nvSpPr>
        <p:spPr/>
        <p:txBody>
          <a:bodyPr/>
          <a:lstStyle/>
          <a:p>
            <a:fld id="{43E5EAAF-C01F-8141-903D-2DC401C902FA}" type="slidenum">
              <a:rPr lang="en-US" smtClean="0"/>
              <a:t>14</a:t>
            </a:fld>
            <a:endParaRPr lang="en-US"/>
          </a:p>
        </p:txBody>
      </p:sp>
    </p:spTree>
    <p:extLst>
      <p:ext uri="{BB962C8B-B14F-4D97-AF65-F5344CB8AC3E}">
        <p14:creationId xmlns:p14="http://schemas.microsoft.com/office/powerpoint/2010/main" val="466789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255060-E65F-F243-9F3B-19CC71A0FBD4}" type="datetime1">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E7C7A-26C8-1B43-8ECC-471110291FEC}" type="slidenum">
              <a:rPr lang="en-US" smtClean="0"/>
              <a:t>‹#›</a:t>
            </a:fld>
            <a:endParaRPr lang="en-US"/>
          </a:p>
        </p:txBody>
      </p:sp>
    </p:spTree>
    <p:extLst>
      <p:ext uri="{BB962C8B-B14F-4D97-AF65-F5344CB8AC3E}">
        <p14:creationId xmlns:p14="http://schemas.microsoft.com/office/powerpoint/2010/main" val="499798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AB2D294-7EDB-D842-BEA1-5874004B3C4B}" type="datetime1">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E7C7A-26C8-1B43-8ECC-471110291FEC}" type="slidenum">
              <a:rPr lang="en-US" smtClean="0"/>
              <a:t>‹#›</a:t>
            </a:fld>
            <a:endParaRPr lang="en-US"/>
          </a:p>
        </p:txBody>
      </p:sp>
    </p:spTree>
    <p:extLst>
      <p:ext uri="{BB962C8B-B14F-4D97-AF65-F5344CB8AC3E}">
        <p14:creationId xmlns:p14="http://schemas.microsoft.com/office/powerpoint/2010/main" val="4323891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9F9F8E-FE66-BB49-9F28-C900D777CCA2}" type="datetime1">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E7C7A-26C8-1B43-8ECC-471110291FEC}" type="slidenum">
              <a:rPr lang="en-US" smtClean="0"/>
              <a:t>‹#›</a:t>
            </a:fld>
            <a:endParaRPr lang="en-US"/>
          </a:p>
        </p:txBody>
      </p:sp>
    </p:spTree>
    <p:extLst>
      <p:ext uri="{BB962C8B-B14F-4D97-AF65-F5344CB8AC3E}">
        <p14:creationId xmlns:p14="http://schemas.microsoft.com/office/powerpoint/2010/main" val="79984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7E44B98-F678-894B-A55D-734DC44A7FA2}" type="datetime1">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E7C7A-26C8-1B43-8ECC-471110291FEC}" type="slidenum">
              <a:rPr lang="en-US" smtClean="0"/>
              <a:t>‹#›</a:t>
            </a:fld>
            <a:endParaRPr lang="en-US"/>
          </a:p>
        </p:txBody>
      </p:sp>
    </p:spTree>
    <p:extLst>
      <p:ext uri="{BB962C8B-B14F-4D97-AF65-F5344CB8AC3E}">
        <p14:creationId xmlns:p14="http://schemas.microsoft.com/office/powerpoint/2010/main" val="1310846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48608E-CBD4-4047-B8FA-5C9B81F1C331}" type="datetime1">
              <a:rPr lang="en-US" smtClean="0"/>
              <a:t>9/17/17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9E7C7A-26C8-1B43-8ECC-471110291FEC}" type="slidenum">
              <a:rPr lang="en-US" smtClean="0"/>
              <a:t>‹#›</a:t>
            </a:fld>
            <a:endParaRPr lang="en-US"/>
          </a:p>
        </p:txBody>
      </p:sp>
    </p:spTree>
    <p:extLst>
      <p:ext uri="{BB962C8B-B14F-4D97-AF65-F5344CB8AC3E}">
        <p14:creationId xmlns:p14="http://schemas.microsoft.com/office/powerpoint/2010/main" val="3570463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6B63A6-AD70-3849-A177-6532EBC4F7C2}" type="datetime1">
              <a:rPr lang="en-US" smtClean="0"/>
              <a:t>9/17/17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E7C7A-26C8-1B43-8ECC-471110291FEC}" type="slidenum">
              <a:rPr lang="en-US" smtClean="0"/>
              <a:t>‹#›</a:t>
            </a:fld>
            <a:endParaRPr lang="en-US"/>
          </a:p>
        </p:txBody>
      </p:sp>
    </p:spTree>
    <p:extLst>
      <p:ext uri="{BB962C8B-B14F-4D97-AF65-F5344CB8AC3E}">
        <p14:creationId xmlns:p14="http://schemas.microsoft.com/office/powerpoint/2010/main" val="807871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A61A8D-88D4-ED40-A322-16882E0E15B7}" type="datetime1">
              <a:rPr lang="en-US" smtClean="0"/>
              <a:t>9/17/17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9E7C7A-26C8-1B43-8ECC-471110291FEC}" type="slidenum">
              <a:rPr lang="en-US" smtClean="0"/>
              <a:t>‹#›</a:t>
            </a:fld>
            <a:endParaRPr lang="en-US"/>
          </a:p>
        </p:txBody>
      </p:sp>
    </p:spTree>
    <p:extLst>
      <p:ext uri="{BB962C8B-B14F-4D97-AF65-F5344CB8AC3E}">
        <p14:creationId xmlns:p14="http://schemas.microsoft.com/office/powerpoint/2010/main" val="1499457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F9BDD46-863A-9A48-8E70-053F5C7B990E}" type="datetime1">
              <a:rPr lang="en-US" smtClean="0"/>
              <a:t>9/17/17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9E7C7A-26C8-1B43-8ECC-471110291FEC}" type="slidenum">
              <a:rPr lang="en-US" smtClean="0"/>
              <a:t>‹#›</a:t>
            </a:fld>
            <a:endParaRPr lang="en-US"/>
          </a:p>
        </p:txBody>
      </p:sp>
    </p:spTree>
    <p:extLst>
      <p:ext uri="{BB962C8B-B14F-4D97-AF65-F5344CB8AC3E}">
        <p14:creationId xmlns:p14="http://schemas.microsoft.com/office/powerpoint/2010/main" val="656377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4323A8-E349-BC47-9CEE-E82422E4E7AF}" type="datetime1">
              <a:rPr lang="en-US" smtClean="0"/>
              <a:t>9/17/17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9E7C7A-26C8-1B43-8ECC-471110291FEC}" type="slidenum">
              <a:rPr lang="en-US" smtClean="0"/>
              <a:t>‹#›</a:t>
            </a:fld>
            <a:endParaRPr lang="en-US"/>
          </a:p>
        </p:txBody>
      </p:sp>
    </p:spTree>
    <p:extLst>
      <p:ext uri="{BB962C8B-B14F-4D97-AF65-F5344CB8AC3E}">
        <p14:creationId xmlns:p14="http://schemas.microsoft.com/office/powerpoint/2010/main" val="1211816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C139C8-A7E7-7144-B7F3-898803498C92}" type="datetime1">
              <a:rPr lang="en-US" smtClean="0"/>
              <a:t>9/17/17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E7C7A-26C8-1B43-8ECC-471110291FEC}" type="slidenum">
              <a:rPr lang="en-US" smtClean="0"/>
              <a:t>‹#›</a:t>
            </a:fld>
            <a:endParaRPr lang="en-US"/>
          </a:p>
        </p:txBody>
      </p:sp>
    </p:spTree>
    <p:extLst>
      <p:ext uri="{BB962C8B-B14F-4D97-AF65-F5344CB8AC3E}">
        <p14:creationId xmlns:p14="http://schemas.microsoft.com/office/powerpoint/2010/main" val="884771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B896AFF-9CB1-144D-9AA5-8E30E8AB720B}" type="datetime1">
              <a:rPr lang="en-US" smtClean="0"/>
              <a:t>9/17/17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9E7C7A-26C8-1B43-8ECC-471110291FEC}" type="slidenum">
              <a:rPr lang="en-US" smtClean="0"/>
              <a:t>‹#›</a:t>
            </a:fld>
            <a:endParaRPr lang="en-US"/>
          </a:p>
        </p:txBody>
      </p:sp>
    </p:spTree>
    <p:extLst>
      <p:ext uri="{BB962C8B-B14F-4D97-AF65-F5344CB8AC3E}">
        <p14:creationId xmlns:p14="http://schemas.microsoft.com/office/powerpoint/2010/main" val="11777110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F36DD-7310-5A45-A1AB-79F6C1F41078}" type="datetime1">
              <a:rPr lang="en-US" smtClean="0"/>
              <a:t>9/17/17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9E7C7A-26C8-1B43-8ECC-471110291FEC}" type="slidenum">
              <a:rPr lang="en-US" smtClean="0"/>
              <a:t>‹#›</a:t>
            </a:fld>
            <a:endParaRPr lang="en-US"/>
          </a:p>
        </p:txBody>
      </p:sp>
    </p:spTree>
    <p:extLst>
      <p:ext uri="{BB962C8B-B14F-4D97-AF65-F5344CB8AC3E}">
        <p14:creationId xmlns:p14="http://schemas.microsoft.com/office/powerpoint/2010/main" val="16003886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oleObject" Target="../embeddings/oleObject1.bin"/><Relationship Id="rId7" Type="http://schemas.openxmlformats.org/officeDocument/2006/relationships/image" Target="../media/image1.emf"/><Relationship Id="rId8" Type="http://schemas.openxmlformats.org/officeDocument/2006/relationships/oleObject" Target="../embeddings/oleObject2.bin"/><Relationship Id="rId9" Type="http://schemas.openxmlformats.org/officeDocument/2006/relationships/oleObject" Target="../embeddings/oleObject3.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emf"/></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oleObject" Target="../embeddings/oleObject4.bin"/><Relationship Id="rId6" Type="http://schemas.openxmlformats.org/officeDocument/2006/relationships/image" Target="../media/image1.emf"/><Relationship Id="rId7" Type="http://schemas.openxmlformats.org/officeDocument/2006/relationships/oleObject" Target="../embeddings/oleObject5.bin"/><Relationship Id="rId8" Type="http://schemas.openxmlformats.org/officeDocument/2006/relationships/oleObject" Target="../embeddings/oleObject6.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oleObject" Target="../embeddings/oleObject7.bin"/><Relationship Id="rId6" Type="http://schemas.openxmlformats.org/officeDocument/2006/relationships/image" Target="../media/image1.emf"/><Relationship Id="rId7" Type="http://schemas.openxmlformats.org/officeDocument/2006/relationships/oleObject" Target="../embeddings/oleObject8.bin"/><Relationship Id="rId8" Type="http://schemas.openxmlformats.org/officeDocument/2006/relationships/oleObject" Target="../embeddings/oleObject9.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oleObject" Target="../embeddings/oleObject10.bin"/><Relationship Id="rId6" Type="http://schemas.openxmlformats.org/officeDocument/2006/relationships/image" Target="../media/image1.emf"/><Relationship Id="rId7" Type="http://schemas.openxmlformats.org/officeDocument/2006/relationships/oleObject" Target="../embeddings/oleObject11.bin"/><Relationship Id="rId8" Type="http://schemas.openxmlformats.org/officeDocument/2006/relationships/oleObject" Target="../embeddings/oleObject12.bin"/><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8" Type="http://schemas.openxmlformats.org/officeDocument/2006/relationships/image" Target="../media/image11.png"/><Relationship Id="rId9"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3185" name="Group 4"/>
          <p:cNvGrpSpPr>
            <a:grpSpLocks/>
          </p:cNvGrpSpPr>
          <p:nvPr/>
        </p:nvGrpSpPr>
        <p:grpSpPr bwMode="auto">
          <a:xfrm>
            <a:off x="1920876" y="696914"/>
            <a:ext cx="8270875" cy="5411787"/>
            <a:chOff x="396417" y="680758"/>
            <a:chExt cx="8271045" cy="5410550"/>
          </a:xfrm>
        </p:grpSpPr>
        <p:grpSp>
          <p:nvGrpSpPr>
            <p:cNvPr id="93187" name="Group 166"/>
            <p:cNvGrpSpPr>
              <a:grpSpLocks/>
            </p:cNvGrpSpPr>
            <p:nvPr/>
          </p:nvGrpSpPr>
          <p:grpSpPr bwMode="auto">
            <a:xfrm>
              <a:off x="396418" y="680758"/>
              <a:ext cx="8271044" cy="1586865"/>
              <a:chOff x="388768" y="680758"/>
              <a:chExt cx="8271044" cy="1586865"/>
            </a:xfrm>
          </p:grpSpPr>
          <p:grpSp>
            <p:nvGrpSpPr>
              <p:cNvPr id="93307" name="Group 167"/>
              <p:cNvGrpSpPr>
                <a:grpSpLocks/>
              </p:cNvGrpSpPr>
              <p:nvPr/>
            </p:nvGrpSpPr>
            <p:grpSpPr bwMode="auto">
              <a:xfrm>
                <a:off x="899691" y="680758"/>
                <a:ext cx="7760121" cy="1586865"/>
                <a:chOff x="899691" y="1047934"/>
                <a:chExt cx="7760121" cy="1586865"/>
              </a:xfrm>
            </p:grpSpPr>
            <p:grpSp>
              <p:nvGrpSpPr>
                <p:cNvPr id="93311" name="Group 171"/>
                <p:cNvGrpSpPr>
                  <a:grpSpLocks/>
                </p:cNvGrpSpPr>
                <p:nvPr/>
              </p:nvGrpSpPr>
              <p:grpSpPr bwMode="auto">
                <a:xfrm>
                  <a:off x="899691" y="1047934"/>
                  <a:ext cx="7760121" cy="348236"/>
                  <a:chOff x="899996" y="1047934"/>
                  <a:chExt cx="7760121" cy="348236"/>
                </a:xfrm>
              </p:grpSpPr>
              <p:cxnSp>
                <p:nvCxnSpPr>
                  <p:cNvPr id="141" name="Straight Connector 140"/>
                  <p:cNvCxnSpPr>
                    <a:cxnSpLocks noChangeShapeType="1"/>
                  </p:cNvCxnSpPr>
                  <p:nvPr/>
                </p:nvCxnSpPr>
                <p:spPr bwMode="auto">
                  <a:xfrm>
                    <a:off x="1093937" y="1222519"/>
                    <a:ext cx="7566180"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323" name="Picture 183"/>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312" name="Group 172"/>
                <p:cNvGrpSpPr>
                  <a:grpSpLocks/>
                </p:cNvGrpSpPr>
                <p:nvPr/>
              </p:nvGrpSpPr>
              <p:grpSpPr bwMode="auto">
                <a:xfrm>
                  <a:off x="899691" y="1399516"/>
                  <a:ext cx="7760121" cy="348236"/>
                  <a:chOff x="899996" y="1047934"/>
                  <a:chExt cx="7760121" cy="348236"/>
                </a:xfrm>
              </p:grpSpPr>
              <p:cxnSp>
                <p:nvCxnSpPr>
                  <p:cNvPr id="139" name="Straight Connector 138"/>
                  <p:cNvCxnSpPr>
                    <a:cxnSpLocks noChangeShapeType="1"/>
                  </p:cNvCxnSpPr>
                  <p:nvPr/>
                </p:nvCxnSpPr>
                <p:spPr bwMode="auto">
                  <a:xfrm>
                    <a:off x="1093937" y="1223282"/>
                    <a:ext cx="7566180"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321" name="Picture 181"/>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313" name="Group 173"/>
                <p:cNvGrpSpPr>
                  <a:grpSpLocks/>
                </p:cNvGrpSpPr>
                <p:nvPr/>
              </p:nvGrpSpPr>
              <p:grpSpPr bwMode="auto">
                <a:xfrm>
                  <a:off x="899691" y="1751098"/>
                  <a:ext cx="7760121" cy="348236"/>
                  <a:chOff x="899996" y="1047934"/>
                  <a:chExt cx="7760121" cy="348236"/>
                </a:xfrm>
              </p:grpSpPr>
              <p:cxnSp>
                <p:nvCxnSpPr>
                  <p:cNvPr id="137" name="Straight Connector 136"/>
                  <p:cNvCxnSpPr>
                    <a:cxnSpLocks noChangeShapeType="1"/>
                  </p:cNvCxnSpPr>
                  <p:nvPr/>
                </p:nvCxnSpPr>
                <p:spPr bwMode="auto">
                  <a:xfrm>
                    <a:off x="1093937" y="1222456"/>
                    <a:ext cx="7566180"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319" name="Picture 179"/>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314" name="Group 174"/>
                <p:cNvGrpSpPr>
                  <a:grpSpLocks/>
                </p:cNvGrpSpPr>
                <p:nvPr/>
              </p:nvGrpSpPr>
              <p:grpSpPr bwMode="auto">
                <a:xfrm>
                  <a:off x="899691" y="2286563"/>
                  <a:ext cx="7760121" cy="348236"/>
                  <a:chOff x="899996" y="1047934"/>
                  <a:chExt cx="7760121" cy="348236"/>
                </a:xfrm>
              </p:grpSpPr>
              <p:cxnSp>
                <p:nvCxnSpPr>
                  <p:cNvPr id="135" name="Straight Connector 134"/>
                  <p:cNvCxnSpPr>
                    <a:cxnSpLocks noChangeShapeType="1"/>
                  </p:cNvCxnSpPr>
                  <p:nvPr/>
                </p:nvCxnSpPr>
                <p:spPr bwMode="auto">
                  <a:xfrm>
                    <a:off x="1093937" y="1223444"/>
                    <a:ext cx="7566180"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317" name="Picture 177"/>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3315" name="Picture 17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308" name="Group 168"/>
              <p:cNvGrpSpPr>
                <a:grpSpLocks/>
              </p:cNvGrpSpPr>
              <p:nvPr/>
            </p:nvGrpSpPr>
            <p:grpSpPr bwMode="auto">
              <a:xfrm>
                <a:off x="388768" y="759524"/>
                <a:ext cx="800539" cy="1454902"/>
                <a:chOff x="459543" y="1775465"/>
                <a:chExt cx="1138141" cy="1954688"/>
              </a:xfrm>
            </p:grpSpPr>
            <p:graphicFrame>
              <p:nvGraphicFramePr>
                <p:cNvPr id="93309" name="Object 169"/>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2429" name="Equation" r:id="rId6" imgW="355600" imgH="889000" progId="Equation.3">
                        <p:embed/>
                      </p:oleObj>
                    </mc:Choice>
                    <mc:Fallback>
                      <p:oleObj name="Equation" r:id="rId6" imgW="355600" imgH="889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310" name="TextBox 170"/>
                <p:cNvSpPr txBox="1">
                  <a:spLocks noChangeArrowheads="1"/>
                </p:cNvSpPr>
                <p:nvPr/>
              </p:nvSpPr>
              <p:spPr bwMode="auto">
                <a:xfrm rot="-5400000">
                  <a:off x="-136418" y="2551139"/>
                  <a:ext cx="1629507" cy="43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1</a:t>
                  </a:r>
                </a:p>
              </p:txBody>
            </p:sp>
          </p:grpSp>
        </p:grpSp>
        <p:grpSp>
          <p:nvGrpSpPr>
            <p:cNvPr id="93188" name="Group 184"/>
            <p:cNvGrpSpPr>
              <a:grpSpLocks/>
            </p:cNvGrpSpPr>
            <p:nvPr/>
          </p:nvGrpSpPr>
          <p:grpSpPr bwMode="auto">
            <a:xfrm>
              <a:off x="396417" y="2562001"/>
              <a:ext cx="8271045" cy="1586865"/>
              <a:chOff x="388767" y="680758"/>
              <a:chExt cx="8271045" cy="1586865"/>
            </a:xfrm>
          </p:grpSpPr>
          <p:grpSp>
            <p:nvGrpSpPr>
              <p:cNvPr id="93290" name="Group 185"/>
              <p:cNvGrpSpPr>
                <a:grpSpLocks/>
              </p:cNvGrpSpPr>
              <p:nvPr/>
            </p:nvGrpSpPr>
            <p:grpSpPr bwMode="auto">
              <a:xfrm>
                <a:off x="899691" y="680758"/>
                <a:ext cx="7760121" cy="1586865"/>
                <a:chOff x="899691" y="1047934"/>
                <a:chExt cx="7760121" cy="1586865"/>
              </a:xfrm>
            </p:grpSpPr>
            <p:grpSp>
              <p:nvGrpSpPr>
                <p:cNvPr id="93294" name="Group 189"/>
                <p:cNvGrpSpPr>
                  <a:grpSpLocks/>
                </p:cNvGrpSpPr>
                <p:nvPr/>
              </p:nvGrpSpPr>
              <p:grpSpPr bwMode="auto">
                <a:xfrm>
                  <a:off x="899691" y="1047934"/>
                  <a:ext cx="7760121" cy="348236"/>
                  <a:chOff x="899996" y="1047934"/>
                  <a:chExt cx="7760121" cy="348236"/>
                </a:xfrm>
              </p:grpSpPr>
              <p:cxnSp>
                <p:nvCxnSpPr>
                  <p:cNvPr id="124" name="Straight Connector 123"/>
                  <p:cNvCxnSpPr>
                    <a:cxnSpLocks noChangeShapeType="1"/>
                  </p:cNvCxnSpPr>
                  <p:nvPr/>
                </p:nvCxnSpPr>
                <p:spPr bwMode="auto">
                  <a:xfrm>
                    <a:off x="1093937" y="1210924"/>
                    <a:ext cx="7566180" cy="0"/>
                  </a:xfrm>
                  <a:prstGeom prst="line">
                    <a:avLst/>
                  </a:prstGeom>
                  <a:noFill/>
                  <a:ln w="762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306" name="Picture 201"/>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295" name="Group 190"/>
                <p:cNvGrpSpPr>
                  <a:grpSpLocks/>
                </p:cNvGrpSpPr>
                <p:nvPr/>
              </p:nvGrpSpPr>
              <p:grpSpPr bwMode="auto">
                <a:xfrm>
                  <a:off x="899691" y="1399516"/>
                  <a:ext cx="7760121" cy="348236"/>
                  <a:chOff x="899996" y="1047934"/>
                  <a:chExt cx="7760121" cy="348236"/>
                </a:xfrm>
              </p:grpSpPr>
              <p:cxnSp>
                <p:nvCxnSpPr>
                  <p:cNvPr id="122" name="Straight Connector 121"/>
                  <p:cNvCxnSpPr>
                    <a:cxnSpLocks noChangeShapeType="1"/>
                  </p:cNvCxnSpPr>
                  <p:nvPr/>
                </p:nvCxnSpPr>
                <p:spPr bwMode="auto">
                  <a:xfrm>
                    <a:off x="1093937" y="1222796"/>
                    <a:ext cx="7566180"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304" name="Picture 199"/>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296" name="Group 191"/>
                <p:cNvGrpSpPr>
                  <a:grpSpLocks/>
                </p:cNvGrpSpPr>
                <p:nvPr/>
              </p:nvGrpSpPr>
              <p:grpSpPr bwMode="auto">
                <a:xfrm>
                  <a:off x="899691" y="1751098"/>
                  <a:ext cx="7760121" cy="348236"/>
                  <a:chOff x="899996" y="1047934"/>
                  <a:chExt cx="7760121" cy="348236"/>
                </a:xfrm>
              </p:grpSpPr>
              <p:cxnSp>
                <p:nvCxnSpPr>
                  <p:cNvPr id="120" name="Straight Connector 119"/>
                  <p:cNvCxnSpPr>
                    <a:cxnSpLocks noChangeShapeType="1"/>
                  </p:cNvCxnSpPr>
                  <p:nvPr/>
                </p:nvCxnSpPr>
                <p:spPr bwMode="auto">
                  <a:xfrm>
                    <a:off x="1093937" y="1221971"/>
                    <a:ext cx="7566180"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302" name="Picture 197"/>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297" name="Group 192"/>
                <p:cNvGrpSpPr>
                  <a:grpSpLocks/>
                </p:cNvGrpSpPr>
                <p:nvPr/>
              </p:nvGrpSpPr>
              <p:grpSpPr bwMode="auto">
                <a:xfrm>
                  <a:off x="899691" y="2286563"/>
                  <a:ext cx="7760121" cy="348236"/>
                  <a:chOff x="899996" y="1047934"/>
                  <a:chExt cx="7760121" cy="348236"/>
                </a:xfrm>
              </p:grpSpPr>
              <p:cxnSp>
                <p:nvCxnSpPr>
                  <p:cNvPr id="118" name="Straight Connector 117"/>
                  <p:cNvCxnSpPr>
                    <a:cxnSpLocks noChangeShapeType="1"/>
                  </p:cNvCxnSpPr>
                  <p:nvPr/>
                </p:nvCxnSpPr>
                <p:spPr bwMode="auto">
                  <a:xfrm>
                    <a:off x="1093937" y="1222959"/>
                    <a:ext cx="7566180"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300" name="Picture 195"/>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3298" name="Picture 19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291" name="Group 186"/>
              <p:cNvGrpSpPr>
                <a:grpSpLocks/>
              </p:cNvGrpSpPr>
              <p:nvPr/>
            </p:nvGrpSpPr>
            <p:grpSpPr bwMode="auto">
              <a:xfrm>
                <a:off x="388767" y="759524"/>
                <a:ext cx="800541" cy="1454902"/>
                <a:chOff x="459541" y="1775465"/>
                <a:chExt cx="1138143" cy="1954688"/>
              </a:xfrm>
            </p:grpSpPr>
            <p:graphicFrame>
              <p:nvGraphicFramePr>
                <p:cNvPr id="93292" name="Object 187"/>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2430" name="Equation" r:id="rId8" imgW="355600" imgH="889000" progId="Equation.3">
                        <p:embed/>
                      </p:oleObj>
                    </mc:Choice>
                    <mc:Fallback>
                      <p:oleObj name="Equation" r:id="rId8" imgW="355600" imgH="889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293" name="TextBox 188"/>
                <p:cNvSpPr txBox="1">
                  <a:spLocks noChangeArrowheads="1"/>
                </p:cNvSpPr>
                <p:nvPr/>
              </p:nvSpPr>
              <p:spPr bwMode="auto">
                <a:xfrm rot="-5400000">
                  <a:off x="-136420" y="2548355"/>
                  <a:ext cx="1629507" cy="43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2</a:t>
                  </a:r>
                </a:p>
              </p:txBody>
            </p:sp>
          </p:grpSp>
        </p:grpSp>
        <p:grpSp>
          <p:nvGrpSpPr>
            <p:cNvPr id="93189" name="Group 202"/>
            <p:cNvGrpSpPr>
              <a:grpSpLocks/>
            </p:cNvGrpSpPr>
            <p:nvPr/>
          </p:nvGrpSpPr>
          <p:grpSpPr bwMode="auto">
            <a:xfrm>
              <a:off x="396418" y="4504443"/>
              <a:ext cx="8271044" cy="1586865"/>
              <a:chOff x="388768" y="680758"/>
              <a:chExt cx="8271044" cy="1586865"/>
            </a:xfrm>
          </p:grpSpPr>
          <p:grpSp>
            <p:nvGrpSpPr>
              <p:cNvPr id="93273" name="Group 203"/>
              <p:cNvGrpSpPr>
                <a:grpSpLocks/>
              </p:cNvGrpSpPr>
              <p:nvPr/>
            </p:nvGrpSpPr>
            <p:grpSpPr bwMode="auto">
              <a:xfrm>
                <a:off x="899691" y="680758"/>
                <a:ext cx="7760121" cy="1586865"/>
                <a:chOff x="899691" y="1047934"/>
                <a:chExt cx="7760121" cy="1586865"/>
              </a:xfrm>
            </p:grpSpPr>
            <p:grpSp>
              <p:nvGrpSpPr>
                <p:cNvPr id="93277" name="Group 207"/>
                <p:cNvGrpSpPr>
                  <a:grpSpLocks/>
                </p:cNvGrpSpPr>
                <p:nvPr/>
              </p:nvGrpSpPr>
              <p:grpSpPr bwMode="auto">
                <a:xfrm>
                  <a:off x="899691" y="1047934"/>
                  <a:ext cx="7760121" cy="348236"/>
                  <a:chOff x="899996" y="1047934"/>
                  <a:chExt cx="7760121" cy="348236"/>
                </a:xfrm>
              </p:grpSpPr>
              <p:cxnSp>
                <p:nvCxnSpPr>
                  <p:cNvPr id="107" name="Straight Connector 106"/>
                  <p:cNvCxnSpPr>
                    <a:cxnSpLocks noChangeShapeType="1"/>
                  </p:cNvCxnSpPr>
                  <p:nvPr/>
                </p:nvCxnSpPr>
                <p:spPr bwMode="auto">
                  <a:xfrm>
                    <a:off x="1093937" y="1222247"/>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289" name="Picture 219"/>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278" name="Group 208"/>
                <p:cNvGrpSpPr>
                  <a:grpSpLocks/>
                </p:cNvGrpSpPr>
                <p:nvPr/>
              </p:nvGrpSpPr>
              <p:grpSpPr bwMode="auto">
                <a:xfrm>
                  <a:off x="899691" y="1399516"/>
                  <a:ext cx="7760121" cy="348236"/>
                  <a:chOff x="899996" y="1047934"/>
                  <a:chExt cx="7760121" cy="348236"/>
                </a:xfrm>
              </p:grpSpPr>
              <p:cxnSp>
                <p:nvCxnSpPr>
                  <p:cNvPr id="105" name="Straight Connector 104"/>
                  <p:cNvCxnSpPr>
                    <a:cxnSpLocks noChangeShapeType="1"/>
                  </p:cNvCxnSpPr>
                  <p:nvPr/>
                </p:nvCxnSpPr>
                <p:spPr bwMode="auto">
                  <a:xfrm>
                    <a:off x="1093937" y="1223010"/>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287" name="Picture 217"/>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279" name="Group 209"/>
                <p:cNvGrpSpPr>
                  <a:grpSpLocks/>
                </p:cNvGrpSpPr>
                <p:nvPr/>
              </p:nvGrpSpPr>
              <p:grpSpPr bwMode="auto">
                <a:xfrm>
                  <a:off x="899691" y="1751098"/>
                  <a:ext cx="7760121" cy="348236"/>
                  <a:chOff x="899996" y="1047934"/>
                  <a:chExt cx="7760121" cy="348236"/>
                </a:xfrm>
              </p:grpSpPr>
              <p:cxnSp>
                <p:nvCxnSpPr>
                  <p:cNvPr id="103" name="Straight Connector 102"/>
                  <p:cNvCxnSpPr>
                    <a:cxnSpLocks noChangeShapeType="1"/>
                  </p:cNvCxnSpPr>
                  <p:nvPr/>
                </p:nvCxnSpPr>
                <p:spPr bwMode="auto">
                  <a:xfrm>
                    <a:off x="1093937" y="1222185"/>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285" name="Picture 215"/>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280" name="Group 210"/>
                <p:cNvGrpSpPr>
                  <a:grpSpLocks/>
                </p:cNvGrpSpPr>
                <p:nvPr/>
              </p:nvGrpSpPr>
              <p:grpSpPr bwMode="auto">
                <a:xfrm>
                  <a:off x="899691" y="2286563"/>
                  <a:ext cx="7760121" cy="348236"/>
                  <a:chOff x="899996" y="1047934"/>
                  <a:chExt cx="7760121" cy="348236"/>
                </a:xfrm>
              </p:grpSpPr>
              <p:cxnSp>
                <p:nvCxnSpPr>
                  <p:cNvPr id="101" name="Straight Connector 100"/>
                  <p:cNvCxnSpPr>
                    <a:cxnSpLocks noChangeShapeType="1"/>
                  </p:cNvCxnSpPr>
                  <p:nvPr/>
                </p:nvCxnSpPr>
                <p:spPr bwMode="auto">
                  <a:xfrm>
                    <a:off x="1093937" y="1223173"/>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3283" name="Picture 213"/>
                  <p:cNvPicPr>
                    <a:picLocks noChangeAspect="1"/>
                  </p:cNvPicPr>
                  <p:nvPr/>
                </p:nvPicPr>
                <p:blipFill>
                  <a:blip r:embed="rId4">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3281" name="Picture 2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3274" name="Group 204"/>
              <p:cNvGrpSpPr>
                <a:grpSpLocks/>
              </p:cNvGrpSpPr>
              <p:nvPr/>
            </p:nvGrpSpPr>
            <p:grpSpPr bwMode="auto">
              <a:xfrm>
                <a:off x="388768" y="759524"/>
                <a:ext cx="800539" cy="1454902"/>
                <a:chOff x="459543" y="1775465"/>
                <a:chExt cx="1138141" cy="1954688"/>
              </a:xfrm>
            </p:grpSpPr>
            <p:graphicFrame>
              <p:nvGraphicFramePr>
                <p:cNvPr id="93275" name="Object 205"/>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2431" name="Equation" r:id="rId9" imgW="355600" imgH="889000" progId="Equation.3">
                        <p:embed/>
                      </p:oleObj>
                    </mc:Choice>
                    <mc:Fallback>
                      <p:oleObj name="Equation" r:id="rId9" imgW="355600" imgH="8890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3276" name="TextBox 206"/>
                <p:cNvSpPr txBox="1">
                  <a:spLocks noChangeArrowheads="1"/>
                </p:cNvSpPr>
                <p:nvPr/>
              </p:nvSpPr>
              <p:spPr bwMode="auto">
                <a:xfrm rot="-5400000">
                  <a:off x="-136418" y="2550774"/>
                  <a:ext cx="1629507" cy="43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a:t>
                  </a:r>
                  <a:r>
                    <a:rPr lang="en-US" altLang="zh-CN" sz="1400">
                      <a:solidFill>
                        <a:srgbClr val="000000"/>
                      </a:solidFill>
                      <a:latin typeface="Calibri" charset="0"/>
                      <a:ea typeface="宋体" charset="-122"/>
                    </a:rPr>
                    <a:t>3</a:t>
                  </a:r>
                  <a:endParaRPr lang="en-US" altLang="en-US" sz="1400">
                    <a:solidFill>
                      <a:srgbClr val="000000"/>
                    </a:solidFill>
                    <a:latin typeface="Calibri" charset="0"/>
                    <a:ea typeface="宋体" charset="-122"/>
                  </a:endParaRPr>
                </a:p>
              </p:txBody>
            </p:sp>
          </p:grpSp>
        </p:grpSp>
        <p:grpSp>
          <p:nvGrpSpPr>
            <p:cNvPr id="93190" name="Group 220"/>
            <p:cNvGrpSpPr>
              <a:grpSpLocks/>
            </p:cNvGrpSpPr>
            <p:nvPr/>
          </p:nvGrpSpPr>
          <p:grpSpPr bwMode="auto">
            <a:xfrm>
              <a:off x="1331150" y="736934"/>
              <a:ext cx="7068264" cy="269470"/>
              <a:chOff x="1331150" y="736934"/>
              <a:chExt cx="7068264" cy="269470"/>
            </a:xfrm>
          </p:grpSpPr>
          <p:cxnSp>
            <p:nvCxnSpPr>
              <p:cNvPr id="79" name="Straight Connector 78"/>
              <p:cNvCxnSpPr>
                <a:cxnSpLocks noChangeShapeType="1"/>
              </p:cNvCxnSpPr>
              <p:nvPr/>
            </p:nvCxnSpPr>
            <p:spPr bwMode="auto">
              <a:xfrm>
                <a:off x="1331474"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0" name="Straight Connector 79"/>
              <p:cNvCxnSpPr>
                <a:cxnSpLocks noChangeShapeType="1"/>
              </p:cNvCxnSpPr>
              <p:nvPr/>
            </p:nvCxnSpPr>
            <p:spPr bwMode="auto">
              <a:xfrm>
                <a:off x="2477673"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1" name="Straight Connector 80"/>
              <p:cNvCxnSpPr>
                <a:cxnSpLocks noChangeShapeType="1"/>
              </p:cNvCxnSpPr>
              <p:nvPr/>
            </p:nvCxnSpPr>
            <p:spPr bwMode="auto">
              <a:xfrm>
                <a:off x="5462234"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2" name="Straight Connector 81"/>
              <p:cNvCxnSpPr>
                <a:cxnSpLocks noChangeShapeType="1"/>
              </p:cNvCxnSpPr>
              <p:nvPr/>
            </p:nvCxnSpPr>
            <p:spPr bwMode="auto">
              <a:xfrm>
                <a:off x="3242863"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3" name="Straight Connector 82"/>
              <p:cNvCxnSpPr>
                <a:cxnSpLocks noChangeShapeType="1"/>
              </p:cNvCxnSpPr>
              <p:nvPr/>
            </p:nvCxnSpPr>
            <p:spPr bwMode="auto">
              <a:xfrm>
                <a:off x="4852621"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4" name="Straight Connector 83"/>
              <p:cNvCxnSpPr>
                <a:cxnSpLocks noChangeShapeType="1"/>
              </p:cNvCxnSpPr>
              <p:nvPr/>
            </p:nvCxnSpPr>
            <p:spPr bwMode="auto">
              <a:xfrm>
                <a:off x="8399169"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5" name="Straight Connector 84"/>
              <p:cNvCxnSpPr>
                <a:cxnSpLocks noChangeShapeType="1"/>
              </p:cNvCxnSpPr>
              <p:nvPr/>
            </p:nvCxnSpPr>
            <p:spPr bwMode="auto">
              <a:xfrm>
                <a:off x="7389498"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6" name="Straight Connector 85"/>
              <p:cNvCxnSpPr>
                <a:cxnSpLocks noChangeShapeType="1"/>
              </p:cNvCxnSpPr>
              <p:nvPr/>
            </p:nvCxnSpPr>
            <p:spPr bwMode="auto">
              <a:xfrm>
                <a:off x="7219632"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7" name="Straight Connector 86"/>
              <p:cNvCxnSpPr>
                <a:cxnSpLocks noChangeShapeType="1"/>
              </p:cNvCxnSpPr>
              <p:nvPr/>
            </p:nvCxnSpPr>
            <p:spPr bwMode="auto">
              <a:xfrm>
                <a:off x="6440154"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8" name="Straight Connector 87"/>
              <p:cNvCxnSpPr>
                <a:cxnSpLocks noChangeShapeType="1"/>
              </p:cNvCxnSpPr>
              <p:nvPr/>
            </p:nvCxnSpPr>
            <p:spPr bwMode="auto">
              <a:xfrm>
                <a:off x="5967069"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9" name="Straight Connector 88"/>
              <p:cNvCxnSpPr>
                <a:cxnSpLocks noChangeShapeType="1"/>
              </p:cNvCxnSpPr>
              <p:nvPr/>
            </p:nvCxnSpPr>
            <p:spPr bwMode="auto">
              <a:xfrm>
                <a:off x="5155839"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0" name="Straight Connector 89"/>
              <p:cNvCxnSpPr>
                <a:cxnSpLocks noChangeShapeType="1"/>
              </p:cNvCxnSpPr>
              <p:nvPr/>
            </p:nvCxnSpPr>
            <p:spPr bwMode="auto">
              <a:xfrm>
                <a:off x="6544931"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1" name="Straight Connector 90"/>
              <p:cNvCxnSpPr>
                <a:cxnSpLocks noChangeShapeType="1"/>
              </p:cNvCxnSpPr>
              <p:nvPr/>
            </p:nvCxnSpPr>
            <p:spPr bwMode="auto">
              <a:xfrm>
                <a:off x="7811782"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10" name="Straight Connector 9"/>
            <p:cNvCxnSpPr>
              <a:cxnSpLocks noChangeShapeType="1"/>
            </p:cNvCxnSpPr>
            <p:nvPr/>
          </p:nvCxnSpPr>
          <p:spPr bwMode="auto">
            <a:xfrm>
              <a:off x="1452127"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a:off x="2185567"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5582887"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 name="Straight Connector 12"/>
            <p:cNvCxnSpPr>
              <a:cxnSpLocks noChangeShapeType="1"/>
            </p:cNvCxnSpPr>
            <p:nvPr/>
          </p:nvCxnSpPr>
          <p:spPr bwMode="auto">
            <a:xfrm>
              <a:off x="3363516"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p:nvCxnSpPr>
          <p:spPr bwMode="auto">
            <a:xfrm>
              <a:off x="4973274"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8229303"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6562394"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p:cNvCxnSpPr>
            <p:nvPr/>
          </p:nvCxnSpPr>
          <p:spPr bwMode="auto">
            <a:xfrm>
              <a:off x="6087722"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a:off x="5403495"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p:cNvCxnSpPr>
            <p:nvPr/>
          </p:nvCxnSpPr>
          <p:spPr bwMode="auto">
            <a:xfrm>
              <a:off x="6667171"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p:cNvCxnSpPr>
            <p:nvPr/>
          </p:nvCxnSpPr>
          <p:spPr bwMode="auto">
            <a:xfrm>
              <a:off x="6995791"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 name="Straight Connector 20"/>
            <p:cNvCxnSpPr>
              <a:cxnSpLocks noChangeShapeType="1"/>
            </p:cNvCxnSpPr>
            <p:nvPr/>
          </p:nvCxnSpPr>
          <p:spPr bwMode="auto">
            <a:xfrm>
              <a:off x="7694305"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p:cNvCxnSpPr>
            <p:nvPr/>
          </p:nvCxnSpPr>
          <p:spPr bwMode="auto">
            <a:xfrm>
              <a:off x="1340999"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 name="Straight Connector 22"/>
            <p:cNvCxnSpPr>
              <a:cxnSpLocks noChangeShapeType="1"/>
            </p:cNvCxnSpPr>
            <p:nvPr/>
          </p:nvCxnSpPr>
          <p:spPr bwMode="auto">
            <a:xfrm>
              <a:off x="3153962"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 name="Straight Connector 23"/>
            <p:cNvCxnSpPr>
              <a:cxnSpLocks noChangeShapeType="1"/>
            </p:cNvCxnSpPr>
            <p:nvPr/>
          </p:nvCxnSpPr>
          <p:spPr bwMode="auto">
            <a:xfrm>
              <a:off x="5471759"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p:cNvCxnSpPr>
            <p:nvPr/>
          </p:nvCxnSpPr>
          <p:spPr bwMode="auto">
            <a:xfrm>
              <a:off x="3252389"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p:cNvCxnSpPr>
            <p:nvPr/>
          </p:nvCxnSpPr>
          <p:spPr bwMode="auto">
            <a:xfrm>
              <a:off x="4687518"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p:cNvCxnSpPr>
            <p:nvPr/>
          </p:nvCxnSpPr>
          <p:spPr bwMode="auto">
            <a:xfrm>
              <a:off x="8118176"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 name="Straight Connector 27"/>
            <p:cNvCxnSpPr>
              <a:cxnSpLocks noChangeShapeType="1"/>
            </p:cNvCxnSpPr>
            <p:nvPr/>
          </p:nvCxnSpPr>
          <p:spPr bwMode="auto">
            <a:xfrm>
              <a:off x="7229157"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a:off x="5976595"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0" name="Straight Connector 29"/>
            <p:cNvCxnSpPr>
              <a:cxnSpLocks noChangeShapeType="1"/>
            </p:cNvCxnSpPr>
            <p:nvPr/>
          </p:nvCxnSpPr>
          <p:spPr bwMode="auto">
            <a:xfrm>
              <a:off x="6556044"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1" name="Straight Connector 30"/>
            <p:cNvCxnSpPr>
              <a:cxnSpLocks noChangeShapeType="1"/>
            </p:cNvCxnSpPr>
            <p:nvPr/>
          </p:nvCxnSpPr>
          <p:spPr bwMode="auto">
            <a:xfrm>
              <a:off x="6695746"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2" name="Straight Connector 31"/>
            <p:cNvCxnSpPr>
              <a:cxnSpLocks noChangeShapeType="1"/>
            </p:cNvCxnSpPr>
            <p:nvPr/>
          </p:nvCxnSpPr>
          <p:spPr bwMode="auto">
            <a:xfrm>
              <a:off x="1880761"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3" name="Straight Connector 32"/>
            <p:cNvCxnSpPr>
              <a:cxnSpLocks noChangeShapeType="1"/>
            </p:cNvCxnSpPr>
            <p:nvPr/>
          </p:nvCxnSpPr>
          <p:spPr bwMode="auto">
            <a:xfrm>
              <a:off x="5598762"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a:off x="3379391"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5" name="Straight Connector 34"/>
            <p:cNvCxnSpPr>
              <a:cxnSpLocks noChangeShapeType="1"/>
            </p:cNvCxnSpPr>
            <p:nvPr/>
          </p:nvCxnSpPr>
          <p:spPr bwMode="auto">
            <a:xfrm>
              <a:off x="4989149"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6" name="Straight Connector 35"/>
            <p:cNvCxnSpPr>
              <a:cxnSpLocks noChangeShapeType="1"/>
            </p:cNvCxnSpPr>
            <p:nvPr/>
          </p:nvCxnSpPr>
          <p:spPr bwMode="auto">
            <a:xfrm>
              <a:off x="8459496"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7" name="Straight Connector 36"/>
            <p:cNvCxnSpPr>
              <a:cxnSpLocks noChangeShapeType="1"/>
            </p:cNvCxnSpPr>
            <p:nvPr/>
          </p:nvCxnSpPr>
          <p:spPr bwMode="auto">
            <a:xfrm>
              <a:off x="7356160"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a:off x="6578269"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9" name="Straight Connector 38"/>
            <p:cNvCxnSpPr>
              <a:cxnSpLocks noChangeShapeType="1"/>
            </p:cNvCxnSpPr>
            <p:nvPr/>
          </p:nvCxnSpPr>
          <p:spPr bwMode="auto">
            <a:xfrm>
              <a:off x="6468730"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Straight Connector 39"/>
            <p:cNvCxnSpPr>
              <a:cxnSpLocks noChangeShapeType="1"/>
            </p:cNvCxnSpPr>
            <p:nvPr/>
          </p:nvCxnSpPr>
          <p:spPr bwMode="auto">
            <a:xfrm>
              <a:off x="6683046"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7710180"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2" name="Straight Connector 41"/>
            <p:cNvCxnSpPr>
              <a:cxnSpLocks noChangeShapeType="1"/>
            </p:cNvCxnSpPr>
            <p:nvPr/>
          </p:nvCxnSpPr>
          <p:spPr bwMode="auto">
            <a:xfrm>
              <a:off x="2726915"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3" name="Straight Connector 42"/>
            <p:cNvCxnSpPr>
              <a:cxnSpLocks noChangeShapeType="1"/>
            </p:cNvCxnSpPr>
            <p:nvPr/>
          </p:nvCxnSpPr>
          <p:spPr bwMode="auto">
            <a:xfrm>
              <a:off x="4855797"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a:off x="8111826"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5" name="Straight Connector 44"/>
            <p:cNvCxnSpPr>
              <a:cxnSpLocks noChangeShapeType="1"/>
            </p:cNvCxnSpPr>
            <p:nvPr/>
          </p:nvCxnSpPr>
          <p:spPr bwMode="auto">
            <a:xfrm>
              <a:off x="7222807"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6" name="Straight Connector 45"/>
            <p:cNvCxnSpPr>
              <a:cxnSpLocks noChangeShapeType="1"/>
            </p:cNvCxnSpPr>
            <p:nvPr/>
          </p:nvCxnSpPr>
          <p:spPr bwMode="auto">
            <a:xfrm>
              <a:off x="6444916"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7" name="Straight Connector 46"/>
            <p:cNvCxnSpPr>
              <a:cxnSpLocks noChangeShapeType="1"/>
            </p:cNvCxnSpPr>
            <p:nvPr/>
          </p:nvCxnSpPr>
          <p:spPr bwMode="auto">
            <a:xfrm>
              <a:off x="6549693"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8" name="Straight Connector 47"/>
            <p:cNvCxnSpPr>
              <a:cxnSpLocks noChangeShapeType="1"/>
            </p:cNvCxnSpPr>
            <p:nvPr/>
          </p:nvCxnSpPr>
          <p:spPr bwMode="auto">
            <a:xfrm>
              <a:off x="1588655" y="2915447"/>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9" name="Straight Connector 48"/>
            <p:cNvCxnSpPr>
              <a:cxnSpLocks noChangeShapeType="1"/>
            </p:cNvCxnSpPr>
            <p:nvPr/>
          </p:nvCxnSpPr>
          <p:spPr bwMode="auto">
            <a:xfrm>
              <a:off x="4697043" y="2915447"/>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0" name="Straight Connector 49"/>
            <p:cNvCxnSpPr>
              <a:cxnSpLocks noChangeShapeType="1"/>
            </p:cNvCxnSpPr>
            <p:nvPr/>
          </p:nvCxnSpPr>
          <p:spPr bwMode="auto">
            <a:xfrm>
              <a:off x="8302329" y="2915447"/>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1" name="Straight Connector 50"/>
            <p:cNvCxnSpPr>
              <a:cxnSpLocks noChangeShapeType="1"/>
            </p:cNvCxnSpPr>
            <p:nvPr/>
          </p:nvCxnSpPr>
          <p:spPr bwMode="auto">
            <a:xfrm>
              <a:off x="7064054" y="2915447"/>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2" name="Straight Connector 51"/>
            <p:cNvCxnSpPr>
              <a:cxnSpLocks noChangeShapeType="1"/>
            </p:cNvCxnSpPr>
            <p:nvPr/>
          </p:nvCxnSpPr>
          <p:spPr bwMode="auto">
            <a:xfrm>
              <a:off x="6390940" y="2915447"/>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3" name="Straight Connector 52"/>
            <p:cNvCxnSpPr>
              <a:cxnSpLocks noChangeShapeType="1"/>
            </p:cNvCxnSpPr>
            <p:nvPr/>
          </p:nvCxnSpPr>
          <p:spPr bwMode="auto">
            <a:xfrm>
              <a:off x="3373041" y="3280489"/>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4" name="Straight Connector 53"/>
            <p:cNvCxnSpPr>
              <a:cxnSpLocks noChangeShapeType="1"/>
            </p:cNvCxnSpPr>
            <p:nvPr/>
          </p:nvCxnSpPr>
          <p:spPr bwMode="auto">
            <a:xfrm>
              <a:off x="8397581" y="3280489"/>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5" name="Straight Connector 54"/>
            <p:cNvCxnSpPr>
              <a:cxnSpLocks noChangeShapeType="1"/>
            </p:cNvCxnSpPr>
            <p:nvPr/>
          </p:nvCxnSpPr>
          <p:spPr bwMode="auto">
            <a:xfrm>
              <a:off x="7508563" y="3280489"/>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6" name="Straight Connector 55"/>
            <p:cNvCxnSpPr>
              <a:cxnSpLocks noChangeShapeType="1"/>
            </p:cNvCxnSpPr>
            <p:nvPr/>
          </p:nvCxnSpPr>
          <p:spPr bwMode="auto">
            <a:xfrm>
              <a:off x="6541756" y="3280489"/>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7" name="Straight Connector 56"/>
            <p:cNvCxnSpPr>
              <a:cxnSpLocks noChangeShapeType="1"/>
            </p:cNvCxnSpPr>
            <p:nvPr/>
          </p:nvCxnSpPr>
          <p:spPr bwMode="auto">
            <a:xfrm>
              <a:off x="1906161"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p:cNvCxnSpPr>
            <p:nvPr/>
          </p:nvCxnSpPr>
          <p:spPr bwMode="auto">
            <a:xfrm>
              <a:off x="5014550"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9" name="Straight Connector 58"/>
            <p:cNvCxnSpPr>
              <a:cxnSpLocks noChangeShapeType="1"/>
            </p:cNvCxnSpPr>
            <p:nvPr/>
          </p:nvCxnSpPr>
          <p:spPr bwMode="auto">
            <a:xfrm>
              <a:off x="8270579"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0" name="Straight Connector 59"/>
            <p:cNvCxnSpPr>
              <a:cxnSpLocks noChangeShapeType="1"/>
            </p:cNvCxnSpPr>
            <p:nvPr/>
          </p:nvCxnSpPr>
          <p:spPr bwMode="auto">
            <a:xfrm>
              <a:off x="7381561"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1" name="Straight Connector 60"/>
            <p:cNvCxnSpPr>
              <a:cxnSpLocks noChangeShapeType="1"/>
            </p:cNvCxnSpPr>
            <p:nvPr/>
          </p:nvCxnSpPr>
          <p:spPr bwMode="auto">
            <a:xfrm>
              <a:off x="6540168"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2" name="Straight Connector 61"/>
            <p:cNvCxnSpPr>
              <a:cxnSpLocks noChangeShapeType="1"/>
            </p:cNvCxnSpPr>
            <p:nvPr/>
          </p:nvCxnSpPr>
          <p:spPr bwMode="auto">
            <a:xfrm>
              <a:off x="8545222"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3" name="Straight Connector 62"/>
            <p:cNvCxnSpPr>
              <a:cxnSpLocks noChangeShapeType="1"/>
            </p:cNvCxnSpPr>
            <p:nvPr/>
          </p:nvCxnSpPr>
          <p:spPr bwMode="auto">
            <a:xfrm>
              <a:off x="1626755" y="45359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4" name="Straight Connector 63"/>
            <p:cNvCxnSpPr>
              <a:cxnSpLocks noChangeShapeType="1"/>
            </p:cNvCxnSpPr>
            <p:nvPr/>
          </p:nvCxnSpPr>
          <p:spPr bwMode="auto">
            <a:xfrm>
              <a:off x="2665002" y="45359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5" name="Straight Connector 64"/>
            <p:cNvCxnSpPr>
              <a:cxnSpLocks noChangeShapeType="1"/>
            </p:cNvCxnSpPr>
            <p:nvPr/>
          </p:nvCxnSpPr>
          <p:spPr bwMode="auto">
            <a:xfrm>
              <a:off x="5147903" y="45359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6" name="Straight Connector 65"/>
            <p:cNvCxnSpPr>
              <a:cxnSpLocks noChangeShapeType="1"/>
            </p:cNvCxnSpPr>
            <p:nvPr/>
          </p:nvCxnSpPr>
          <p:spPr bwMode="auto">
            <a:xfrm>
              <a:off x="6737022" y="45359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7" name="Straight Connector 66"/>
            <p:cNvCxnSpPr>
              <a:cxnSpLocks noChangeShapeType="1"/>
            </p:cNvCxnSpPr>
            <p:nvPr/>
          </p:nvCxnSpPr>
          <p:spPr bwMode="auto">
            <a:xfrm>
              <a:off x="6262351" y="45359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8" name="Straight Connector 67"/>
            <p:cNvCxnSpPr>
              <a:cxnSpLocks noChangeShapeType="1"/>
            </p:cNvCxnSpPr>
            <p:nvPr/>
          </p:nvCxnSpPr>
          <p:spPr bwMode="auto">
            <a:xfrm>
              <a:off x="7257733" y="49184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9" name="Straight Connector 68"/>
            <p:cNvCxnSpPr>
              <a:cxnSpLocks noChangeShapeType="1"/>
            </p:cNvCxnSpPr>
            <p:nvPr/>
          </p:nvCxnSpPr>
          <p:spPr bwMode="auto">
            <a:xfrm>
              <a:off x="5363807" y="4910478"/>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0" name="Straight Connector 69"/>
            <p:cNvCxnSpPr>
              <a:cxnSpLocks noChangeShapeType="1"/>
            </p:cNvCxnSpPr>
            <p:nvPr/>
          </p:nvCxnSpPr>
          <p:spPr bwMode="auto">
            <a:xfrm>
              <a:off x="6525881" y="4910478"/>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1" name="Straight Connector 70"/>
            <p:cNvCxnSpPr>
              <a:cxnSpLocks noChangeShapeType="1"/>
            </p:cNvCxnSpPr>
            <p:nvPr/>
          </p:nvCxnSpPr>
          <p:spPr bwMode="auto">
            <a:xfrm>
              <a:off x="3317477" y="5246951"/>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2" name="Straight Connector 71"/>
            <p:cNvCxnSpPr>
              <a:cxnSpLocks noChangeShapeType="1"/>
            </p:cNvCxnSpPr>
            <p:nvPr/>
          </p:nvCxnSpPr>
          <p:spPr bwMode="auto">
            <a:xfrm>
              <a:off x="5300306" y="5275520"/>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3" name="Straight Connector 72"/>
            <p:cNvCxnSpPr>
              <a:cxnSpLocks noChangeShapeType="1"/>
            </p:cNvCxnSpPr>
            <p:nvPr/>
          </p:nvCxnSpPr>
          <p:spPr bwMode="auto">
            <a:xfrm>
              <a:off x="6557632" y="5275520"/>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4" name="Straight Connector 73"/>
            <p:cNvCxnSpPr>
              <a:cxnSpLocks noChangeShapeType="1"/>
            </p:cNvCxnSpPr>
            <p:nvPr/>
          </p:nvCxnSpPr>
          <p:spPr bwMode="auto">
            <a:xfrm>
              <a:off x="8021337" y="5275520"/>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5" name="Straight Connector 74"/>
            <p:cNvCxnSpPr>
              <a:cxnSpLocks noChangeShapeType="1"/>
            </p:cNvCxnSpPr>
            <p:nvPr/>
          </p:nvCxnSpPr>
          <p:spPr bwMode="auto">
            <a:xfrm>
              <a:off x="1477527" y="578499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6" name="Straight Connector 75"/>
            <p:cNvCxnSpPr>
              <a:cxnSpLocks noChangeShapeType="1"/>
            </p:cNvCxnSpPr>
            <p:nvPr/>
          </p:nvCxnSpPr>
          <p:spPr bwMode="auto">
            <a:xfrm>
              <a:off x="4998675" y="578499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7" name="Straight Connector 76"/>
            <p:cNvCxnSpPr>
              <a:cxnSpLocks noChangeShapeType="1"/>
            </p:cNvCxnSpPr>
            <p:nvPr/>
          </p:nvCxnSpPr>
          <p:spPr bwMode="auto">
            <a:xfrm>
              <a:off x="6587794" y="578499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8" name="Straight Connector 77"/>
            <p:cNvCxnSpPr>
              <a:cxnSpLocks noChangeShapeType="1"/>
            </p:cNvCxnSpPr>
            <p:nvPr/>
          </p:nvCxnSpPr>
          <p:spPr bwMode="auto">
            <a:xfrm>
              <a:off x="5890868" y="578499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93186" name="Title 1"/>
          <p:cNvSpPr txBox="1">
            <a:spLocks/>
          </p:cNvSpPr>
          <p:nvPr/>
        </p:nvSpPr>
        <p:spPr bwMode="auto">
          <a:xfrm>
            <a:off x="2209800" y="-96838"/>
            <a:ext cx="7772400" cy="51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en-US" sz="4000">
                <a:solidFill>
                  <a:srgbClr val="000000"/>
                </a:solidFill>
              </a:rPr>
              <a:t>Mutation recurrence</a:t>
            </a:r>
          </a:p>
        </p:txBody>
      </p:sp>
      <p:sp>
        <p:nvSpPr>
          <p:cNvPr id="2" name="Slide Number Placeholder 1"/>
          <p:cNvSpPr>
            <a:spLocks noGrp="1"/>
          </p:cNvSpPr>
          <p:nvPr>
            <p:ph type="sldNum" sz="quarter" idx="12"/>
          </p:nvPr>
        </p:nvSpPr>
        <p:spPr/>
        <p:txBody>
          <a:bodyPr/>
          <a:lstStyle/>
          <a:p>
            <a:fld id="{F29E7C7A-26C8-1B43-8ECC-471110291FEC}" type="slidenum">
              <a:rPr lang="en-US" smtClean="0"/>
              <a:t>1</a:t>
            </a:fld>
            <a:endParaRPr lang="en-US"/>
          </a:p>
        </p:txBody>
      </p:sp>
    </p:spTree>
    <p:extLst>
      <p:ext uri="{BB962C8B-B14F-4D97-AF65-F5344CB8AC3E}">
        <p14:creationId xmlns:p14="http://schemas.microsoft.com/office/powerpoint/2010/main" val="19971309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MOAT-v: Variant-based Permutation</a:t>
            </a:r>
          </a:p>
        </p:txBody>
      </p:sp>
      <p:sp>
        <p:nvSpPr>
          <p:cNvPr id="3" name="Content Placeholder 2"/>
          <p:cNvSpPr>
            <a:spLocks noGrp="1"/>
          </p:cNvSpPr>
          <p:nvPr>
            <p:ph idx="1"/>
          </p:nvPr>
        </p:nvSpPr>
        <p:spPr/>
        <p:txBody>
          <a:bodyPr>
            <a:normAutofit/>
          </a:bodyPr>
          <a:lstStyle/>
          <a:p>
            <a:r>
              <a:rPr lang="en-US" sz="3200" dirty="0"/>
              <a:t>For each </a:t>
            </a:r>
            <a:r>
              <a:rPr lang="en-US" sz="3200" dirty="0" smtClean="0"/>
              <a:t>bin, </a:t>
            </a:r>
            <a:r>
              <a:rPr lang="en-US" sz="3200" dirty="0"/>
              <a:t>repeat </a:t>
            </a:r>
            <a:r>
              <a:rPr lang="en-US" sz="3200" i="1" dirty="0"/>
              <a:t>n</a:t>
            </a:r>
            <a:r>
              <a:rPr lang="en-US" sz="3200" dirty="0"/>
              <a:t> times:</a:t>
            </a:r>
          </a:p>
          <a:p>
            <a:pPr lvl="1"/>
            <a:r>
              <a:rPr lang="en-US" sz="2800" dirty="0"/>
              <a:t>Iterate through intersecting variants: pick a new location in </a:t>
            </a:r>
            <a:r>
              <a:rPr lang="en-US" sz="2800" dirty="0" smtClean="0"/>
              <a:t>the bin </a:t>
            </a:r>
            <a:r>
              <a:rPr lang="en-US" sz="2800" dirty="0"/>
              <a:t>that has the same trinucleotide context in the reference genome as the original variant location</a:t>
            </a:r>
          </a:p>
          <a:p>
            <a:pPr lvl="2"/>
            <a:r>
              <a:rPr lang="en-US" sz="2400" dirty="0"/>
              <a:t>Pick with uniform probability, excluding the original variant location as a possible new location</a:t>
            </a:r>
          </a:p>
        </p:txBody>
      </p:sp>
      <p:sp>
        <p:nvSpPr>
          <p:cNvPr id="4" name="Slide Number Placeholder 3"/>
          <p:cNvSpPr>
            <a:spLocks noGrp="1"/>
          </p:cNvSpPr>
          <p:nvPr>
            <p:ph type="sldNum" sz="quarter" idx="12"/>
          </p:nvPr>
        </p:nvSpPr>
        <p:spPr/>
        <p:txBody>
          <a:bodyPr/>
          <a:lstStyle/>
          <a:p>
            <a:fld id="{44F060AF-B61B-8141-8947-7E43BD1D209A}" type="slidenum">
              <a:rPr lang="en-US" smtClean="0"/>
              <a:t>10</a:t>
            </a:fld>
            <a:endParaRPr lang="en-US"/>
          </a:p>
        </p:txBody>
      </p:sp>
      <p:cxnSp>
        <p:nvCxnSpPr>
          <p:cNvPr id="25" name="Straight Connector 24"/>
          <p:cNvCxnSpPr/>
          <p:nvPr/>
        </p:nvCxnSpPr>
        <p:spPr>
          <a:xfrm>
            <a:off x="2216608" y="5569116"/>
            <a:ext cx="8229600" cy="18273"/>
          </a:xfrm>
          <a:prstGeom prst="line">
            <a:avLst/>
          </a:prstGeom>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2152650" y="5715299"/>
            <a:ext cx="8424106" cy="461665"/>
          </a:xfrm>
          <a:prstGeom prst="rect">
            <a:avLst/>
          </a:prstGeom>
          <a:noFill/>
        </p:spPr>
        <p:txBody>
          <a:bodyPr wrap="square" rtlCol="0">
            <a:spAutoFit/>
          </a:bodyPr>
          <a:lstStyle/>
          <a:p>
            <a:r>
              <a:rPr lang="en-US" sz="2400"/>
              <a:t>CTTCAAGTTCTCAACTCCTGTCAATATCCCTTCCCCTCAACTTGACAATC</a:t>
            </a:r>
            <a:endParaRPr lang="en-US" sz="2400" dirty="0"/>
          </a:p>
        </p:txBody>
      </p:sp>
      <p:sp>
        <p:nvSpPr>
          <p:cNvPr id="27" name="TextBox 26"/>
          <p:cNvSpPr txBox="1"/>
          <p:nvPr/>
        </p:nvSpPr>
        <p:spPr>
          <a:xfrm>
            <a:off x="1762638" y="5578252"/>
            <a:ext cx="453970" cy="369332"/>
          </a:xfrm>
          <a:prstGeom prst="rect">
            <a:avLst/>
          </a:prstGeom>
          <a:noFill/>
        </p:spPr>
        <p:txBody>
          <a:bodyPr wrap="none" rtlCol="0">
            <a:spAutoFit/>
          </a:bodyPr>
          <a:lstStyle/>
          <a:p>
            <a:r>
              <a:rPr lang="en-US" dirty="0"/>
              <a:t>ref</a:t>
            </a:r>
          </a:p>
        </p:txBody>
      </p:sp>
      <p:sp>
        <p:nvSpPr>
          <p:cNvPr id="28" name="TextBox 27"/>
          <p:cNvSpPr txBox="1"/>
          <p:nvPr/>
        </p:nvSpPr>
        <p:spPr>
          <a:xfrm>
            <a:off x="1772118" y="4972332"/>
            <a:ext cx="428322" cy="369332"/>
          </a:xfrm>
          <a:prstGeom prst="rect">
            <a:avLst/>
          </a:prstGeom>
          <a:noFill/>
        </p:spPr>
        <p:txBody>
          <a:bodyPr wrap="none" rtlCol="0">
            <a:spAutoFit/>
          </a:bodyPr>
          <a:lstStyle/>
          <a:p>
            <a:r>
              <a:rPr lang="en-US" dirty="0"/>
              <a:t>alt</a:t>
            </a:r>
          </a:p>
        </p:txBody>
      </p:sp>
      <p:sp>
        <p:nvSpPr>
          <p:cNvPr id="29" name="TextBox 28"/>
          <p:cNvSpPr txBox="1"/>
          <p:nvPr/>
        </p:nvSpPr>
        <p:spPr>
          <a:xfrm>
            <a:off x="5721655" y="5018015"/>
            <a:ext cx="338554" cy="461665"/>
          </a:xfrm>
          <a:prstGeom prst="rect">
            <a:avLst/>
          </a:prstGeom>
          <a:noFill/>
        </p:spPr>
        <p:txBody>
          <a:bodyPr wrap="none" rtlCol="0">
            <a:spAutoFit/>
          </a:bodyPr>
          <a:lstStyle/>
          <a:p>
            <a:r>
              <a:rPr lang="en-US" sz="2400" dirty="0"/>
              <a:t>T</a:t>
            </a:r>
          </a:p>
        </p:txBody>
      </p:sp>
      <p:sp>
        <p:nvSpPr>
          <p:cNvPr id="30" name="Rectangle 29"/>
          <p:cNvSpPr/>
          <p:nvPr/>
        </p:nvSpPr>
        <p:spPr>
          <a:xfrm>
            <a:off x="5794752" y="5084887"/>
            <a:ext cx="182743" cy="1092076"/>
          </a:xfrm>
          <a:prstGeom prst="rect">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2801362" y="5989391"/>
            <a:ext cx="337953" cy="461665"/>
          </a:xfrm>
          <a:prstGeom prst="rect">
            <a:avLst/>
          </a:prstGeom>
          <a:noFill/>
        </p:spPr>
        <p:txBody>
          <a:bodyPr wrap="none" rtlCol="0">
            <a:spAutoFit/>
          </a:bodyPr>
          <a:lstStyle/>
          <a:p>
            <a:r>
              <a:rPr lang="en-US" sz="2400" dirty="0"/>
              <a:t>*</a:t>
            </a:r>
          </a:p>
        </p:txBody>
      </p:sp>
      <p:sp>
        <p:nvSpPr>
          <p:cNvPr id="33" name="TextBox 32"/>
          <p:cNvSpPr txBox="1"/>
          <p:nvPr/>
        </p:nvSpPr>
        <p:spPr>
          <a:xfrm>
            <a:off x="4096940" y="6091304"/>
            <a:ext cx="337953" cy="461665"/>
          </a:xfrm>
          <a:prstGeom prst="rect">
            <a:avLst/>
          </a:prstGeom>
          <a:noFill/>
        </p:spPr>
        <p:txBody>
          <a:bodyPr wrap="none" rtlCol="0">
            <a:spAutoFit/>
          </a:bodyPr>
          <a:lstStyle/>
          <a:p>
            <a:r>
              <a:rPr lang="en-US" sz="2400" dirty="0"/>
              <a:t>*</a:t>
            </a:r>
          </a:p>
        </p:txBody>
      </p:sp>
      <p:sp>
        <p:nvSpPr>
          <p:cNvPr id="36" name="TextBox 35"/>
          <p:cNvSpPr txBox="1"/>
          <p:nvPr/>
        </p:nvSpPr>
        <p:spPr>
          <a:xfrm>
            <a:off x="8206067" y="5976904"/>
            <a:ext cx="337953" cy="461665"/>
          </a:xfrm>
          <a:prstGeom prst="rect">
            <a:avLst/>
          </a:prstGeom>
          <a:noFill/>
        </p:spPr>
        <p:txBody>
          <a:bodyPr wrap="none" rtlCol="0">
            <a:spAutoFit/>
          </a:bodyPr>
          <a:lstStyle/>
          <a:p>
            <a:r>
              <a:rPr lang="en-US" sz="2400" dirty="0"/>
              <a:t>*</a:t>
            </a:r>
          </a:p>
        </p:txBody>
      </p:sp>
      <p:sp>
        <p:nvSpPr>
          <p:cNvPr id="37" name="TextBox 36"/>
          <p:cNvSpPr txBox="1"/>
          <p:nvPr/>
        </p:nvSpPr>
        <p:spPr>
          <a:xfrm>
            <a:off x="9542334" y="5982183"/>
            <a:ext cx="337953" cy="461665"/>
          </a:xfrm>
          <a:prstGeom prst="rect">
            <a:avLst/>
          </a:prstGeom>
          <a:noFill/>
        </p:spPr>
        <p:txBody>
          <a:bodyPr wrap="none" rtlCol="0">
            <a:spAutoFit/>
          </a:bodyPr>
          <a:lstStyle/>
          <a:p>
            <a:r>
              <a:rPr lang="en-US" sz="2400" dirty="0"/>
              <a:t>*</a:t>
            </a:r>
          </a:p>
        </p:txBody>
      </p:sp>
      <p:sp>
        <p:nvSpPr>
          <p:cNvPr id="38" name="Rectangle 37"/>
          <p:cNvSpPr/>
          <p:nvPr/>
        </p:nvSpPr>
        <p:spPr>
          <a:xfrm>
            <a:off x="4167104" y="5074759"/>
            <a:ext cx="182743" cy="1092076"/>
          </a:xfrm>
          <a:prstGeom prst="rect">
            <a:avLst/>
          </a:prstGeom>
          <a:noFill/>
          <a:ln w="254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p:cNvSpPr txBox="1"/>
          <p:nvPr/>
        </p:nvSpPr>
        <p:spPr>
          <a:xfrm>
            <a:off x="4096338" y="5018015"/>
            <a:ext cx="338554" cy="461665"/>
          </a:xfrm>
          <a:prstGeom prst="rect">
            <a:avLst/>
          </a:prstGeom>
          <a:noFill/>
        </p:spPr>
        <p:txBody>
          <a:bodyPr wrap="none" rtlCol="0">
            <a:spAutoFit/>
          </a:bodyPr>
          <a:lstStyle/>
          <a:p>
            <a:r>
              <a:rPr lang="en-US" sz="2400" dirty="0"/>
              <a:t>T</a:t>
            </a:r>
          </a:p>
        </p:txBody>
      </p:sp>
      <p:sp>
        <p:nvSpPr>
          <p:cNvPr id="40" name="TextBox 39"/>
          <p:cNvSpPr txBox="1"/>
          <p:nvPr/>
        </p:nvSpPr>
        <p:spPr>
          <a:xfrm>
            <a:off x="5088514" y="4764028"/>
            <a:ext cx="1622111" cy="369332"/>
          </a:xfrm>
          <a:prstGeom prst="rect">
            <a:avLst/>
          </a:prstGeom>
          <a:noFill/>
        </p:spPr>
        <p:txBody>
          <a:bodyPr wrap="none" rtlCol="0">
            <a:spAutoFit/>
          </a:bodyPr>
          <a:lstStyle/>
          <a:p>
            <a:r>
              <a:rPr lang="en-US" dirty="0">
                <a:solidFill>
                  <a:srgbClr val="FF0000"/>
                </a:solidFill>
              </a:rPr>
              <a:t>original variant</a:t>
            </a:r>
          </a:p>
        </p:txBody>
      </p:sp>
      <p:sp>
        <p:nvSpPr>
          <p:cNvPr id="41" name="TextBox 40"/>
          <p:cNvSpPr txBox="1"/>
          <p:nvPr/>
        </p:nvSpPr>
        <p:spPr>
          <a:xfrm>
            <a:off x="3654101" y="4750497"/>
            <a:ext cx="1318246" cy="369332"/>
          </a:xfrm>
          <a:prstGeom prst="rect">
            <a:avLst/>
          </a:prstGeom>
          <a:noFill/>
        </p:spPr>
        <p:txBody>
          <a:bodyPr wrap="none" rtlCol="0">
            <a:spAutoFit/>
          </a:bodyPr>
          <a:lstStyle/>
          <a:p>
            <a:r>
              <a:rPr lang="en-US">
                <a:solidFill>
                  <a:schemeClr val="accent6">
                    <a:lumMod val="50000"/>
                  </a:schemeClr>
                </a:solidFill>
              </a:rPr>
              <a:t>new </a:t>
            </a:r>
            <a:r>
              <a:rPr lang="en-US" dirty="0">
                <a:solidFill>
                  <a:schemeClr val="accent6">
                    <a:lumMod val="50000"/>
                  </a:schemeClr>
                </a:solidFill>
              </a:rPr>
              <a:t>variant</a:t>
            </a:r>
          </a:p>
        </p:txBody>
      </p:sp>
      <p:sp>
        <p:nvSpPr>
          <p:cNvPr id="42" name="TextBox 41"/>
          <p:cNvSpPr txBox="1"/>
          <p:nvPr/>
        </p:nvSpPr>
        <p:spPr>
          <a:xfrm>
            <a:off x="1524001" y="6488668"/>
            <a:ext cx="3961405" cy="369332"/>
          </a:xfrm>
          <a:prstGeom prst="rect">
            <a:avLst/>
          </a:prstGeom>
          <a:noFill/>
        </p:spPr>
        <p:txBody>
          <a:bodyPr wrap="none" rtlCol="0">
            <a:spAutoFit/>
          </a:bodyPr>
          <a:lstStyle/>
          <a:p>
            <a:r>
              <a:rPr lang="en-US" dirty="0"/>
              <a:t>* = candidates for variant’s </a:t>
            </a:r>
            <a:r>
              <a:rPr lang="en-US"/>
              <a:t>new location</a:t>
            </a:r>
            <a:endParaRPr lang="en-US" dirty="0"/>
          </a:p>
        </p:txBody>
      </p:sp>
    </p:spTree>
    <p:extLst>
      <p:ext uri="{BB962C8B-B14F-4D97-AF65-F5344CB8AC3E}">
        <p14:creationId xmlns:p14="http://schemas.microsoft.com/office/powerpoint/2010/main" val="644713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MOAT-s</a:t>
            </a:r>
          </a:p>
        </p:txBody>
      </p:sp>
      <p:sp>
        <p:nvSpPr>
          <p:cNvPr id="3" name="Content Placeholder 2"/>
          <p:cNvSpPr>
            <a:spLocks noGrp="1"/>
          </p:cNvSpPr>
          <p:nvPr>
            <p:ph idx="1"/>
          </p:nvPr>
        </p:nvSpPr>
        <p:spPr>
          <a:xfrm>
            <a:off x="838200" y="1821320"/>
            <a:ext cx="10515600" cy="1226920"/>
          </a:xfrm>
        </p:spPr>
        <p:txBody>
          <a:bodyPr>
            <a:normAutofit fontScale="77500" lnSpcReduction="20000"/>
          </a:bodyPr>
          <a:lstStyle/>
          <a:p>
            <a:r>
              <a:rPr lang="en-US" sz="3200" dirty="0"/>
              <a:t>A somatic variant simulator</a:t>
            </a:r>
          </a:p>
          <a:p>
            <a:pPr lvl="1"/>
            <a:r>
              <a:rPr lang="en-US" sz="2800" dirty="0"/>
              <a:t>Given a set of input variants, shuffle to new locations, taking genome structure into account</a:t>
            </a:r>
          </a:p>
          <a:p>
            <a:pPr lvl="1"/>
            <a:r>
              <a:rPr lang="en-US" sz="2800" dirty="0"/>
              <a:t>MOAT-v’s permutation step without the p-value calculations</a:t>
            </a:r>
          </a:p>
        </p:txBody>
      </p:sp>
      <p:sp>
        <p:nvSpPr>
          <p:cNvPr id="4" name="Slide Number Placeholder 3"/>
          <p:cNvSpPr>
            <a:spLocks noGrp="1"/>
          </p:cNvSpPr>
          <p:nvPr>
            <p:ph type="sldNum" sz="quarter" idx="12"/>
          </p:nvPr>
        </p:nvSpPr>
        <p:spPr/>
        <p:txBody>
          <a:bodyPr/>
          <a:lstStyle/>
          <a:p>
            <a:fld id="{4978CFAC-1FD5-9C4F-87A3-9352386EFE1B}" type="slidenum">
              <a:rPr lang="en-US" smtClean="0"/>
              <a:t>11</a:t>
            </a:fld>
            <a:endParaRPr lang="en-US"/>
          </a:p>
        </p:txBody>
      </p:sp>
      <p:grpSp>
        <p:nvGrpSpPr>
          <p:cNvPr id="91" name="Group 90"/>
          <p:cNvGrpSpPr/>
          <p:nvPr/>
        </p:nvGrpSpPr>
        <p:grpSpPr>
          <a:xfrm>
            <a:off x="1457925" y="3048240"/>
            <a:ext cx="9276149" cy="3772587"/>
            <a:chOff x="1457925" y="3048240"/>
            <a:chExt cx="9276149" cy="3772587"/>
          </a:xfrm>
        </p:grpSpPr>
        <p:cxnSp>
          <p:nvCxnSpPr>
            <p:cNvPr id="5" name="Straight Arrow Connector 4"/>
            <p:cNvCxnSpPr/>
            <p:nvPr/>
          </p:nvCxnSpPr>
          <p:spPr>
            <a:xfrm>
              <a:off x="5938727" y="3721318"/>
              <a:ext cx="1056173" cy="3755"/>
            </a:xfrm>
            <a:prstGeom prst="straightConnector1">
              <a:avLst/>
            </a:prstGeom>
            <a:ln>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grpSp>
          <p:nvGrpSpPr>
            <p:cNvPr id="6" name="Group 5"/>
            <p:cNvGrpSpPr/>
            <p:nvPr/>
          </p:nvGrpSpPr>
          <p:grpSpPr>
            <a:xfrm>
              <a:off x="1601553" y="3924075"/>
              <a:ext cx="8680410" cy="216761"/>
              <a:chOff x="249365" y="6756758"/>
              <a:chExt cx="5941780" cy="148374"/>
            </a:xfrm>
          </p:grpSpPr>
          <p:sp>
            <p:nvSpPr>
              <p:cNvPr id="7" name="Rectangle 6"/>
              <p:cNvSpPr/>
              <p:nvPr/>
            </p:nvSpPr>
            <p:spPr>
              <a:xfrm>
                <a:off x="249365" y="6760923"/>
                <a:ext cx="737233" cy="1442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Rectangle 7"/>
              <p:cNvSpPr/>
              <p:nvPr/>
            </p:nvSpPr>
            <p:spPr>
              <a:xfrm>
                <a:off x="993942" y="6760922"/>
                <a:ext cx="737233" cy="1442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9" name="Rectangle 8"/>
              <p:cNvSpPr/>
              <p:nvPr/>
            </p:nvSpPr>
            <p:spPr>
              <a:xfrm>
                <a:off x="1731175" y="6760922"/>
                <a:ext cx="737233" cy="1442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2475754" y="6760922"/>
                <a:ext cx="737233" cy="1442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1" name="Rectangle 10"/>
              <p:cNvSpPr/>
              <p:nvPr/>
            </p:nvSpPr>
            <p:spPr>
              <a:xfrm>
                <a:off x="3220332" y="6760922"/>
                <a:ext cx="737233" cy="1442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2" name="Rectangle 11"/>
              <p:cNvSpPr/>
              <p:nvPr/>
            </p:nvSpPr>
            <p:spPr>
              <a:xfrm>
                <a:off x="3964909" y="6760922"/>
                <a:ext cx="737233" cy="1442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13" name="Rectangle 12"/>
              <p:cNvSpPr/>
              <p:nvPr/>
            </p:nvSpPr>
            <p:spPr>
              <a:xfrm>
                <a:off x="4709486" y="6756758"/>
                <a:ext cx="737233" cy="1442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5453912" y="6756758"/>
                <a:ext cx="737233" cy="14420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15" name="Content Placeholder 2"/>
            <p:cNvSpPr txBox="1">
              <a:spLocks/>
            </p:cNvSpPr>
            <p:nvPr/>
          </p:nvSpPr>
          <p:spPr>
            <a:xfrm>
              <a:off x="1458642" y="3534953"/>
              <a:ext cx="8270103" cy="579163"/>
            </a:xfrm>
            <a:prstGeom prst="rect">
              <a:avLst/>
            </a:prstGeom>
          </p:spPr>
          <p:txBody>
            <a:bodyPr>
              <a:normAutofit/>
            </a:bodyPr>
            <a:lstStyle>
              <a:lvl1pPr marL="257162" indent="-257162" algn="l" defTabSz="342884" rtl="0" eaLnBrk="1" latinLnBrk="0" hangingPunct="1">
                <a:spcBef>
                  <a:spcPct val="20000"/>
                </a:spcBef>
                <a:buFont typeface="Arial"/>
                <a:buChar char="•"/>
                <a:defRPr sz="2400" kern="1200">
                  <a:solidFill>
                    <a:schemeClr val="tx1"/>
                  </a:solidFill>
                  <a:latin typeface="+mn-lt"/>
                  <a:ea typeface="+mn-ea"/>
                  <a:cs typeface="+mn-cs"/>
                </a:defRPr>
              </a:lvl1pPr>
              <a:lvl2pPr marL="557185" indent="-214303" algn="l" defTabSz="342884" rtl="0" eaLnBrk="1" latinLnBrk="0" hangingPunct="1">
                <a:spcBef>
                  <a:spcPct val="20000"/>
                </a:spcBef>
                <a:buFont typeface="Arial"/>
                <a:buChar char="–"/>
                <a:defRPr sz="2100" kern="1200">
                  <a:solidFill>
                    <a:schemeClr val="tx1"/>
                  </a:solidFill>
                  <a:latin typeface="+mn-lt"/>
                  <a:ea typeface="+mn-ea"/>
                  <a:cs typeface="+mn-cs"/>
                </a:defRPr>
              </a:lvl2pPr>
              <a:lvl3pPr marL="857207" indent="-171441" algn="l" defTabSz="342884" rtl="0" eaLnBrk="1" latinLnBrk="0" hangingPunct="1">
                <a:spcBef>
                  <a:spcPct val="20000"/>
                </a:spcBef>
                <a:buFont typeface="Arial"/>
                <a:buChar char="•"/>
                <a:defRPr sz="1800" kern="1200">
                  <a:solidFill>
                    <a:schemeClr val="tx1"/>
                  </a:solidFill>
                  <a:latin typeface="+mn-lt"/>
                  <a:ea typeface="+mn-ea"/>
                  <a:cs typeface="+mn-cs"/>
                </a:defRPr>
              </a:lvl3pPr>
              <a:lvl4pPr marL="1200090" indent="-171441" algn="l" defTabSz="342884" rtl="0" eaLnBrk="1" latinLnBrk="0" hangingPunct="1">
                <a:spcBef>
                  <a:spcPct val="20000"/>
                </a:spcBef>
                <a:buFont typeface="Arial"/>
                <a:buChar char="–"/>
                <a:defRPr sz="1500" kern="1200">
                  <a:solidFill>
                    <a:schemeClr val="tx1"/>
                  </a:solidFill>
                  <a:latin typeface="+mn-lt"/>
                  <a:ea typeface="+mn-ea"/>
                  <a:cs typeface="+mn-cs"/>
                </a:defRPr>
              </a:lvl4pPr>
              <a:lvl5pPr marL="1542973" indent="-171441" algn="l" defTabSz="342884" rtl="0" eaLnBrk="1" latinLnBrk="0" hangingPunct="1">
                <a:spcBef>
                  <a:spcPct val="20000"/>
                </a:spcBef>
                <a:buFont typeface="Arial"/>
                <a:buChar char="»"/>
                <a:defRPr sz="1500" kern="1200">
                  <a:solidFill>
                    <a:schemeClr val="tx1"/>
                  </a:solidFill>
                  <a:latin typeface="+mn-lt"/>
                  <a:ea typeface="+mn-ea"/>
                  <a:cs typeface="+mn-cs"/>
                </a:defRPr>
              </a:lvl5pPr>
              <a:lvl6pPr marL="1885856" indent="-171441" algn="l" defTabSz="342884" rtl="0" eaLnBrk="1" latinLnBrk="0" hangingPunct="1">
                <a:spcBef>
                  <a:spcPct val="20000"/>
                </a:spcBef>
                <a:buFont typeface="Arial"/>
                <a:buChar char="•"/>
                <a:defRPr sz="1500" kern="1200">
                  <a:solidFill>
                    <a:schemeClr val="tx1"/>
                  </a:solidFill>
                  <a:latin typeface="+mn-lt"/>
                  <a:ea typeface="+mn-ea"/>
                  <a:cs typeface="+mn-cs"/>
                </a:defRPr>
              </a:lvl6pPr>
              <a:lvl7pPr marL="2228739" indent="-171441" algn="l" defTabSz="342884" rtl="0" eaLnBrk="1" latinLnBrk="0" hangingPunct="1">
                <a:spcBef>
                  <a:spcPct val="20000"/>
                </a:spcBef>
                <a:buFont typeface="Arial"/>
                <a:buChar char="•"/>
                <a:defRPr sz="1500" kern="1200">
                  <a:solidFill>
                    <a:schemeClr val="tx1"/>
                  </a:solidFill>
                  <a:latin typeface="+mn-lt"/>
                  <a:ea typeface="+mn-ea"/>
                  <a:cs typeface="+mn-cs"/>
                </a:defRPr>
              </a:lvl7pPr>
              <a:lvl8pPr marL="2571621" indent="-171441" algn="l" defTabSz="342884" rtl="0" eaLnBrk="1" latinLnBrk="0" hangingPunct="1">
                <a:spcBef>
                  <a:spcPct val="20000"/>
                </a:spcBef>
                <a:buFont typeface="Arial"/>
                <a:buChar char="•"/>
                <a:defRPr sz="1500" kern="1200">
                  <a:solidFill>
                    <a:schemeClr val="tx1"/>
                  </a:solidFill>
                  <a:latin typeface="+mn-lt"/>
                  <a:ea typeface="+mn-ea"/>
                  <a:cs typeface="+mn-cs"/>
                </a:defRPr>
              </a:lvl8pPr>
              <a:lvl9pPr marL="2914505" indent="-171441" algn="l" defTabSz="342884" rtl="0" eaLnBrk="1" latinLnBrk="0" hangingPunct="1">
                <a:spcBef>
                  <a:spcPct val="20000"/>
                </a:spcBef>
                <a:buFont typeface="Arial"/>
                <a:buChar char="•"/>
                <a:defRPr sz="1500" kern="1200">
                  <a:solidFill>
                    <a:schemeClr val="tx1"/>
                  </a:solidFill>
                  <a:latin typeface="+mn-lt"/>
                  <a:ea typeface="+mn-ea"/>
                  <a:cs typeface="+mn-cs"/>
                </a:defRPr>
              </a:lvl9pPr>
            </a:lstStyle>
            <a:p>
              <a:pPr marL="0" indent="0">
                <a:buFont typeface="Arial"/>
                <a:buNone/>
              </a:pPr>
              <a:r>
                <a:rPr lang="en-US" sz="1350" dirty="0" smtClean="0"/>
                <a:t>Binning whole genome</a:t>
              </a:r>
              <a:endParaRPr lang="en-US" sz="1350" dirty="0" smtClean="0"/>
            </a:p>
            <a:p>
              <a:pPr marL="0" indent="0">
                <a:buFont typeface="Arial"/>
                <a:buNone/>
              </a:pPr>
              <a:endParaRPr lang="en-US" sz="1350" dirty="0" smtClean="0"/>
            </a:p>
          </p:txBody>
        </p:sp>
        <p:sp>
          <p:nvSpPr>
            <p:cNvPr id="16" name="Rectangle 15"/>
            <p:cNvSpPr/>
            <p:nvPr/>
          </p:nvSpPr>
          <p:spPr>
            <a:xfrm>
              <a:off x="1603883" y="5561823"/>
              <a:ext cx="1076259" cy="2105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2690865" y="5561822"/>
              <a:ext cx="1076259" cy="2105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18" name="Rectangle 17"/>
            <p:cNvSpPr/>
            <p:nvPr/>
          </p:nvSpPr>
          <p:spPr>
            <a:xfrm>
              <a:off x="3767125" y="5561822"/>
              <a:ext cx="1076259" cy="2105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4854109" y="5561822"/>
              <a:ext cx="1076259" cy="2105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0" name="Rectangle 19"/>
            <p:cNvSpPr/>
            <p:nvPr/>
          </p:nvSpPr>
          <p:spPr>
            <a:xfrm>
              <a:off x="5941090" y="5561822"/>
              <a:ext cx="1076259" cy="2105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21" name="Rectangle 20"/>
            <p:cNvSpPr/>
            <p:nvPr/>
          </p:nvSpPr>
          <p:spPr>
            <a:xfrm>
              <a:off x="7028074" y="5561822"/>
              <a:ext cx="1076259" cy="2105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cxnSp>
          <p:nvCxnSpPr>
            <p:cNvPr id="22" name="Straight Connector 21"/>
            <p:cNvCxnSpPr/>
            <p:nvPr/>
          </p:nvCxnSpPr>
          <p:spPr>
            <a:xfrm>
              <a:off x="1795233" y="5464193"/>
              <a:ext cx="0" cy="41194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71297" y="5464193"/>
              <a:ext cx="0" cy="41194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543436" y="5464193"/>
              <a:ext cx="0" cy="41194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73169" y="5468478"/>
              <a:ext cx="0" cy="41194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7459235" y="5468478"/>
              <a:ext cx="0" cy="41194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114915" y="5468478"/>
              <a:ext cx="0" cy="41194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351400" y="5468478"/>
              <a:ext cx="0" cy="41194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249171" y="5468478"/>
              <a:ext cx="0" cy="41194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770967" y="5468478"/>
              <a:ext cx="0" cy="41194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5576600" y="5468760"/>
              <a:ext cx="0" cy="41194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6877106" y="5468760"/>
              <a:ext cx="0" cy="41194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198167" y="5468760"/>
              <a:ext cx="0" cy="41194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755048" y="5468760"/>
              <a:ext cx="0" cy="41194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6098996" y="5468760"/>
              <a:ext cx="0" cy="41194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6366392" y="5468760"/>
              <a:ext cx="0" cy="41194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518564" y="5461697"/>
              <a:ext cx="0" cy="41194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632792" y="5461697"/>
              <a:ext cx="0" cy="41194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1603886" y="6403315"/>
              <a:ext cx="1076259" cy="2105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Rectangle 39"/>
            <p:cNvSpPr/>
            <p:nvPr/>
          </p:nvSpPr>
          <p:spPr>
            <a:xfrm>
              <a:off x="2690868" y="6403313"/>
              <a:ext cx="1076259" cy="2105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41" name="Rectangle 40"/>
            <p:cNvSpPr/>
            <p:nvPr/>
          </p:nvSpPr>
          <p:spPr>
            <a:xfrm>
              <a:off x="3767127" y="6403313"/>
              <a:ext cx="1076259" cy="2105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ectangle 41"/>
            <p:cNvSpPr/>
            <p:nvPr/>
          </p:nvSpPr>
          <p:spPr>
            <a:xfrm>
              <a:off x="4854110" y="6403313"/>
              <a:ext cx="1076259" cy="2105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43" name="Rectangle 42"/>
            <p:cNvSpPr/>
            <p:nvPr/>
          </p:nvSpPr>
          <p:spPr>
            <a:xfrm>
              <a:off x="5941092" y="6403313"/>
              <a:ext cx="1076259" cy="2105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44" name="Rectangle 43"/>
            <p:cNvSpPr/>
            <p:nvPr/>
          </p:nvSpPr>
          <p:spPr>
            <a:xfrm>
              <a:off x="7028074" y="6403313"/>
              <a:ext cx="1076259" cy="2105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cxnSp>
          <p:nvCxnSpPr>
            <p:cNvPr id="45" name="Straight Connector 44"/>
            <p:cNvCxnSpPr/>
            <p:nvPr/>
          </p:nvCxnSpPr>
          <p:spPr>
            <a:xfrm>
              <a:off x="4202269" y="6300682"/>
              <a:ext cx="0" cy="41194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133937" y="6303187"/>
              <a:ext cx="0" cy="41194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7584099" y="6309535"/>
              <a:ext cx="0" cy="41194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903377" y="6302908"/>
              <a:ext cx="0" cy="41194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7242386" y="6301476"/>
              <a:ext cx="0" cy="41194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5060705" y="6302625"/>
              <a:ext cx="0" cy="4119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871840" y="6306122"/>
              <a:ext cx="0" cy="4119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412772" y="6302908"/>
              <a:ext cx="0" cy="4119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968623" y="6306758"/>
              <a:ext cx="0" cy="4119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5576600" y="6302908"/>
              <a:ext cx="0" cy="4119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6931318" y="6302908"/>
              <a:ext cx="0" cy="4119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6013845" y="6306404"/>
              <a:ext cx="0" cy="4119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6234611" y="6306404"/>
              <a:ext cx="0" cy="4119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5654454" y="6302908"/>
              <a:ext cx="0" cy="4119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290495" y="6306404"/>
              <a:ext cx="0" cy="4119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464354" y="6306684"/>
              <a:ext cx="0" cy="4119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350889" y="6306684"/>
              <a:ext cx="0" cy="4119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1466222" y="5091014"/>
              <a:ext cx="5295286" cy="438393"/>
            </a:xfrm>
            <a:prstGeom prst="rect">
              <a:avLst/>
            </a:prstGeom>
            <a:noFill/>
          </p:spPr>
          <p:txBody>
            <a:bodyPr wrap="none" rtlCol="0">
              <a:spAutoFit/>
            </a:bodyPr>
            <a:lstStyle/>
            <a:p>
              <a:r>
                <a:rPr lang="en-US" sz="1350" smtClean="0"/>
                <a:t>Overlaying </a:t>
              </a:r>
              <a:r>
                <a:rPr lang="en-US" sz="1350" dirty="0" smtClean="0"/>
                <a:t>variants (with tri-nucleotide indexing)</a:t>
              </a:r>
              <a:endParaRPr lang="en-US" sz="1350" dirty="0"/>
            </a:p>
          </p:txBody>
        </p:sp>
        <p:sp>
          <p:nvSpPr>
            <p:cNvPr id="63" name="TextBox 62"/>
            <p:cNvSpPr txBox="1"/>
            <p:nvPr/>
          </p:nvSpPr>
          <p:spPr>
            <a:xfrm>
              <a:off x="1467799" y="5956230"/>
              <a:ext cx="2048552" cy="438393"/>
            </a:xfrm>
            <a:prstGeom prst="rect">
              <a:avLst/>
            </a:prstGeom>
            <a:noFill/>
          </p:spPr>
          <p:txBody>
            <a:bodyPr wrap="none" rtlCol="0">
              <a:spAutoFit/>
            </a:bodyPr>
            <a:lstStyle/>
            <a:p>
              <a:r>
                <a:rPr lang="en-US" sz="1350" dirty="0" smtClean="0"/>
                <a:t>Shuffling variants</a:t>
              </a:r>
              <a:endParaRPr lang="en-US" sz="1350" dirty="0"/>
            </a:p>
          </p:txBody>
        </p:sp>
        <p:sp>
          <p:nvSpPr>
            <p:cNvPr id="64" name="TextBox 63"/>
            <p:cNvSpPr txBox="1"/>
            <p:nvPr/>
          </p:nvSpPr>
          <p:spPr>
            <a:xfrm>
              <a:off x="1457925" y="4336189"/>
              <a:ext cx="6875749" cy="438393"/>
            </a:xfrm>
            <a:prstGeom prst="rect">
              <a:avLst/>
            </a:prstGeom>
            <a:noFill/>
          </p:spPr>
          <p:txBody>
            <a:bodyPr wrap="none" rtlCol="0">
              <a:spAutoFit/>
            </a:bodyPr>
            <a:lstStyle/>
            <a:p>
              <a:r>
                <a:rPr lang="en-US" sz="1350" dirty="0" smtClean="0"/>
                <a:t>Marking equivalence classes (bins with </a:t>
              </a:r>
              <a:r>
                <a:rPr lang="en-US" sz="1350" dirty="0"/>
                <a:t>similar covariate </a:t>
              </a:r>
              <a:r>
                <a:rPr lang="en-US" sz="1350" dirty="0" smtClean="0"/>
                <a:t>vectors)</a:t>
              </a:r>
              <a:endParaRPr lang="en-US" sz="1350" dirty="0"/>
            </a:p>
          </p:txBody>
        </p:sp>
        <p:sp>
          <p:nvSpPr>
            <p:cNvPr id="65" name="TextBox 64"/>
            <p:cNvSpPr txBox="1"/>
            <p:nvPr/>
          </p:nvSpPr>
          <p:spPr>
            <a:xfrm>
              <a:off x="10232450" y="3794995"/>
              <a:ext cx="501624" cy="539561"/>
            </a:xfrm>
            <a:prstGeom prst="rect">
              <a:avLst/>
            </a:prstGeom>
            <a:noFill/>
          </p:spPr>
          <p:txBody>
            <a:bodyPr wrap="none" rtlCol="0">
              <a:spAutoFit/>
            </a:bodyPr>
            <a:lstStyle/>
            <a:p>
              <a:r>
                <a:rPr lang="mr-IN" dirty="0" smtClean="0"/>
                <a:t>…</a:t>
              </a:r>
              <a:endParaRPr lang="en-US" dirty="0"/>
            </a:p>
          </p:txBody>
        </p:sp>
        <p:sp>
          <p:nvSpPr>
            <p:cNvPr id="66" name="TextBox 65"/>
            <p:cNvSpPr txBox="1"/>
            <p:nvPr/>
          </p:nvSpPr>
          <p:spPr>
            <a:xfrm>
              <a:off x="10227144" y="4589806"/>
              <a:ext cx="501624" cy="539561"/>
            </a:xfrm>
            <a:prstGeom prst="rect">
              <a:avLst/>
            </a:prstGeom>
            <a:noFill/>
          </p:spPr>
          <p:txBody>
            <a:bodyPr wrap="none" rtlCol="0">
              <a:spAutoFit/>
            </a:bodyPr>
            <a:lstStyle/>
            <a:p>
              <a:r>
                <a:rPr lang="mr-IN" dirty="0" smtClean="0"/>
                <a:t>…</a:t>
              </a:r>
              <a:endParaRPr lang="en-US" dirty="0"/>
            </a:p>
          </p:txBody>
        </p:sp>
        <p:sp>
          <p:nvSpPr>
            <p:cNvPr id="67" name="TextBox 66"/>
            <p:cNvSpPr txBox="1"/>
            <p:nvPr/>
          </p:nvSpPr>
          <p:spPr>
            <a:xfrm>
              <a:off x="10220215" y="5440839"/>
              <a:ext cx="501624" cy="539561"/>
            </a:xfrm>
            <a:prstGeom prst="rect">
              <a:avLst/>
            </a:prstGeom>
            <a:noFill/>
          </p:spPr>
          <p:txBody>
            <a:bodyPr wrap="none" rtlCol="0">
              <a:spAutoFit/>
            </a:bodyPr>
            <a:lstStyle/>
            <a:p>
              <a:r>
                <a:rPr lang="mr-IN" dirty="0" smtClean="0"/>
                <a:t>…</a:t>
              </a:r>
              <a:endParaRPr lang="en-US" dirty="0"/>
            </a:p>
          </p:txBody>
        </p:sp>
        <p:sp>
          <p:nvSpPr>
            <p:cNvPr id="68" name="TextBox 67"/>
            <p:cNvSpPr txBox="1"/>
            <p:nvPr/>
          </p:nvSpPr>
          <p:spPr>
            <a:xfrm>
              <a:off x="10218183" y="6281266"/>
              <a:ext cx="501624" cy="539561"/>
            </a:xfrm>
            <a:prstGeom prst="rect">
              <a:avLst/>
            </a:prstGeom>
            <a:noFill/>
          </p:spPr>
          <p:txBody>
            <a:bodyPr wrap="none" rtlCol="0">
              <a:spAutoFit/>
            </a:bodyPr>
            <a:lstStyle/>
            <a:p>
              <a:r>
                <a:rPr lang="mr-IN" smtClean="0"/>
                <a:t>…</a:t>
              </a:r>
              <a:endParaRPr lang="en-US" dirty="0"/>
            </a:p>
          </p:txBody>
        </p:sp>
        <p:sp>
          <p:nvSpPr>
            <p:cNvPr id="69" name="TextBox 68"/>
            <p:cNvSpPr txBox="1"/>
            <p:nvPr/>
          </p:nvSpPr>
          <p:spPr>
            <a:xfrm>
              <a:off x="5843529" y="3048240"/>
              <a:ext cx="1241647" cy="741896"/>
            </a:xfrm>
            <a:prstGeom prst="rect">
              <a:avLst/>
            </a:prstGeom>
            <a:noFill/>
          </p:spPr>
          <p:txBody>
            <a:bodyPr wrap="none" rtlCol="0">
              <a:spAutoFit/>
            </a:bodyPr>
            <a:lstStyle/>
            <a:p>
              <a:pPr algn="ctr"/>
              <a:r>
                <a:rPr lang="en-US" sz="1350" dirty="0" smtClean="0"/>
                <a:t>bin width</a:t>
              </a:r>
            </a:p>
            <a:p>
              <a:pPr algn="ctr"/>
              <a:r>
                <a:rPr lang="en-US" sz="1350" i="1" dirty="0" smtClean="0"/>
                <a:t>W</a:t>
              </a:r>
              <a:endParaRPr lang="en-US" sz="1350" i="1" dirty="0"/>
            </a:p>
          </p:txBody>
        </p:sp>
        <p:grpSp>
          <p:nvGrpSpPr>
            <p:cNvPr id="70" name="Group 69"/>
            <p:cNvGrpSpPr/>
            <p:nvPr/>
          </p:nvGrpSpPr>
          <p:grpSpPr>
            <a:xfrm>
              <a:off x="1601553" y="4722980"/>
              <a:ext cx="8671709" cy="215855"/>
              <a:chOff x="249365" y="7303612"/>
              <a:chExt cx="5935824" cy="147754"/>
            </a:xfrm>
          </p:grpSpPr>
          <p:sp>
            <p:nvSpPr>
              <p:cNvPr id="71" name="Rectangle 70"/>
              <p:cNvSpPr/>
              <p:nvPr/>
            </p:nvSpPr>
            <p:spPr>
              <a:xfrm>
                <a:off x="249365" y="7303613"/>
                <a:ext cx="737232" cy="14420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2" name="Rectangle 71"/>
              <p:cNvSpPr/>
              <p:nvPr/>
            </p:nvSpPr>
            <p:spPr>
              <a:xfrm>
                <a:off x="993943" y="7303612"/>
                <a:ext cx="737232" cy="14420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3" name="Rectangle 72"/>
              <p:cNvSpPr/>
              <p:nvPr/>
            </p:nvSpPr>
            <p:spPr>
              <a:xfrm>
                <a:off x="1731175" y="7303612"/>
                <a:ext cx="737232" cy="14420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74" name="Rectangle 73"/>
              <p:cNvSpPr/>
              <p:nvPr/>
            </p:nvSpPr>
            <p:spPr>
              <a:xfrm>
                <a:off x="2475754" y="7303612"/>
                <a:ext cx="737232" cy="14420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75" name="Rectangle 74"/>
              <p:cNvSpPr/>
              <p:nvPr/>
            </p:nvSpPr>
            <p:spPr>
              <a:xfrm>
                <a:off x="3220332" y="7303612"/>
                <a:ext cx="737232" cy="144209"/>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76" name="Rectangle 75"/>
              <p:cNvSpPr/>
              <p:nvPr/>
            </p:nvSpPr>
            <p:spPr>
              <a:xfrm>
                <a:off x="3964910" y="7303612"/>
                <a:ext cx="737232" cy="14420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rgbClr val="FF0000"/>
                  </a:solidFill>
                </a:endParaRPr>
              </a:p>
            </p:txBody>
          </p:sp>
          <p:sp>
            <p:nvSpPr>
              <p:cNvPr id="77" name="Rectangle 76"/>
              <p:cNvSpPr/>
              <p:nvPr/>
            </p:nvSpPr>
            <p:spPr>
              <a:xfrm>
                <a:off x="4709487" y="7307157"/>
                <a:ext cx="737232" cy="14420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78" name="Rectangle 77"/>
              <p:cNvSpPr/>
              <p:nvPr/>
            </p:nvSpPr>
            <p:spPr>
              <a:xfrm>
                <a:off x="5447957" y="7307157"/>
                <a:ext cx="737232" cy="144209"/>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79" name="Rectangle 78"/>
            <p:cNvSpPr/>
            <p:nvPr/>
          </p:nvSpPr>
          <p:spPr>
            <a:xfrm>
              <a:off x="8114389" y="5569185"/>
              <a:ext cx="1076259" cy="2105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0" name="Rectangle 79"/>
            <p:cNvSpPr/>
            <p:nvPr/>
          </p:nvSpPr>
          <p:spPr>
            <a:xfrm>
              <a:off x="9197574" y="5569185"/>
              <a:ext cx="1076259" cy="2105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1" name="Rectangle 80"/>
            <p:cNvSpPr/>
            <p:nvPr/>
          </p:nvSpPr>
          <p:spPr>
            <a:xfrm>
              <a:off x="8112417" y="6401220"/>
              <a:ext cx="1076259" cy="2105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2" name="Rectangle 81"/>
            <p:cNvSpPr/>
            <p:nvPr/>
          </p:nvSpPr>
          <p:spPr>
            <a:xfrm>
              <a:off x="9199276" y="6399127"/>
              <a:ext cx="1076259" cy="21052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3" name="Straight Connector 82"/>
            <p:cNvCxnSpPr/>
            <p:nvPr/>
          </p:nvCxnSpPr>
          <p:spPr>
            <a:xfrm>
              <a:off x="8893721" y="5461114"/>
              <a:ext cx="0" cy="41194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3611972" y="6300682"/>
              <a:ext cx="0" cy="411943"/>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0139320" y="5461114"/>
              <a:ext cx="0" cy="41194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9395918" y="6308021"/>
              <a:ext cx="0" cy="411943"/>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5923599" y="3445473"/>
              <a:ext cx="0" cy="943449"/>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7017349" y="3435118"/>
              <a:ext cx="0" cy="953804"/>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769315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Funseq2 Integration</a:t>
            </a:r>
          </a:p>
        </p:txBody>
      </p:sp>
      <p:sp>
        <p:nvSpPr>
          <p:cNvPr id="3" name="Content Placeholder 2"/>
          <p:cNvSpPr>
            <a:spLocks noGrp="1"/>
          </p:cNvSpPr>
          <p:nvPr>
            <p:ph idx="1"/>
          </p:nvPr>
        </p:nvSpPr>
        <p:spPr/>
        <p:txBody>
          <a:bodyPr>
            <a:normAutofit/>
          </a:bodyPr>
          <a:lstStyle/>
          <a:p>
            <a:r>
              <a:rPr lang="en-US" dirty="0"/>
              <a:t>Funseq2</a:t>
            </a:r>
            <a:r>
              <a:rPr lang="en-US" baseline="30000" dirty="0"/>
              <a:t>1</a:t>
            </a:r>
            <a:r>
              <a:rPr lang="en-US" dirty="0"/>
              <a:t> integration with MOAT</a:t>
            </a:r>
          </a:p>
          <a:p>
            <a:pPr lvl="1"/>
            <a:r>
              <a:rPr lang="en-US" dirty="0"/>
              <a:t>Computational method developed in the Gerstein lab</a:t>
            </a:r>
          </a:p>
          <a:p>
            <a:pPr lvl="1"/>
            <a:r>
              <a:rPr lang="en-US" dirty="0"/>
              <a:t>Assesses the </a:t>
            </a:r>
            <a:r>
              <a:rPr lang="en-US" u="sng" dirty="0"/>
              <a:t>fun</a:t>
            </a:r>
            <a:r>
              <a:rPr lang="en-US" dirty="0"/>
              <a:t>ctional impact of whole genome </a:t>
            </a:r>
            <a:r>
              <a:rPr lang="en-US" u="sng" dirty="0"/>
              <a:t>seq</a:t>
            </a:r>
            <a:r>
              <a:rPr lang="en-US" dirty="0"/>
              <a:t>uence variants</a:t>
            </a:r>
          </a:p>
          <a:p>
            <a:pPr lvl="1"/>
            <a:r>
              <a:rPr lang="en-US" dirty="0"/>
              <a:t>Uses a vast range of coding and noncoding annotations to prioritize variants most likely to be associated with cancer</a:t>
            </a:r>
          </a:p>
          <a:p>
            <a:r>
              <a:rPr lang="en-US" dirty="0"/>
              <a:t>MOAT identifies input variants with significantly elevated </a:t>
            </a:r>
            <a:r>
              <a:rPr lang="en-US" dirty="0" err="1"/>
              <a:t>Funseq</a:t>
            </a:r>
            <a:r>
              <a:rPr lang="en-US" dirty="0"/>
              <a:t> scores</a:t>
            </a:r>
          </a:p>
          <a:p>
            <a:pPr lvl="1"/>
            <a:r>
              <a:rPr lang="en-US" dirty="0"/>
              <a:t>Computations performed alongside mutation burden analysis</a:t>
            </a:r>
          </a:p>
          <a:p>
            <a:pPr lvl="1"/>
            <a:r>
              <a:rPr lang="en-US" dirty="0"/>
              <a:t>Works with MOAT-a and MOAT-v</a:t>
            </a:r>
          </a:p>
          <a:p>
            <a:pPr lvl="1"/>
            <a:endParaRPr lang="en-US" dirty="0"/>
          </a:p>
        </p:txBody>
      </p:sp>
      <p:sp>
        <p:nvSpPr>
          <p:cNvPr id="4" name="Slide Number Placeholder 3"/>
          <p:cNvSpPr>
            <a:spLocks noGrp="1"/>
          </p:cNvSpPr>
          <p:nvPr>
            <p:ph type="sldNum" sz="quarter" idx="12"/>
          </p:nvPr>
        </p:nvSpPr>
        <p:spPr/>
        <p:txBody>
          <a:bodyPr/>
          <a:lstStyle/>
          <a:p>
            <a:fld id="{E096EE2F-5E8C-F248-8438-4B29E072397C}" type="slidenum">
              <a:rPr lang="en-US" smtClean="0"/>
              <a:t>12</a:t>
            </a:fld>
            <a:endParaRPr lang="en-US"/>
          </a:p>
        </p:txBody>
      </p:sp>
      <p:sp>
        <p:nvSpPr>
          <p:cNvPr id="5" name="TextBox 4"/>
          <p:cNvSpPr txBox="1"/>
          <p:nvPr/>
        </p:nvSpPr>
        <p:spPr>
          <a:xfrm>
            <a:off x="838200" y="6246559"/>
            <a:ext cx="8058150" cy="523220"/>
          </a:xfrm>
          <a:prstGeom prst="rect">
            <a:avLst/>
          </a:prstGeom>
          <a:noFill/>
        </p:spPr>
        <p:txBody>
          <a:bodyPr wrap="square" rtlCol="0">
            <a:spAutoFit/>
          </a:bodyPr>
          <a:lstStyle/>
          <a:p>
            <a:r>
              <a:rPr lang="en-US" sz="1400" dirty="0"/>
              <a:t>1. Fu, Y. et al. FunSeq2: a framework for prioritizing noncoding regulatory variants in cancer. Genome biology 15, 480 (2014).</a:t>
            </a:r>
          </a:p>
        </p:txBody>
      </p:sp>
    </p:spTree>
    <p:extLst>
      <p:ext uri="{BB962C8B-B14F-4D97-AF65-F5344CB8AC3E}">
        <p14:creationId xmlns:p14="http://schemas.microsoft.com/office/powerpoint/2010/main" val="1849677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Funseq2 Integration</a:t>
            </a:r>
          </a:p>
        </p:txBody>
      </p:sp>
      <p:sp>
        <p:nvSpPr>
          <p:cNvPr id="3" name="Content Placeholder 2"/>
          <p:cNvSpPr>
            <a:spLocks noGrp="1"/>
          </p:cNvSpPr>
          <p:nvPr>
            <p:ph idx="1"/>
          </p:nvPr>
        </p:nvSpPr>
        <p:spPr>
          <a:xfrm>
            <a:off x="2152650" y="2226468"/>
            <a:ext cx="7886700" cy="3963886"/>
          </a:xfrm>
        </p:spPr>
        <p:txBody>
          <a:bodyPr>
            <a:normAutofit fontScale="77500" lnSpcReduction="20000"/>
          </a:bodyPr>
          <a:lstStyle/>
          <a:p>
            <a:r>
              <a:rPr lang="en-US" dirty="0"/>
              <a:t>Run Funseq2 over the whole genome</a:t>
            </a:r>
          </a:p>
          <a:p>
            <a:pPr lvl="1"/>
            <a:r>
              <a:rPr lang="en-US" dirty="0"/>
              <a:t>Produce signal track that is the maximum score at each position</a:t>
            </a:r>
          </a:p>
          <a:p>
            <a:pPr lvl="1"/>
            <a:endParaRPr lang="en-US" dirty="0"/>
          </a:p>
          <a:p>
            <a:pPr lvl="1"/>
            <a:endParaRPr lang="en-US" dirty="0"/>
          </a:p>
          <a:p>
            <a:pPr lvl="1"/>
            <a:endParaRPr lang="en-US" dirty="0"/>
          </a:p>
          <a:p>
            <a:pPr lvl="1"/>
            <a:r>
              <a:rPr lang="en-US" dirty="0"/>
              <a:t>Calculate an annotation signal by summing the intersecting variants’ scores</a:t>
            </a:r>
          </a:p>
          <a:p>
            <a:pPr lvl="1"/>
            <a:endParaRPr lang="en-US" dirty="0"/>
          </a:p>
          <a:p>
            <a:pPr lvl="1"/>
            <a:endParaRPr lang="en-US" dirty="0"/>
          </a:p>
          <a:p>
            <a:pPr lvl="1"/>
            <a:r>
              <a:rPr lang="en-US" dirty="0"/>
              <a:t>Use the same procedure on permuted data</a:t>
            </a:r>
          </a:p>
          <a:p>
            <a:pPr lvl="1"/>
            <a:endParaRPr lang="en-US" dirty="0"/>
          </a:p>
          <a:p>
            <a:pPr lvl="1"/>
            <a:endParaRPr lang="en-US" dirty="0"/>
          </a:p>
          <a:p>
            <a:pPr lvl="1"/>
            <a:endParaRPr lang="en-US" dirty="0"/>
          </a:p>
          <a:p>
            <a:pPr lvl="1"/>
            <a:r>
              <a:rPr lang="en-US" dirty="0"/>
              <a:t>These are background scores to determine if the observed score is significantly elevated</a:t>
            </a:r>
          </a:p>
        </p:txBody>
      </p:sp>
      <p:sp>
        <p:nvSpPr>
          <p:cNvPr id="4" name="Slide Number Placeholder 3"/>
          <p:cNvSpPr>
            <a:spLocks noGrp="1"/>
          </p:cNvSpPr>
          <p:nvPr>
            <p:ph type="sldNum" sz="quarter" idx="12"/>
          </p:nvPr>
        </p:nvSpPr>
        <p:spPr/>
        <p:txBody>
          <a:bodyPr/>
          <a:lstStyle/>
          <a:p>
            <a:fld id="{9D614B6B-3371-CC40-8E44-5A6E7331906D}" type="slidenum">
              <a:rPr lang="en-US" smtClean="0"/>
              <a:t>13</a:t>
            </a:fld>
            <a:endParaRPr lang="en-US"/>
          </a:p>
        </p:txBody>
      </p:sp>
      <p:cxnSp>
        <p:nvCxnSpPr>
          <p:cNvPr id="8" name="Straight Connector 7"/>
          <p:cNvCxnSpPr/>
          <p:nvPr/>
        </p:nvCxnSpPr>
        <p:spPr>
          <a:xfrm>
            <a:off x="2040368" y="3479426"/>
            <a:ext cx="81005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152650" y="3245449"/>
            <a:ext cx="121696" cy="23397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Rectangle 9"/>
          <p:cNvSpPr/>
          <p:nvPr/>
        </p:nvSpPr>
        <p:spPr>
          <a:xfrm>
            <a:off x="2274347" y="3144246"/>
            <a:ext cx="112283" cy="3351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Rectangle 10"/>
          <p:cNvSpPr/>
          <p:nvPr/>
        </p:nvSpPr>
        <p:spPr>
          <a:xfrm>
            <a:off x="2388647" y="3144246"/>
            <a:ext cx="112283" cy="33518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Rectangle 11"/>
          <p:cNvSpPr/>
          <p:nvPr/>
        </p:nvSpPr>
        <p:spPr>
          <a:xfrm>
            <a:off x="2503620" y="3067948"/>
            <a:ext cx="101525" cy="41147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3" name="Rectangle 12"/>
          <p:cNvSpPr/>
          <p:nvPr/>
        </p:nvSpPr>
        <p:spPr>
          <a:xfrm>
            <a:off x="2601781" y="3003401"/>
            <a:ext cx="115646" cy="477366"/>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Rectangle 13"/>
          <p:cNvSpPr/>
          <p:nvPr/>
        </p:nvSpPr>
        <p:spPr>
          <a:xfrm>
            <a:off x="2714066" y="2902199"/>
            <a:ext cx="101525" cy="5758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5" name="Rectangle 14"/>
          <p:cNvSpPr/>
          <p:nvPr/>
        </p:nvSpPr>
        <p:spPr>
          <a:xfrm>
            <a:off x="2812229" y="2903542"/>
            <a:ext cx="101525" cy="5758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6" name="Rectangle 15"/>
          <p:cNvSpPr/>
          <p:nvPr/>
        </p:nvSpPr>
        <p:spPr>
          <a:xfrm>
            <a:off x="2910392" y="2904883"/>
            <a:ext cx="101525" cy="5758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Rectangle 16"/>
          <p:cNvSpPr/>
          <p:nvPr/>
        </p:nvSpPr>
        <p:spPr>
          <a:xfrm>
            <a:off x="3008556" y="3003400"/>
            <a:ext cx="98163" cy="4787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p:cNvSpPr/>
          <p:nvPr/>
        </p:nvSpPr>
        <p:spPr>
          <a:xfrm>
            <a:off x="3106717" y="3067948"/>
            <a:ext cx="94802" cy="4155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9" name="Rectangle 18"/>
          <p:cNvSpPr/>
          <p:nvPr/>
        </p:nvSpPr>
        <p:spPr>
          <a:xfrm>
            <a:off x="3204881" y="3144245"/>
            <a:ext cx="91440" cy="33248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p:cNvSpPr/>
          <p:nvPr/>
        </p:nvSpPr>
        <p:spPr>
          <a:xfrm>
            <a:off x="3303044" y="3245449"/>
            <a:ext cx="91440" cy="2326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1" name="Rectangle 20"/>
          <p:cNvSpPr/>
          <p:nvPr/>
        </p:nvSpPr>
        <p:spPr>
          <a:xfrm>
            <a:off x="3393138" y="3246790"/>
            <a:ext cx="91440" cy="2326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p:cNvSpPr/>
          <p:nvPr/>
        </p:nvSpPr>
        <p:spPr>
          <a:xfrm>
            <a:off x="3483233" y="3248133"/>
            <a:ext cx="91440" cy="2326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3" name="Rectangle 22"/>
          <p:cNvSpPr/>
          <p:nvPr/>
        </p:nvSpPr>
        <p:spPr>
          <a:xfrm>
            <a:off x="3571986" y="3248131"/>
            <a:ext cx="91440" cy="232623"/>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p:cNvSpPr/>
          <p:nvPr/>
        </p:nvSpPr>
        <p:spPr>
          <a:xfrm>
            <a:off x="3660735" y="3309994"/>
            <a:ext cx="100850" cy="170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Rectangle 24"/>
          <p:cNvSpPr/>
          <p:nvPr/>
        </p:nvSpPr>
        <p:spPr>
          <a:xfrm>
            <a:off x="3758898" y="3311335"/>
            <a:ext cx="100850" cy="170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6" name="Rectangle 25"/>
          <p:cNvSpPr/>
          <p:nvPr/>
        </p:nvSpPr>
        <p:spPr>
          <a:xfrm>
            <a:off x="3855718" y="3311337"/>
            <a:ext cx="100850" cy="17076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7" name="Rectangle 26"/>
          <p:cNvSpPr/>
          <p:nvPr/>
        </p:nvSpPr>
        <p:spPr>
          <a:xfrm>
            <a:off x="3953881" y="3374539"/>
            <a:ext cx="106904" cy="1089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8" name="Rectangle 27"/>
          <p:cNvSpPr/>
          <p:nvPr/>
        </p:nvSpPr>
        <p:spPr>
          <a:xfrm>
            <a:off x="4060113" y="3367812"/>
            <a:ext cx="106904" cy="1089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9" name="Rectangle 28"/>
          <p:cNvSpPr/>
          <p:nvPr/>
        </p:nvSpPr>
        <p:spPr>
          <a:xfrm>
            <a:off x="4173070" y="3442428"/>
            <a:ext cx="106231" cy="342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Rectangle 29"/>
          <p:cNvSpPr/>
          <p:nvPr/>
        </p:nvSpPr>
        <p:spPr>
          <a:xfrm>
            <a:off x="4279302" y="3443771"/>
            <a:ext cx="106231" cy="342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Rectangle 30"/>
          <p:cNvSpPr/>
          <p:nvPr/>
        </p:nvSpPr>
        <p:spPr>
          <a:xfrm>
            <a:off x="4392258" y="3443769"/>
            <a:ext cx="106231" cy="3428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55" name="Group 54"/>
          <p:cNvGrpSpPr/>
          <p:nvPr/>
        </p:nvGrpSpPr>
        <p:grpSpPr>
          <a:xfrm flipH="1">
            <a:off x="6071124" y="2904870"/>
            <a:ext cx="2345837" cy="581255"/>
            <a:chOff x="6062830" y="2730158"/>
            <a:chExt cx="3127783" cy="775007"/>
          </a:xfrm>
        </p:grpSpPr>
        <p:sp>
          <p:nvSpPr>
            <p:cNvPr id="32" name="Rectangle 31"/>
            <p:cNvSpPr/>
            <p:nvPr/>
          </p:nvSpPr>
          <p:spPr>
            <a:xfrm>
              <a:off x="6062830" y="3187825"/>
              <a:ext cx="162261" cy="311971"/>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3" name="Rectangle 32"/>
            <p:cNvSpPr/>
            <p:nvPr/>
          </p:nvSpPr>
          <p:spPr>
            <a:xfrm>
              <a:off x="6225091" y="3052888"/>
              <a:ext cx="149711" cy="4469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4" name="Rectangle 33"/>
            <p:cNvSpPr/>
            <p:nvPr/>
          </p:nvSpPr>
          <p:spPr>
            <a:xfrm>
              <a:off x="6377491" y="3052888"/>
              <a:ext cx="149711" cy="446907"/>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ectangle 34"/>
            <p:cNvSpPr/>
            <p:nvPr/>
          </p:nvSpPr>
          <p:spPr>
            <a:xfrm>
              <a:off x="6530788" y="2951157"/>
              <a:ext cx="135367" cy="54863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ectangle 35"/>
            <p:cNvSpPr/>
            <p:nvPr/>
          </p:nvSpPr>
          <p:spPr>
            <a:xfrm>
              <a:off x="6661672" y="2865095"/>
              <a:ext cx="154194" cy="63648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ectangle 36"/>
            <p:cNvSpPr/>
            <p:nvPr/>
          </p:nvSpPr>
          <p:spPr>
            <a:xfrm>
              <a:off x="6811383" y="2730158"/>
              <a:ext cx="135367" cy="7678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ectangle 37"/>
            <p:cNvSpPr/>
            <p:nvPr/>
          </p:nvSpPr>
          <p:spPr>
            <a:xfrm>
              <a:off x="6942267" y="2731949"/>
              <a:ext cx="135367" cy="7678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Rectangle 38"/>
            <p:cNvSpPr/>
            <p:nvPr/>
          </p:nvSpPr>
          <p:spPr>
            <a:xfrm>
              <a:off x="7073151" y="2733737"/>
              <a:ext cx="135367" cy="76785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0" name="Rectangle 39"/>
            <p:cNvSpPr/>
            <p:nvPr/>
          </p:nvSpPr>
          <p:spPr>
            <a:xfrm>
              <a:off x="7204036" y="2865095"/>
              <a:ext cx="130884" cy="6382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Rectangle 40"/>
            <p:cNvSpPr/>
            <p:nvPr/>
          </p:nvSpPr>
          <p:spPr>
            <a:xfrm>
              <a:off x="7334920" y="2951156"/>
              <a:ext cx="126402" cy="55400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2" name="Rectangle 41"/>
            <p:cNvSpPr/>
            <p:nvPr/>
          </p:nvSpPr>
          <p:spPr>
            <a:xfrm>
              <a:off x="7465804" y="3052888"/>
              <a:ext cx="121920" cy="44331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Rectangle 42"/>
            <p:cNvSpPr/>
            <p:nvPr/>
          </p:nvSpPr>
          <p:spPr>
            <a:xfrm>
              <a:off x="7596688" y="3187825"/>
              <a:ext cx="121920" cy="3101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p:cNvSpPr/>
            <p:nvPr/>
          </p:nvSpPr>
          <p:spPr>
            <a:xfrm>
              <a:off x="7716814" y="3189613"/>
              <a:ext cx="121920" cy="3101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5" name="Rectangle 44"/>
            <p:cNvSpPr/>
            <p:nvPr/>
          </p:nvSpPr>
          <p:spPr>
            <a:xfrm>
              <a:off x="7836940" y="3191403"/>
              <a:ext cx="121920" cy="3101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6" name="Rectangle 45"/>
            <p:cNvSpPr/>
            <p:nvPr/>
          </p:nvSpPr>
          <p:spPr>
            <a:xfrm>
              <a:off x="7955278" y="3191401"/>
              <a:ext cx="121920" cy="3101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7" name="Rectangle 46"/>
            <p:cNvSpPr/>
            <p:nvPr/>
          </p:nvSpPr>
          <p:spPr>
            <a:xfrm>
              <a:off x="8073610" y="3273886"/>
              <a:ext cx="134466" cy="2276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8" name="Rectangle 47"/>
            <p:cNvSpPr/>
            <p:nvPr/>
          </p:nvSpPr>
          <p:spPr>
            <a:xfrm>
              <a:off x="8204494" y="3275674"/>
              <a:ext cx="134466" cy="2276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9" name="Rectangle 48"/>
            <p:cNvSpPr/>
            <p:nvPr/>
          </p:nvSpPr>
          <p:spPr>
            <a:xfrm>
              <a:off x="8333588" y="3275677"/>
              <a:ext cx="134466" cy="22768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0" name="Rectangle 49"/>
            <p:cNvSpPr/>
            <p:nvPr/>
          </p:nvSpPr>
          <p:spPr>
            <a:xfrm>
              <a:off x="8464472" y="3359947"/>
              <a:ext cx="142538" cy="1452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1" name="Rectangle 50"/>
            <p:cNvSpPr/>
            <p:nvPr/>
          </p:nvSpPr>
          <p:spPr>
            <a:xfrm>
              <a:off x="8606114" y="3350977"/>
              <a:ext cx="142538" cy="145202"/>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2" name="Rectangle 51"/>
            <p:cNvSpPr/>
            <p:nvPr/>
          </p:nvSpPr>
          <p:spPr>
            <a:xfrm>
              <a:off x="8756722" y="3450463"/>
              <a:ext cx="141641" cy="457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3" name="Rectangle 52"/>
            <p:cNvSpPr/>
            <p:nvPr/>
          </p:nvSpPr>
          <p:spPr>
            <a:xfrm>
              <a:off x="8898364" y="3452254"/>
              <a:ext cx="141641" cy="457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4" name="Rectangle 53"/>
            <p:cNvSpPr/>
            <p:nvPr/>
          </p:nvSpPr>
          <p:spPr>
            <a:xfrm>
              <a:off x="9048972" y="3452251"/>
              <a:ext cx="141641" cy="4571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6" name="TextBox 55"/>
          <p:cNvSpPr txBox="1"/>
          <p:nvPr/>
        </p:nvSpPr>
        <p:spPr>
          <a:xfrm>
            <a:off x="2953267" y="2777200"/>
            <a:ext cx="360996" cy="300082"/>
          </a:xfrm>
          <a:prstGeom prst="rect">
            <a:avLst/>
          </a:prstGeom>
          <a:noFill/>
        </p:spPr>
        <p:txBody>
          <a:bodyPr wrap="none" rtlCol="0">
            <a:spAutoFit/>
          </a:bodyPr>
          <a:lstStyle/>
          <a:p>
            <a:r>
              <a:rPr lang="en-US" sz="1350" dirty="0"/>
              <a:t>80</a:t>
            </a:r>
          </a:p>
        </p:txBody>
      </p:sp>
      <p:sp>
        <p:nvSpPr>
          <p:cNvPr id="57" name="TextBox 56"/>
          <p:cNvSpPr txBox="1"/>
          <p:nvPr/>
        </p:nvSpPr>
        <p:spPr>
          <a:xfrm>
            <a:off x="7303725" y="2785269"/>
            <a:ext cx="360996" cy="300082"/>
          </a:xfrm>
          <a:prstGeom prst="rect">
            <a:avLst/>
          </a:prstGeom>
          <a:noFill/>
        </p:spPr>
        <p:txBody>
          <a:bodyPr wrap="none" rtlCol="0">
            <a:spAutoFit/>
          </a:bodyPr>
          <a:lstStyle/>
          <a:p>
            <a:r>
              <a:rPr lang="en-US" sz="1350" dirty="0"/>
              <a:t>80</a:t>
            </a:r>
          </a:p>
        </p:txBody>
      </p:sp>
      <p:sp>
        <p:nvSpPr>
          <p:cNvPr id="58" name="TextBox 57"/>
          <p:cNvSpPr txBox="1"/>
          <p:nvPr/>
        </p:nvSpPr>
        <p:spPr>
          <a:xfrm>
            <a:off x="8240988" y="3028661"/>
            <a:ext cx="360996" cy="300082"/>
          </a:xfrm>
          <a:prstGeom prst="rect">
            <a:avLst/>
          </a:prstGeom>
          <a:noFill/>
        </p:spPr>
        <p:txBody>
          <a:bodyPr wrap="none" rtlCol="0">
            <a:spAutoFit/>
          </a:bodyPr>
          <a:lstStyle/>
          <a:p>
            <a:r>
              <a:rPr lang="en-US" sz="1350" dirty="0"/>
              <a:t>50</a:t>
            </a:r>
          </a:p>
        </p:txBody>
      </p:sp>
      <p:sp>
        <p:nvSpPr>
          <p:cNvPr id="59" name="TextBox 58"/>
          <p:cNvSpPr txBox="1"/>
          <p:nvPr/>
        </p:nvSpPr>
        <p:spPr>
          <a:xfrm>
            <a:off x="2020116" y="3027604"/>
            <a:ext cx="360996" cy="300082"/>
          </a:xfrm>
          <a:prstGeom prst="rect">
            <a:avLst/>
          </a:prstGeom>
          <a:noFill/>
        </p:spPr>
        <p:txBody>
          <a:bodyPr wrap="none" rtlCol="0">
            <a:spAutoFit/>
          </a:bodyPr>
          <a:lstStyle/>
          <a:p>
            <a:r>
              <a:rPr lang="en-US" sz="1350" dirty="0"/>
              <a:t>50</a:t>
            </a:r>
          </a:p>
        </p:txBody>
      </p:sp>
      <p:sp>
        <p:nvSpPr>
          <p:cNvPr id="60" name="TextBox 59"/>
          <p:cNvSpPr txBox="1"/>
          <p:nvPr/>
        </p:nvSpPr>
        <p:spPr>
          <a:xfrm>
            <a:off x="6301156" y="3149800"/>
            <a:ext cx="360996" cy="300082"/>
          </a:xfrm>
          <a:prstGeom prst="rect">
            <a:avLst/>
          </a:prstGeom>
          <a:noFill/>
        </p:spPr>
        <p:txBody>
          <a:bodyPr wrap="none" rtlCol="0">
            <a:spAutoFit/>
          </a:bodyPr>
          <a:lstStyle/>
          <a:p>
            <a:r>
              <a:rPr lang="en-US" sz="1350" dirty="0"/>
              <a:t>2</a:t>
            </a:r>
            <a:r>
              <a:rPr lang="en-US" sz="1350"/>
              <a:t>0</a:t>
            </a:r>
            <a:endParaRPr lang="en-US" sz="1350" dirty="0"/>
          </a:p>
        </p:txBody>
      </p:sp>
      <p:sp>
        <p:nvSpPr>
          <p:cNvPr id="61" name="TextBox 60"/>
          <p:cNvSpPr txBox="1"/>
          <p:nvPr/>
        </p:nvSpPr>
        <p:spPr>
          <a:xfrm>
            <a:off x="3962971" y="3145498"/>
            <a:ext cx="360996" cy="300082"/>
          </a:xfrm>
          <a:prstGeom prst="rect">
            <a:avLst/>
          </a:prstGeom>
          <a:noFill/>
        </p:spPr>
        <p:txBody>
          <a:bodyPr wrap="none" rtlCol="0">
            <a:spAutoFit/>
          </a:bodyPr>
          <a:lstStyle/>
          <a:p>
            <a:r>
              <a:rPr lang="en-US" sz="1350" dirty="0"/>
              <a:t>2</a:t>
            </a:r>
            <a:r>
              <a:rPr lang="en-US" sz="1350"/>
              <a:t>0</a:t>
            </a:r>
            <a:endParaRPr lang="en-US" sz="1350" dirty="0"/>
          </a:p>
        </p:txBody>
      </p:sp>
      <p:cxnSp>
        <p:nvCxnSpPr>
          <p:cNvPr id="62" name="Straight Connector 61"/>
          <p:cNvCxnSpPr/>
          <p:nvPr/>
        </p:nvCxnSpPr>
        <p:spPr>
          <a:xfrm>
            <a:off x="2040368" y="4247252"/>
            <a:ext cx="81005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571987" y="4173294"/>
            <a:ext cx="488127" cy="15329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65" name="Straight Connector 64"/>
          <p:cNvCxnSpPr/>
          <p:nvPr/>
        </p:nvCxnSpPr>
        <p:spPr>
          <a:xfrm>
            <a:off x="2152650" y="4165225"/>
            <a:ext cx="0" cy="1532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714065" y="4165225"/>
            <a:ext cx="0" cy="1532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743434" y="4173294"/>
            <a:ext cx="0" cy="1532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4003985" y="4173294"/>
            <a:ext cx="0" cy="1532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985945" y="4173294"/>
            <a:ext cx="0" cy="1532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679814" y="4165225"/>
            <a:ext cx="0" cy="1532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6613714" y="4173294"/>
            <a:ext cx="0" cy="1532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8249057" y="4165225"/>
            <a:ext cx="0" cy="1532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8417632" y="4165225"/>
            <a:ext cx="0" cy="1532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8640856" y="4165225"/>
            <a:ext cx="0" cy="1532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9794614" y="4173294"/>
            <a:ext cx="0" cy="15329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3875825" y="3954489"/>
            <a:ext cx="360996" cy="300082"/>
          </a:xfrm>
          <a:prstGeom prst="rect">
            <a:avLst/>
          </a:prstGeom>
          <a:noFill/>
        </p:spPr>
        <p:txBody>
          <a:bodyPr wrap="none" rtlCol="0">
            <a:spAutoFit/>
          </a:bodyPr>
          <a:lstStyle/>
          <a:p>
            <a:r>
              <a:rPr lang="en-US" sz="1350" dirty="0"/>
              <a:t>20</a:t>
            </a:r>
          </a:p>
        </p:txBody>
      </p:sp>
      <p:sp>
        <p:nvSpPr>
          <p:cNvPr id="77" name="TextBox 76"/>
          <p:cNvSpPr txBox="1"/>
          <p:nvPr/>
        </p:nvSpPr>
        <p:spPr>
          <a:xfrm>
            <a:off x="3595299" y="3950078"/>
            <a:ext cx="360996" cy="300082"/>
          </a:xfrm>
          <a:prstGeom prst="rect">
            <a:avLst/>
          </a:prstGeom>
          <a:noFill/>
        </p:spPr>
        <p:txBody>
          <a:bodyPr wrap="none" rtlCol="0">
            <a:spAutoFit/>
          </a:bodyPr>
          <a:lstStyle/>
          <a:p>
            <a:r>
              <a:rPr lang="en-US" sz="1350" dirty="0"/>
              <a:t>30</a:t>
            </a:r>
          </a:p>
        </p:txBody>
      </p:sp>
      <p:sp>
        <p:nvSpPr>
          <p:cNvPr id="78" name="TextBox 77"/>
          <p:cNvSpPr txBox="1"/>
          <p:nvPr/>
        </p:nvSpPr>
        <p:spPr>
          <a:xfrm>
            <a:off x="3783772" y="3947375"/>
            <a:ext cx="271228" cy="300082"/>
          </a:xfrm>
          <a:prstGeom prst="rect">
            <a:avLst/>
          </a:prstGeom>
          <a:noFill/>
        </p:spPr>
        <p:txBody>
          <a:bodyPr wrap="none" rtlCol="0">
            <a:spAutoFit/>
          </a:bodyPr>
          <a:lstStyle/>
          <a:p>
            <a:r>
              <a:rPr lang="en-US" sz="1350" dirty="0"/>
              <a:t>+</a:t>
            </a:r>
          </a:p>
        </p:txBody>
      </p:sp>
      <p:sp>
        <p:nvSpPr>
          <p:cNvPr id="79" name="TextBox 78"/>
          <p:cNvSpPr txBox="1"/>
          <p:nvPr/>
        </p:nvSpPr>
        <p:spPr>
          <a:xfrm>
            <a:off x="4095013" y="3955831"/>
            <a:ext cx="486030" cy="300082"/>
          </a:xfrm>
          <a:prstGeom prst="rect">
            <a:avLst/>
          </a:prstGeom>
          <a:noFill/>
        </p:spPr>
        <p:txBody>
          <a:bodyPr wrap="none" rtlCol="0">
            <a:spAutoFit/>
          </a:bodyPr>
          <a:lstStyle/>
          <a:p>
            <a:r>
              <a:rPr lang="en-US" sz="1350" dirty="0"/>
              <a:t>= 50</a:t>
            </a:r>
          </a:p>
        </p:txBody>
      </p:sp>
      <p:cxnSp>
        <p:nvCxnSpPr>
          <p:cNvPr id="80" name="Straight Connector 79"/>
          <p:cNvCxnSpPr/>
          <p:nvPr/>
        </p:nvCxnSpPr>
        <p:spPr>
          <a:xfrm>
            <a:off x="2040368" y="5160311"/>
            <a:ext cx="81005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2040368" y="5418494"/>
            <a:ext cx="810050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4741883" y="5080204"/>
            <a:ext cx="488127" cy="153296"/>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cxnSp>
        <p:nvCxnSpPr>
          <p:cNvPr id="84" name="Straight Connector 83"/>
          <p:cNvCxnSpPr/>
          <p:nvPr/>
        </p:nvCxnSpPr>
        <p:spPr>
          <a:xfrm>
            <a:off x="2311998" y="5339156"/>
            <a:ext cx="0" cy="1532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3341367" y="5347225"/>
            <a:ext cx="0" cy="1532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3601919" y="5347225"/>
            <a:ext cx="0" cy="1532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4583879" y="5347225"/>
            <a:ext cx="0" cy="1532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5277747" y="5339156"/>
            <a:ext cx="0" cy="1532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6211647" y="5347225"/>
            <a:ext cx="0" cy="1532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7846990" y="5339156"/>
            <a:ext cx="0" cy="1532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8015565" y="5339156"/>
            <a:ext cx="0" cy="1532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8238789" y="5339156"/>
            <a:ext cx="0" cy="1532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9392547" y="5347225"/>
            <a:ext cx="0" cy="153296"/>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4876028" y="4841175"/>
            <a:ext cx="272832" cy="300082"/>
          </a:xfrm>
          <a:prstGeom prst="rect">
            <a:avLst/>
          </a:prstGeom>
          <a:noFill/>
        </p:spPr>
        <p:txBody>
          <a:bodyPr wrap="none" rtlCol="0">
            <a:spAutoFit/>
          </a:bodyPr>
          <a:lstStyle/>
          <a:p>
            <a:r>
              <a:rPr lang="en-US" sz="1350" dirty="0"/>
              <a:t>0</a:t>
            </a:r>
          </a:p>
        </p:txBody>
      </p:sp>
      <p:sp>
        <p:nvSpPr>
          <p:cNvPr id="95" name="TextBox 94"/>
          <p:cNvSpPr txBox="1"/>
          <p:nvPr/>
        </p:nvSpPr>
        <p:spPr>
          <a:xfrm>
            <a:off x="3449291" y="5124908"/>
            <a:ext cx="360996" cy="300082"/>
          </a:xfrm>
          <a:prstGeom prst="rect">
            <a:avLst/>
          </a:prstGeom>
          <a:noFill/>
        </p:spPr>
        <p:txBody>
          <a:bodyPr wrap="none" rtlCol="0">
            <a:spAutoFit/>
          </a:bodyPr>
          <a:lstStyle/>
          <a:p>
            <a:r>
              <a:rPr lang="en-US" sz="1350"/>
              <a:t>40</a:t>
            </a:r>
            <a:endParaRPr lang="en-US" sz="1350" dirty="0"/>
          </a:p>
        </p:txBody>
      </p:sp>
    </p:spTree>
    <p:extLst>
      <p:ext uri="{BB962C8B-B14F-4D97-AF65-F5344CB8AC3E}">
        <p14:creationId xmlns:p14="http://schemas.microsoft.com/office/powerpoint/2010/main" val="6227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Funseq2 Integration</a:t>
            </a:r>
          </a:p>
        </p:txBody>
      </p:sp>
      <p:sp>
        <p:nvSpPr>
          <p:cNvPr id="3" name="Content Placeholder 2"/>
          <p:cNvSpPr>
            <a:spLocks noGrp="1"/>
          </p:cNvSpPr>
          <p:nvPr>
            <p:ph idx="1"/>
          </p:nvPr>
        </p:nvSpPr>
        <p:spPr/>
        <p:txBody>
          <a:bodyPr>
            <a:normAutofit/>
          </a:bodyPr>
          <a:lstStyle/>
          <a:p>
            <a:r>
              <a:rPr lang="en-US" dirty="0"/>
              <a:t>Compiled list of annotations with significantly elevated Funseq2 scores</a:t>
            </a:r>
          </a:p>
          <a:p>
            <a:pPr lvl="1"/>
            <a:r>
              <a:rPr lang="en-US" dirty="0" err="1"/>
              <a:t>TSSes</a:t>
            </a:r>
            <a:r>
              <a:rPr lang="en-US" dirty="0"/>
              <a:t>, promoters, enhancers</a:t>
            </a:r>
          </a:p>
          <a:p>
            <a:pPr lvl="1"/>
            <a:r>
              <a:rPr lang="en-US" dirty="0"/>
              <a:t>Results comparable to the elevated mutation burden analysis</a:t>
            </a:r>
          </a:p>
          <a:p>
            <a:r>
              <a:rPr lang="en-US" dirty="0"/>
              <a:t>MOAT implementation is generalizable to any whole genome signal track</a:t>
            </a:r>
          </a:p>
          <a:p>
            <a:pPr lvl="1"/>
            <a:r>
              <a:rPr lang="en-US" dirty="0"/>
              <a:t>e.g. can plug in a GERP score or K27 acetylation file</a:t>
            </a:r>
          </a:p>
          <a:p>
            <a:r>
              <a:rPr lang="en-US" dirty="0"/>
              <a:t>Negligible effect on runtime</a:t>
            </a:r>
          </a:p>
          <a:p>
            <a:pPr lvl="1"/>
            <a:r>
              <a:rPr lang="en-US" dirty="0"/>
              <a:t>Parallelization scalability preserved</a:t>
            </a:r>
          </a:p>
        </p:txBody>
      </p:sp>
      <p:sp>
        <p:nvSpPr>
          <p:cNvPr id="4" name="Slide Number Placeholder 3"/>
          <p:cNvSpPr>
            <a:spLocks noGrp="1"/>
          </p:cNvSpPr>
          <p:nvPr>
            <p:ph type="sldNum" sz="quarter" idx="12"/>
          </p:nvPr>
        </p:nvSpPr>
        <p:spPr/>
        <p:txBody>
          <a:bodyPr/>
          <a:lstStyle/>
          <a:p>
            <a:fld id="{9D614B6B-3371-CC40-8E44-5A6E7331906D}" type="slidenum">
              <a:rPr lang="en-US" smtClean="0"/>
              <a:t>14</a:t>
            </a:fld>
            <a:endParaRPr lang="en-US"/>
          </a:p>
        </p:txBody>
      </p:sp>
    </p:spTree>
    <p:extLst>
      <p:ext uri="{BB962C8B-B14F-4D97-AF65-F5344CB8AC3E}">
        <p14:creationId xmlns:p14="http://schemas.microsoft.com/office/powerpoint/2010/main" val="15822429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a:xfrm>
            <a:off x="2209800" y="-131763"/>
            <a:ext cx="7772400" cy="1143001"/>
          </a:xfrm>
        </p:spPr>
        <p:txBody>
          <a:bodyPr/>
          <a:lstStyle/>
          <a:p>
            <a:pPr algn="ctr" eaLnBrk="1" hangingPunct="1"/>
            <a:r>
              <a:rPr lang="en-US" altLang="en-US" b="1" dirty="0">
                <a:solidFill>
                  <a:schemeClr val="accent1">
                    <a:lumMod val="75000"/>
                  </a:schemeClr>
                </a:solidFill>
                <a:latin typeface="Arial" charset="0"/>
                <a:ea typeface="Arial" charset="0"/>
                <a:cs typeface="Arial" charset="0"/>
              </a:rPr>
              <a:t>LARVA Model Comparison</a:t>
            </a:r>
          </a:p>
        </p:txBody>
      </p:sp>
      <p:sp>
        <p:nvSpPr>
          <p:cNvPr id="100354" name="Content Placeholder 2"/>
          <p:cNvSpPr>
            <a:spLocks noGrp="1"/>
          </p:cNvSpPr>
          <p:nvPr>
            <p:ph idx="1"/>
          </p:nvPr>
        </p:nvSpPr>
        <p:spPr>
          <a:xfrm>
            <a:off x="855023" y="806450"/>
            <a:ext cx="10498777" cy="1779588"/>
          </a:xfrm>
        </p:spPr>
        <p:txBody>
          <a:bodyPr>
            <a:noAutofit/>
          </a:bodyPr>
          <a:lstStyle/>
          <a:p>
            <a:pPr eaLnBrk="1" hangingPunct="1"/>
            <a:r>
              <a:rPr lang="en-US" altLang="en-US" sz="2000" dirty="0">
                <a:latin typeface="Arial" charset="0"/>
                <a:ea typeface="Arial" charset="0"/>
                <a:cs typeface="Arial" charset="0"/>
              </a:rPr>
              <a:t>Comparison of mutation count frequency implied by the binomial model (model 1) and the beta-binomial model (model 2) relative to the empirical distribution</a:t>
            </a:r>
          </a:p>
          <a:p>
            <a:pPr eaLnBrk="1" hangingPunct="1"/>
            <a:r>
              <a:rPr lang="en-US" altLang="en-US" sz="2000" dirty="0">
                <a:latin typeface="Arial" charset="0"/>
                <a:ea typeface="Arial" charset="0"/>
                <a:cs typeface="Arial" charset="0"/>
              </a:rPr>
              <a:t>The beta-binomial distribution is significantly better, especially for accurately modeling the over-dispersion of the empirical distribution</a:t>
            </a:r>
          </a:p>
        </p:txBody>
      </p:sp>
      <p:pic>
        <p:nvPicPr>
          <p:cNvPr id="100355" name="Picture 5"/>
          <p:cNvPicPr>
            <a:picLocks noChangeAspect="1"/>
          </p:cNvPicPr>
          <p:nvPr/>
        </p:nvPicPr>
        <p:blipFill>
          <a:blip r:embed="rId3">
            <a:extLst>
              <a:ext uri="{28A0092B-C50C-407E-A947-70E740481C1C}">
                <a14:useLocalDpi xmlns:a14="http://schemas.microsoft.com/office/drawing/2010/main" val="0"/>
              </a:ext>
            </a:extLst>
          </a:blip>
          <a:srcRect r="51688"/>
          <a:stretch>
            <a:fillRect/>
          </a:stretch>
        </p:blipFill>
        <p:spPr bwMode="auto">
          <a:xfrm>
            <a:off x="2894013" y="2416176"/>
            <a:ext cx="5821362"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0356" name="Rectangle 5"/>
          <p:cNvSpPr>
            <a:spLocks noChangeArrowheads="1"/>
          </p:cNvSpPr>
          <p:nvPr/>
        </p:nvSpPr>
        <p:spPr bwMode="auto">
          <a:xfrm>
            <a:off x="47625" y="6459537"/>
            <a:ext cx="1933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100">
                <a:solidFill>
                  <a:srgbClr val="7F7F7F"/>
                </a:solidFill>
              </a:rPr>
              <a:t>[Lochovsky et al. </a:t>
            </a:r>
            <a:r>
              <a:rPr lang="en-US" altLang="en-US" sz="1100" i="1" dirty="0">
                <a:solidFill>
                  <a:srgbClr val="7F7F7F"/>
                </a:solidFill>
              </a:rPr>
              <a:t>NAR</a:t>
            </a:r>
            <a:r>
              <a:rPr lang="en-US" altLang="en-US" sz="1100" dirty="0">
                <a:solidFill>
                  <a:srgbClr val="7F7F7F"/>
                </a:solidFill>
              </a:rPr>
              <a:t> (</a:t>
            </a:r>
            <a:r>
              <a:rPr lang="fr-FR" altLang="en-US" sz="1100" dirty="0">
                <a:solidFill>
                  <a:srgbClr val="7F7F7F"/>
                </a:solidFill>
              </a:rPr>
              <a:t>’</a:t>
            </a:r>
            <a:r>
              <a:rPr lang="en-US" altLang="ja-JP" sz="1100" dirty="0">
                <a:solidFill>
                  <a:srgbClr val="7F7F7F"/>
                </a:solidFill>
              </a:rPr>
              <a:t>15)]</a:t>
            </a:r>
            <a:endParaRPr lang="en-US" altLang="en-US" sz="1100" dirty="0">
              <a:solidFill>
                <a:srgbClr val="7F7F7F"/>
              </a:solidFill>
              <a:latin typeface="Calibri" charset="0"/>
            </a:endParaRPr>
          </a:p>
        </p:txBody>
      </p:sp>
      <p:sp>
        <p:nvSpPr>
          <p:cNvPr id="2" name="Rectangle 1"/>
          <p:cNvSpPr/>
          <p:nvPr/>
        </p:nvSpPr>
        <p:spPr>
          <a:xfrm>
            <a:off x="3222625" y="2768600"/>
            <a:ext cx="420688" cy="2555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8" name="Rectangle 7"/>
          <p:cNvSpPr/>
          <p:nvPr/>
        </p:nvSpPr>
        <p:spPr>
          <a:xfrm>
            <a:off x="8688389" y="2757489"/>
            <a:ext cx="420687" cy="2555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latin typeface="Calibri"/>
            </a:endParaRPr>
          </a:p>
        </p:txBody>
      </p:sp>
      <p:sp>
        <p:nvSpPr>
          <p:cNvPr id="3" name="Slide Number Placeholder 2"/>
          <p:cNvSpPr>
            <a:spLocks noGrp="1"/>
          </p:cNvSpPr>
          <p:nvPr>
            <p:ph type="sldNum" sz="quarter" idx="12"/>
          </p:nvPr>
        </p:nvSpPr>
        <p:spPr/>
        <p:txBody>
          <a:bodyPr/>
          <a:lstStyle/>
          <a:p>
            <a:fld id="{F29E7C7A-26C8-1B43-8ECC-471110291FEC}" type="slidenum">
              <a:rPr lang="en-US" smtClean="0"/>
              <a:t>15</a:t>
            </a:fld>
            <a:endParaRPr lang="en-US"/>
          </a:p>
        </p:txBody>
      </p:sp>
    </p:spTree>
    <p:extLst>
      <p:ext uri="{BB962C8B-B14F-4D97-AF65-F5344CB8AC3E}">
        <p14:creationId xmlns:p14="http://schemas.microsoft.com/office/powerpoint/2010/main" val="194897479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1" name="Picture 3" descr="model_3_figure.pdf"/>
          <p:cNvPicPr>
            <a:picLocks noChangeAspect="1"/>
          </p:cNvPicPr>
          <p:nvPr/>
        </p:nvPicPr>
        <p:blipFill>
          <a:blip r:embed="rId3">
            <a:extLst>
              <a:ext uri="{28A0092B-C50C-407E-A947-70E740481C1C}">
                <a14:useLocalDpi xmlns:a14="http://schemas.microsoft.com/office/drawing/2010/main" val="0"/>
              </a:ext>
            </a:extLst>
          </a:blip>
          <a:srcRect r="50160"/>
          <a:stretch>
            <a:fillRect/>
          </a:stretch>
        </p:blipFill>
        <p:spPr bwMode="auto">
          <a:xfrm>
            <a:off x="1230313" y="2528888"/>
            <a:ext cx="5791201" cy="444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2" name="Title 1"/>
          <p:cNvSpPr>
            <a:spLocks noGrp="1"/>
          </p:cNvSpPr>
          <p:nvPr>
            <p:ph type="title"/>
          </p:nvPr>
        </p:nvSpPr>
        <p:spPr>
          <a:xfrm>
            <a:off x="1230313" y="986961"/>
            <a:ext cx="3828101" cy="858838"/>
          </a:xfrm>
        </p:spPr>
        <p:txBody>
          <a:bodyPr>
            <a:normAutofit fontScale="90000"/>
          </a:bodyPr>
          <a:lstStyle/>
          <a:p>
            <a:pPr algn="ctr" eaLnBrk="1" hangingPunct="1"/>
            <a:r>
              <a:rPr lang="en-US" altLang="en-US" sz="2800" b="1" dirty="0">
                <a:solidFill>
                  <a:schemeClr val="accent1">
                    <a:lumMod val="75000"/>
                  </a:schemeClr>
                </a:solidFill>
                <a:latin typeface="Arial" charset="0"/>
                <a:ea typeface="Arial" charset="0"/>
                <a:cs typeface="Arial" charset="0"/>
              </a:rPr>
              <a:t>Adding DNA replication timing correction further improves the beta-binomial model</a:t>
            </a:r>
          </a:p>
        </p:txBody>
      </p:sp>
      <p:sp>
        <p:nvSpPr>
          <p:cNvPr id="102403" name="Rectangle 6"/>
          <p:cNvSpPr>
            <a:spLocks noChangeArrowheads="1"/>
          </p:cNvSpPr>
          <p:nvPr/>
        </p:nvSpPr>
        <p:spPr bwMode="auto">
          <a:xfrm>
            <a:off x="8659814" y="3148014"/>
            <a:ext cx="1933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100">
                <a:solidFill>
                  <a:srgbClr val="7F7F7F"/>
                </a:solidFill>
              </a:rPr>
              <a:t>[Lochovsky et al. </a:t>
            </a:r>
            <a:r>
              <a:rPr lang="en-US" altLang="en-US" sz="1100" i="1">
                <a:solidFill>
                  <a:srgbClr val="7F7F7F"/>
                </a:solidFill>
              </a:rPr>
              <a:t>NAR</a:t>
            </a:r>
            <a:r>
              <a:rPr lang="en-US" altLang="en-US" sz="1100">
                <a:solidFill>
                  <a:srgbClr val="7F7F7F"/>
                </a:solidFill>
              </a:rPr>
              <a:t> (</a:t>
            </a:r>
            <a:r>
              <a:rPr lang="fr-FR" altLang="en-US" sz="1100">
                <a:solidFill>
                  <a:srgbClr val="7F7F7F"/>
                </a:solidFill>
              </a:rPr>
              <a:t>’</a:t>
            </a:r>
            <a:r>
              <a:rPr lang="en-US" altLang="ja-JP" sz="1100">
                <a:solidFill>
                  <a:srgbClr val="7F7F7F"/>
                </a:solidFill>
              </a:rPr>
              <a:t>15)]</a:t>
            </a:r>
            <a:endParaRPr lang="en-US" altLang="en-US" sz="1100">
              <a:solidFill>
                <a:srgbClr val="7F7F7F"/>
              </a:solidFill>
              <a:latin typeface="Calibri" charset="0"/>
            </a:endParaRPr>
          </a:p>
        </p:txBody>
      </p:sp>
      <p:sp>
        <p:nvSpPr>
          <p:cNvPr id="102404" name="TextBox 4"/>
          <p:cNvSpPr txBox="1">
            <a:spLocks noChangeArrowheads="1"/>
          </p:cNvSpPr>
          <p:nvPr/>
        </p:nvSpPr>
        <p:spPr bwMode="auto">
          <a:xfrm>
            <a:off x="5362576" y="4332288"/>
            <a:ext cx="4302125"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000" b="1">
                <a:solidFill>
                  <a:srgbClr val="80030C"/>
                </a:solidFill>
                <a:latin typeface="Calibri" charset="0"/>
              </a:rPr>
              <a:t>Bottom 10% of rep. timing bins requires large correction</a:t>
            </a:r>
          </a:p>
          <a:p>
            <a:pPr eaLnBrk="1" hangingPunct="1">
              <a:spcBef>
                <a:spcPct val="0"/>
              </a:spcBef>
              <a:buFontTx/>
              <a:buNone/>
            </a:pPr>
            <a:endParaRPr lang="en-US" altLang="en-US" sz="2000" b="1">
              <a:solidFill>
                <a:srgbClr val="80030C"/>
              </a:solidFill>
              <a:latin typeface="Calibri" charset="0"/>
            </a:endParaRPr>
          </a:p>
        </p:txBody>
      </p:sp>
      <p:sp>
        <p:nvSpPr>
          <p:cNvPr id="102405" name="Rectangle 5"/>
          <p:cNvSpPr>
            <a:spLocks noChangeArrowheads="1"/>
          </p:cNvSpPr>
          <p:nvPr/>
        </p:nvSpPr>
        <p:spPr bwMode="auto">
          <a:xfrm>
            <a:off x="5362575" y="5354639"/>
            <a:ext cx="457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2000" b="1">
                <a:solidFill>
                  <a:srgbClr val="E52BBF"/>
                </a:solidFill>
                <a:latin typeface="Calibri" charset="0"/>
              </a:rPr>
              <a:t>Top 10% of rep. timing bins </a:t>
            </a:r>
            <a:br>
              <a:rPr lang="en-US" altLang="en-US" sz="2000" b="1">
                <a:solidFill>
                  <a:srgbClr val="E52BBF"/>
                </a:solidFill>
                <a:latin typeface="Calibri" charset="0"/>
              </a:rPr>
            </a:br>
            <a:r>
              <a:rPr lang="en-US" altLang="en-US" sz="2000" b="1">
                <a:solidFill>
                  <a:srgbClr val="E52BBF"/>
                </a:solidFill>
                <a:latin typeface="Calibri" charset="0"/>
              </a:rPr>
              <a:t>requires little correction</a:t>
            </a:r>
          </a:p>
        </p:txBody>
      </p:sp>
      <p:pic>
        <p:nvPicPr>
          <p:cNvPr id="102406" name="Picture 8" descr="Fig.S4 correlated genomic features.pdf"/>
          <p:cNvPicPr>
            <a:picLocks noChangeAspect="1"/>
          </p:cNvPicPr>
          <p:nvPr/>
        </p:nvPicPr>
        <p:blipFill>
          <a:blip r:embed="rId4">
            <a:extLst>
              <a:ext uri="{28A0092B-C50C-407E-A947-70E740481C1C}">
                <a14:useLocalDpi xmlns:a14="http://schemas.microsoft.com/office/drawing/2010/main" val="0"/>
              </a:ext>
            </a:extLst>
          </a:blip>
          <a:srcRect t="50999" r="49417" b="1617"/>
          <a:stretch>
            <a:fillRect/>
          </a:stretch>
        </p:blipFill>
        <p:spPr bwMode="auto">
          <a:xfrm>
            <a:off x="6170614" y="-52388"/>
            <a:ext cx="4518025" cy="317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517900" y="2990851"/>
            <a:ext cx="3359150" cy="1414463"/>
          </a:xfrm>
          <a:prstGeom prst="rect">
            <a:avLst/>
          </a:prstGeom>
          <a:no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a:solidFill>
                <a:srgbClr val="FFFFFF"/>
              </a:solidFill>
            </a:endParaRPr>
          </a:p>
        </p:txBody>
      </p:sp>
      <p:sp>
        <p:nvSpPr>
          <p:cNvPr id="2" name="Slide Number Placeholder 1"/>
          <p:cNvSpPr>
            <a:spLocks noGrp="1"/>
          </p:cNvSpPr>
          <p:nvPr>
            <p:ph type="sldNum" sz="quarter" idx="12"/>
          </p:nvPr>
        </p:nvSpPr>
        <p:spPr/>
        <p:txBody>
          <a:bodyPr/>
          <a:lstStyle/>
          <a:p>
            <a:fld id="{F29E7C7A-26C8-1B43-8ECC-471110291FEC}" type="slidenum">
              <a:rPr lang="en-US" smtClean="0"/>
              <a:t>16</a:t>
            </a:fld>
            <a:endParaRPr lang="en-US"/>
          </a:p>
        </p:txBody>
      </p:sp>
    </p:spTree>
    <p:extLst>
      <p:ext uri="{BB962C8B-B14F-4D97-AF65-F5344CB8AC3E}">
        <p14:creationId xmlns:p14="http://schemas.microsoft.com/office/powerpoint/2010/main" val="17450852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a:xfrm>
            <a:off x="1981200" y="46038"/>
            <a:ext cx="8229600" cy="850900"/>
          </a:xfrm>
        </p:spPr>
        <p:txBody>
          <a:bodyPr/>
          <a:lstStyle/>
          <a:p>
            <a:pPr algn="ctr"/>
            <a:r>
              <a:rPr lang="en-US" altLang="en-US" b="1" dirty="0">
                <a:solidFill>
                  <a:schemeClr val="accent1">
                    <a:lumMod val="75000"/>
                  </a:schemeClr>
                </a:solidFill>
                <a:latin typeface="Arial" charset="0"/>
                <a:ea typeface="Arial" charset="0"/>
                <a:cs typeface="Arial" charset="0"/>
              </a:rPr>
              <a:t>LARVA Implementation</a:t>
            </a:r>
          </a:p>
        </p:txBody>
      </p:sp>
      <p:sp>
        <p:nvSpPr>
          <p:cNvPr id="3" name="Content Placeholder 2"/>
          <p:cNvSpPr>
            <a:spLocks noGrp="1"/>
          </p:cNvSpPr>
          <p:nvPr>
            <p:ph idx="1"/>
          </p:nvPr>
        </p:nvSpPr>
        <p:spPr>
          <a:xfrm>
            <a:off x="771896" y="850901"/>
            <a:ext cx="10581904" cy="2200275"/>
          </a:xfrm>
        </p:spPr>
        <p:txBody>
          <a:bodyPr>
            <a:normAutofit fontScale="62500" lnSpcReduction="20000"/>
          </a:bodyPr>
          <a:lstStyle/>
          <a:p>
            <a:pPr>
              <a:defRPr/>
            </a:pPr>
            <a:r>
              <a:rPr lang="en-US" dirty="0">
                <a:latin typeface="Arial" charset="0"/>
                <a:ea typeface="Arial" charset="0"/>
                <a:cs typeface="Arial" charset="0"/>
              </a:rPr>
              <a:t>http://</a:t>
            </a:r>
            <a:r>
              <a:rPr lang="en-US" dirty="0" err="1">
                <a:latin typeface="Arial" charset="0"/>
                <a:ea typeface="Arial" charset="0"/>
                <a:cs typeface="Arial" charset="0"/>
              </a:rPr>
              <a:t>larva.gersteinlab.org</a:t>
            </a:r>
            <a:r>
              <a:rPr lang="en-US" dirty="0">
                <a:latin typeface="Arial" charset="0"/>
                <a:ea typeface="Arial" charset="0"/>
                <a:cs typeface="Arial" charset="0"/>
              </a:rPr>
              <a:t>/</a:t>
            </a:r>
          </a:p>
          <a:p>
            <a:pPr>
              <a:defRPr/>
            </a:pPr>
            <a:r>
              <a:rPr lang="en-US" dirty="0">
                <a:latin typeface="Arial" charset="0"/>
                <a:ea typeface="Arial" charset="0"/>
                <a:cs typeface="Arial" charset="0"/>
              </a:rPr>
              <a:t>Freely downloadable C++ program</a:t>
            </a:r>
          </a:p>
          <a:p>
            <a:pPr lvl="1">
              <a:defRPr/>
            </a:pPr>
            <a:r>
              <a:rPr lang="en-US" dirty="0">
                <a:latin typeface="Arial" charset="0"/>
                <a:ea typeface="Arial" charset="0"/>
                <a:cs typeface="Arial" charset="0"/>
              </a:rPr>
              <a:t>Verified compilation and correct execution on Linux</a:t>
            </a:r>
          </a:p>
          <a:p>
            <a:pPr>
              <a:defRPr/>
            </a:pPr>
            <a:r>
              <a:rPr lang="en-US" dirty="0">
                <a:latin typeface="Arial" charset="0"/>
                <a:ea typeface="Arial" charset="0"/>
                <a:cs typeface="Arial" charset="0"/>
              </a:rPr>
              <a:t>A </a:t>
            </a:r>
            <a:r>
              <a:rPr lang="en-US" dirty="0" err="1">
                <a:latin typeface="Arial" charset="0"/>
                <a:ea typeface="Arial" charset="0"/>
                <a:cs typeface="Arial" charset="0"/>
              </a:rPr>
              <a:t>Docker</a:t>
            </a:r>
            <a:r>
              <a:rPr lang="en-US" dirty="0">
                <a:latin typeface="Arial" charset="0"/>
                <a:ea typeface="Arial" charset="0"/>
                <a:cs typeface="Arial" charset="0"/>
              </a:rPr>
              <a:t> image is also available to download</a:t>
            </a:r>
          </a:p>
          <a:p>
            <a:pPr lvl="1">
              <a:defRPr/>
            </a:pPr>
            <a:r>
              <a:rPr lang="en-US" dirty="0">
                <a:latin typeface="Arial" charset="0"/>
                <a:ea typeface="Arial" charset="0"/>
                <a:cs typeface="Arial" charset="0"/>
              </a:rPr>
              <a:t>Runs on any operating system supported by </a:t>
            </a:r>
            <a:r>
              <a:rPr lang="en-US" dirty="0" err="1">
                <a:latin typeface="Arial" charset="0"/>
                <a:ea typeface="Arial" charset="0"/>
                <a:cs typeface="Arial" charset="0"/>
              </a:rPr>
              <a:t>Docker</a:t>
            </a:r>
            <a:endParaRPr lang="en-US" dirty="0">
              <a:latin typeface="Arial" charset="0"/>
              <a:ea typeface="Arial" charset="0"/>
              <a:cs typeface="Arial" charset="0"/>
            </a:endParaRPr>
          </a:p>
          <a:p>
            <a:pPr>
              <a:defRPr/>
            </a:pPr>
            <a:r>
              <a:rPr lang="en-US" dirty="0">
                <a:latin typeface="Arial" charset="0"/>
                <a:ea typeface="Arial" charset="0"/>
                <a:cs typeface="Arial" charset="0"/>
              </a:rPr>
              <a:t>Running time on transcription factor binding sites (a worst case input size) </a:t>
            </a:r>
            <a:br>
              <a:rPr lang="en-US" dirty="0">
                <a:latin typeface="Arial" charset="0"/>
                <a:ea typeface="Arial" charset="0"/>
                <a:cs typeface="Arial" charset="0"/>
              </a:rPr>
            </a:br>
            <a:r>
              <a:rPr lang="en-US" dirty="0">
                <a:latin typeface="Arial" charset="0"/>
                <a:ea typeface="Arial" charset="0"/>
                <a:cs typeface="Arial" charset="0"/>
              </a:rPr>
              <a:t>is ~80 min</a:t>
            </a:r>
          </a:p>
          <a:p>
            <a:pPr lvl="1">
              <a:defRPr/>
            </a:pPr>
            <a:r>
              <a:rPr lang="en-US" dirty="0">
                <a:latin typeface="Arial" charset="0"/>
                <a:ea typeface="Arial" charset="0"/>
                <a:cs typeface="Arial" charset="0"/>
              </a:rPr>
              <a:t>Running time scales linearly with the number of annotations in the input</a:t>
            </a:r>
          </a:p>
        </p:txBody>
      </p:sp>
      <p:pic>
        <p:nvPicPr>
          <p:cNvPr id="104451" name="Picture 4" descr="LARVA_website_screenshot.pdf"/>
          <p:cNvPicPr>
            <a:picLocks noChangeAspect="1"/>
          </p:cNvPicPr>
          <p:nvPr/>
        </p:nvPicPr>
        <p:blipFill>
          <a:blip r:embed="rId2">
            <a:extLst>
              <a:ext uri="{28A0092B-C50C-407E-A947-70E740481C1C}">
                <a14:useLocalDpi xmlns:a14="http://schemas.microsoft.com/office/drawing/2010/main" val="0"/>
              </a:ext>
            </a:extLst>
          </a:blip>
          <a:srcRect t="-824" b="42606"/>
          <a:stretch>
            <a:fillRect/>
          </a:stretch>
        </p:blipFill>
        <p:spPr bwMode="auto">
          <a:xfrm>
            <a:off x="2314575" y="2833688"/>
            <a:ext cx="7759700"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F29E7C7A-26C8-1B43-8ECC-471110291FEC}" type="slidenum">
              <a:rPr lang="en-US" smtClean="0"/>
              <a:t>17</a:t>
            </a:fld>
            <a:endParaRPr lang="en-US"/>
          </a:p>
        </p:txBody>
      </p:sp>
    </p:spTree>
    <p:extLst>
      <p:ext uri="{BB962C8B-B14F-4D97-AF65-F5344CB8AC3E}">
        <p14:creationId xmlns:p14="http://schemas.microsoft.com/office/powerpoint/2010/main" val="6461298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5"/>
          <p:cNvSpPr>
            <a:spLocks noGrp="1"/>
          </p:cNvSpPr>
          <p:nvPr>
            <p:ph type="title"/>
          </p:nvPr>
        </p:nvSpPr>
        <p:spPr>
          <a:xfrm>
            <a:off x="1981200" y="123826"/>
            <a:ext cx="8229600" cy="766763"/>
          </a:xfrm>
        </p:spPr>
        <p:txBody>
          <a:bodyPr/>
          <a:lstStyle/>
          <a:p>
            <a:pPr algn="ctr" eaLnBrk="1" hangingPunct="1"/>
            <a:r>
              <a:rPr lang="en-US" altLang="en-US" b="1" dirty="0">
                <a:solidFill>
                  <a:schemeClr val="accent1">
                    <a:lumMod val="75000"/>
                  </a:schemeClr>
                </a:solidFill>
                <a:latin typeface="Arial" charset="0"/>
                <a:ea typeface="Arial" charset="0"/>
                <a:cs typeface="Arial" charset="0"/>
              </a:rPr>
              <a:t>LARVA Results</a:t>
            </a:r>
          </a:p>
        </p:txBody>
      </p:sp>
      <p:sp>
        <p:nvSpPr>
          <p:cNvPr id="105474" name="Slide Number Placeholder 4"/>
          <p:cNvSpPr txBox="1">
            <a:spLocks/>
          </p:cNvSpPr>
          <p:nvPr/>
        </p:nvSpPr>
        <p:spPr bwMode="auto">
          <a:xfrm>
            <a:off x="8077200" y="6356351"/>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2400">
                <a:solidFill>
                  <a:schemeClr val="tx1"/>
                </a:solidFill>
                <a:latin typeface="Arial" charset="0"/>
                <a:ea typeface="ＭＳ Ｐゴシック" charset="-128"/>
              </a:defRPr>
            </a:lvl1pPr>
            <a:lvl2pPr marL="742950" indent="-285750">
              <a:spcBef>
                <a:spcPct val="20000"/>
              </a:spcBef>
              <a:buFont typeface="Lucida Grande" charset="0"/>
              <a:buChar char="-"/>
              <a:defRPr sz="2400">
                <a:solidFill>
                  <a:schemeClr val="tx1"/>
                </a:solidFill>
                <a:latin typeface="Arial" charset="0"/>
                <a:ea typeface="ＭＳ Ｐゴシック" charset="-128"/>
              </a:defRPr>
            </a:lvl2pPr>
            <a:lvl3pPr marL="1143000" indent="-228600">
              <a:spcBef>
                <a:spcPct val="20000"/>
              </a:spcBef>
              <a:buChar char="•"/>
              <a:defRPr sz="2000">
                <a:solidFill>
                  <a:schemeClr val="tx1"/>
                </a:solidFill>
                <a:latin typeface="Arial" charset="0"/>
                <a:ea typeface="ＭＳ Ｐゴシック" charset="-128"/>
              </a:defRPr>
            </a:lvl3pPr>
            <a:lvl4pPr marL="1600200" indent="-228600">
              <a:spcBef>
                <a:spcPct val="20000"/>
              </a:spcBef>
              <a:buChar char="–"/>
              <a:defRPr sz="2000">
                <a:solidFill>
                  <a:schemeClr val="tx1"/>
                </a:solidFill>
                <a:latin typeface="Arial" charset="0"/>
                <a:ea typeface="ＭＳ Ｐゴシック" charset="-128"/>
              </a:defRPr>
            </a:lvl4pPr>
            <a:lvl5pPr marL="2057400" indent="-2286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5613"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5613"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5613"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5613"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fld id="{A6D6BD0B-20A4-6B46-8AE0-3D2388E58E7E}" type="slidenum">
              <a:rPr lang="en-US" altLang="en-US" sz="1200">
                <a:solidFill>
                  <a:srgbClr val="898989"/>
                </a:solidFill>
                <a:latin typeface="Calibri" charset="0"/>
              </a:rPr>
              <a:pPr eaLnBrk="1" hangingPunct="1">
                <a:spcBef>
                  <a:spcPct val="0"/>
                </a:spcBef>
                <a:buFontTx/>
                <a:buNone/>
              </a:pPr>
              <a:t>18</a:t>
            </a:fld>
            <a:endParaRPr lang="en-US" altLang="en-US" sz="1200">
              <a:solidFill>
                <a:srgbClr val="898989"/>
              </a:solidFill>
              <a:latin typeface="Calibri" charset="0"/>
            </a:endParaRPr>
          </a:p>
        </p:txBody>
      </p:sp>
      <p:pic>
        <p:nvPicPr>
          <p:cNvPr id="105475" name="Picture 7" descr="Fig. 6.pdf"/>
          <p:cNvPicPr>
            <a:picLocks noChangeAspect="1"/>
          </p:cNvPicPr>
          <p:nvPr/>
        </p:nvPicPr>
        <p:blipFill>
          <a:blip r:embed="rId2">
            <a:extLst>
              <a:ext uri="{28A0092B-C50C-407E-A947-70E740481C1C}">
                <a14:useLocalDpi xmlns:a14="http://schemas.microsoft.com/office/drawing/2010/main" val="0"/>
              </a:ext>
            </a:extLst>
          </a:blip>
          <a:srcRect t="41068"/>
          <a:stretch>
            <a:fillRect/>
          </a:stretch>
        </p:blipFill>
        <p:spPr bwMode="auto">
          <a:xfrm>
            <a:off x="1625601" y="1573213"/>
            <a:ext cx="5051425"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663700" y="1744663"/>
            <a:ext cx="457200" cy="3286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pic>
        <p:nvPicPr>
          <p:cNvPr id="105477" name="Picture 10" descr="model_3_figure.pdf"/>
          <p:cNvPicPr>
            <a:picLocks noChangeAspect="1"/>
          </p:cNvPicPr>
          <p:nvPr/>
        </p:nvPicPr>
        <p:blipFill>
          <a:blip r:embed="rId3">
            <a:extLst>
              <a:ext uri="{28A0092B-C50C-407E-A947-70E740481C1C}">
                <a14:useLocalDpi xmlns:a14="http://schemas.microsoft.com/office/drawing/2010/main" val="0"/>
              </a:ext>
            </a:extLst>
          </a:blip>
          <a:srcRect l="49397"/>
          <a:stretch>
            <a:fillRect/>
          </a:stretch>
        </p:blipFill>
        <p:spPr bwMode="auto">
          <a:xfrm>
            <a:off x="6392863" y="863601"/>
            <a:ext cx="4183062" cy="316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5478" name="Content Placeholder 4" descr="Fig. 7.pdf"/>
          <p:cNvPicPr>
            <a:picLocks noGrp="1" noChangeAspect="1"/>
          </p:cNvPicPr>
          <p:nvPr>
            <p:ph idx="1"/>
          </p:nvPr>
        </p:nvPicPr>
        <p:blipFill>
          <a:blip r:embed="rId4">
            <a:extLst>
              <a:ext uri="{28A0092B-C50C-407E-A947-70E740481C1C}">
                <a14:useLocalDpi xmlns:a14="http://schemas.microsoft.com/office/drawing/2010/main" val="0"/>
              </a:ext>
            </a:extLst>
          </a:blip>
          <a:srcRect l="-14175" r="-14175"/>
          <a:stretch>
            <a:fillRect/>
          </a:stretch>
        </p:blipFill>
        <p:spPr>
          <a:xfrm>
            <a:off x="5913439" y="3648075"/>
            <a:ext cx="5291137" cy="2909888"/>
          </a:xfrm>
        </p:spPr>
      </p:pic>
      <p:sp>
        <p:nvSpPr>
          <p:cNvPr id="10" name="Rectangle 9"/>
          <p:cNvSpPr/>
          <p:nvPr/>
        </p:nvSpPr>
        <p:spPr>
          <a:xfrm>
            <a:off x="6297614" y="1062039"/>
            <a:ext cx="377825" cy="28098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1" name="Rectangle 10"/>
          <p:cNvSpPr/>
          <p:nvPr/>
        </p:nvSpPr>
        <p:spPr>
          <a:xfrm>
            <a:off x="6380164" y="3835401"/>
            <a:ext cx="282575" cy="2063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2" name="Rectangle 11"/>
          <p:cNvSpPr/>
          <p:nvPr/>
        </p:nvSpPr>
        <p:spPr>
          <a:xfrm>
            <a:off x="6383339" y="5272088"/>
            <a:ext cx="282575" cy="20955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05482" name="Rectangle 12"/>
          <p:cNvSpPr>
            <a:spLocks noChangeArrowheads="1"/>
          </p:cNvSpPr>
          <p:nvPr/>
        </p:nvSpPr>
        <p:spPr bwMode="auto">
          <a:xfrm>
            <a:off x="47625" y="6538912"/>
            <a:ext cx="1933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100">
                <a:solidFill>
                  <a:srgbClr val="7F7F7F"/>
                </a:solidFill>
              </a:rPr>
              <a:t>[Lochovsky et al. </a:t>
            </a:r>
            <a:r>
              <a:rPr lang="en-US" altLang="en-US" sz="1100" i="1" dirty="0">
                <a:solidFill>
                  <a:srgbClr val="7F7F7F"/>
                </a:solidFill>
              </a:rPr>
              <a:t>NAR</a:t>
            </a:r>
            <a:r>
              <a:rPr lang="en-US" altLang="en-US" sz="1100" dirty="0">
                <a:solidFill>
                  <a:srgbClr val="7F7F7F"/>
                </a:solidFill>
              </a:rPr>
              <a:t> (</a:t>
            </a:r>
            <a:r>
              <a:rPr lang="fr-FR" altLang="en-US" sz="1100" dirty="0">
                <a:solidFill>
                  <a:srgbClr val="7F7F7F"/>
                </a:solidFill>
              </a:rPr>
              <a:t>’</a:t>
            </a:r>
            <a:r>
              <a:rPr lang="en-US" altLang="ja-JP" sz="1100" dirty="0">
                <a:solidFill>
                  <a:srgbClr val="7F7F7F"/>
                </a:solidFill>
              </a:rPr>
              <a:t>15)]</a:t>
            </a:r>
            <a:endParaRPr lang="en-US" altLang="en-US" sz="1100" dirty="0">
              <a:solidFill>
                <a:srgbClr val="7F7F7F"/>
              </a:solidFill>
              <a:latin typeface="Calibri" charset="0"/>
            </a:endParaRPr>
          </a:p>
        </p:txBody>
      </p:sp>
      <p:sp>
        <p:nvSpPr>
          <p:cNvPr id="105483" name="TextBox 13"/>
          <p:cNvSpPr txBox="1">
            <a:spLocks noChangeArrowheads="1"/>
          </p:cNvSpPr>
          <p:nvPr/>
        </p:nvSpPr>
        <p:spPr bwMode="auto">
          <a:xfrm>
            <a:off x="2339975" y="5588000"/>
            <a:ext cx="409733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600">
                <a:solidFill>
                  <a:srgbClr val="000000"/>
                </a:solidFill>
              </a:rPr>
              <a:t>noncoding annotation</a:t>
            </a:r>
          </a:p>
          <a:p>
            <a:pPr eaLnBrk="1" hangingPunct="1">
              <a:spcBef>
                <a:spcPct val="0"/>
              </a:spcBef>
              <a:buFontTx/>
              <a:buNone/>
            </a:pPr>
            <a:r>
              <a:rPr lang="en-US" altLang="en-US" sz="1600">
                <a:solidFill>
                  <a:srgbClr val="000000"/>
                </a:solidFill>
              </a:rPr>
              <a:t>p-values in sorted order</a:t>
            </a:r>
          </a:p>
        </p:txBody>
      </p:sp>
      <p:cxnSp>
        <p:nvCxnSpPr>
          <p:cNvPr id="15" name="Straight Arrow Connector 14"/>
          <p:cNvCxnSpPr/>
          <p:nvPr/>
        </p:nvCxnSpPr>
        <p:spPr>
          <a:xfrm>
            <a:off x="4505325" y="5241925"/>
            <a:ext cx="1295400"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05485" name="TextBox 8"/>
          <p:cNvSpPr txBox="1">
            <a:spLocks noChangeArrowheads="1"/>
          </p:cNvSpPr>
          <p:nvPr/>
        </p:nvSpPr>
        <p:spPr bwMode="auto">
          <a:xfrm>
            <a:off x="3451226" y="1249364"/>
            <a:ext cx="18653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solidFill>
                  <a:srgbClr val="000000"/>
                </a:solidFill>
                <a:latin typeface="Calibri" charset="0"/>
              </a:rPr>
              <a:t>TSS LARVA results</a:t>
            </a:r>
          </a:p>
        </p:txBody>
      </p:sp>
      <p:sp>
        <p:nvSpPr>
          <p:cNvPr id="105486" name="TextBox 9"/>
          <p:cNvSpPr txBox="1">
            <a:spLocks noChangeArrowheads="1"/>
          </p:cNvSpPr>
          <p:nvPr/>
        </p:nvSpPr>
        <p:spPr bwMode="auto">
          <a:xfrm>
            <a:off x="4370389" y="2476501"/>
            <a:ext cx="199548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solidFill>
                  <a:srgbClr val="000000"/>
                </a:solidFill>
                <a:latin typeface="Calibri" charset="0"/>
              </a:rPr>
              <a:t>These have</a:t>
            </a:r>
          </a:p>
          <a:p>
            <a:pPr eaLnBrk="1" hangingPunct="1">
              <a:spcBef>
                <a:spcPct val="0"/>
              </a:spcBef>
              <a:buFontTx/>
              <a:buNone/>
            </a:pPr>
            <a:r>
              <a:rPr lang="en-US" altLang="en-US" sz="1800">
                <a:solidFill>
                  <a:srgbClr val="000000"/>
                </a:solidFill>
                <a:latin typeface="Calibri" charset="0"/>
              </a:rPr>
              <a:t>literature-verified</a:t>
            </a:r>
          </a:p>
          <a:p>
            <a:pPr eaLnBrk="1" hangingPunct="1">
              <a:spcBef>
                <a:spcPct val="0"/>
              </a:spcBef>
              <a:buFontTx/>
              <a:buNone/>
            </a:pPr>
            <a:r>
              <a:rPr lang="en-US" altLang="en-US" sz="1800">
                <a:solidFill>
                  <a:srgbClr val="000000"/>
                </a:solidFill>
                <a:latin typeface="Calibri" charset="0"/>
              </a:rPr>
              <a:t>cancer associations</a:t>
            </a:r>
          </a:p>
        </p:txBody>
      </p:sp>
      <p:cxnSp>
        <p:nvCxnSpPr>
          <p:cNvPr id="18" name="Straight Arrow Connector 17"/>
          <p:cNvCxnSpPr/>
          <p:nvPr/>
        </p:nvCxnSpPr>
        <p:spPr>
          <a:xfrm flipH="1" flipV="1">
            <a:off x="3260726" y="2393951"/>
            <a:ext cx="1109663" cy="219075"/>
          </a:xfrm>
          <a:prstGeom prst="straightConnector1">
            <a:avLst/>
          </a:prstGeom>
          <a:ln>
            <a:solidFill>
              <a:schemeClr val="accent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a:off x="3643314" y="3400426"/>
            <a:ext cx="1724025" cy="993775"/>
          </a:xfrm>
          <a:prstGeom prst="straightConnector1">
            <a:avLst/>
          </a:prstGeom>
          <a:ln>
            <a:solidFill>
              <a:schemeClr val="accent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0" name="Rectangle 19"/>
          <p:cNvSpPr/>
          <p:nvPr/>
        </p:nvSpPr>
        <p:spPr>
          <a:xfrm>
            <a:off x="10567989" y="5070475"/>
            <a:ext cx="90487" cy="15509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en-US">
              <a:solidFill>
                <a:prstClr val="white"/>
              </a:solidFill>
            </a:endParaRPr>
          </a:p>
        </p:txBody>
      </p:sp>
      <p:sp>
        <p:nvSpPr>
          <p:cNvPr id="105490" name="TextBox 15"/>
          <p:cNvSpPr txBox="1">
            <a:spLocks noChangeArrowheads="1"/>
          </p:cNvSpPr>
          <p:nvPr/>
        </p:nvSpPr>
        <p:spPr bwMode="auto">
          <a:xfrm>
            <a:off x="9269413" y="3678239"/>
            <a:ext cx="1200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solidFill>
                  <a:srgbClr val="000000"/>
                </a:solidFill>
                <a:latin typeface="Symbol" charset="2"/>
              </a:rPr>
              <a:t>b</a:t>
            </a:r>
            <a:r>
              <a:rPr lang="en-US" altLang="en-US" sz="1800">
                <a:solidFill>
                  <a:srgbClr val="000000"/>
                </a:solidFill>
                <a:latin typeface="Calibri" charset="0"/>
              </a:rPr>
              <a:t>-binomial</a:t>
            </a:r>
          </a:p>
        </p:txBody>
      </p:sp>
      <p:sp>
        <p:nvSpPr>
          <p:cNvPr id="105491" name="TextBox 20"/>
          <p:cNvSpPr txBox="1">
            <a:spLocks noChangeArrowheads="1"/>
          </p:cNvSpPr>
          <p:nvPr/>
        </p:nvSpPr>
        <p:spPr bwMode="auto">
          <a:xfrm>
            <a:off x="9269413" y="4937125"/>
            <a:ext cx="1003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solidFill>
                  <a:srgbClr val="000000"/>
                </a:solidFill>
                <a:latin typeface="Calibri" charset="0"/>
              </a:rPr>
              <a:t>binomial</a:t>
            </a:r>
          </a:p>
        </p:txBody>
      </p:sp>
      <p:sp>
        <p:nvSpPr>
          <p:cNvPr id="2" name="Slide Number Placeholder 1"/>
          <p:cNvSpPr>
            <a:spLocks noGrp="1"/>
          </p:cNvSpPr>
          <p:nvPr>
            <p:ph type="sldNum" sz="quarter" idx="12"/>
          </p:nvPr>
        </p:nvSpPr>
        <p:spPr/>
        <p:txBody>
          <a:bodyPr/>
          <a:lstStyle/>
          <a:p>
            <a:fld id="{F29E7C7A-26C8-1B43-8ECC-471110291FEC}" type="slidenum">
              <a:rPr lang="en-US" smtClean="0"/>
              <a:t>18</a:t>
            </a:fld>
            <a:endParaRPr lang="en-US"/>
          </a:p>
        </p:txBody>
      </p:sp>
    </p:spTree>
    <p:extLst>
      <p:ext uri="{BB962C8B-B14F-4D97-AF65-F5344CB8AC3E}">
        <p14:creationId xmlns:p14="http://schemas.microsoft.com/office/powerpoint/2010/main" val="1827220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MOAT-a Timing Results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12715159"/>
              </p:ext>
            </p:extLst>
          </p:nvPr>
        </p:nvGraphicFramePr>
        <p:xfrm>
          <a:off x="838200" y="1908753"/>
          <a:ext cx="10515600" cy="1728470"/>
        </p:xfrm>
        <a:graphic>
          <a:graphicData uri="http://schemas.openxmlformats.org/drawingml/2006/table">
            <a:tbl>
              <a:tblPr firstRow="1" bandRow="1">
                <a:tableStyleId>{5C22544A-7EE6-4342-B048-85BDC9FD1C3A}</a:tableStyleId>
              </a:tblPr>
              <a:tblGrid>
                <a:gridCol w="2103120"/>
                <a:gridCol w="2103120"/>
                <a:gridCol w="2103120"/>
                <a:gridCol w="2103120"/>
                <a:gridCol w="2103120"/>
              </a:tblGrid>
              <a:tr h="370840">
                <a:tc>
                  <a:txBody>
                    <a:bodyPr/>
                    <a:lstStyle/>
                    <a:p>
                      <a:pPr algn="l" fontAlgn="b"/>
                      <a:r>
                        <a:rPr lang="en-US" sz="2000" b="1" i="0" u="none" strike="noStrike" dirty="0">
                          <a:solidFill>
                            <a:schemeClr val="bg1"/>
                          </a:solidFill>
                          <a:effectLst/>
                          <a:latin typeface="Calibri" charset="0"/>
                        </a:rPr>
                        <a:t>Number of variants</a:t>
                      </a:r>
                    </a:p>
                  </a:txBody>
                  <a:tcPr marL="6350" marR="6350" marT="6350" marB="0" anchor="b"/>
                </a:tc>
                <a:tc>
                  <a:txBody>
                    <a:bodyPr/>
                    <a:lstStyle/>
                    <a:p>
                      <a:pPr algn="l" fontAlgn="b"/>
                      <a:r>
                        <a:rPr lang="en-US" sz="2000" b="1" i="0" u="none" strike="noStrike" dirty="0">
                          <a:solidFill>
                            <a:schemeClr val="bg1"/>
                          </a:solidFill>
                          <a:effectLst/>
                          <a:latin typeface="Calibri" charset="0"/>
                        </a:rPr>
                        <a:t>Number of permutations</a:t>
                      </a:r>
                    </a:p>
                  </a:txBody>
                  <a:tcPr marL="6350" marR="6350" marT="6350" marB="0" anchor="b"/>
                </a:tc>
                <a:tc>
                  <a:txBody>
                    <a:bodyPr/>
                    <a:lstStyle/>
                    <a:p>
                      <a:pPr algn="l" fontAlgn="b"/>
                      <a:r>
                        <a:rPr lang="en-US" sz="2000" b="1" i="0" u="none" strike="noStrike" dirty="0">
                          <a:solidFill>
                            <a:schemeClr val="bg1"/>
                          </a:solidFill>
                          <a:effectLst/>
                          <a:latin typeface="Calibri" charset="0"/>
                        </a:rPr>
                        <a:t>CPU version running time</a:t>
                      </a:r>
                    </a:p>
                  </a:txBody>
                  <a:tcPr marL="6350" marR="6350" marT="6350" marB="0" anchor="b"/>
                </a:tc>
                <a:tc>
                  <a:txBody>
                    <a:bodyPr/>
                    <a:lstStyle/>
                    <a:p>
                      <a:pPr algn="l" fontAlgn="b"/>
                      <a:r>
                        <a:rPr lang="en-US" sz="2000" b="1" i="0" u="none" strike="noStrike" dirty="0">
                          <a:solidFill>
                            <a:schemeClr val="bg1"/>
                          </a:solidFill>
                          <a:effectLst/>
                          <a:latin typeface="Calibri" charset="0"/>
                        </a:rPr>
                        <a:t>GPU version running time</a:t>
                      </a:r>
                    </a:p>
                  </a:txBody>
                  <a:tcPr marL="6350" marR="6350" marT="6350" marB="0" anchor="b"/>
                </a:tc>
                <a:tc>
                  <a:txBody>
                    <a:bodyPr/>
                    <a:lstStyle/>
                    <a:p>
                      <a:pPr algn="l" fontAlgn="b"/>
                      <a:r>
                        <a:rPr lang="en-US" sz="2000" b="1" i="0" u="none" strike="noStrike" dirty="0">
                          <a:solidFill>
                            <a:schemeClr val="bg1"/>
                          </a:solidFill>
                          <a:effectLst/>
                          <a:latin typeface="Calibri" charset="0"/>
                        </a:rPr>
                        <a:t>Fold speedup of GPU version</a:t>
                      </a:r>
                    </a:p>
                  </a:txBody>
                  <a:tcPr marL="6350" marR="6350" marT="6350" marB="0" anchor="b"/>
                </a:tc>
              </a:tr>
              <a:tr h="370840">
                <a:tc>
                  <a:txBody>
                    <a:bodyPr/>
                    <a:lstStyle/>
                    <a:p>
                      <a:pPr algn="r" fontAlgn="b"/>
                      <a:r>
                        <a:rPr lang="is-IS" sz="2000" b="0" i="0" u="none" strike="noStrike" dirty="0" smtClean="0">
                          <a:solidFill>
                            <a:srgbClr val="000000"/>
                          </a:solidFill>
                          <a:effectLst/>
                          <a:latin typeface="Calibri" charset="0"/>
                        </a:rPr>
                        <a:t>7,000</a:t>
                      </a:r>
                      <a:endParaRPr lang="is-IS" sz="2000" b="0" i="0" u="none" strike="noStrike" dirty="0">
                        <a:solidFill>
                          <a:srgbClr val="000000"/>
                        </a:solidFill>
                        <a:effectLst/>
                        <a:latin typeface="Calibri" charset="0"/>
                      </a:endParaRPr>
                    </a:p>
                  </a:txBody>
                  <a:tcPr marL="6350" marR="6350" marT="6350" marB="0" anchor="b"/>
                </a:tc>
                <a:tc>
                  <a:txBody>
                    <a:bodyPr/>
                    <a:lstStyle/>
                    <a:p>
                      <a:pPr algn="r" fontAlgn="b"/>
                      <a:r>
                        <a:rPr lang="is-IS" sz="2000" b="0" i="0" u="none" strike="noStrike" dirty="0" smtClean="0">
                          <a:solidFill>
                            <a:srgbClr val="000000"/>
                          </a:solidFill>
                          <a:effectLst/>
                          <a:latin typeface="Calibri" charset="0"/>
                        </a:rPr>
                        <a:t>1,000</a:t>
                      </a:r>
                      <a:endParaRPr lang="is-IS" sz="2000" b="0" i="0" u="none" strike="noStrike" dirty="0">
                        <a:solidFill>
                          <a:srgbClr val="000000"/>
                        </a:solidFill>
                        <a:effectLst/>
                        <a:latin typeface="Calibri" charset="0"/>
                      </a:endParaRPr>
                    </a:p>
                  </a:txBody>
                  <a:tcPr marL="6350" marR="6350" marT="6350" marB="0" anchor="b"/>
                </a:tc>
                <a:tc>
                  <a:txBody>
                    <a:bodyPr/>
                    <a:lstStyle/>
                    <a:p>
                      <a:pPr algn="r" fontAlgn="b"/>
                      <a:r>
                        <a:rPr lang="fi-FI" sz="2000" b="0" i="0" u="none" strike="noStrike">
                          <a:solidFill>
                            <a:srgbClr val="000000"/>
                          </a:solidFill>
                          <a:effectLst/>
                          <a:latin typeface="Calibri" charset="0"/>
                        </a:rPr>
                        <a:t>3m 18s</a:t>
                      </a:r>
                    </a:p>
                  </a:txBody>
                  <a:tcPr marL="6350" marR="6350" marT="6350" marB="0" anchor="b"/>
                </a:tc>
                <a:tc>
                  <a:txBody>
                    <a:bodyPr/>
                    <a:lstStyle/>
                    <a:p>
                      <a:pPr algn="r" fontAlgn="b"/>
                      <a:r>
                        <a:rPr lang="en-US" sz="2000" b="0" i="0" u="none" strike="noStrike">
                          <a:solidFill>
                            <a:srgbClr val="000000"/>
                          </a:solidFill>
                          <a:effectLst/>
                          <a:latin typeface="Calibri" charset="0"/>
                        </a:rPr>
                        <a:t>14s</a:t>
                      </a:r>
                    </a:p>
                  </a:txBody>
                  <a:tcPr marL="6350" marR="6350" marT="6350" marB="0" anchor="b"/>
                </a:tc>
                <a:tc>
                  <a:txBody>
                    <a:bodyPr/>
                    <a:lstStyle/>
                    <a:p>
                      <a:pPr algn="r" fontAlgn="b"/>
                      <a:r>
                        <a:rPr lang="hr-HR" sz="2000" b="0" i="0" u="none" strike="noStrike" dirty="0" smtClean="0">
                          <a:solidFill>
                            <a:srgbClr val="000000"/>
                          </a:solidFill>
                          <a:effectLst/>
                          <a:latin typeface="Calibri" charset="0"/>
                        </a:rPr>
                        <a:t>14</a:t>
                      </a:r>
                      <a:endParaRPr lang="hr-HR" sz="2000" b="0" i="0" u="none" strike="noStrike" dirty="0">
                        <a:solidFill>
                          <a:srgbClr val="000000"/>
                        </a:solidFill>
                        <a:effectLst/>
                        <a:latin typeface="Calibri" charset="0"/>
                      </a:endParaRPr>
                    </a:p>
                  </a:txBody>
                  <a:tcPr marL="6350" marR="6350" marT="6350" marB="0" anchor="b"/>
                </a:tc>
              </a:tr>
              <a:tr h="370840">
                <a:tc>
                  <a:txBody>
                    <a:bodyPr/>
                    <a:lstStyle/>
                    <a:p>
                      <a:pPr algn="r" fontAlgn="b"/>
                      <a:r>
                        <a:rPr lang="is-IS" sz="2000" b="0" i="0" u="none" strike="noStrike" dirty="0" smtClean="0">
                          <a:solidFill>
                            <a:srgbClr val="000000"/>
                          </a:solidFill>
                          <a:effectLst/>
                          <a:latin typeface="Calibri" charset="0"/>
                        </a:rPr>
                        <a:t>7,000</a:t>
                      </a:r>
                      <a:endParaRPr lang="is-IS" sz="2000" b="0" i="0" u="none" strike="noStrike" dirty="0">
                        <a:solidFill>
                          <a:srgbClr val="000000"/>
                        </a:solidFill>
                        <a:effectLst/>
                        <a:latin typeface="Calibri" charset="0"/>
                      </a:endParaRPr>
                    </a:p>
                  </a:txBody>
                  <a:tcPr marL="6350" marR="6350" marT="6350" marB="0" anchor="b"/>
                </a:tc>
                <a:tc>
                  <a:txBody>
                    <a:bodyPr/>
                    <a:lstStyle/>
                    <a:p>
                      <a:pPr algn="r" fontAlgn="b"/>
                      <a:r>
                        <a:rPr lang="en-US" sz="2000" b="0" i="0" u="none" strike="noStrike" dirty="0" smtClean="0">
                          <a:solidFill>
                            <a:srgbClr val="000000"/>
                          </a:solidFill>
                          <a:effectLst/>
                          <a:latin typeface="Calibri" charset="0"/>
                        </a:rPr>
                        <a:t>10,000</a:t>
                      </a:r>
                      <a:endParaRPr lang="en-US" sz="2000" b="0" i="0" u="none" strike="noStrike" dirty="0">
                        <a:solidFill>
                          <a:srgbClr val="000000"/>
                        </a:solidFill>
                        <a:effectLst/>
                        <a:latin typeface="Calibri" charset="0"/>
                      </a:endParaRPr>
                    </a:p>
                  </a:txBody>
                  <a:tcPr marL="6350" marR="6350" marT="6350" marB="0" anchor="b"/>
                </a:tc>
                <a:tc>
                  <a:txBody>
                    <a:bodyPr/>
                    <a:lstStyle/>
                    <a:p>
                      <a:pPr algn="r" fontAlgn="b"/>
                      <a:r>
                        <a:rPr lang="it-IT" sz="2000" b="0" i="0" u="none" strike="noStrike" dirty="0">
                          <a:solidFill>
                            <a:srgbClr val="000000"/>
                          </a:solidFill>
                          <a:effectLst/>
                          <a:latin typeface="Calibri" charset="0"/>
                        </a:rPr>
                        <a:t>40m 6s</a:t>
                      </a:r>
                    </a:p>
                  </a:txBody>
                  <a:tcPr marL="6350" marR="6350" marT="6350" marB="0" anchor="b"/>
                </a:tc>
                <a:tc>
                  <a:txBody>
                    <a:bodyPr/>
                    <a:lstStyle/>
                    <a:p>
                      <a:pPr algn="r" fontAlgn="b"/>
                      <a:r>
                        <a:rPr lang="is-IS" sz="2000" b="0" i="0" u="none" strike="noStrike" dirty="0">
                          <a:solidFill>
                            <a:srgbClr val="000000"/>
                          </a:solidFill>
                          <a:effectLst/>
                          <a:latin typeface="Calibri" charset="0"/>
                        </a:rPr>
                        <a:t>24s</a:t>
                      </a:r>
                    </a:p>
                  </a:txBody>
                  <a:tcPr marL="6350" marR="6350" marT="6350" marB="0" anchor="b"/>
                </a:tc>
                <a:tc>
                  <a:txBody>
                    <a:bodyPr/>
                    <a:lstStyle/>
                    <a:p>
                      <a:pPr algn="r" fontAlgn="b"/>
                      <a:r>
                        <a:rPr lang="nb-NO" sz="2000" b="0" i="0" u="none" strike="noStrike" dirty="0" smtClean="0">
                          <a:solidFill>
                            <a:srgbClr val="000000"/>
                          </a:solidFill>
                          <a:effectLst/>
                          <a:latin typeface="Calibri" charset="0"/>
                        </a:rPr>
                        <a:t>100</a:t>
                      </a:r>
                      <a:endParaRPr lang="nb-NO" sz="2000" b="0" i="0" u="none" strike="noStrike" dirty="0">
                        <a:solidFill>
                          <a:srgbClr val="000000"/>
                        </a:solidFill>
                        <a:effectLst/>
                        <a:latin typeface="Calibri" charset="0"/>
                      </a:endParaRPr>
                    </a:p>
                  </a:txBody>
                  <a:tcPr marL="6350" marR="6350" marT="6350" marB="0" anchor="b"/>
                </a:tc>
              </a:tr>
              <a:tr h="370840">
                <a:tc>
                  <a:txBody>
                    <a:bodyPr/>
                    <a:lstStyle/>
                    <a:p>
                      <a:pPr algn="r" fontAlgn="b"/>
                      <a:r>
                        <a:rPr lang="is-IS" sz="2000" b="0" i="0" u="none" strike="noStrike" dirty="0" smtClean="0">
                          <a:solidFill>
                            <a:srgbClr val="000000"/>
                          </a:solidFill>
                          <a:effectLst/>
                          <a:latin typeface="Calibri" charset="0"/>
                        </a:rPr>
                        <a:t>7,000</a:t>
                      </a:r>
                      <a:endParaRPr lang="is-IS" sz="2000" b="0" i="0" u="none" strike="noStrike" dirty="0">
                        <a:solidFill>
                          <a:srgbClr val="000000"/>
                        </a:solidFill>
                        <a:effectLst/>
                        <a:latin typeface="Calibri" charset="0"/>
                      </a:endParaRPr>
                    </a:p>
                  </a:txBody>
                  <a:tcPr marL="6350" marR="6350" marT="6350" marB="0" anchor="b"/>
                </a:tc>
                <a:tc>
                  <a:txBody>
                    <a:bodyPr/>
                    <a:lstStyle/>
                    <a:p>
                      <a:pPr algn="r" fontAlgn="b"/>
                      <a:r>
                        <a:rPr lang="en-US" sz="2000" b="0" i="0" u="none" strike="noStrike" dirty="0" smtClean="0">
                          <a:solidFill>
                            <a:srgbClr val="000000"/>
                          </a:solidFill>
                          <a:effectLst/>
                          <a:latin typeface="Calibri" charset="0"/>
                        </a:rPr>
                        <a:t>100,000</a:t>
                      </a:r>
                      <a:endParaRPr lang="en-US" sz="2000" b="0" i="0" u="none" strike="noStrike" dirty="0">
                        <a:solidFill>
                          <a:srgbClr val="000000"/>
                        </a:solidFill>
                        <a:effectLst/>
                        <a:latin typeface="Calibri" charset="0"/>
                      </a:endParaRPr>
                    </a:p>
                  </a:txBody>
                  <a:tcPr marL="6350" marR="6350" marT="6350" marB="0" anchor="b"/>
                </a:tc>
                <a:tc>
                  <a:txBody>
                    <a:bodyPr/>
                    <a:lstStyle/>
                    <a:p>
                      <a:pPr algn="r" fontAlgn="b"/>
                      <a:r>
                        <a:rPr lang="en-US" sz="2000" b="0" i="0" u="none" strike="noStrike">
                          <a:solidFill>
                            <a:srgbClr val="000000"/>
                          </a:solidFill>
                          <a:effectLst/>
                          <a:latin typeface="Calibri" charset="0"/>
                        </a:rPr>
                        <a:t>8h 31m</a:t>
                      </a:r>
                    </a:p>
                  </a:txBody>
                  <a:tcPr marL="6350" marR="6350" marT="6350" marB="0" anchor="b"/>
                </a:tc>
                <a:tc>
                  <a:txBody>
                    <a:bodyPr/>
                    <a:lstStyle/>
                    <a:p>
                      <a:pPr algn="r" fontAlgn="b"/>
                      <a:r>
                        <a:rPr lang="is-IS" sz="2000" b="0" i="0" u="none" strike="noStrike" dirty="0">
                          <a:solidFill>
                            <a:srgbClr val="000000"/>
                          </a:solidFill>
                          <a:effectLst/>
                          <a:latin typeface="Calibri" charset="0"/>
                        </a:rPr>
                        <a:t>2m 17s</a:t>
                      </a:r>
                    </a:p>
                  </a:txBody>
                  <a:tcPr marL="6350" marR="6350" marT="6350" marB="0" anchor="b"/>
                </a:tc>
                <a:tc>
                  <a:txBody>
                    <a:bodyPr/>
                    <a:lstStyle/>
                    <a:p>
                      <a:pPr algn="r" fontAlgn="b"/>
                      <a:r>
                        <a:rPr lang="is-IS" sz="2000" b="0" i="0" u="none" strike="noStrike" dirty="0" smtClean="0">
                          <a:solidFill>
                            <a:srgbClr val="000000"/>
                          </a:solidFill>
                          <a:effectLst/>
                          <a:latin typeface="Calibri" charset="0"/>
                        </a:rPr>
                        <a:t>256</a:t>
                      </a:r>
                      <a:endParaRPr lang="is-IS" sz="2000" b="0" i="0" u="none" strike="noStrike" dirty="0">
                        <a:solidFill>
                          <a:srgbClr val="000000"/>
                        </a:solidFill>
                        <a:effectLst/>
                        <a:latin typeface="Calibri" charset="0"/>
                      </a:endParaRPr>
                    </a:p>
                  </a:txBody>
                  <a:tcPr marL="6350" marR="6350" marT="6350" marB="0" anchor="b"/>
                </a:tc>
              </a:tr>
            </a:tbl>
          </a:graphicData>
        </a:graphic>
      </p:graphicFrame>
      <p:sp>
        <p:nvSpPr>
          <p:cNvPr id="4" name="Slide Number Placeholder 3"/>
          <p:cNvSpPr>
            <a:spLocks noGrp="1"/>
          </p:cNvSpPr>
          <p:nvPr>
            <p:ph type="sldNum" sz="quarter" idx="12"/>
          </p:nvPr>
        </p:nvSpPr>
        <p:spPr/>
        <p:txBody>
          <a:bodyPr/>
          <a:lstStyle/>
          <a:p>
            <a:fld id="{F29E7C7A-26C8-1B43-8ECC-471110291FEC}" type="slidenum">
              <a:rPr lang="en-US" smtClean="0"/>
              <a:t>19</a:t>
            </a:fld>
            <a:endParaRPr lang="en-US"/>
          </a:p>
        </p:txBody>
      </p:sp>
    </p:spTree>
    <p:extLst>
      <p:ext uri="{BB962C8B-B14F-4D97-AF65-F5344CB8AC3E}">
        <p14:creationId xmlns:p14="http://schemas.microsoft.com/office/powerpoint/2010/main" val="79154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4209" name="Group 4"/>
          <p:cNvGrpSpPr>
            <a:grpSpLocks/>
          </p:cNvGrpSpPr>
          <p:nvPr/>
        </p:nvGrpSpPr>
        <p:grpSpPr bwMode="auto">
          <a:xfrm>
            <a:off x="1920876" y="696914"/>
            <a:ext cx="8270875" cy="5411787"/>
            <a:chOff x="396417" y="680758"/>
            <a:chExt cx="8271045" cy="5410550"/>
          </a:xfrm>
        </p:grpSpPr>
        <p:grpSp>
          <p:nvGrpSpPr>
            <p:cNvPr id="94217" name="Group 166"/>
            <p:cNvGrpSpPr>
              <a:grpSpLocks/>
            </p:cNvGrpSpPr>
            <p:nvPr/>
          </p:nvGrpSpPr>
          <p:grpSpPr bwMode="auto">
            <a:xfrm>
              <a:off x="396418" y="680758"/>
              <a:ext cx="8271044" cy="1586865"/>
              <a:chOff x="388768" y="680758"/>
              <a:chExt cx="8271044" cy="1586865"/>
            </a:xfrm>
          </p:grpSpPr>
          <p:grpSp>
            <p:nvGrpSpPr>
              <p:cNvPr id="94337" name="Group 167"/>
              <p:cNvGrpSpPr>
                <a:grpSpLocks/>
              </p:cNvGrpSpPr>
              <p:nvPr/>
            </p:nvGrpSpPr>
            <p:grpSpPr bwMode="auto">
              <a:xfrm>
                <a:off x="899691" y="680758"/>
                <a:ext cx="7760121" cy="1586865"/>
                <a:chOff x="899691" y="1047934"/>
                <a:chExt cx="7760121" cy="1586865"/>
              </a:xfrm>
            </p:grpSpPr>
            <p:grpSp>
              <p:nvGrpSpPr>
                <p:cNvPr id="94341" name="Group 171"/>
                <p:cNvGrpSpPr>
                  <a:grpSpLocks/>
                </p:cNvGrpSpPr>
                <p:nvPr/>
              </p:nvGrpSpPr>
              <p:grpSpPr bwMode="auto">
                <a:xfrm>
                  <a:off x="899691" y="1047934"/>
                  <a:ext cx="7760121" cy="348236"/>
                  <a:chOff x="899996" y="1047934"/>
                  <a:chExt cx="7760121" cy="348236"/>
                </a:xfrm>
              </p:grpSpPr>
              <p:cxnSp>
                <p:nvCxnSpPr>
                  <p:cNvPr id="141" name="Straight Connector 140"/>
                  <p:cNvCxnSpPr>
                    <a:cxnSpLocks noChangeShapeType="1"/>
                  </p:cNvCxnSpPr>
                  <p:nvPr/>
                </p:nvCxnSpPr>
                <p:spPr bwMode="auto">
                  <a:xfrm>
                    <a:off x="1093937" y="1222519"/>
                    <a:ext cx="7566180"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53" name="Picture 183"/>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42" name="Group 172"/>
                <p:cNvGrpSpPr>
                  <a:grpSpLocks/>
                </p:cNvGrpSpPr>
                <p:nvPr/>
              </p:nvGrpSpPr>
              <p:grpSpPr bwMode="auto">
                <a:xfrm>
                  <a:off x="899691" y="1399516"/>
                  <a:ext cx="7760121" cy="348236"/>
                  <a:chOff x="899996" y="1047934"/>
                  <a:chExt cx="7760121" cy="348236"/>
                </a:xfrm>
              </p:grpSpPr>
              <p:cxnSp>
                <p:nvCxnSpPr>
                  <p:cNvPr id="139" name="Straight Connector 138"/>
                  <p:cNvCxnSpPr>
                    <a:cxnSpLocks noChangeShapeType="1"/>
                  </p:cNvCxnSpPr>
                  <p:nvPr/>
                </p:nvCxnSpPr>
                <p:spPr bwMode="auto">
                  <a:xfrm>
                    <a:off x="1093937" y="1223282"/>
                    <a:ext cx="7566180"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51" name="Picture 181"/>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43" name="Group 173"/>
                <p:cNvGrpSpPr>
                  <a:grpSpLocks/>
                </p:cNvGrpSpPr>
                <p:nvPr/>
              </p:nvGrpSpPr>
              <p:grpSpPr bwMode="auto">
                <a:xfrm>
                  <a:off x="899691" y="1751098"/>
                  <a:ext cx="7760121" cy="348236"/>
                  <a:chOff x="899996" y="1047934"/>
                  <a:chExt cx="7760121" cy="348236"/>
                </a:xfrm>
              </p:grpSpPr>
              <p:cxnSp>
                <p:nvCxnSpPr>
                  <p:cNvPr id="137" name="Straight Connector 136"/>
                  <p:cNvCxnSpPr>
                    <a:cxnSpLocks noChangeShapeType="1"/>
                  </p:cNvCxnSpPr>
                  <p:nvPr/>
                </p:nvCxnSpPr>
                <p:spPr bwMode="auto">
                  <a:xfrm>
                    <a:off x="1093937" y="1222456"/>
                    <a:ext cx="7566180"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49" name="Picture 179"/>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44" name="Group 174"/>
                <p:cNvGrpSpPr>
                  <a:grpSpLocks/>
                </p:cNvGrpSpPr>
                <p:nvPr/>
              </p:nvGrpSpPr>
              <p:grpSpPr bwMode="auto">
                <a:xfrm>
                  <a:off x="899691" y="2286563"/>
                  <a:ext cx="7760121" cy="348236"/>
                  <a:chOff x="899996" y="1047934"/>
                  <a:chExt cx="7760121" cy="348236"/>
                </a:xfrm>
              </p:grpSpPr>
              <p:cxnSp>
                <p:nvCxnSpPr>
                  <p:cNvPr id="135" name="Straight Connector 134"/>
                  <p:cNvCxnSpPr>
                    <a:cxnSpLocks noChangeShapeType="1"/>
                  </p:cNvCxnSpPr>
                  <p:nvPr/>
                </p:nvCxnSpPr>
                <p:spPr bwMode="auto">
                  <a:xfrm>
                    <a:off x="1093937" y="1223444"/>
                    <a:ext cx="7566180"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47" name="Picture 177"/>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4345" name="Picture 17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38" name="Group 168"/>
              <p:cNvGrpSpPr>
                <a:grpSpLocks/>
              </p:cNvGrpSpPr>
              <p:nvPr/>
            </p:nvGrpSpPr>
            <p:grpSpPr bwMode="auto">
              <a:xfrm>
                <a:off x="388768" y="759524"/>
                <a:ext cx="800539" cy="1454902"/>
                <a:chOff x="459543" y="1775465"/>
                <a:chExt cx="1138141" cy="1954688"/>
              </a:xfrm>
            </p:grpSpPr>
            <p:graphicFrame>
              <p:nvGraphicFramePr>
                <p:cNvPr id="94339" name="Object 169"/>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3453" name="Equation" r:id="rId5" imgW="355600" imgH="889000" progId="Equation.3">
                        <p:embed/>
                      </p:oleObj>
                    </mc:Choice>
                    <mc:Fallback>
                      <p:oleObj name="Equation" r:id="rId5" imgW="3556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340" name="TextBox 170"/>
                <p:cNvSpPr txBox="1">
                  <a:spLocks noChangeArrowheads="1"/>
                </p:cNvSpPr>
                <p:nvPr/>
              </p:nvSpPr>
              <p:spPr bwMode="auto">
                <a:xfrm rot="-5400000">
                  <a:off x="-136418" y="2551139"/>
                  <a:ext cx="1629507" cy="43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1</a:t>
                  </a:r>
                </a:p>
              </p:txBody>
            </p:sp>
          </p:grpSp>
        </p:grpSp>
        <p:grpSp>
          <p:nvGrpSpPr>
            <p:cNvPr id="94218" name="Group 184"/>
            <p:cNvGrpSpPr>
              <a:grpSpLocks/>
            </p:cNvGrpSpPr>
            <p:nvPr/>
          </p:nvGrpSpPr>
          <p:grpSpPr bwMode="auto">
            <a:xfrm>
              <a:off x="396417" y="2562001"/>
              <a:ext cx="8271045" cy="1586865"/>
              <a:chOff x="388767" y="680758"/>
              <a:chExt cx="8271045" cy="1586865"/>
            </a:xfrm>
          </p:grpSpPr>
          <p:grpSp>
            <p:nvGrpSpPr>
              <p:cNvPr id="94320" name="Group 185"/>
              <p:cNvGrpSpPr>
                <a:grpSpLocks/>
              </p:cNvGrpSpPr>
              <p:nvPr/>
            </p:nvGrpSpPr>
            <p:grpSpPr bwMode="auto">
              <a:xfrm>
                <a:off x="899691" y="680758"/>
                <a:ext cx="7760121" cy="1586865"/>
                <a:chOff x="899691" y="1047934"/>
                <a:chExt cx="7760121" cy="1586865"/>
              </a:xfrm>
            </p:grpSpPr>
            <p:grpSp>
              <p:nvGrpSpPr>
                <p:cNvPr id="94324" name="Group 189"/>
                <p:cNvGrpSpPr>
                  <a:grpSpLocks/>
                </p:cNvGrpSpPr>
                <p:nvPr/>
              </p:nvGrpSpPr>
              <p:grpSpPr bwMode="auto">
                <a:xfrm>
                  <a:off x="899691" y="1047934"/>
                  <a:ext cx="7760121" cy="348236"/>
                  <a:chOff x="899996" y="1047934"/>
                  <a:chExt cx="7760121" cy="348236"/>
                </a:xfrm>
              </p:grpSpPr>
              <p:cxnSp>
                <p:nvCxnSpPr>
                  <p:cNvPr id="124" name="Straight Connector 123"/>
                  <p:cNvCxnSpPr>
                    <a:cxnSpLocks noChangeShapeType="1"/>
                  </p:cNvCxnSpPr>
                  <p:nvPr/>
                </p:nvCxnSpPr>
                <p:spPr bwMode="auto">
                  <a:xfrm>
                    <a:off x="1093937" y="1210924"/>
                    <a:ext cx="7566180" cy="0"/>
                  </a:xfrm>
                  <a:prstGeom prst="line">
                    <a:avLst/>
                  </a:prstGeom>
                  <a:noFill/>
                  <a:ln w="762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36" name="Picture 201"/>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25" name="Group 190"/>
                <p:cNvGrpSpPr>
                  <a:grpSpLocks/>
                </p:cNvGrpSpPr>
                <p:nvPr/>
              </p:nvGrpSpPr>
              <p:grpSpPr bwMode="auto">
                <a:xfrm>
                  <a:off x="899691" y="1399516"/>
                  <a:ext cx="7760121" cy="348236"/>
                  <a:chOff x="899996" y="1047934"/>
                  <a:chExt cx="7760121" cy="348236"/>
                </a:xfrm>
              </p:grpSpPr>
              <p:cxnSp>
                <p:nvCxnSpPr>
                  <p:cNvPr id="122" name="Straight Connector 121"/>
                  <p:cNvCxnSpPr>
                    <a:cxnSpLocks noChangeShapeType="1"/>
                  </p:cNvCxnSpPr>
                  <p:nvPr/>
                </p:nvCxnSpPr>
                <p:spPr bwMode="auto">
                  <a:xfrm>
                    <a:off x="1093937" y="1222796"/>
                    <a:ext cx="7566180"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34" name="Picture 199"/>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26" name="Group 191"/>
                <p:cNvGrpSpPr>
                  <a:grpSpLocks/>
                </p:cNvGrpSpPr>
                <p:nvPr/>
              </p:nvGrpSpPr>
              <p:grpSpPr bwMode="auto">
                <a:xfrm>
                  <a:off x="899691" y="1751098"/>
                  <a:ext cx="7760121" cy="348236"/>
                  <a:chOff x="899996" y="1047934"/>
                  <a:chExt cx="7760121" cy="348236"/>
                </a:xfrm>
              </p:grpSpPr>
              <p:cxnSp>
                <p:nvCxnSpPr>
                  <p:cNvPr id="120" name="Straight Connector 119"/>
                  <p:cNvCxnSpPr>
                    <a:cxnSpLocks noChangeShapeType="1"/>
                  </p:cNvCxnSpPr>
                  <p:nvPr/>
                </p:nvCxnSpPr>
                <p:spPr bwMode="auto">
                  <a:xfrm>
                    <a:off x="1093937" y="1221971"/>
                    <a:ext cx="7566180"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32" name="Picture 197"/>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27" name="Group 192"/>
                <p:cNvGrpSpPr>
                  <a:grpSpLocks/>
                </p:cNvGrpSpPr>
                <p:nvPr/>
              </p:nvGrpSpPr>
              <p:grpSpPr bwMode="auto">
                <a:xfrm>
                  <a:off x="899691" y="2286563"/>
                  <a:ext cx="7760121" cy="348236"/>
                  <a:chOff x="899996" y="1047934"/>
                  <a:chExt cx="7760121" cy="348236"/>
                </a:xfrm>
              </p:grpSpPr>
              <p:cxnSp>
                <p:nvCxnSpPr>
                  <p:cNvPr id="118" name="Straight Connector 117"/>
                  <p:cNvCxnSpPr>
                    <a:cxnSpLocks noChangeShapeType="1"/>
                  </p:cNvCxnSpPr>
                  <p:nvPr/>
                </p:nvCxnSpPr>
                <p:spPr bwMode="auto">
                  <a:xfrm>
                    <a:off x="1093937" y="1222959"/>
                    <a:ext cx="7566180"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30" name="Picture 195"/>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4328" name="Picture 19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21" name="Group 186"/>
              <p:cNvGrpSpPr>
                <a:grpSpLocks/>
              </p:cNvGrpSpPr>
              <p:nvPr/>
            </p:nvGrpSpPr>
            <p:grpSpPr bwMode="auto">
              <a:xfrm>
                <a:off x="388767" y="759524"/>
                <a:ext cx="800541" cy="1454902"/>
                <a:chOff x="459541" y="1775465"/>
                <a:chExt cx="1138143" cy="1954688"/>
              </a:xfrm>
            </p:grpSpPr>
            <p:graphicFrame>
              <p:nvGraphicFramePr>
                <p:cNvPr id="94322" name="Object 187"/>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3454" name="Equation" r:id="rId7" imgW="355600" imgH="889000" progId="Equation.3">
                        <p:embed/>
                      </p:oleObj>
                    </mc:Choice>
                    <mc:Fallback>
                      <p:oleObj name="Equation" r:id="rId7" imgW="3556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323" name="TextBox 188"/>
                <p:cNvSpPr txBox="1">
                  <a:spLocks noChangeArrowheads="1"/>
                </p:cNvSpPr>
                <p:nvPr/>
              </p:nvSpPr>
              <p:spPr bwMode="auto">
                <a:xfrm rot="-5400000">
                  <a:off x="-136420" y="2548355"/>
                  <a:ext cx="1629507" cy="43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2</a:t>
                  </a:r>
                </a:p>
              </p:txBody>
            </p:sp>
          </p:grpSp>
        </p:grpSp>
        <p:grpSp>
          <p:nvGrpSpPr>
            <p:cNvPr id="94219" name="Group 202"/>
            <p:cNvGrpSpPr>
              <a:grpSpLocks/>
            </p:cNvGrpSpPr>
            <p:nvPr/>
          </p:nvGrpSpPr>
          <p:grpSpPr bwMode="auto">
            <a:xfrm>
              <a:off x="396418" y="4504443"/>
              <a:ext cx="8271044" cy="1586865"/>
              <a:chOff x="388768" y="680758"/>
              <a:chExt cx="8271044" cy="1586865"/>
            </a:xfrm>
          </p:grpSpPr>
          <p:grpSp>
            <p:nvGrpSpPr>
              <p:cNvPr id="94303" name="Group 203"/>
              <p:cNvGrpSpPr>
                <a:grpSpLocks/>
              </p:cNvGrpSpPr>
              <p:nvPr/>
            </p:nvGrpSpPr>
            <p:grpSpPr bwMode="auto">
              <a:xfrm>
                <a:off x="899691" y="680758"/>
                <a:ext cx="7760121" cy="1586865"/>
                <a:chOff x="899691" y="1047934"/>
                <a:chExt cx="7760121" cy="1586865"/>
              </a:xfrm>
            </p:grpSpPr>
            <p:grpSp>
              <p:nvGrpSpPr>
                <p:cNvPr id="94307" name="Group 207"/>
                <p:cNvGrpSpPr>
                  <a:grpSpLocks/>
                </p:cNvGrpSpPr>
                <p:nvPr/>
              </p:nvGrpSpPr>
              <p:grpSpPr bwMode="auto">
                <a:xfrm>
                  <a:off x="899691" y="1047934"/>
                  <a:ext cx="7760121" cy="348236"/>
                  <a:chOff x="899996" y="1047934"/>
                  <a:chExt cx="7760121" cy="348236"/>
                </a:xfrm>
              </p:grpSpPr>
              <p:cxnSp>
                <p:nvCxnSpPr>
                  <p:cNvPr id="107" name="Straight Connector 106"/>
                  <p:cNvCxnSpPr>
                    <a:cxnSpLocks noChangeShapeType="1"/>
                  </p:cNvCxnSpPr>
                  <p:nvPr/>
                </p:nvCxnSpPr>
                <p:spPr bwMode="auto">
                  <a:xfrm>
                    <a:off x="1093937" y="1222247"/>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19" name="Picture 219"/>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08" name="Group 208"/>
                <p:cNvGrpSpPr>
                  <a:grpSpLocks/>
                </p:cNvGrpSpPr>
                <p:nvPr/>
              </p:nvGrpSpPr>
              <p:grpSpPr bwMode="auto">
                <a:xfrm>
                  <a:off x="899691" y="1399516"/>
                  <a:ext cx="7760121" cy="348236"/>
                  <a:chOff x="899996" y="1047934"/>
                  <a:chExt cx="7760121" cy="348236"/>
                </a:xfrm>
              </p:grpSpPr>
              <p:cxnSp>
                <p:nvCxnSpPr>
                  <p:cNvPr id="105" name="Straight Connector 104"/>
                  <p:cNvCxnSpPr>
                    <a:cxnSpLocks noChangeShapeType="1"/>
                  </p:cNvCxnSpPr>
                  <p:nvPr/>
                </p:nvCxnSpPr>
                <p:spPr bwMode="auto">
                  <a:xfrm>
                    <a:off x="1093937" y="1223010"/>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17" name="Picture 217"/>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09" name="Group 209"/>
                <p:cNvGrpSpPr>
                  <a:grpSpLocks/>
                </p:cNvGrpSpPr>
                <p:nvPr/>
              </p:nvGrpSpPr>
              <p:grpSpPr bwMode="auto">
                <a:xfrm>
                  <a:off x="899691" y="1751098"/>
                  <a:ext cx="7760121" cy="348236"/>
                  <a:chOff x="899996" y="1047934"/>
                  <a:chExt cx="7760121" cy="348236"/>
                </a:xfrm>
              </p:grpSpPr>
              <p:cxnSp>
                <p:nvCxnSpPr>
                  <p:cNvPr id="103" name="Straight Connector 102"/>
                  <p:cNvCxnSpPr>
                    <a:cxnSpLocks noChangeShapeType="1"/>
                  </p:cNvCxnSpPr>
                  <p:nvPr/>
                </p:nvCxnSpPr>
                <p:spPr bwMode="auto">
                  <a:xfrm>
                    <a:off x="1093937" y="1222185"/>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15" name="Picture 215"/>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10" name="Group 210"/>
                <p:cNvGrpSpPr>
                  <a:grpSpLocks/>
                </p:cNvGrpSpPr>
                <p:nvPr/>
              </p:nvGrpSpPr>
              <p:grpSpPr bwMode="auto">
                <a:xfrm>
                  <a:off x="899691" y="2286563"/>
                  <a:ext cx="7760121" cy="348236"/>
                  <a:chOff x="899996" y="1047934"/>
                  <a:chExt cx="7760121" cy="348236"/>
                </a:xfrm>
              </p:grpSpPr>
              <p:cxnSp>
                <p:nvCxnSpPr>
                  <p:cNvPr id="101" name="Straight Connector 100"/>
                  <p:cNvCxnSpPr>
                    <a:cxnSpLocks noChangeShapeType="1"/>
                  </p:cNvCxnSpPr>
                  <p:nvPr/>
                </p:nvCxnSpPr>
                <p:spPr bwMode="auto">
                  <a:xfrm>
                    <a:off x="1093937" y="1223173"/>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4313" name="Picture 213"/>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4311" name="Picture 2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4304" name="Group 204"/>
              <p:cNvGrpSpPr>
                <a:grpSpLocks/>
              </p:cNvGrpSpPr>
              <p:nvPr/>
            </p:nvGrpSpPr>
            <p:grpSpPr bwMode="auto">
              <a:xfrm>
                <a:off x="388768" y="759524"/>
                <a:ext cx="800539" cy="1454902"/>
                <a:chOff x="459543" y="1775465"/>
                <a:chExt cx="1138141" cy="1954688"/>
              </a:xfrm>
            </p:grpSpPr>
            <p:graphicFrame>
              <p:nvGraphicFramePr>
                <p:cNvPr id="94305" name="Object 205"/>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3455" name="Equation" r:id="rId8" imgW="355600" imgH="889000" progId="Equation.3">
                        <p:embed/>
                      </p:oleObj>
                    </mc:Choice>
                    <mc:Fallback>
                      <p:oleObj name="Equation" r:id="rId8" imgW="3556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4306" name="TextBox 206"/>
                <p:cNvSpPr txBox="1">
                  <a:spLocks noChangeArrowheads="1"/>
                </p:cNvSpPr>
                <p:nvPr/>
              </p:nvSpPr>
              <p:spPr bwMode="auto">
                <a:xfrm rot="-5400000">
                  <a:off x="-136418" y="2550774"/>
                  <a:ext cx="1629507" cy="43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a:t>
                  </a:r>
                  <a:r>
                    <a:rPr lang="en-US" altLang="zh-CN" sz="1400">
                      <a:solidFill>
                        <a:srgbClr val="000000"/>
                      </a:solidFill>
                      <a:latin typeface="Calibri" charset="0"/>
                      <a:ea typeface="宋体" charset="-122"/>
                    </a:rPr>
                    <a:t>3</a:t>
                  </a:r>
                  <a:endParaRPr lang="en-US" altLang="en-US" sz="1400">
                    <a:solidFill>
                      <a:srgbClr val="000000"/>
                    </a:solidFill>
                    <a:latin typeface="Calibri" charset="0"/>
                    <a:ea typeface="宋体" charset="-122"/>
                  </a:endParaRPr>
                </a:p>
              </p:txBody>
            </p:sp>
          </p:grpSp>
        </p:grpSp>
        <p:grpSp>
          <p:nvGrpSpPr>
            <p:cNvPr id="94220" name="Group 220"/>
            <p:cNvGrpSpPr>
              <a:grpSpLocks/>
            </p:cNvGrpSpPr>
            <p:nvPr/>
          </p:nvGrpSpPr>
          <p:grpSpPr bwMode="auto">
            <a:xfrm>
              <a:off x="1331150" y="736934"/>
              <a:ext cx="7068264" cy="269470"/>
              <a:chOff x="1331150" y="736934"/>
              <a:chExt cx="7068264" cy="269470"/>
            </a:xfrm>
          </p:grpSpPr>
          <p:cxnSp>
            <p:nvCxnSpPr>
              <p:cNvPr id="79" name="Straight Connector 78"/>
              <p:cNvCxnSpPr>
                <a:cxnSpLocks noChangeShapeType="1"/>
              </p:cNvCxnSpPr>
              <p:nvPr/>
            </p:nvCxnSpPr>
            <p:spPr bwMode="auto">
              <a:xfrm>
                <a:off x="1331474"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0" name="Straight Connector 79"/>
              <p:cNvCxnSpPr>
                <a:cxnSpLocks noChangeShapeType="1"/>
              </p:cNvCxnSpPr>
              <p:nvPr/>
            </p:nvCxnSpPr>
            <p:spPr bwMode="auto">
              <a:xfrm>
                <a:off x="2477673"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1" name="Straight Connector 80"/>
              <p:cNvCxnSpPr>
                <a:cxnSpLocks noChangeShapeType="1"/>
              </p:cNvCxnSpPr>
              <p:nvPr/>
            </p:nvCxnSpPr>
            <p:spPr bwMode="auto">
              <a:xfrm>
                <a:off x="5462234"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2" name="Straight Connector 81"/>
              <p:cNvCxnSpPr>
                <a:cxnSpLocks noChangeShapeType="1"/>
              </p:cNvCxnSpPr>
              <p:nvPr/>
            </p:nvCxnSpPr>
            <p:spPr bwMode="auto">
              <a:xfrm>
                <a:off x="3242863"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3" name="Straight Connector 82"/>
              <p:cNvCxnSpPr>
                <a:cxnSpLocks noChangeShapeType="1"/>
              </p:cNvCxnSpPr>
              <p:nvPr/>
            </p:nvCxnSpPr>
            <p:spPr bwMode="auto">
              <a:xfrm>
                <a:off x="4852621"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4" name="Straight Connector 83"/>
              <p:cNvCxnSpPr>
                <a:cxnSpLocks noChangeShapeType="1"/>
              </p:cNvCxnSpPr>
              <p:nvPr/>
            </p:nvCxnSpPr>
            <p:spPr bwMode="auto">
              <a:xfrm>
                <a:off x="8399169"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5" name="Straight Connector 84"/>
              <p:cNvCxnSpPr>
                <a:cxnSpLocks noChangeShapeType="1"/>
              </p:cNvCxnSpPr>
              <p:nvPr/>
            </p:nvCxnSpPr>
            <p:spPr bwMode="auto">
              <a:xfrm>
                <a:off x="7389498"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6" name="Straight Connector 85"/>
              <p:cNvCxnSpPr>
                <a:cxnSpLocks noChangeShapeType="1"/>
              </p:cNvCxnSpPr>
              <p:nvPr/>
            </p:nvCxnSpPr>
            <p:spPr bwMode="auto">
              <a:xfrm>
                <a:off x="7219632"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7" name="Straight Connector 86"/>
              <p:cNvCxnSpPr>
                <a:cxnSpLocks noChangeShapeType="1"/>
              </p:cNvCxnSpPr>
              <p:nvPr/>
            </p:nvCxnSpPr>
            <p:spPr bwMode="auto">
              <a:xfrm>
                <a:off x="6440154"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8" name="Straight Connector 87"/>
              <p:cNvCxnSpPr>
                <a:cxnSpLocks noChangeShapeType="1"/>
              </p:cNvCxnSpPr>
              <p:nvPr/>
            </p:nvCxnSpPr>
            <p:spPr bwMode="auto">
              <a:xfrm>
                <a:off x="5967069"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9" name="Straight Connector 88"/>
              <p:cNvCxnSpPr>
                <a:cxnSpLocks noChangeShapeType="1"/>
              </p:cNvCxnSpPr>
              <p:nvPr/>
            </p:nvCxnSpPr>
            <p:spPr bwMode="auto">
              <a:xfrm>
                <a:off x="5155839"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0" name="Straight Connector 89"/>
              <p:cNvCxnSpPr>
                <a:cxnSpLocks noChangeShapeType="1"/>
              </p:cNvCxnSpPr>
              <p:nvPr/>
            </p:nvCxnSpPr>
            <p:spPr bwMode="auto">
              <a:xfrm>
                <a:off x="6544931"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1" name="Straight Connector 90"/>
              <p:cNvCxnSpPr>
                <a:cxnSpLocks noChangeShapeType="1"/>
              </p:cNvCxnSpPr>
              <p:nvPr/>
            </p:nvCxnSpPr>
            <p:spPr bwMode="auto">
              <a:xfrm>
                <a:off x="7811782" y="736307"/>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10" name="Straight Connector 9"/>
            <p:cNvCxnSpPr>
              <a:cxnSpLocks noChangeShapeType="1"/>
            </p:cNvCxnSpPr>
            <p:nvPr/>
          </p:nvCxnSpPr>
          <p:spPr bwMode="auto">
            <a:xfrm>
              <a:off x="1452127"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 name="Straight Connector 10"/>
            <p:cNvCxnSpPr>
              <a:cxnSpLocks noChangeShapeType="1"/>
            </p:cNvCxnSpPr>
            <p:nvPr/>
          </p:nvCxnSpPr>
          <p:spPr bwMode="auto">
            <a:xfrm>
              <a:off x="2185567"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 name="Straight Connector 11"/>
            <p:cNvCxnSpPr>
              <a:cxnSpLocks noChangeShapeType="1"/>
            </p:cNvCxnSpPr>
            <p:nvPr/>
          </p:nvCxnSpPr>
          <p:spPr bwMode="auto">
            <a:xfrm>
              <a:off x="5582887"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 name="Straight Connector 12"/>
            <p:cNvCxnSpPr>
              <a:cxnSpLocks noChangeShapeType="1"/>
            </p:cNvCxnSpPr>
            <p:nvPr/>
          </p:nvCxnSpPr>
          <p:spPr bwMode="auto">
            <a:xfrm>
              <a:off x="3363516"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 name="Straight Connector 13"/>
            <p:cNvCxnSpPr>
              <a:cxnSpLocks noChangeShapeType="1"/>
            </p:cNvCxnSpPr>
            <p:nvPr/>
          </p:nvCxnSpPr>
          <p:spPr bwMode="auto">
            <a:xfrm>
              <a:off x="4973274"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 name="Straight Connector 14"/>
            <p:cNvCxnSpPr>
              <a:cxnSpLocks noChangeShapeType="1"/>
            </p:cNvCxnSpPr>
            <p:nvPr/>
          </p:nvCxnSpPr>
          <p:spPr bwMode="auto">
            <a:xfrm>
              <a:off x="8229303"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 name="Straight Connector 15"/>
            <p:cNvCxnSpPr>
              <a:cxnSpLocks noChangeShapeType="1"/>
            </p:cNvCxnSpPr>
            <p:nvPr/>
          </p:nvCxnSpPr>
          <p:spPr bwMode="auto">
            <a:xfrm>
              <a:off x="6562394"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7" name="Straight Connector 16"/>
            <p:cNvCxnSpPr>
              <a:cxnSpLocks noChangeShapeType="1"/>
            </p:cNvCxnSpPr>
            <p:nvPr/>
          </p:nvCxnSpPr>
          <p:spPr bwMode="auto">
            <a:xfrm>
              <a:off x="6087722"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8" name="Straight Connector 17"/>
            <p:cNvCxnSpPr>
              <a:cxnSpLocks noChangeShapeType="1"/>
            </p:cNvCxnSpPr>
            <p:nvPr/>
          </p:nvCxnSpPr>
          <p:spPr bwMode="auto">
            <a:xfrm>
              <a:off x="5403495"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9" name="Straight Connector 18"/>
            <p:cNvCxnSpPr>
              <a:cxnSpLocks noChangeShapeType="1"/>
            </p:cNvCxnSpPr>
            <p:nvPr/>
          </p:nvCxnSpPr>
          <p:spPr bwMode="auto">
            <a:xfrm>
              <a:off x="6667171"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0" name="Straight Connector 19"/>
            <p:cNvCxnSpPr>
              <a:cxnSpLocks noChangeShapeType="1"/>
            </p:cNvCxnSpPr>
            <p:nvPr/>
          </p:nvCxnSpPr>
          <p:spPr bwMode="auto">
            <a:xfrm>
              <a:off x="6995791"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1" name="Straight Connector 20"/>
            <p:cNvCxnSpPr>
              <a:cxnSpLocks noChangeShapeType="1"/>
            </p:cNvCxnSpPr>
            <p:nvPr/>
          </p:nvCxnSpPr>
          <p:spPr bwMode="auto">
            <a:xfrm>
              <a:off x="7694305" y="10315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2" name="Straight Connector 21"/>
            <p:cNvCxnSpPr>
              <a:cxnSpLocks noChangeShapeType="1"/>
            </p:cNvCxnSpPr>
            <p:nvPr/>
          </p:nvCxnSpPr>
          <p:spPr bwMode="auto">
            <a:xfrm>
              <a:off x="1340999"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3" name="Straight Connector 22"/>
            <p:cNvCxnSpPr>
              <a:cxnSpLocks noChangeShapeType="1"/>
            </p:cNvCxnSpPr>
            <p:nvPr/>
          </p:nvCxnSpPr>
          <p:spPr bwMode="auto">
            <a:xfrm>
              <a:off x="3153962"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4" name="Straight Connector 23"/>
            <p:cNvCxnSpPr>
              <a:cxnSpLocks noChangeShapeType="1"/>
            </p:cNvCxnSpPr>
            <p:nvPr/>
          </p:nvCxnSpPr>
          <p:spPr bwMode="auto">
            <a:xfrm>
              <a:off x="5471759"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5" name="Straight Connector 24"/>
            <p:cNvCxnSpPr>
              <a:cxnSpLocks noChangeShapeType="1"/>
            </p:cNvCxnSpPr>
            <p:nvPr/>
          </p:nvCxnSpPr>
          <p:spPr bwMode="auto">
            <a:xfrm>
              <a:off x="3252389"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6" name="Straight Connector 25"/>
            <p:cNvCxnSpPr>
              <a:cxnSpLocks noChangeShapeType="1"/>
            </p:cNvCxnSpPr>
            <p:nvPr/>
          </p:nvCxnSpPr>
          <p:spPr bwMode="auto">
            <a:xfrm>
              <a:off x="4687518"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7" name="Straight Connector 26"/>
            <p:cNvCxnSpPr>
              <a:cxnSpLocks noChangeShapeType="1"/>
            </p:cNvCxnSpPr>
            <p:nvPr/>
          </p:nvCxnSpPr>
          <p:spPr bwMode="auto">
            <a:xfrm>
              <a:off x="8118176"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8" name="Straight Connector 27"/>
            <p:cNvCxnSpPr>
              <a:cxnSpLocks noChangeShapeType="1"/>
            </p:cNvCxnSpPr>
            <p:nvPr/>
          </p:nvCxnSpPr>
          <p:spPr bwMode="auto">
            <a:xfrm>
              <a:off x="7229157"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29" name="Straight Connector 28"/>
            <p:cNvCxnSpPr>
              <a:cxnSpLocks noChangeShapeType="1"/>
            </p:cNvCxnSpPr>
            <p:nvPr/>
          </p:nvCxnSpPr>
          <p:spPr bwMode="auto">
            <a:xfrm>
              <a:off x="5976595"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0" name="Straight Connector 29"/>
            <p:cNvCxnSpPr>
              <a:cxnSpLocks noChangeShapeType="1"/>
            </p:cNvCxnSpPr>
            <p:nvPr/>
          </p:nvCxnSpPr>
          <p:spPr bwMode="auto">
            <a:xfrm>
              <a:off x="6556044"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1" name="Straight Connector 30"/>
            <p:cNvCxnSpPr>
              <a:cxnSpLocks noChangeShapeType="1"/>
            </p:cNvCxnSpPr>
            <p:nvPr/>
          </p:nvCxnSpPr>
          <p:spPr bwMode="auto">
            <a:xfrm>
              <a:off x="6695746" y="1396556"/>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2" name="Straight Connector 31"/>
            <p:cNvCxnSpPr>
              <a:cxnSpLocks noChangeShapeType="1"/>
            </p:cNvCxnSpPr>
            <p:nvPr/>
          </p:nvCxnSpPr>
          <p:spPr bwMode="auto">
            <a:xfrm>
              <a:off x="1880761"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3" name="Straight Connector 32"/>
            <p:cNvCxnSpPr>
              <a:cxnSpLocks noChangeShapeType="1"/>
            </p:cNvCxnSpPr>
            <p:nvPr/>
          </p:nvCxnSpPr>
          <p:spPr bwMode="auto">
            <a:xfrm>
              <a:off x="5598762"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4" name="Straight Connector 33"/>
            <p:cNvCxnSpPr>
              <a:cxnSpLocks noChangeShapeType="1"/>
            </p:cNvCxnSpPr>
            <p:nvPr/>
          </p:nvCxnSpPr>
          <p:spPr bwMode="auto">
            <a:xfrm>
              <a:off x="3379391"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5" name="Straight Connector 34"/>
            <p:cNvCxnSpPr>
              <a:cxnSpLocks noChangeShapeType="1"/>
            </p:cNvCxnSpPr>
            <p:nvPr/>
          </p:nvCxnSpPr>
          <p:spPr bwMode="auto">
            <a:xfrm>
              <a:off x="4989149"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6" name="Straight Connector 35"/>
            <p:cNvCxnSpPr>
              <a:cxnSpLocks noChangeShapeType="1"/>
            </p:cNvCxnSpPr>
            <p:nvPr/>
          </p:nvCxnSpPr>
          <p:spPr bwMode="auto">
            <a:xfrm>
              <a:off x="8459496"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7" name="Straight Connector 36"/>
            <p:cNvCxnSpPr>
              <a:cxnSpLocks noChangeShapeType="1"/>
            </p:cNvCxnSpPr>
            <p:nvPr/>
          </p:nvCxnSpPr>
          <p:spPr bwMode="auto">
            <a:xfrm>
              <a:off x="7356160"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8" name="Straight Connector 37"/>
            <p:cNvCxnSpPr>
              <a:cxnSpLocks noChangeShapeType="1"/>
            </p:cNvCxnSpPr>
            <p:nvPr/>
          </p:nvCxnSpPr>
          <p:spPr bwMode="auto">
            <a:xfrm>
              <a:off x="6578269"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39" name="Straight Connector 38"/>
            <p:cNvCxnSpPr>
              <a:cxnSpLocks noChangeShapeType="1"/>
            </p:cNvCxnSpPr>
            <p:nvPr/>
          </p:nvCxnSpPr>
          <p:spPr bwMode="auto">
            <a:xfrm>
              <a:off x="6468730"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0" name="Straight Connector 39"/>
            <p:cNvCxnSpPr>
              <a:cxnSpLocks noChangeShapeType="1"/>
            </p:cNvCxnSpPr>
            <p:nvPr/>
          </p:nvCxnSpPr>
          <p:spPr bwMode="auto">
            <a:xfrm>
              <a:off x="6683046"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1" name="Straight Connector 40"/>
            <p:cNvCxnSpPr>
              <a:cxnSpLocks noChangeShapeType="1"/>
            </p:cNvCxnSpPr>
            <p:nvPr/>
          </p:nvCxnSpPr>
          <p:spPr bwMode="auto">
            <a:xfrm>
              <a:off x="7710180" y="193777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2" name="Straight Connector 41"/>
            <p:cNvCxnSpPr>
              <a:cxnSpLocks noChangeShapeType="1"/>
            </p:cNvCxnSpPr>
            <p:nvPr/>
          </p:nvCxnSpPr>
          <p:spPr bwMode="auto">
            <a:xfrm>
              <a:off x="2726915"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3" name="Straight Connector 42"/>
            <p:cNvCxnSpPr>
              <a:cxnSpLocks noChangeShapeType="1"/>
            </p:cNvCxnSpPr>
            <p:nvPr/>
          </p:nvCxnSpPr>
          <p:spPr bwMode="auto">
            <a:xfrm>
              <a:off x="4855797"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4" name="Straight Connector 43"/>
            <p:cNvCxnSpPr>
              <a:cxnSpLocks noChangeShapeType="1"/>
            </p:cNvCxnSpPr>
            <p:nvPr/>
          </p:nvCxnSpPr>
          <p:spPr bwMode="auto">
            <a:xfrm>
              <a:off x="8111826"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5" name="Straight Connector 44"/>
            <p:cNvCxnSpPr>
              <a:cxnSpLocks noChangeShapeType="1"/>
            </p:cNvCxnSpPr>
            <p:nvPr/>
          </p:nvCxnSpPr>
          <p:spPr bwMode="auto">
            <a:xfrm>
              <a:off x="7222807"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6" name="Straight Connector 45"/>
            <p:cNvCxnSpPr>
              <a:cxnSpLocks noChangeShapeType="1"/>
            </p:cNvCxnSpPr>
            <p:nvPr/>
          </p:nvCxnSpPr>
          <p:spPr bwMode="auto">
            <a:xfrm>
              <a:off x="6444916"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7" name="Straight Connector 46"/>
            <p:cNvCxnSpPr>
              <a:cxnSpLocks noChangeShapeType="1"/>
            </p:cNvCxnSpPr>
            <p:nvPr/>
          </p:nvCxnSpPr>
          <p:spPr bwMode="auto">
            <a:xfrm>
              <a:off x="6549693" y="2582148"/>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8" name="Straight Connector 47"/>
            <p:cNvCxnSpPr>
              <a:cxnSpLocks noChangeShapeType="1"/>
            </p:cNvCxnSpPr>
            <p:nvPr/>
          </p:nvCxnSpPr>
          <p:spPr bwMode="auto">
            <a:xfrm>
              <a:off x="1588655" y="2915447"/>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49" name="Straight Connector 48"/>
            <p:cNvCxnSpPr>
              <a:cxnSpLocks noChangeShapeType="1"/>
            </p:cNvCxnSpPr>
            <p:nvPr/>
          </p:nvCxnSpPr>
          <p:spPr bwMode="auto">
            <a:xfrm>
              <a:off x="4697043" y="2915447"/>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0" name="Straight Connector 49"/>
            <p:cNvCxnSpPr>
              <a:cxnSpLocks noChangeShapeType="1"/>
            </p:cNvCxnSpPr>
            <p:nvPr/>
          </p:nvCxnSpPr>
          <p:spPr bwMode="auto">
            <a:xfrm>
              <a:off x="8302329" y="2915447"/>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1" name="Straight Connector 50"/>
            <p:cNvCxnSpPr>
              <a:cxnSpLocks noChangeShapeType="1"/>
            </p:cNvCxnSpPr>
            <p:nvPr/>
          </p:nvCxnSpPr>
          <p:spPr bwMode="auto">
            <a:xfrm>
              <a:off x="7064054" y="2915447"/>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2" name="Straight Connector 51"/>
            <p:cNvCxnSpPr>
              <a:cxnSpLocks noChangeShapeType="1"/>
            </p:cNvCxnSpPr>
            <p:nvPr/>
          </p:nvCxnSpPr>
          <p:spPr bwMode="auto">
            <a:xfrm>
              <a:off x="6390940" y="2915447"/>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3" name="Straight Connector 52"/>
            <p:cNvCxnSpPr>
              <a:cxnSpLocks noChangeShapeType="1"/>
            </p:cNvCxnSpPr>
            <p:nvPr/>
          </p:nvCxnSpPr>
          <p:spPr bwMode="auto">
            <a:xfrm>
              <a:off x="3373041" y="3280489"/>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4" name="Straight Connector 53"/>
            <p:cNvCxnSpPr>
              <a:cxnSpLocks noChangeShapeType="1"/>
            </p:cNvCxnSpPr>
            <p:nvPr/>
          </p:nvCxnSpPr>
          <p:spPr bwMode="auto">
            <a:xfrm>
              <a:off x="8397581" y="3280489"/>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5" name="Straight Connector 54"/>
            <p:cNvCxnSpPr>
              <a:cxnSpLocks noChangeShapeType="1"/>
            </p:cNvCxnSpPr>
            <p:nvPr/>
          </p:nvCxnSpPr>
          <p:spPr bwMode="auto">
            <a:xfrm>
              <a:off x="7508563" y="3280489"/>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6" name="Straight Connector 55"/>
            <p:cNvCxnSpPr>
              <a:cxnSpLocks noChangeShapeType="1"/>
            </p:cNvCxnSpPr>
            <p:nvPr/>
          </p:nvCxnSpPr>
          <p:spPr bwMode="auto">
            <a:xfrm>
              <a:off x="6541756" y="3280489"/>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7" name="Straight Connector 56"/>
            <p:cNvCxnSpPr>
              <a:cxnSpLocks noChangeShapeType="1"/>
            </p:cNvCxnSpPr>
            <p:nvPr/>
          </p:nvCxnSpPr>
          <p:spPr bwMode="auto">
            <a:xfrm>
              <a:off x="1906161"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8" name="Straight Connector 57"/>
            <p:cNvCxnSpPr>
              <a:cxnSpLocks noChangeShapeType="1"/>
            </p:cNvCxnSpPr>
            <p:nvPr/>
          </p:nvCxnSpPr>
          <p:spPr bwMode="auto">
            <a:xfrm>
              <a:off x="5014550"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59" name="Straight Connector 58"/>
            <p:cNvCxnSpPr>
              <a:cxnSpLocks noChangeShapeType="1"/>
            </p:cNvCxnSpPr>
            <p:nvPr/>
          </p:nvCxnSpPr>
          <p:spPr bwMode="auto">
            <a:xfrm>
              <a:off x="8270579"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0" name="Straight Connector 59"/>
            <p:cNvCxnSpPr>
              <a:cxnSpLocks noChangeShapeType="1"/>
            </p:cNvCxnSpPr>
            <p:nvPr/>
          </p:nvCxnSpPr>
          <p:spPr bwMode="auto">
            <a:xfrm>
              <a:off x="7381561"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1" name="Straight Connector 60"/>
            <p:cNvCxnSpPr>
              <a:cxnSpLocks noChangeShapeType="1"/>
            </p:cNvCxnSpPr>
            <p:nvPr/>
          </p:nvCxnSpPr>
          <p:spPr bwMode="auto">
            <a:xfrm>
              <a:off x="6540168"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2" name="Straight Connector 61"/>
            <p:cNvCxnSpPr>
              <a:cxnSpLocks noChangeShapeType="1"/>
            </p:cNvCxnSpPr>
            <p:nvPr/>
          </p:nvCxnSpPr>
          <p:spPr bwMode="auto">
            <a:xfrm>
              <a:off x="8545222" y="3820115"/>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3" name="Straight Connector 62"/>
            <p:cNvCxnSpPr>
              <a:cxnSpLocks noChangeShapeType="1"/>
            </p:cNvCxnSpPr>
            <p:nvPr/>
          </p:nvCxnSpPr>
          <p:spPr bwMode="auto">
            <a:xfrm>
              <a:off x="1626755" y="45359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4" name="Straight Connector 63"/>
            <p:cNvCxnSpPr>
              <a:cxnSpLocks noChangeShapeType="1"/>
            </p:cNvCxnSpPr>
            <p:nvPr/>
          </p:nvCxnSpPr>
          <p:spPr bwMode="auto">
            <a:xfrm>
              <a:off x="2665002" y="45359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5" name="Straight Connector 64"/>
            <p:cNvCxnSpPr>
              <a:cxnSpLocks noChangeShapeType="1"/>
            </p:cNvCxnSpPr>
            <p:nvPr/>
          </p:nvCxnSpPr>
          <p:spPr bwMode="auto">
            <a:xfrm>
              <a:off x="5147903" y="45359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6" name="Straight Connector 65"/>
            <p:cNvCxnSpPr>
              <a:cxnSpLocks noChangeShapeType="1"/>
            </p:cNvCxnSpPr>
            <p:nvPr/>
          </p:nvCxnSpPr>
          <p:spPr bwMode="auto">
            <a:xfrm>
              <a:off x="6737022" y="45359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7" name="Straight Connector 66"/>
            <p:cNvCxnSpPr>
              <a:cxnSpLocks noChangeShapeType="1"/>
            </p:cNvCxnSpPr>
            <p:nvPr/>
          </p:nvCxnSpPr>
          <p:spPr bwMode="auto">
            <a:xfrm>
              <a:off x="6262351" y="45359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8" name="Straight Connector 67"/>
            <p:cNvCxnSpPr>
              <a:cxnSpLocks noChangeShapeType="1"/>
            </p:cNvCxnSpPr>
            <p:nvPr/>
          </p:nvCxnSpPr>
          <p:spPr bwMode="auto">
            <a:xfrm>
              <a:off x="7257733" y="4918414"/>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9" name="Straight Connector 68"/>
            <p:cNvCxnSpPr>
              <a:cxnSpLocks noChangeShapeType="1"/>
            </p:cNvCxnSpPr>
            <p:nvPr/>
          </p:nvCxnSpPr>
          <p:spPr bwMode="auto">
            <a:xfrm>
              <a:off x="5363807" y="4910478"/>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0" name="Straight Connector 69"/>
            <p:cNvCxnSpPr>
              <a:cxnSpLocks noChangeShapeType="1"/>
            </p:cNvCxnSpPr>
            <p:nvPr/>
          </p:nvCxnSpPr>
          <p:spPr bwMode="auto">
            <a:xfrm>
              <a:off x="6525881" y="4910478"/>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1" name="Straight Connector 70"/>
            <p:cNvCxnSpPr>
              <a:cxnSpLocks noChangeShapeType="1"/>
            </p:cNvCxnSpPr>
            <p:nvPr/>
          </p:nvCxnSpPr>
          <p:spPr bwMode="auto">
            <a:xfrm>
              <a:off x="3317477" y="5246951"/>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2" name="Straight Connector 71"/>
            <p:cNvCxnSpPr>
              <a:cxnSpLocks noChangeShapeType="1"/>
            </p:cNvCxnSpPr>
            <p:nvPr/>
          </p:nvCxnSpPr>
          <p:spPr bwMode="auto">
            <a:xfrm>
              <a:off x="5300306" y="5275520"/>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3" name="Straight Connector 72"/>
            <p:cNvCxnSpPr>
              <a:cxnSpLocks noChangeShapeType="1"/>
            </p:cNvCxnSpPr>
            <p:nvPr/>
          </p:nvCxnSpPr>
          <p:spPr bwMode="auto">
            <a:xfrm>
              <a:off x="6557632" y="5275520"/>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4" name="Straight Connector 73"/>
            <p:cNvCxnSpPr>
              <a:cxnSpLocks noChangeShapeType="1"/>
            </p:cNvCxnSpPr>
            <p:nvPr/>
          </p:nvCxnSpPr>
          <p:spPr bwMode="auto">
            <a:xfrm>
              <a:off x="8021337" y="5275520"/>
              <a:ext cx="0" cy="269813"/>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5" name="Straight Connector 74"/>
            <p:cNvCxnSpPr>
              <a:cxnSpLocks noChangeShapeType="1"/>
            </p:cNvCxnSpPr>
            <p:nvPr/>
          </p:nvCxnSpPr>
          <p:spPr bwMode="auto">
            <a:xfrm>
              <a:off x="1477527" y="578499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6" name="Straight Connector 75"/>
            <p:cNvCxnSpPr>
              <a:cxnSpLocks noChangeShapeType="1"/>
            </p:cNvCxnSpPr>
            <p:nvPr/>
          </p:nvCxnSpPr>
          <p:spPr bwMode="auto">
            <a:xfrm>
              <a:off x="4998675" y="578499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7" name="Straight Connector 76"/>
            <p:cNvCxnSpPr>
              <a:cxnSpLocks noChangeShapeType="1"/>
            </p:cNvCxnSpPr>
            <p:nvPr/>
          </p:nvCxnSpPr>
          <p:spPr bwMode="auto">
            <a:xfrm>
              <a:off x="6587794" y="578499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8" name="Straight Connector 77"/>
            <p:cNvCxnSpPr>
              <a:cxnSpLocks noChangeShapeType="1"/>
            </p:cNvCxnSpPr>
            <p:nvPr/>
          </p:nvCxnSpPr>
          <p:spPr bwMode="auto">
            <a:xfrm>
              <a:off x="5890868" y="5784991"/>
              <a:ext cx="0" cy="268226"/>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94210" name="Group 1"/>
          <p:cNvGrpSpPr>
            <a:grpSpLocks/>
          </p:cNvGrpSpPr>
          <p:nvPr/>
        </p:nvGrpSpPr>
        <p:grpSpPr bwMode="auto">
          <a:xfrm>
            <a:off x="2625726" y="555626"/>
            <a:ext cx="7566025" cy="6175375"/>
            <a:chOff x="1101445" y="535482"/>
            <a:chExt cx="7566017" cy="6173850"/>
          </a:xfrm>
        </p:grpSpPr>
        <p:cxnSp>
          <p:nvCxnSpPr>
            <p:cNvPr id="144" name="Straight Arrow Connector 143"/>
            <p:cNvCxnSpPr>
              <a:cxnSpLocks noChangeShapeType="1"/>
            </p:cNvCxnSpPr>
            <p:nvPr/>
          </p:nvCxnSpPr>
          <p:spPr bwMode="auto">
            <a:xfrm flipV="1">
              <a:off x="1101445" y="6237961"/>
              <a:ext cx="3025772" cy="15871"/>
            </a:xfrm>
            <a:prstGeom prst="straightConnector1">
              <a:avLst/>
            </a:prstGeom>
            <a:noFill/>
            <a:ln w="25400">
              <a:solidFill>
                <a:srgbClr val="7F7F7F"/>
              </a:solidFill>
              <a:prstDash val="dash"/>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5" name="Straight Arrow Connector 144"/>
            <p:cNvCxnSpPr>
              <a:cxnSpLocks noChangeShapeType="1"/>
            </p:cNvCxnSpPr>
            <p:nvPr/>
          </p:nvCxnSpPr>
          <p:spPr bwMode="auto">
            <a:xfrm>
              <a:off x="4127217" y="6247484"/>
              <a:ext cx="4540245" cy="6348"/>
            </a:xfrm>
            <a:prstGeom prst="straightConnector1">
              <a:avLst/>
            </a:prstGeom>
            <a:noFill/>
            <a:ln w="25400">
              <a:solidFill>
                <a:srgbClr val="7F7F7F"/>
              </a:solidFill>
              <a:prstDash val="dash"/>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6" name="Straight Connector 145"/>
            <p:cNvCxnSpPr>
              <a:cxnSpLocks noChangeShapeType="1"/>
            </p:cNvCxnSpPr>
            <p:nvPr/>
          </p:nvCxnSpPr>
          <p:spPr bwMode="auto">
            <a:xfrm>
              <a:off x="4073242" y="535482"/>
              <a:ext cx="63500" cy="6042121"/>
            </a:xfrm>
            <a:prstGeom prst="line">
              <a:avLst/>
            </a:prstGeom>
            <a:noFill/>
            <a:ln w="25400">
              <a:solidFill>
                <a:srgbClr val="7F7F7F"/>
              </a:solidFill>
              <a:prstDash val="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4215" name="TextBox 306"/>
            <p:cNvSpPr txBox="1">
              <a:spLocks noChangeArrowheads="1"/>
            </p:cNvSpPr>
            <p:nvPr/>
          </p:nvSpPr>
          <p:spPr bwMode="auto">
            <a:xfrm>
              <a:off x="1385608" y="6340058"/>
              <a:ext cx="2596794" cy="36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solidFill>
                    <a:srgbClr val="953735"/>
                  </a:solidFill>
                </a:rPr>
                <a:t>Early replicated regions</a:t>
              </a:r>
            </a:p>
          </p:txBody>
        </p:sp>
        <p:sp>
          <p:nvSpPr>
            <p:cNvPr id="94216" name="TextBox 307"/>
            <p:cNvSpPr txBox="1">
              <a:spLocks noChangeArrowheads="1"/>
            </p:cNvSpPr>
            <p:nvPr/>
          </p:nvSpPr>
          <p:spPr bwMode="auto">
            <a:xfrm>
              <a:off x="5130516" y="6340058"/>
              <a:ext cx="2520151" cy="369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solidFill>
                    <a:srgbClr val="953735"/>
                  </a:solidFill>
                </a:rPr>
                <a:t>Late replicated regions</a:t>
              </a:r>
            </a:p>
          </p:txBody>
        </p:sp>
      </p:grpSp>
      <p:sp>
        <p:nvSpPr>
          <p:cNvPr id="94211" name="Title 1"/>
          <p:cNvSpPr txBox="1">
            <a:spLocks/>
          </p:cNvSpPr>
          <p:nvPr/>
        </p:nvSpPr>
        <p:spPr bwMode="auto">
          <a:xfrm>
            <a:off x="2209800" y="-96838"/>
            <a:ext cx="7772400" cy="511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en-US" sz="4000">
                <a:solidFill>
                  <a:srgbClr val="000000"/>
                </a:solidFill>
              </a:rPr>
              <a:t>Mutation recurrence</a:t>
            </a:r>
          </a:p>
        </p:txBody>
      </p:sp>
      <p:sp>
        <p:nvSpPr>
          <p:cNvPr id="2" name="Slide Number Placeholder 1"/>
          <p:cNvSpPr>
            <a:spLocks noGrp="1"/>
          </p:cNvSpPr>
          <p:nvPr>
            <p:ph type="sldNum" sz="quarter" idx="12"/>
          </p:nvPr>
        </p:nvSpPr>
        <p:spPr/>
        <p:txBody>
          <a:bodyPr/>
          <a:lstStyle/>
          <a:p>
            <a:fld id="{F29E7C7A-26C8-1B43-8ECC-471110291FEC}" type="slidenum">
              <a:rPr lang="en-US" smtClean="0"/>
              <a:t>2</a:t>
            </a:fld>
            <a:endParaRPr lang="en-US"/>
          </a:p>
        </p:txBody>
      </p:sp>
    </p:spTree>
    <p:extLst>
      <p:ext uri="{BB962C8B-B14F-4D97-AF65-F5344CB8AC3E}">
        <p14:creationId xmlns:p14="http://schemas.microsoft.com/office/powerpoint/2010/main" val="611129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extBox 307"/>
          <p:cNvSpPr txBox="1">
            <a:spLocks noChangeArrowheads="1"/>
          </p:cNvSpPr>
          <p:nvPr/>
        </p:nvSpPr>
        <p:spPr bwMode="auto">
          <a:xfrm>
            <a:off x="6654801" y="6361114"/>
            <a:ext cx="25193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solidFill>
                  <a:srgbClr val="953735"/>
                </a:solidFill>
              </a:rPr>
              <a:t>Late replicated regions</a:t>
            </a:r>
          </a:p>
        </p:txBody>
      </p:sp>
      <p:grpSp>
        <p:nvGrpSpPr>
          <p:cNvPr id="95234" name="Group 166"/>
          <p:cNvGrpSpPr>
            <a:grpSpLocks/>
          </p:cNvGrpSpPr>
          <p:nvPr/>
        </p:nvGrpSpPr>
        <p:grpSpPr bwMode="auto">
          <a:xfrm>
            <a:off x="1920876" y="700088"/>
            <a:ext cx="8270875" cy="1587500"/>
            <a:chOff x="388785" y="680758"/>
            <a:chExt cx="8271027" cy="1586865"/>
          </a:xfrm>
        </p:grpSpPr>
        <p:grpSp>
          <p:nvGrpSpPr>
            <p:cNvPr id="95375" name="Group 167"/>
            <p:cNvGrpSpPr>
              <a:grpSpLocks/>
            </p:cNvGrpSpPr>
            <p:nvPr/>
          </p:nvGrpSpPr>
          <p:grpSpPr bwMode="auto">
            <a:xfrm>
              <a:off x="899691" y="680758"/>
              <a:ext cx="7760121" cy="1586865"/>
              <a:chOff x="899691" y="1047934"/>
              <a:chExt cx="7760121" cy="1586865"/>
            </a:xfrm>
          </p:grpSpPr>
          <p:grpSp>
            <p:nvGrpSpPr>
              <p:cNvPr id="95379" name="Group 171"/>
              <p:cNvGrpSpPr>
                <a:grpSpLocks/>
              </p:cNvGrpSpPr>
              <p:nvPr/>
            </p:nvGrpSpPr>
            <p:grpSpPr bwMode="auto">
              <a:xfrm>
                <a:off x="899691" y="1047934"/>
                <a:ext cx="7760121" cy="348236"/>
                <a:chOff x="899996" y="1047934"/>
                <a:chExt cx="7760121" cy="348236"/>
              </a:xfrm>
            </p:grpSpPr>
            <p:cxnSp>
              <p:nvCxnSpPr>
                <p:cNvPr id="21" name="Straight Connector 20"/>
                <p:cNvCxnSpPr>
                  <a:cxnSpLocks noChangeShapeType="1"/>
                </p:cNvCxnSpPr>
                <p:nvPr/>
              </p:nvCxnSpPr>
              <p:spPr bwMode="auto">
                <a:xfrm>
                  <a:off x="1093953" y="1222489"/>
                  <a:ext cx="7566164"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91" name="Picture 183"/>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80" name="Group 172"/>
              <p:cNvGrpSpPr>
                <a:grpSpLocks/>
              </p:cNvGrpSpPr>
              <p:nvPr/>
            </p:nvGrpSpPr>
            <p:grpSpPr bwMode="auto">
              <a:xfrm>
                <a:off x="899691" y="1399516"/>
                <a:ext cx="7760121" cy="348236"/>
                <a:chOff x="899996" y="1047934"/>
                <a:chExt cx="7760121" cy="348236"/>
              </a:xfrm>
            </p:grpSpPr>
            <p:cxnSp>
              <p:nvCxnSpPr>
                <p:cNvPr id="19" name="Straight Connector 18"/>
                <p:cNvCxnSpPr>
                  <a:cxnSpLocks noChangeShapeType="1"/>
                </p:cNvCxnSpPr>
                <p:nvPr/>
              </p:nvCxnSpPr>
              <p:spPr bwMode="auto">
                <a:xfrm>
                  <a:off x="1093953" y="1223191"/>
                  <a:ext cx="7566164"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89" name="Picture 181"/>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81" name="Group 173"/>
              <p:cNvGrpSpPr>
                <a:grpSpLocks/>
              </p:cNvGrpSpPr>
              <p:nvPr/>
            </p:nvGrpSpPr>
            <p:grpSpPr bwMode="auto">
              <a:xfrm>
                <a:off x="899691" y="1751098"/>
                <a:ext cx="7760121" cy="348236"/>
                <a:chOff x="899996" y="1047934"/>
                <a:chExt cx="7760121" cy="348236"/>
              </a:xfrm>
            </p:grpSpPr>
            <p:cxnSp>
              <p:nvCxnSpPr>
                <p:cNvPr id="17" name="Straight Connector 16"/>
                <p:cNvCxnSpPr>
                  <a:cxnSpLocks noChangeShapeType="1"/>
                </p:cNvCxnSpPr>
                <p:nvPr/>
              </p:nvCxnSpPr>
              <p:spPr bwMode="auto">
                <a:xfrm>
                  <a:off x="1093953" y="1222306"/>
                  <a:ext cx="7566164"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87" name="Picture 179"/>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82" name="Group 174"/>
              <p:cNvGrpSpPr>
                <a:grpSpLocks/>
              </p:cNvGrpSpPr>
              <p:nvPr/>
            </p:nvGrpSpPr>
            <p:grpSpPr bwMode="auto">
              <a:xfrm>
                <a:off x="899691" y="2286563"/>
                <a:ext cx="7760121" cy="348236"/>
                <a:chOff x="899996" y="1047934"/>
                <a:chExt cx="7760121" cy="348236"/>
              </a:xfrm>
            </p:grpSpPr>
            <p:cxnSp>
              <p:nvCxnSpPr>
                <p:cNvPr id="15" name="Straight Connector 14"/>
                <p:cNvCxnSpPr>
                  <a:cxnSpLocks noChangeShapeType="1"/>
                </p:cNvCxnSpPr>
                <p:nvPr/>
              </p:nvCxnSpPr>
              <p:spPr bwMode="auto">
                <a:xfrm>
                  <a:off x="1093953" y="1223201"/>
                  <a:ext cx="7566164"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85" name="Picture 177"/>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5383" name="Picture 17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76" name="Group 168"/>
            <p:cNvGrpSpPr>
              <a:grpSpLocks/>
            </p:cNvGrpSpPr>
            <p:nvPr/>
          </p:nvGrpSpPr>
          <p:grpSpPr bwMode="auto">
            <a:xfrm>
              <a:off x="388785" y="759524"/>
              <a:ext cx="800539" cy="1454902"/>
              <a:chOff x="459544" y="1775465"/>
              <a:chExt cx="1138140" cy="1954688"/>
            </a:xfrm>
          </p:grpSpPr>
          <p:graphicFrame>
            <p:nvGraphicFramePr>
              <p:cNvPr id="95377" name="Object 169"/>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4477" name="Equation" r:id="rId5" imgW="355600" imgH="889000" progId="Equation.3">
                      <p:embed/>
                    </p:oleObj>
                  </mc:Choice>
                  <mc:Fallback>
                    <p:oleObj name="Equation" r:id="rId5" imgW="3556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5378" name="TextBox 170"/>
              <p:cNvSpPr txBox="1">
                <a:spLocks noChangeArrowheads="1"/>
              </p:cNvSpPr>
              <p:nvPr/>
            </p:nvSpPr>
            <p:spPr bwMode="auto">
              <a:xfrm rot="-5400000">
                <a:off x="-136278" y="2550951"/>
                <a:ext cx="1629229" cy="43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1</a:t>
                </a:r>
              </a:p>
            </p:txBody>
          </p:sp>
        </p:grpSp>
      </p:grpSp>
      <p:grpSp>
        <p:nvGrpSpPr>
          <p:cNvPr id="95235" name="Group 184"/>
          <p:cNvGrpSpPr>
            <a:grpSpLocks/>
          </p:cNvGrpSpPr>
          <p:nvPr/>
        </p:nvGrpSpPr>
        <p:grpSpPr bwMode="auto">
          <a:xfrm>
            <a:off x="1920876" y="2581275"/>
            <a:ext cx="8270875" cy="1587500"/>
            <a:chOff x="388785" y="680758"/>
            <a:chExt cx="8271027" cy="1586865"/>
          </a:xfrm>
        </p:grpSpPr>
        <p:grpSp>
          <p:nvGrpSpPr>
            <p:cNvPr id="95358" name="Group 185"/>
            <p:cNvGrpSpPr>
              <a:grpSpLocks/>
            </p:cNvGrpSpPr>
            <p:nvPr/>
          </p:nvGrpSpPr>
          <p:grpSpPr bwMode="auto">
            <a:xfrm>
              <a:off x="899691" y="680758"/>
              <a:ext cx="7760121" cy="1586865"/>
              <a:chOff x="899691" y="1047934"/>
              <a:chExt cx="7760121" cy="1586865"/>
            </a:xfrm>
          </p:grpSpPr>
          <p:grpSp>
            <p:nvGrpSpPr>
              <p:cNvPr id="95362" name="Group 189"/>
              <p:cNvGrpSpPr>
                <a:grpSpLocks/>
              </p:cNvGrpSpPr>
              <p:nvPr/>
            </p:nvGrpSpPr>
            <p:grpSpPr bwMode="auto">
              <a:xfrm>
                <a:off x="899691" y="1047934"/>
                <a:ext cx="7760121" cy="348236"/>
                <a:chOff x="899996" y="1047934"/>
                <a:chExt cx="7760121" cy="348236"/>
              </a:xfrm>
            </p:grpSpPr>
            <p:cxnSp>
              <p:nvCxnSpPr>
                <p:cNvPr id="39" name="Straight Connector 38"/>
                <p:cNvCxnSpPr>
                  <a:cxnSpLocks noChangeShapeType="1"/>
                </p:cNvCxnSpPr>
                <p:nvPr/>
              </p:nvCxnSpPr>
              <p:spPr bwMode="auto">
                <a:xfrm>
                  <a:off x="1093953" y="1222489"/>
                  <a:ext cx="7566164" cy="0"/>
                </a:xfrm>
                <a:prstGeom prst="line">
                  <a:avLst/>
                </a:prstGeom>
                <a:noFill/>
                <a:ln w="762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74" name="Picture 201"/>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63" name="Group 190"/>
              <p:cNvGrpSpPr>
                <a:grpSpLocks/>
              </p:cNvGrpSpPr>
              <p:nvPr/>
            </p:nvGrpSpPr>
            <p:grpSpPr bwMode="auto">
              <a:xfrm>
                <a:off x="899691" y="1399516"/>
                <a:ext cx="7760121" cy="348236"/>
                <a:chOff x="899996" y="1047934"/>
                <a:chExt cx="7760121" cy="348236"/>
              </a:xfrm>
            </p:grpSpPr>
            <p:cxnSp>
              <p:nvCxnSpPr>
                <p:cNvPr id="37" name="Straight Connector 36"/>
                <p:cNvCxnSpPr>
                  <a:cxnSpLocks noChangeShapeType="1"/>
                </p:cNvCxnSpPr>
                <p:nvPr/>
              </p:nvCxnSpPr>
              <p:spPr bwMode="auto">
                <a:xfrm>
                  <a:off x="1093953" y="1223191"/>
                  <a:ext cx="7566164"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72" name="Picture 199"/>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64" name="Group 191"/>
              <p:cNvGrpSpPr>
                <a:grpSpLocks/>
              </p:cNvGrpSpPr>
              <p:nvPr/>
            </p:nvGrpSpPr>
            <p:grpSpPr bwMode="auto">
              <a:xfrm>
                <a:off x="899691" y="1751098"/>
                <a:ext cx="7760121" cy="348236"/>
                <a:chOff x="899996" y="1047934"/>
                <a:chExt cx="7760121" cy="348236"/>
              </a:xfrm>
            </p:grpSpPr>
            <p:cxnSp>
              <p:nvCxnSpPr>
                <p:cNvPr id="35" name="Straight Connector 34"/>
                <p:cNvCxnSpPr>
                  <a:cxnSpLocks noChangeShapeType="1"/>
                </p:cNvCxnSpPr>
                <p:nvPr/>
              </p:nvCxnSpPr>
              <p:spPr bwMode="auto">
                <a:xfrm>
                  <a:off x="1093953" y="1222307"/>
                  <a:ext cx="7566164"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70" name="Picture 197"/>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65" name="Group 192"/>
              <p:cNvGrpSpPr>
                <a:grpSpLocks/>
              </p:cNvGrpSpPr>
              <p:nvPr/>
            </p:nvGrpSpPr>
            <p:grpSpPr bwMode="auto">
              <a:xfrm>
                <a:off x="899691" y="2286563"/>
                <a:ext cx="7760121" cy="348236"/>
                <a:chOff x="899996" y="1047934"/>
                <a:chExt cx="7760121" cy="348236"/>
              </a:xfrm>
            </p:grpSpPr>
            <p:cxnSp>
              <p:nvCxnSpPr>
                <p:cNvPr id="33" name="Straight Connector 32"/>
                <p:cNvCxnSpPr>
                  <a:cxnSpLocks noChangeShapeType="1"/>
                </p:cNvCxnSpPr>
                <p:nvPr/>
              </p:nvCxnSpPr>
              <p:spPr bwMode="auto">
                <a:xfrm>
                  <a:off x="1093953" y="1223202"/>
                  <a:ext cx="7566164"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68" name="Picture 195"/>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5366" name="Picture 19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59" name="Group 186"/>
            <p:cNvGrpSpPr>
              <a:grpSpLocks/>
            </p:cNvGrpSpPr>
            <p:nvPr/>
          </p:nvGrpSpPr>
          <p:grpSpPr bwMode="auto">
            <a:xfrm>
              <a:off x="388785" y="759524"/>
              <a:ext cx="800539" cy="1454902"/>
              <a:chOff x="459544" y="1775465"/>
              <a:chExt cx="1138140" cy="1954688"/>
            </a:xfrm>
          </p:grpSpPr>
          <p:graphicFrame>
            <p:nvGraphicFramePr>
              <p:cNvPr id="95360" name="Object 187"/>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4478" name="Equation" r:id="rId7" imgW="355600" imgH="889000" progId="Equation.3">
                      <p:embed/>
                    </p:oleObj>
                  </mc:Choice>
                  <mc:Fallback>
                    <p:oleObj name="Equation" r:id="rId7" imgW="3556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5361" name="TextBox 188"/>
              <p:cNvSpPr txBox="1">
                <a:spLocks noChangeArrowheads="1"/>
              </p:cNvSpPr>
              <p:nvPr/>
            </p:nvSpPr>
            <p:spPr bwMode="auto">
              <a:xfrm rot="-5400000">
                <a:off x="-136278" y="2550951"/>
                <a:ext cx="1629229" cy="43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2</a:t>
                </a:r>
              </a:p>
            </p:txBody>
          </p:sp>
        </p:grpSp>
      </p:grpSp>
      <p:grpSp>
        <p:nvGrpSpPr>
          <p:cNvPr id="95236" name="Group 202"/>
          <p:cNvGrpSpPr>
            <a:grpSpLocks/>
          </p:cNvGrpSpPr>
          <p:nvPr/>
        </p:nvGrpSpPr>
        <p:grpSpPr bwMode="auto">
          <a:xfrm>
            <a:off x="1920876" y="4524376"/>
            <a:ext cx="8270875" cy="1585913"/>
            <a:chOff x="388768" y="680758"/>
            <a:chExt cx="8271044" cy="1586865"/>
          </a:xfrm>
        </p:grpSpPr>
        <p:grpSp>
          <p:nvGrpSpPr>
            <p:cNvPr id="95341" name="Group 203"/>
            <p:cNvGrpSpPr>
              <a:grpSpLocks/>
            </p:cNvGrpSpPr>
            <p:nvPr/>
          </p:nvGrpSpPr>
          <p:grpSpPr bwMode="auto">
            <a:xfrm>
              <a:off x="899691" y="680758"/>
              <a:ext cx="7760121" cy="1586865"/>
              <a:chOff x="899691" y="1047934"/>
              <a:chExt cx="7760121" cy="1586865"/>
            </a:xfrm>
          </p:grpSpPr>
          <p:grpSp>
            <p:nvGrpSpPr>
              <p:cNvPr id="95345" name="Group 207"/>
              <p:cNvGrpSpPr>
                <a:grpSpLocks/>
              </p:cNvGrpSpPr>
              <p:nvPr/>
            </p:nvGrpSpPr>
            <p:grpSpPr bwMode="auto">
              <a:xfrm>
                <a:off x="899691" y="1047934"/>
                <a:ext cx="7760121" cy="348236"/>
                <a:chOff x="899996" y="1047934"/>
                <a:chExt cx="7760121" cy="348236"/>
              </a:xfrm>
            </p:grpSpPr>
            <p:cxnSp>
              <p:nvCxnSpPr>
                <p:cNvPr id="57" name="Straight Connector 56"/>
                <p:cNvCxnSpPr>
                  <a:cxnSpLocks noChangeShapeType="1"/>
                </p:cNvCxnSpPr>
                <p:nvPr/>
              </p:nvCxnSpPr>
              <p:spPr bwMode="auto">
                <a:xfrm>
                  <a:off x="1093937" y="1222664"/>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57" name="Picture 219"/>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46" name="Group 208"/>
              <p:cNvGrpSpPr>
                <a:grpSpLocks/>
              </p:cNvGrpSpPr>
              <p:nvPr/>
            </p:nvGrpSpPr>
            <p:grpSpPr bwMode="auto">
              <a:xfrm>
                <a:off x="899691" y="1399516"/>
                <a:ext cx="7760121" cy="348236"/>
                <a:chOff x="899996" y="1047934"/>
                <a:chExt cx="7760121" cy="348236"/>
              </a:xfrm>
            </p:grpSpPr>
            <p:cxnSp>
              <p:nvCxnSpPr>
                <p:cNvPr id="55" name="Straight Connector 54"/>
                <p:cNvCxnSpPr>
                  <a:cxnSpLocks noChangeShapeType="1"/>
                </p:cNvCxnSpPr>
                <p:nvPr/>
              </p:nvCxnSpPr>
              <p:spPr bwMode="auto">
                <a:xfrm>
                  <a:off x="1093937" y="1222131"/>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55" name="Picture 217"/>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47" name="Group 209"/>
              <p:cNvGrpSpPr>
                <a:grpSpLocks/>
              </p:cNvGrpSpPr>
              <p:nvPr/>
            </p:nvGrpSpPr>
            <p:grpSpPr bwMode="auto">
              <a:xfrm>
                <a:off x="899691" y="1751098"/>
                <a:ext cx="7760121" cy="348236"/>
                <a:chOff x="899996" y="1047934"/>
                <a:chExt cx="7760121" cy="348236"/>
              </a:xfrm>
            </p:grpSpPr>
            <p:cxnSp>
              <p:nvCxnSpPr>
                <p:cNvPr id="53" name="Straight Connector 52"/>
                <p:cNvCxnSpPr>
                  <a:cxnSpLocks noChangeShapeType="1"/>
                </p:cNvCxnSpPr>
                <p:nvPr/>
              </p:nvCxnSpPr>
              <p:spPr bwMode="auto">
                <a:xfrm>
                  <a:off x="1093937" y="1223185"/>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53" name="Picture 215"/>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48" name="Group 210"/>
              <p:cNvGrpSpPr>
                <a:grpSpLocks/>
              </p:cNvGrpSpPr>
              <p:nvPr/>
            </p:nvGrpSpPr>
            <p:grpSpPr bwMode="auto">
              <a:xfrm>
                <a:off x="899691" y="2286563"/>
                <a:ext cx="7760121" cy="348236"/>
                <a:chOff x="899996" y="1047934"/>
                <a:chExt cx="7760121" cy="348236"/>
              </a:xfrm>
            </p:grpSpPr>
            <p:cxnSp>
              <p:nvCxnSpPr>
                <p:cNvPr id="51" name="Straight Connector 50"/>
                <p:cNvCxnSpPr>
                  <a:cxnSpLocks noChangeShapeType="1"/>
                </p:cNvCxnSpPr>
                <p:nvPr/>
              </p:nvCxnSpPr>
              <p:spPr bwMode="auto">
                <a:xfrm>
                  <a:off x="1093937" y="1223028"/>
                  <a:ext cx="7566180"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5351" name="Picture 213"/>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5349" name="Picture 2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5342" name="Group 204"/>
            <p:cNvGrpSpPr>
              <a:grpSpLocks/>
            </p:cNvGrpSpPr>
            <p:nvPr/>
          </p:nvGrpSpPr>
          <p:grpSpPr bwMode="auto">
            <a:xfrm>
              <a:off x="388768" y="759524"/>
              <a:ext cx="800541" cy="1454902"/>
              <a:chOff x="459542" y="1775465"/>
              <a:chExt cx="1138142" cy="1954688"/>
            </a:xfrm>
          </p:grpSpPr>
          <p:graphicFrame>
            <p:nvGraphicFramePr>
              <p:cNvPr id="95343" name="Object 205"/>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4479" name="Equation" r:id="rId8" imgW="355600" imgH="889000" progId="Equation.3">
                      <p:embed/>
                    </p:oleObj>
                  </mc:Choice>
                  <mc:Fallback>
                    <p:oleObj name="Equation" r:id="rId8" imgW="3556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5344" name="TextBox 206"/>
              <p:cNvSpPr txBox="1">
                <a:spLocks noChangeArrowheads="1"/>
              </p:cNvSpPr>
              <p:nvPr/>
            </p:nvSpPr>
            <p:spPr bwMode="auto">
              <a:xfrm rot="-5400000">
                <a:off x="-137095" y="2553119"/>
                <a:ext cx="1630859" cy="437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a:t>
                </a:r>
                <a:r>
                  <a:rPr lang="en-US" altLang="zh-CN" sz="1400">
                    <a:solidFill>
                      <a:srgbClr val="000000"/>
                    </a:solidFill>
                    <a:latin typeface="Calibri" charset="0"/>
                    <a:ea typeface="宋体" charset="-122"/>
                  </a:rPr>
                  <a:t>3</a:t>
                </a:r>
                <a:endParaRPr lang="en-US" altLang="en-US" sz="1400">
                  <a:solidFill>
                    <a:srgbClr val="000000"/>
                  </a:solidFill>
                  <a:latin typeface="Calibri" charset="0"/>
                  <a:ea typeface="宋体" charset="-122"/>
                </a:endParaRPr>
              </a:p>
            </p:txBody>
          </p:sp>
        </p:grpSp>
      </p:grpSp>
      <p:grpSp>
        <p:nvGrpSpPr>
          <p:cNvPr id="95237" name="Group 220"/>
          <p:cNvGrpSpPr>
            <a:grpSpLocks/>
          </p:cNvGrpSpPr>
          <p:nvPr/>
        </p:nvGrpSpPr>
        <p:grpSpPr bwMode="auto">
          <a:xfrm>
            <a:off x="2855913" y="755651"/>
            <a:ext cx="7067550" cy="269875"/>
            <a:chOff x="1331150" y="736934"/>
            <a:chExt cx="7068264" cy="269470"/>
          </a:xfrm>
        </p:grpSpPr>
        <p:cxnSp>
          <p:nvCxnSpPr>
            <p:cNvPr id="60" name="Straight Connector 59"/>
            <p:cNvCxnSpPr>
              <a:cxnSpLocks noChangeShapeType="1"/>
            </p:cNvCxnSpPr>
            <p:nvPr/>
          </p:nvCxnSpPr>
          <p:spPr bwMode="auto">
            <a:xfrm>
              <a:off x="1331150"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1" name="Straight Connector 60"/>
            <p:cNvCxnSpPr>
              <a:cxnSpLocks noChangeShapeType="1"/>
            </p:cNvCxnSpPr>
            <p:nvPr/>
          </p:nvCxnSpPr>
          <p:spPr bwMode="auto">
            <a:xfrm>
              <a:off x="2477441"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2" name="Straight Connector 61"/>
            <p:cNvCxnSpPr>
              <a:cxnSpLocks noChangeShapeType="1"/>
            </p:cNvCxnSpPr>
            <p:nvPr/>
          </p:nvCxnSpPr>
          <p:spPr bwMode="auto">
            <a:xfrm>
              <a:off x="5462242"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3" name="Straight Connector 62"/>
            <p:cNvCxnSpPr>
              <a:cxnSpLocks noChangeShapeType="1"/>
            </p:cNvCxnSpPr>
            <p:nvPr/>
          </p:nvCxnSpPr>
          <p:spPr bwMode="auto">
            <a:xfrm>
              <a:off x="3242693"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4" name="Straight Connector 63"/>
            <p:cNvCxnSpPr>
              <a:cxnSpLocks noChangeShapeType="1"/>
            </p:cNvCxnSpPr>
            <p:nvPr/>
          </p:nvCxnSpPr>
          <p:spPr bwMode="auto">
            <a:xfrm>
              <a:off x="4852581"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5" name="Straight Connector 64"/>
            <p:cNvCxnSpPr>
              <a:cxnSpLocks noChangeShapeType="1"/>
            </p:cNvCxnSpPr>
            <p:nvPr/>
          </p:nvCxnSpPr>
          <p:spPr bwMode="auto">
            <a:xfrm>
              <a:off x="8399414"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6" name="Straight Connector 65"/>
            <p:cNvCxnSpPr>
              <a:cxnSpLocks noChangeShapeType="1"/>
            </p:cNvCxnSpPr>
            <p:nvPr/>
          </p:nvCxnSpPr>
          <p:spPr bwMode="auto">
            <a:xfrm>
              <a:off x="7389662"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7" name="Straight Connector 66"/>
            <p:cNvCxnSpPr>
              <a:cxnSpLocks noChangeShapeType="1"/>
            </p:cNvCxnSpPr>
            <p:nvPr/>
          </p:nvCxnSpPr>
          <p:spPr bwMode="auto">
            <a:xfrm>
              <a:off x="7219782"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8" name="Straight Connector 67"/>
            <p:cNvCxnSpPr>
              <a:cxnSpLocks noChangeShapeType="1"/>
            </p:cNvCxnSpPr>
            <p:nvPr/>
          </p:nvCxnSpPr>
          <p:spPr bwMode="auto">
            <a:xfrm>
              <a:off x="6440241"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9" name="Straight Connector 68"/>
            <p:cNvCxnSpPr>
              <a:cxnSpLocks noChangeShapeType="1"/>
            </p:cNvCxnSpPr>
            <p:nvPr/>
          </p:nvCxnSpPr>
          <p:spPr bwMode="auto">
            <a:xfrm>
              <a:off x="5967118"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0" name="Straight Connector 69"/>
            <p:cNvCxnSpPr>
              <a:cxnSpLocks noChangeShapeType="1"/>
            </p:cNvCxnSpPr>
            <p:nvPr/>
          </p:nvCxnSpPr>
          <p:spPr bwMode="auto">
            <a:xfrm>
              <a:off x="5155823"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1" name="Straight Connector 70"/>
            <p:cNvCxnSpPr>
              <a:cxnSpLocks noChangeShapeType="1"/>
            </p:cNvCxnSpPr>
            <p:nvPr/>
          </p:nvCxnSpPr>
          <p:spPr bwMode="auto">
            <a:xfrm>
              <a:off x="6545027"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2" name="Straight Connector 71"/>
            <p:cNvCxnSpPr>
              <a:cxnSpLocks noChangeShapeType="1"/>
            </p:cNvCxnSpPr>
            <p:nvPr/>
          </p:nvCxnSpPr>
          <p:spPr bwMode="auto">
            <a:xfrm>
              <a:off x="7811980"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73" name="Straight Connector 72"/>
          <p:cNvCxnSpPr>
            <a:cxnSpLocks noChangeShapeType="1"/>
          </p:cNvCxnSpPr>
          <p:nvPr/>
        </p:nvCxnSpPr>
        <p:spPr bwMode="auto">
          <a:xfrm>
            <a:off x="2976563"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4" name="Straight Connector 73"/>
          <p:cNvCxnSpPr>
            <a:cxnSpLocks noChangeShapeType="1"/>
          </p:cNvCxnSpPr>
          <p:nvPr/>
        </p:nvCxnSpPr>
        <p:spPr bwMode="auto">
          <a:xfrm>
            <a:off x="3709988"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5" name="Straight Connector 74"/>
          <p:cNvCxnSpPr>
            <a:cxnSpLocks noChangeShapeType="1"/>
          </p:cNvCxnSpPr>
          <p:nvPr/>
        </p:nvCxnSpPr>
        <p:spPr bwMode="auto">
          <a:xfrm>
            <a:off x="7105650"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6" name="Straight Connector 75"/>
          <p:cNvCxnSpPr>
            <a:cxnSpLocks noChangeShapeType="1"/>
          </p:cNvCxnSpPr>
          <p:nvPr/>
        </p:nvCxnSpPr>
        <p:spPr bwMode="auto">
          <a:xfrm>
            <a:off x="4887913"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7" name="Straight Connector 76"/>
          <p:cNvCxnSpPr>
            <a:cxnSpLocks noChangeShapeType="1"/>
          </p:cNvCxnSpPr>
          <p:nvPr/>
        </p:nvCxnSpPr>
        <p:spPr bwMode="auto">
          <a:xfrm>
            <a:off x="6497638"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8" name="Straight Connector 77"/>
          <p:cNvCxnSpPr>
            <a:cxnSpLocks noChangeShapeType="1"/>
          </p:cNvCxnSpPr>
          <p:nvPr/>
        </p:nvCxnSpPr>
        <p:spPr bwMode="auto">
          <a:xfrm>
            <a:off x="9753600"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9" name="Straight Connector 78"/>
          <p:cNvCxnSpPr>
            <a:cxnSpLocks noChangeShapeType="1"/>
          </p:cNvCxnSpPr>
          <p:nvPr/>
        </p:nvCxnSpPr>
        <p:spPr bwMode="auto">
          <a:xfrm>
            <a:off x="8086725"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0" name="Straight Connector 79"/>
          <p:cNvCxnSpPr>
            <a:cxnSpLocks noChangeShapeType="1"/>
          </p:cNvCxnSpPr>
          <p:nvPr/>
        </p:nvCxnSpPr>
        <p:spPr bwMode="auto">
          <a:xfrm>
            <a:off x="7610475"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1" name="Straight Connector 80"/>
          <p:cNvCxnSpPr>
            <a:cxnSpLocks noChangeShapeType="1"/>
          </p:cNvCxnSpPr>
          <p:nvPr/>
        </p:nvCxnSpPr>
        <p:spPr bwMode="auto">
          <a:xfrm>
            <a:off x="6927850"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2" name="Straight Connector 81"/>
          <p:cNvCxnSpPr>
            <a:cxnSpLocks noChangeShapeType="1"/>
          </p:cNvCxnSpPr>
          <p:nvPr/>
        </p:nvCxnSpPr>
        <p:spPr bwMode="auto">
          <a:xfrm>
            <a:off x="8189913"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3" name="Straight Connector 82"/>
          <p:cNvCxnSpPr>
            <a:cxnSpLocks noChangeShapeType="1"/>
          </p:cNvCxnSpPr>
          <p:nvPr/>
        </p:nvCxnSpPr>
        <p:spPr bwMode="auto">
          <a:xfrm>
            <a:off x="8520113"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4" name="Straight Connector 83"/>
          <p:cNvCxnSpPr>
            <a:cxnSpLocks noChangeShapeType="1"/>
          </p:cNvCxnSpPr>
          <p:nvPr/>
        </p:nvCxnSpPr>
        <p:spPr bwMode="auto">
          <a:xfrm>
            <a:off x="9218613" y="10509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5" name="Straight Connector 84"/>
          <p:cNvCxnSpPr>
            <a:cxnSpLocks noChangeShapeType="1"/>
          </p:cNvCxnSpPr>
          <p:nvPr/>
        </p:nvCxnSpPr>
        <p:spPr bwMode="auto">
          <a:xfrm>
            <a:off x="2865438" y="141605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6" name="Straight Connector 85"/>
          <p:cNvCxnSpPr>
            <a:cxnSpLocks noChangeShapeType="1"/>
          </p:cNvCxnSpPr>
          <p:nvPr/>
        </p:nvCxnSpPr>
        <p:spPr bwMode="auto">
          <a:xfrm>
            <a:off x="4678363" y="141605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7" name="Straight Connector 86"/>
          <p:cNvCxnSpPr>
            <a:cxnSpLocks noChangeShapeType="1"/>
          </p:cNvCxnSpPr>
          <p:nvPr/>
        </p:nvCxnSpPr>
        <p:spPr bwMode="auto">
          <a:xfrm>
            <a:off x="6994525" y="141605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8" name="Straight Connector 87"/>
          <p:cNvCxnSpPr>
            <a:cxnSpLocks noChangeShapeType="1"/>
          </p:cNvCxnSpPr>
          <p:nvPr/>
        </p:nvCxnSpPr>
        <p:spPr bwMode="auto">
          <a:xfrm>
            <a:off x="4776788" y="141605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9" name="Straight Connector 88"/>
          <p:cNvCxnSpPr>
            <a:cxnSpLocks noChangeShapeType="1"/>
          </p:cNvCxnSpPr>
          <p:nvPr/>
        </p:nvCxnSpPr>
        <p:spPr bwMode="auto">
          <a:xfrm>
            <a:off x="6211888" y="141605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0" name="Straight Connector 89"/>
          <p:cNvCxnSpPr>
            <a:cxnSpLocks noChangeShapeType="1"/>
          </p:cNvCxnSpPr>
          <p:nvPr/>
        </p:nvCxnSpPr>
        <p:spPr bwMode="auto">
          <a:xfrm>
            <a:off x="9642475" y="141605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1" name="Straight Connector 90"/>
          <p:cNvCxnSpPr>
            <a:cxnSpLocks noChangeShapeType="1"/>
          </p:cNvCxnSpPr>
          <p:nvPr/>
        </p:nvCxnSpPr>
        <p:spPr bwMode="auto">
          <a:xfrm>
            <a:off x="8753475" y="141605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2" name="Straight Connector 91"/>
          <p:cNvCxnSpPr>
            <a:cxnSpLocks noChangeShapeType="1"/>
          </p:cNvCxnSpPr>
          <p:nvPr/>
        </p:nvCxnSpPr>
        <p:spPr bwMode="auto">
          <a:xfrm>
            <a:off x="7499350" y="141605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3" name="Straight Connector 92"/>
          <p:cNvCxnSpPr>
            <a:cxnSpLocks noChangeShapeType="1"/>
          </p:cNvCxnSpPr>
          <p:nvPr/>
        </p:nvCxnSpPr>
        <p:spPr bwMode="auto">
          <a:xfrm>
            <a:off x="8078788" y="141605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4" name="Straight Connector 93"/>
          <p:cNvCxnSpPr>
            <a:cxnSpLocks noChangeShapeType="1"/>
          </p:cNvCxnSpPr>
          <p:nvPr/>
        </p:nvCxnSpPr>
        <p:spPr bwMode="auto">
          <a:xfrm>
            <a:off x="8220075" y="141605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5" name="Straight Connector 94"/>
          <p:cNvCxnSpPr>
            <a:cxnSpLocks noChangeShapeType="1"/>
          </p:cNvCxnSpPr>
          <p:nvPr/>
        </p:nvCxnSpPr>
        <p:spPr bwMode="auto">
          <a:xfrm>
            <a:off x="3405188" y="19558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6" name="Straight Connector 95"/>
          <p:cNvCxnSpPr>
            <a:cxnSpLocks noChangeShapeType="1"/>
          </p:cNvCxnSpPr>
          <p:nvPr/>
        </p:nvCxnSpPr>
        <p:spPr bwMode="auto">
          <a:xfrm>
            <a:off x="7121525" y="19558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7" name="Straight Connector 96"/>
          <p:cNvCxnSpPr>
            <a:cxnSpLocks noChangeShapeType="1"/>
          </p:cNvCxnSpPr>
          <p:nvPr/>
        </p:nvCxnSpPr>
        <p:spPr bwMode="auto">
          <a:xfrm>
            <a:off x="4903788" y="19558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8" name="Straight Connector 97"/>
          <p:cNvCxnSpPr>
            <a:cxnSpLocks noChangeShapeType="1"/>
          </p:cNvCxnSpPr>
          <p:nvPr/>
        </p:nvCxnSpPr>
        <p:spPr bwMode="auto">
          <a:xfrm>
            <a:off x="6513513" y="19558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9" name="Straight Connector 98"/>
          <p:cNvCxnSpPr>
            <a:cxnSpLocks noChangeShapeType="1"/>
          </p:cNvCxnSpPr>
          <p:nvPr/>
        </p:nvCxnSpPr>
        <p:spPr bwMode="auto">
          <a:xfrm>
            <a:off x="9983788" y="19558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0" name="Straight Connector 99"/>
          <p:cNvCxnSpPr>
            <a:cxnSpLocks noChangeShapeType="1"/>
          </p:cNvCxnSpPr>
          <p:nvPr/>
        </p:nvCxnSpPr>
        <p:spPr bwMode="auto">
          <a:xfrm>
            <a:off x="8880475" y="19558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1" name="Straight Connector 100"/>
          <p:cNvCxnSpPr>
            <a:cxnSpLocks noChangeShapeType="1"/>
          </p:cNvCxnSpPr>
          <p:nvPr/>
        </p:nvCxnSpPr>
        <p:spPr bwMode="auto">
          <a:xfrm>
            <a:off x="8101013" y="19558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2" name="Straight Connector 101"/>
          <p:cNvCxnSpPr>
            <a:cxnSpLocks noChangeShapeType="1"/>
          </p:cNvCxnSpPr>
          <p:nvPr/>
        </p:nvCxnSpPr>
        <p:spPr bwMode="auto">
          <a:xfrm>
            <a:off x="7991475" y="19558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3" name="Straight Connector 102"/>
          <p:cNvCxnSpPr>
            <a:cxnSpLocks noChangeShapeType="1"/>
          </p:cNvCxnSpPr>
          <p:nvPr/>
        </p:nvCxnSpPr>
        <p:spPr bwMode="auto">
          <a:xfrm>
            <a:off x="8205788" y="19558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4" name="Straight Connector 103"/>
          <p:cNvCxnSpPr>
            <a:cxnSpLocks noChangeShapeType="1"/>
          </p:cNvCxnSpPr>
          <p:nvPr/>
        </p:nvCxnSpPr>
        <p:spPr bwMode="auto">
          <a:xfrm>
            <a:off x="9234488" y="19558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5" name="Straight Connector 104"/>
          <p:cNvCxnSpPr>
            <a:cxnSpLocks noChangeShapeType="1"/>
          </p:cNvCxnSpPr>
          <p:nvPr/>
        </p:nvCxnSpPr>
        <p:spPr bwMode="auto">
          <a:xfrm>
            <a:off x="4249738" y="26003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6" name="Straight Connector 105"/>
          <p:cNvCxnSpPr>
            <a:cxnSpLocks noChangeShapeType="1"/>
          </p:cNvCxnSpPr>
          <p:nvPr/>
        </p:nvCxnSpPr>
        <p:spPr bwMode="auto">
          <a:xfrm>
            <a:off x="6380163" y="26003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7" name="Straight Connector 106"/>
          <p:cNvCxnSpPr>
            <a:cxnSpLocks noChangeShapeType="1"/>
          </p:cNvCxnSpPr>
          <p:nvPr/>
        </p:nvCxnSpPr>
        <p:spPr bwMode="auto">
          <a:xfrm>
            <a:off x="9636125" y="26003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8" name="Straight Connector 107"/>
          <p:cNvCxnSpPr>
            <a:cxnSpLocks noChangeShapeType="1"/>
          </p:cNvCxnSpPr>
          <p:nvPr/>
        </p:nvCxnSpPr>
        <p:spPr bwMode="auto">
          <a:xfrm>
            <a:off x="8747125" y="26003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9" name="Straight Connector 108"/>
          <p:cNvCxnSpPr>
            <a:cxnSpLocks noChangeShapeType="1"/>
          </p:cNvCxnSpPr>
          <p:nvPr/>
        </p:nvCxnSpPr>
        <p:spPr bwMode="auto">
          <a:xfrm>
            <a:off x="7967663" y="26003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0" name="Straight Connector 109"/>
          <p:cNvCxnSpPr>
            <a:cxnSpLocks noChangeShapeType="1"/>
          </p:cNvCxnSpPr>
          <p:nvPr/>
        </p:nvCxnSpPr>
        <p:spPr bwMode="auto">
          <a:xfrm>
            <a:off x="8072438" y="26003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1" name="Straight Connector 110"/>
          <p:cNvCxnSpPr>
            <a:cxnSpLocks noChangeShapeType="1"/>
          </p:cNvCxnSpPr>
          <p:nvPr/>
        </p:nvCxnSpPr>
        <p:spPr bwMode="auto">
          <a:xfrm>
            <a:off x="3113088" y="29337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2" name="Straight Connector 111"/>
          <p:cNvCxnSpPr>
            <a:cxnSpLocks noChangeShapeType="1"/>
          </p:cNvCxnSpPr>
          <p:nvPr/>
        </p:nvCxnSpPr>
        <p:spPr bwMode="auto">
          <a:xfrm>
            <a:off x="6221413" y="29337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3" name="Straight Connector 112"/>
          <p:cNvCxnSpPr>
            <a:cxnSpLocks noChangeShapeType="1"/>
          </p:cNvCxnSpPr>
          <p:nvPr/>
        </p:nvCxnSpPr>
        <p:spPr bwMode="auto">
          <a:xfrm>
            <a:off x="9826625" y="29337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4" name="Straight Connector 113"/>
          <p:cNvCxnSpPr>
            <a:cxnSpLocks noChangeShapeType="1"/>
          </p:cNvCxnSpPr>
          <p:nvPr/>
        </p:nvCxnSpPr>
        <p:spPr bwMode="auto">
          <a:xfrm>
            <a:off x="8588375" y="29337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5" name="Straight Connector 114"/>
          <p:cNvCxnSpPr>
            <a:cxnSpLocks noChangeShapeType="1"/>
          </p:cNvCxnSpPr>
          <p:nvPr/>
        </p:nvCxnSpPr>
        <p:spPr bwMode="auto">
          <a:xfrm>
            <a:off x="7913688" y="29337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6" name="Straight Connector 115"/>
          <p:cNvCxnSpPr>
            <a:cxnSpLocks noChangeShapeType="1"/>
          </p:cNvCxnSpPr>
          <p:nvPr/>
        </p:nvCxnSpPr>
        <p:spPr bwMode="auto">
          <a:xfrm>
            <a:off x="4897438" y="32988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7" name="Straight Connector 116"/>
          <p:cNvCxnSpPr>
            <a:cxnSpLocks noChangeShapeType="1"/>
          </p:cNvCxnSpPr>
          <p:nvPr/>
        </p:nvCxnSpPr>
        <p:spPr bwMode="auto">
          <a:xfrm>
            <a:off x="9921875" y="32988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8" name="Straight Connector 117"/>
          <p:cNvCxnSpPr>
            <a:cxnSpLocks noChangeShapeType="1"/>
          </p:cNvCxnSpPr>
          <p:nvPr/>
        </p:nvCxnSpPr>
        <p:spPr bwMode="auto">
          <a:xfrm>
            <a:off x="9032875" y="32988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9" name="Straight Connector 118"/>
          <p:cNvCxnSpPr>
            <a:cxnSpLocks noChangeShapeType="1"/>
          </p:cNvCxnSpPr>
          <p:nvPr/>
        </p:nvCxnSpPr>
        <p:spPr bwMode="auto">
          <a:xfrm>
            <a:off x="8064500" y="32988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0" name="Straight Connector 119"/>
          <p:cNvCxnSpPr>
            <a:cxnSpLocks noChangeShapeType="1"/>
          </p:cNvCxnSpPr>
          <p:nvPr/>
        </p:nvCxnSpPr>
        <p:spPr bwMode="auto">
          <a:xfrm>
            <a:off x="3430588" y="383857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1" name="Straight Connector 120"/>
          <p:cNvCxnSpPr>
            <a:cxnSpLocks noChangeShapeType="1"/>
          </p:cNvCxnSpPr>
          <p:nvPr/>
        </p:nvCxnSpPr>
        <p:spPr bwMode="auto">
          <a:xfrm>
            <a:off x="6538913" y="383857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2" name="Straight Connector 121"/>
          <p:cNvCxnSpPr>
            <a:cxnSpLocks noChangeShapeType="1"/>
          </p:cNvCxnSpPr>
          <p:nvPr/>
        </p:nvCxnSpPr>
        <p:spPr bwMode="auto">
          <a:xfrm>
            <a:off x="9794875" y="383857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3" name="Straight Connector 122"/>
          <p:cNvCxnSpPr>
            <a:cxnSpLocks noChangeShapeType="1"/>
          </p:cNvCxnSpPr>
          <p:nvPr/>
        </p:nvCxnSpPr>
        <p:spPr bwMode="auto">
          <a:xfrm>
            <a:off x="8905875" y="383857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4" name="Straight Connector 123"/>
          <p:cNvCxnSpPr>
            <a:cxnSpLocks noChangeShapeType="1"/>
          </p:cNvCxnSpPr>
          <p:nvPr/>
        </p:nvCxnSpPr>
        <p:spPr bwMode="auto">
          <a:xfrm>
            <a:off x="8062913" y="383857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5" name="Straight Connector 124"/>
          <p:cNvCxnSpPr>
            <a:cxnSpLocks noChangeShapeType="1"/>
          </p:cNvCxnSpPr>
          <p:nvPr/>
        </p:nvCxnSpPr>
        <p:spPr bwMode="auto">
          <a:xfrm>
            <a:off x="10069513" y="383857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6" name="Straight Connector 125"/>
          <p:cNvCxnSpPr>
            <a:cxnSpLocks noChangeShapeType="1"/>
          </p:cNvCxnSpPr>
          <p:nvPr/>
        </p:nvCxnSpPr>
        <p:spPr bwMode="auto">
          <a:xfrm>
            <a:off x="3151188" y="45561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7" name="Straight Connector 126"/>
          <p:cNvCxnSpPr>
            <a:cxnSpLocks noChangeShapeType="1"/>
          </p:cNvCxnSpPr>
          <p:nvPr/>
        </p:nvCxnSpPr>
        <p:spPr bwMode="auto">
          <a:xfrm>
            <a:off x="4189413" y="45561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8" name="Straight Connector 127"/>
          <p:cNvCxnSpPr>
            <a:cxnSpLocks noChangeShapeType="1"/>
          </p:cNvCxnSpPr>
          <p:nvPr/>
        </p:nvCxnSpPr>
        <p:spPr bwMode="auto">
          <a:xfrm>
            <a:off x="6672263" y="45561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9" name="Straight Connector 128"/>
          <p:cNvCxnSpPr>
            <a:cxnSpLocks noChangeShapeType="1"/>
          </p:cNvCxnSpPr>
          <p:nvPr/>
        </p:nvCxnSpPr>
        <p:spPr bwMode="auto">
          <a:xfrm>
            <a:off x="8259763" y="45561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0" name="Straight Connector 129"/>
          <p:cNvCxnSpPr>
            <a:cxnSpLocks noChangeShapeType="1"/>
          </p:cNvCxnSpPr>
          <p:nvPr/>
        </p:nvCxnSpPr>
        <p:spPr bwMode="auto">
          <a:xfrm>
            <a:off x="7785100" y="45561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1" name="Straight Connector 130"/>
          <p:cNvCxnSpPr>
            <a:cxnSpLocks noChangeShapeType="1"/>
          </p:cNvCxnSpPr>
          <p:nvPr/>
        </p:nvCxnSpPr>
        <p:spPr bwMode="auto">
          <a:xfrm>
            <a:off x="8780463" y="4938714"/>
            <a:ext cx="0" cy="268287"/>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2" name="Straight Connector 131"/>
          <p:cNvCxnSpPr>
            <a:cxnSpLocks noChangeShapeType="1"/>
          </p:cNvCxnSpPr>
          <p:nvPr/>
        </p:nvCxnSpPr>
        <p:spPr bwMode="auto">
          <a:xfrm>
            <a:off x="6888163" y="493077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3" name="Straight Connector 132"/>
          <p:cNvCxnSpPr>
            <a:cxnSpLocks noChangeShapeType="1"/>
          </p:cNvCxnSpPr>
          <p:nvPr/>
        </p:nvCxnSpPr>
        <p:spPr bwMode="auto">
          <a:xfrm>
            <a:off x="8048625" y="493077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4" name="Straight Connector 133"/>
          <p:cNvCxnSpPr>
            <a:cxnSpLocks noChangeShapeType="1"/>
          </p:cNvCxnSpPr>
          <p:nvPr/>
        </p:nvCxnSpPr>
        <p:spPr bwMode="auto">
          <a:xfrm>
            <a:off x="4841875" y="5265739"/>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5" name="Straight Connector 134"/>
          <p:cNvCxnSpPr>
            <a:cxnSpLocks noChangeShapeType="1"/>
          </p:cNvCxnSpPr>
          <p:nvPr/>
        </p:nvCxnSpPr>
        <p:spPr bwMode="auto">
          <a:xfrm>
            <a:off x="6824663" y="52959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6" name="Straight Connector 135"/>
          <p:cNvCxnSpPr>
            <a:cxnSpLocks noChangeShapeType="1"/>
          </p:cNvCxnSpPr>
          <p:nvPr/>
        </p:nvCxnSpPr>
        <p:spPr bwMode="auto">
          <a:xfrm>
            <a:off x="8080375" y="52959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7" name="Straight Connector 136"/>
          <p:cNvCxnSpPr>
            <a:cxnSpLocks noChangeShapeType="1"/>
          </p:cNvCxnSpPr>
          <p:nvPr/>
        </p:nvCxnSpPr>
        <p:spPr bwMode="auto">
          <a:xfrm>
            <a:off x="9545638" y="52959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8" name="Straight Connector 137"/>
          <p:cNvCxnSpPr>
            <a:cxnSpLocks noChangeShapeType="1"/>
          </p:cNvCxnSpPr>
          <p:nvPr/>
        </p:nvCxnSpPr>
        <p:spPr bwMode="auto">
          <a:xfrm>
            <a:off x="3001963" y="58039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9" name="Straight Connector 138"/>
          <p:cNvCxnSpPr>
            <a:cxnSpLocks noChangeShapeType="1"/>
          </p:cNvCxnSpPr>
          <p:nvPr/>
        </p:nvCxnSpPr>
        <p:spPr bwMode="auto">
          <a:xfrm>
            <a:off x="6523038" y="58039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0" name="Straight Connector 139"/>
          <p:cNvCxnSpPr>
            <a:cxnSpLocks noChangeShapeType="1"/>
          </p:cNvCxnSpPr>
          <p:nvPr/>
        </p:nvCxnSpPr>
        <p:spPr bwMode="auto">
          <a:xfrm>
            <a:off x="8110538" y="58039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1" name="Straight Connector 140"/>
          <p:cNvCxnSpPr>
            <a:cxnSpLocks noChangeShapeType="1"/>
          </p:cNvCxnSpPr>
          <p:nvPr/>
        </p:nvCxnSpPr>
        <p:spPr bwMode="auto">
          <a:xfrm>
            <a:off x="7413625" y="5803901"/>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2" name="Straight Arrow Connector 141"/>
          <p:cNvCxnSpPr>
            <a:cxnSpLocks noChangeShapeType="1"/>
          </p:cNvCxnSpPr>
          <p:nvPr/>
        </p:nvCxnSpPr>
        <p:spPr bwMode="auto">
          <a:xfrm flipV="1">
            <a:off x="2625726" y="6257926"/>
            <a:ext cx="3025775" cy="15875"/>
          </a:xfrm>
          <a:prstGeom prst="straightConnector1">
            <a:avLst/>
          </a:prstGeom>
          <a:noFill/>
          <a:ln w="25400">
            <a:solidFill>
              <a:srgbClr val="7F7F7F"/>
            </a:solidFill>
            <a:prstDash val="dash"/>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3" name="Straight Arrow Connector 142"/>
          <p:cNvCxnSpPr>
            <a:cxnSpLocks noChangeShapeType="1"/>
          </p:cNvCxnSpPr>
          <p:nvPr/>
        </p:nvCxnSpPr>
        <p:spPr bwMode="auto">
          <a:xfrm>
            <a:off x="5651500" y="6267450"/>
            <a:ext cx="4540250" cy="6350"/>
          </a:xfrm>
          <a:prstGeom prst="straightConnector1">
            <a:avLst/>
          </a:prstGeom>
          <a:noFill/>
          <a:ln w="25400">
            <a:solidFill>
              <a:srgbClr val="7F7F7F"/>
            </a:solidFill>
            <a:prstDash val="dash"/>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4" name="Straight Connector 143"/>
          <p:cNvCxnSpPr>
            <a:cxnSpLocks noChangeShapeType="1"/>
          </p:cNvCxnSpPr>
          <p:nvPr/>
        </p:nvCxnSpPr>
        <p:spPr bwMode="auto">
          <a:xfrm>
            <a:off x="5597525" y="554038"/>
            <a:ext cx="63500" cy="6043612"/>
          </a:xfrm>
          <a:prstGeom prst="line">
            <a:avLst/>
          </a:prstGeom>
          <a:noFill/>
          <a:ln w="25400">
            <a:solidFill>
              <a:srgbClr val="7F7F7F"/>
            </a:solidFill>
            <a:prstDash val="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5310" name="TextBox 306"/>
          <p:cNvSpPr txBox="1">
            <a:spLocks noChangeArrowheads="1"/>
          </p:cNvSpPr>
          <p:nvPr/>
        </p:nvSpPr>
        <p:spPr bwMode="auto">
          <a:xfrm>
            <a:off x="2909888" y="6361114"/>
            <a:ext cx="2597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solidFill>
                  <a:srgbClr val="953735"/>
                </a:solidFill>
              </a:rPr>
              <a:t>Early replicated regions</a:t>
            </a:r>
          </a:p>
        </p:txBody>
      </p:sp>
      <p:grpSp>
        <p:nvGrpSpPr>
          <p:cNvPr id="95311" name="Group 308"/>
          <p:cNvGrpSpPr>
            <a:grpSpLocks/>
          </p:cNvGrpSpPr>
          <p:nvPr/>
        </p:nvGrpSpPr>
        <p:grpSpPr bwMode="auto">
          <a:xfrm>
            <a:off x="7785101" y="355600"/>
            <a:ext cx="627063" cy="5778500"/>
            <a:chOff x="6261890" y="336589"/>
            <a:chExt cx="626731" cy="5778017"/>
          </a:xfrm>
        </p:grpSpPr>
        <p:sp>
          <p:nvSpPr>
            <p:cNvPr id="148" name="Rectangle 147"/>
            <p:cNvSpPr>
              <a:spLocks noChangeArrowheads="1"/>
            </p:cNvSpPr>
            <p:nvPr/>
          </p:nvSpPr>
          <p:spPr bwMode="auto">
            <a:xfrm>
              <a:off x="6261890" y="336589"/>
              <a:ext cx="623558" cy="198421"/>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a:defRPr/>
              </a:pPr>
              <a:endParaRPr lang="en-US">
                <a:solidFill>
                  <a:prstClr val="white"/>
                </a:solidFill>
              </a:endParaRPr>
            </a:p>
          </p:txBody>
        </p:sp>
        <p:cxnSp>
          <p:nvCxnSpPr>
            <p:cNvPr id="149" name="Straight Connector 148"/>
            <p:cNvCxnSpPr>
              <a:cxnSpLocks noChangeShapeType="1"/>
            </p:cNvCxnSpPr>
            <p:nvPr/>
          </p:nvCxnSpPr>
          <p:spPr bwMode="auto">
            <a:xfrm>
              <a:off x="6261890" y="512787"/>
              <a:ext cx="0" cy="5601819"/>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0" name="Straight Connector 149"/>
            <p:cNvCxnSpPr>
              <a:cxnSpLocks noChangeShapeType="1"/>
            </p:cNvCxnSpPr>
            <p:nvPr/>
          </p:nvCxnSpPr>
          <p:spPr bwMode="auto">
            <a:xfrm>
              <a:off x="6888621" y="511199"/>
              <a:ext cx="0" cy="5603407"/>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95312" name="Group 312"/>
          <p:cNvGrpSpPr>
            <a:grpSpLocks/>
          </p:cNvGrpSpPr>
          <p:nvPr/>
        </p:nvGrpSpPr>
        <p:grpSpPr bwMode="auto">
          <a:xfrm>
            <a:off x="8959851" y="354013"/>
            <a:ext cx="627063" cy="5776912"/>
            <a:chOff x="6261890" y="336589"/>
            <a:chExt cx="626731" cy="5778017"/>
          </a:xfrm>
        </p:grpSpPr>
        <p:sp>
          <p:nvSpPr>
            <p:cNvPr id="152" name="Rectangle 151"/>
            <p:cNvSpPr>
              <a:spLocks noChangeArrowheads="1"/>
            </p:cNvSpPr>
            <p:nvPr/>
          </p:nvSpPr>
          <p:spPr bwMode="auto">
            <a:xfrm>
              <a:off x="6261890" y="336589"/>
              <a:ext cx="623558" cy="198475"/>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a:defRPr/>
              </a:pPr>
              <a:endParaRPr lang="en-US">
                <a:solidFill>
                  <a:prstClr val="white"/>
                </a:solidFill>
              </a:endParaRPr>
            </a:p>
          </p:txBody>
        </p:sp>
        <p:cxnSp>
          <p:nvCxnSpPr>
            <p:cNvPr id="153" name="Straight Connector 152"/>
            <p:cNvCxnSpPr>
              <a:cxnSpLocks noChangeShapeType="1"/>
            </p:cNvCxnSpPr>
            <p:nvPr/>
          </p:nvCxnSpPr>
          <p:spPr bwMode="auto">
            <a:xfrm>
              <a:off x="6261890" y="512835"/>
              <a:ext cx="0" cy="5601771"/>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4" name="Straight Connector 153"/>
            <p:cNvCxnSpPr>
              <a:cxnSpLocks noChangeShapeType="1"/>
            </p:cNvCxnSpPr>
            <p:nvPr/>
          </p:nvCxnSpPr>
          <p:spPr bwMode="auto">
            <a:xfrm>
              <a:off x="6888621" y="511247"/>
              <a:ext cx="0" cy="5603359"/>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95313" name="Group 316"/>
          <p:cNvGrpSpPr>
            <a:grpSpLocks/>
          </p:cNvGrpSpPr>
          <p:nvPr/>
        </p:nvGrpSpPr>
        <p:grpSpPr bwMode="auto">
          <a:xfrm>
            <a:off x="4529139" y="350838"/>
            <a:ext cx="625475" cy="5778500"/>
            <a:chOff x="6261890" y="336589"/>
            <a:chExt cx="626731" cy="5778017"/>
          </a:xfrm>
        </p:grpSpPr>
        <p:sp>
          <p:nvSpPr>
            <p:cNvPr id="156" name="Rectangle 155"/>
            <p:cNvSpPr>
              <a:spLocks noChangeArrowheads="1"/>
            </p:cNvSpPr>
            <p:nvPr/>
          </p:nvSpPr>
          <p:spPr bwMode="auto">
            <a:xfrm>
              <a:off x="6261890" y="336589"/>
              <a:ext cx="623550" cy="198420"/>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a:defRPr/>
              </a:pPr>
              <a:endParaRPr lang="en-US">
                <a:solidFill>
                  <a:prstClr val="white"/>
                </a:solidFill>
              </a:endParaRPr>
            </a:p>
          </p:txBody>
        </p:sp>
        <p:cxnSp>
          <p:nvCxnSpPr>
            <p:cNvPr id="157" name="Straight Connector 156"/>
            <p:cNvCxnSpPr>
              <a:cxnSpLocks noChangeShapeType="1"/>
            </p:cNvCxnSpPr>
            <p:nvPr/>
          </p:nvCxnSpPr>
          <p:spPr bwMode="auto">
            <a:xfrm>
              <a:off x="6261890" y="512786"/>
              <a:ext cx="0" cy="5601820"/>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8" name="Straight Connector 157"/>
            <p:cNvCxnSpPr>
              <a:cxnSpLocks noChangeShapeType="1"/>
            </p:cNvCxnSpPr>
            <p:nvPr/>
          </p:nvCxnSpPr>
          <p:spPr bwMode="auto">
            <a:xfrm>
              <a:off x="6888621" y="511199"/>
              <a:ext cx="0" cy="5603407"/>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95314" name="Group 320"/>
          <p:cNvGrpSpPr>
            <a:grpSpLocks/>
          </p:cNvGrpSpPr>
          <p:nvPr/>
        </p:nvGrpSpPr>
        <p:grpSpPr bwMode="auto">
          <a:xfrm>
            <a:off x="3287714" y="363538"/>
            <a:ext cx="625475" cy="5778500"/>
            <a:chOff x="6261890" y="336589"/>
            <a:chExt cx="626731" cy="5778017"/>
          </a:xfrm>
        </p:grpSpPr>
        <p:sp>
          <p:nvSpPr>
            <p:cNvPr id="160" name="Rectangle 159"/>
            <p:cNvSpPr>
              <a:spLocks noChangeArrowheads="1"/>
            </p:cNvSpPr>
            <p:nvPr/>
          </p:nvSpPr>
          <p:spPr bwMode="auto">
            <a:xfrm>
              <a:off x="6261890" y="336589"/>
              <a:ext cx="623550" cy="198420"/>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a:defRPr/>
              </a:pPr>
              <a:endParaRPr lang="en-US">
                <a:solidFill>
                  <a:prstClr val="white"/>
                </a:solidFill>
              </a:endParaRPr>
            </a:p>
          </p:txBody>
        </p:sp>
        <p:cxnSp>
          <p:nvCxnSpPr>
            <p:cNvPr id="161" name="Straight Connector 160"/>
            <p:cNvCxnSpPr>
              <a:cxnSpLocks noChangeShapeType="1"/>
            </p:cNvCxnSpPr>
            <p:nvPr/>
          </p:nvCxnSpPr>
          <p:spPr bwMode="auto">
            <a:xfrm>
              <a:off x="6261890" y="512786"/>
              <a:ext cx="0" cy="5601820"/>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2" name="Straight Connector 161"/>
            <p:cNvCxnSpPr>
              <a:cxnSpLocks noChangeShapeType="1"/>
            </p:cNvCxnSpPr>
            <p:nvPr/>
          </p:nvCxnSpPr>
          <p:spPr bwMode="auto">
            <a:xfrm>
              <a:off x="6888621" y="511199"/>
              <a:ext cx="0" cy="5603407"/>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95315" name="TextBox 1"/>
          <p:cNvSpPr txBox="1">
            <a:spLocks noChangeArrowheads="1"/>
          </p:cNvSpPr>
          <p:nvPr/>
        </p:nvSpPr>
        <p:spPr bwMode="auto">
          <a:xfrm>
            <a:off x="1600201" y="90489"/>
            <a:ext cx="1762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zh-CN" sz="2000" b="1">
                <a:solidFill>
                  <a:srgbClr val="FF0000"/>
                </a:solidFill>
              </a:rPr>
              <a:t>Noncoding annotations</a:t>
            </a:r>
            <a:endParaRPr lang="en-US" altLang="en-US" sz="2000" b="1">
              <a:solidFill>
                <a:srgbClr val="FF0000"/>
              </a:solidFill>
            </a:endParaRPr>
          </a:p>
        </p:txBody>
      </p:sp>
      <p:sp>
        <p:nvSpPr>
          <p:cNvPr id="2" name="Slide Number Placeholder 1"/>
          <p:cNvSpPr>
            <a:spLocks noGrp="1"/>
          </p:cNvSpPr>
          <p:nvPr>
            <p:ph type="sldNum" sz="quarter" idx="12"/>
          </p:nvPr>
        </p:nvSpPr>
        <p:spPr/>
        <p:txBody>
          <a:bodyPr/>
          <a:lstStyle/>
          <a:p>
            <a:fld id="{F29E7C7A-26C8-1B43-8ECC-471110291FEC}" type="slidenum">
              <a:rPr lang="en-US" smtClean="0"/>
              <a:t>3</a:t>
            </a:fld>
            <a:endParaRPr lang="en-US"/>
          </a:p>
        </p:txBody>
      </p:sp>
    </p:spTree>
    <p:extLst>
      <p:ext uri="{BB962C8B-B14F-4D97-AF65-F5344CB8AC3E}">
        <p14:creationId xmlns:p14="http://schemas.microsoft.com/office/powerpoint/2010/main" val="1986925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extBox 307"/>
          <p:cNvSpPr txBox="1">
            <a:spLocks noChangeArrowheads="1"/>
          </p:cNvSpPr>
          <p:nvPr/>
        </p:nvSpPr>
        <p:spPr bwMode="auto">
          <a:xfrm>
            <a:off x="6654801" y="6359525"/>
            <a:ext cx="25193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solidFill>
                  <a:srgbClr val="953735"/>
                </a:solidFill>
              </a:rPr>
              <a:t>Late replicated regions</a:t>
            </a:r>
          </a:p>
        </p:txBody>
      </p:sp>
      <p:grpSp>
        <p:nvGrpSpPr>
          <p:cNvPr id="96258" name="Group 166"/>
          <p:cNvGrpSpPr>
            <a:grpSpLocks/>
          </p:cNvGrpSpPr>
          <p:nvPr/>
        </p:nvGrpSpPr>
        <p:grpSpPr bwMode="auto">
          <a:xfrm>
            <a:off x="1920876" y="698500"/>
            <a:ext cx="8270875" cy="1587500"/>
            <a:chOff x="388785" y="680758"/>
            <a:chExt cx="8271027" cy="1586865"/>
          </a:xfrm>
        </p:grpSpPr>
        <p:grpSp>
          <p:nvGrpSpPr>
            <p:cNvPr id="96401" name="Group 167"/>
            <p:cNvGrpSpPr>
              <a:grpSpLocks/>
            </p:cNvGrpSpPr>
            <p:nvPr/>
          </p:nvGrpSpPr>
          <p:grpSpPr bwMode="auto">
            <a:xfrm>
              <a:off x="899691" y="680758"/>
              <a:ext cx="7760121" cy="1586865"/>
              <a:chOff x="899691" y="1047934"/>
              <a:chExt cx="7760121" cy="1586865"/>
            </a:xfrm>
          </p:grpSpPr>
          <p:grpSp>
            <p:nvGrpSpPr>
              <p:cNvPr id="96405" name="Group 171"/>
              <p:cNvGrpSpPr>
                <a:grpSpLocks/>
              </p:cNvGrpSpPr>
              <p:nvPr/>
            </p:nvGrpSpPr>
            <p:grpSpPr bwMode="auto">
              <a:xfrm>
                <a:off x="899691" y="1047934"/>
                <a:ext cx="7760121" cy="348236"/>
                <a:chOff x="899996" y="1047934"/>
                <a:chExt cx="7760121" cy="348236"/>
              </a:xfrm>
            </p:grpSpPr>
            <p:cxnSp>
              <p:nvCxnSpPr>
                <p:cNvPr id="21" name="Straight Connector 20"/>
                <p:cNvCxnSpPr>
                  <a:cxnSpLocks noChangeShapeType="1"/>
                </p:cNvCxnSpPr>
                <p:nvPr/>
              </p:nvCxnSpPr>
              <p:spPr bwMode="auto">
                <a:xfrm>
                  <a:off x="1093953" y="1222489"/>
                  <a:ext cx="7566164"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417" name="Picture 183"/>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406" name="Group 172"/>
              <p:cNvGrpSpPr>
                <a:grpSpLocks/>
              </p:cNvGrpSpPr>
              <p:nvPr/>
            </p:nvGrpSpPr>
            <p:grpSpPr bwMode="auto">
              <a:xfrm>
                <a:off x="899691" y="1399516"/>
                <a:ext cx="7760121" cy="348236"/>
                <a:chOff x="899996" y="1047934"/>
                <a:chExt cx="7760121" cy="348236"/>
              </a:xfrm>
            </p:grpSpPr>
            <p:cxnSp>
              <p:nvCxnSpPr>
                <p:cNvPr id="19" name="Straight Connector 18"/>
                <p:cNvCxnSpPr>
                  <a:cxnSpLocks noChangeShapeType="1"/>
                </p:cNvCxnSpPr>
                <p:nvPr/>
              </p:nvCxnSpPr>
              <p:spPr bwMode="auto">
                <a:xfrm>
                  <a:off x="1093953" y="1223191"/>
                  <a:ext cx="7566164"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415" name="Picture 181"/>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407" name="Group 173"/>
              <p:cNvGrpSpPr>
                <a:grpSpLocks/>
              </p:cNvGrpSpPr>
              <p:nvPr/>
            </p:nvGrpSpPr>
            <p:grpSpPr bwMode="auto">
              <a:xfrm>
                <a:off x="899691" y="1751098"/>
                <a:ext cx="7760121" cy="348236"/>
                <a:chOff x="899996" y="1047934"/>
                <a:chExt cx="7760121" cy="348236"/>
              </a:xfrm>
            </p:grpSpPr>
            <p:cxnSp>
              <p:nvCxnSpPr>
                <p:cNvPr id="17" name="Straight Connector 16"/>
                <p:cNvCxnSpPr>
                  <a:cxnSpLocks noChangeShapeType="1"/>
                </p:cNvCxnSpPr>
                <p:nvPr/>
              </p:nvCxnSpPr>
              <p:spPr bwMode="auto">
                <a:xfrm>
                  <a:off x="1093953" y="1222307"/>
                  <a:ext cx="7566164"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413" name="Picture 179"/>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408" name="Group 174"/>
              <p:cNvGrpSpPr>
                <a:grpSpLocks/>
              </p:cNvGrpSpPr>
              <p:nvPr/>
            </p:nvGrpSpPr>
            <p:grpSpPr bwMode="auto">
              <a:xfrm>
                <a:off x="899691" y="2286563"/>
                <a:ext cx="7760121" cy="348236"/>
                <a:chOff x="899996" y="1047934"/>
                <a:chExt cx="7760121" cy="348236"/>
              </a:xfrm>
            </p:grpSpPr>
            <p:cxnSp>
              <p:nvCxnSpPr>
                <p:cNvPr id="15" name="Straight Connector 14"/>
                <p:cNvCxnSpPr>
                  <a:cxnSpLocks noChangeShapeType="1"/>
                </p:cNvCxnSpPr>
                <p:nvPr/>
              </p:nvCxnSpPr>
              <p:spPr bwMode="auto">
                <a:xfrm>
                  <a:off x="1093953" y="1223202"/>
                  <a:ext cx="7566164" cy="0"/>
                </a:xfrm>
                <a:prstGeom prst="line">
                  <a:avLst/>
                </a:prstGeom>
                <a:noFill/>
                <a:ln w="76200">
                  <a:solidFill>
                    <a:srgbClr val="009973"/>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411" name="Picture 177"/>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6409" name="Picture 17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402" name="Group 168"/>
            <p:cNvGrpSpPr>
              <a:grpSpLocks/>
            </p:cNvGrpSpPr>
            <p:nvPr/>
          </p:nvGrpSpPr>
          <p:grpSpPr bwMode="auto">
            <a:xfrm>
              <a:off x="388785" y="759524"/>
              <a:ext cx="800539" cy="1454902"/>
              <a:chOff x="459544" y="1775465"/>
              <a:chExt cx="1138140" cy="1954688"/>
            </a:xfrm>
          </p:grpSpPr>
          <p:graphicFrame>
            <p:nvGraphicFramePr>
              <p:cNvPr id="96403" name="Object 169"/>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5501" name="Equation" r:id="rId5" imgW="355600" imgH="889000" progId="Equation.3">
                      <p:embed/>
                    </p:oleObj>
                  </mc:Choice>
                  <mc:Fallback>
                    <p:oleObj name="Equation" r:id="rId5" imgW="3556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404" name="TextBox 170"/>
              <p:cNvSpPr txBox="1">
                <a:spLocks noChangeArrowheads="1"/>
              </p:cNvSpPr>
              <p:nvPr/>
            </p:nvSpPr>
            <p:spPr bwMode="auto">
              <a:xfrm rot="-5400000">
                <a:off x="-136278" y="2550951"/>
                <a:ext cx="1629229" cy="43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1</a:t>
                </a:r>
              </a:p>
            </p:txBody>
          </p:sp>
        </p:grpSp>
      </p:grpSp>
      <p:grpSp>
        <p:nvGrpSpPr>
          <p:cNvPr id="96259" name="Group 184"/>
          <p:cNvGrpSpPr>
            <a:grpSpLocks/>
          </p:cNvGrpSpPr>
          <p:nvPr/>
        </p:nvGrpSpPr>
        <p:grpSpPr bwMode="auto">
          <a:xfrm>
            <a:off x="1920876" y="2579688"/>
            <a:ext cx="8270875" cy="1587500"/>
            <a:chOff x="388785" y="680758"/>
            <a:chExt cx="8271027" cy="1586865"/>
          </a:xfrm>
        </p:grpSpPr>
        <p:grpSp>
          <p:nvGrpSpPr>
            <p:cNvPr id="96384" name="Group 185"/>
            <p:cNvGrpSpPr>
              <a:grpSpLocks/>
            </p:cNvGrpSpPr>
            <p:nvPr/>
          </p:nvGrpSpPr>
          <p:grpSpPr bwMode="auto">
            <a:xfrm>
              <a:off x="899691" y="680758"/>
              <a:ext cx="7760121" cy="1586865"/>
              <a:chOff x="899691" y="1047934"/>
              <a:chExt cx="7760121" cy="1586865"/>
            </a:xfrm>
          </p:grpSpPr>
          <p:grpSp>
            <p:nvGrpSpPr>
              <p:cNvPr id="96388" name="Group 189"/>
              <p:cNvGrpSpPr>
                <a:grpSpLocks/>
              </p:cNvGrpSpPr>
              <p:nvPr/>
            </p:nvGrpSpPr>
            <p:grpSpPr bwMode="auto">
              <a:xfrm>
                <a:off x="899691" y="1047934"/>
                <a:ext cx="7760121" cy="348236"/>
                <a:chOff x="899996" y="1047934"/>
                <a:chExt cx="7760121" cy="348236"/>
              </a:xfrm>
            </p:grpSpPr>
            <p:cxnSp>
              <p:nvCxnSpPr>
                <p:cNvPr id="39" name="Straight Connector 38"/>
                <p:cNvCxnSpPr>
                  <a:cxnSpLocks noChangeShapeType="1"/>
                </p:cNvCxnSpPr>
                <p:nvPr/>
              </p:nvCxnSpPr>
              <p:spPr bwMode="auto">
                <a:xfrm>
                  <a:off x="1093953" y="1222489"/>
                  <a:ext cx="7566164" cy="0"/>
                </a:xfrm>
                <a:prstGeom prst="line">
                  <a:avLst/>
                </a:prstGeom>
                <a:noFill/>
                <a:ln w="76200">
                  <a:solidFill>
                    <a:srgbClr val="000000"/>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400" name="Picture 201"/>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389" name="Group 190"/>
              <p:cNvGrpSpPr>
                <a:grpSpLocks/>
              </p:cNvGrpSpPr>
              <p:nvPr/>
            </p:nvGrpSpPr>
            <p:grpSpPr bwMode="auto">
              <a:xfrm>
                <a:off x="899691" y="1399516"/>
                <a:ext cx="7760121" cy="348236"/>
                <a:chOff x="899996" y="1047934"/>
                <a:chExt cx="7760121" cy="348236"/>
              </a:xfrm>
            </p:grpSpPr>
            <p:cxnSp>
              <p:nvCxnSpPr>
                <p:cNvPr id="37" name="Straight Connector 36"/>
                <p:cNvCxnSpPr>
                  <a:cxnSpLocks noChangeShapeType="1"/>
                </p:cNvCxnSpPr>
                <p:nvPr/>
              </p:nvCxnSpPr>
              <p:spPr bwMode="auto">
                <a:xfrm>
                  <a:off x="1093953" y="1223191"/>
                  <a:ext cx="7566164"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398" name="Picture 199"/>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390" name="Group 191"/>
              <p:cNvGrpSpPr>
                <a:grpSpLocks/>
              </p:cNvGrpSpPr>
              <p:nvPr/>
            </p:nvGrpSpPr>
            <p:grpSpPr bwMode="auto">
              <a:xfrm>
                <a:off x="899691" y="1751098"/>
                <a:ext cx="7760121" cy="348236"/>
                <a:chOff x="899996" y="1047934"/>
                <a:chExt cx="7760121" cy="348236"/>
              </a:xfrm>
            </p:grpSpPr>
            <p:cxnSp>
              <p:nvCxnSpPr>
                <p:cNvPr id="35" name="Straight Connector 34"/>
                <p:cNvCxnSpPr>
                  <a:cxnSpLocks noChangeShapeType="1"/>
                </p:cNvCxnSpPr>
                <p:nvPr/>
              </p:nvCxnSpPr>
              <p:spPr bwMode="auto">
                <a:xfrm>
                  <a:off x="1093953" y="1222306"/>
                  <a:ext cx="7566164"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396" name="Picture 197"/>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391" name="Group 192"/>
              <p:cNvGrpSpPr>
                <a:grpSpLocks/>
              </p:cNvGrpSpPr>
              <p:nvPr/>
            </p:nvGrpSpPr>
            <p:grpSpPr bwMode="auto">
              <a:xfrm>
                <a:off x="899691" y="2286563"/>
                <a:ext cx="7760121" cy="348236"/>
                <a:chOff x="899996" y="1047934"/>
                <a:chExt cx="7760121" cy="348236"/>
              </a:xfrm>
            </p:grpSpPr>
            <p:cxnSp>
              <p:nvCxnSpPr>
                <p:cNvPr id="33" name="Straight Connector 32"/>
                <p:cNvCxnSpPr>
                  <a:cxnSpLocks noChangeShapeType="1"/>
                </p:cNvCxnSpPr>
                <p:nvPr/>
              </p:nvCxnSpPr>
              <p:spPr bwMode="auto">
                <a:xfrm>
                  <a:off x="1093953" y="1223201"/>
                  <a:ext cx="7566164" cy="0"/>
                </a:xfrm>
                <a:prstGeom prst="line">
                  <a:avLst/>
                </a:prstGeom>
                <a:noFill/>
                <a:ln w="76200">
                  <a:solidFill>
                    <a:srgbClr val="604A7B"/>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394" name="Picture 195"/>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6392" name="Picture 19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385" name="Group 186"/>
            <p:cNvGrpSpPr>
              <a:grpSpLocks/>
            </p:cNvGrpSpPr>
            <p:nvPr/>
          </p:nvGrpSpPr>
          <p:grpSpPr bwMode="auto">
            <a:xfrm>
              <a:off x="388785" y="759524"/>
              <a:ext cx="800539" cy="1454902"/>
              <a:chOff x="459544" y="1775465"/>
              <a:chExt cx="1138140" cy="1954688"/>
            </a:xfrm>
          </p:grpSpPr>
          <p:graphicFrame>
            <p:nvGraphicFramePr>
              <p:cNvPr id="96386" name="Object 187"/>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5502" name="Equation" r:id="rId7" imgW="355600" imgH="889000" progId="Equation.3">
                      <p:embed/>
                    </p:oleObj>
                  </mc:Choice>
                  <mc:Fallback>
                    <p:oleObj name="Equation" r:id="rId7" imgW="3556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387" name="TextBox 188"/>
              <p:cNvSpPr txBox="1">
                <a:spLocks noChangeArrowheads="1"/>
              </p:cNvSpPr>
              <p:nvPr/>
            </p:nvSpPr>
            <p:spPr bwMode="auto">
              <a:xfrm rot="-5400000">
                <a:off x="-136278" y="2550951"/>
                <a:ext cx="1629229" cy="43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2</a:t>
                </a:r>
              </a:p>
            </p:txBody>
          </p:sp>
        </p:grpSp>
      </p:grpSp>
      <p:grpSp>
        <p:nvGrpSpPr>
          <p:cNvPr id="96260" name="Group 202"/>
          <p:cNvGrpSpPr>
            <a:grpSpLocks/>
          </p:cNvGrpSpPr>
          <p:nvPr/>
        </p:nvGrpSpPr>
        <p:grpSpPr bwMode="auto">
          <a:xfrm>
            <a:off x="1920876" y="4522788"/>
            <a:ext cx="8270875" cy="1587500"/>
            <a:chOff x="388785" y="680758"/>
            <a:chExt cx="8271027" cy="1586865"/>
          </a:xfrm>
        </p:grpSpPr>
        <p:grpSp>
          <p:nvGrpSpPr>
            <p:cNvPr id="96367" name="Group 203"/>
            <p:cNvGrpSpPr>
              <a:grpSpLocks/>
            </p:cNvGrpSpPr>
            <p:nvPr/>
          </p:nvGrpSpPr>
          <p:grpSpPr bwMode="auto">
            <a:xfrm>
              <a:off x="899691" y="680758"/>
              <a:ext cx="7760121" cy="1586865"/>
              <a:chOff x="899691" y="1047934"/>
              <a:chExt cx="7760121" cy="1586865"/>
            </a:xfrm>
          </p:grpSpPr>
          <p:grpSp>
            <p:nvGrpSpPr>
              <p:cNvPr id="96371" name="Group 207"/>
              <p:cNvGrpSpPr>
                <a:grpSpLocks/>
              </p:cNvGrpSpPr>
              <p:nvPr/>
            </p:nvGrpSpPr>
            <p:grpSpPr bwMode="auto">
              <a:xfrm>
                <a:off x="899691" y="1047934"/>
                <a:ext cx="7760121" cy="348236"/>
                <a:chOff x="899996" y="1047934"/>
                <a:chExt cx="7760121" cy="348236"/>
              </a:xfrm>
            </p:grpSpPr>
            <p:cxnSp>
              <p:nvCxnSpPr>
                <p:cNvPr id="57" name="Straight Connector 56"/>
                <p:cNvCxnSpPr>
                  <a:cxnSpLocks noChangeShapeType="1"/>
                </p:cNvCxnSpPr>
                <p:nvPr/>
              </p:nvCxnSpPr>
              <p:spPr bwMode="auto">
                <a:xfrm>
                  <a:off x="1093953" y="1222489"/>
                  <a:ext cx="7566164"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383" name="Picture 219"/>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372" name="Group 208"/>
              <p:cNvGrpSpPr>
                <a:grpSpLocks/>
              </p:cNvGrpSpPr>
              <p:nvPr/>
            </p:nvGrpSpPr>
            <p:grpSpPr bwMode="auto">
              <a:xfrm>
                <a:off x="899691" y="1399516"/>
                <a:ext cx="7760121" cy="348236"/>
                <a:chOff x="899996" y="1047934"/>
                <a:chExt cx="7760121" cy="348236"/>
              </a:xfrm>
            </p:grpSpPr>
            <p:cxnSp>
              <p:nvCxnSpPr>
                <p:cNvPr id="55" name="Straight Connector 54"/>
                <p:cNvCxnSpPr>
                  <a:cxnSpLocks noChangeShapeType="1"/>
                </p:cNvCxnSpPr>
                <p:nvPr/>
              </p:nvCxnSpPr>
              <p:spPr bwMode="auto">
                <a:xfrm>
                  <a:off x="1093953" y="1223191"/>
                  <a:ext cx="7566164"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381" name="Picture 217"/>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373" name="Group 209"/>
              <p:cNvGrpSpPr>
                <a:grpSpLocks/>
              </p:cNvGrpSpPr>
              <p:nvPr/>
            </p:nvGrpSpPr>
            <p:grpSpPr bwMode="auto">
              <a:xfrm>
                <a:off x="899691" y="1751098"/>
                <a:ext cx="7760121" cy="348236"/>
                <a:chOff x="899996" y="1047934"/>
                <a:chExt cx="7760121" cy="348236"/>
              </a:xfrm>
            </p:grpSpPr>
            <p:cxnSp>
              <p:nvCxnSpPr>
                <p:cNvPr id="53" name="Straight Connector 52"/>
                <p:cNvCxnSpPr>
                  <a:cxnSpLocks noChangeShapeType="1"/>
                </p:cNvCxnSpPr>
                <p:nvPr/>
              </p:nvCxnSpPr>
              <p:spPr bwMode="auto">
                <a:xfrm>
                  <a:off x="1093953" y="1222306"/>
                  <a:ext cx="7566164"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379" name="Picture 215"/>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374" name="Group 210"/>
              <p:cNvGrpSpPr>
                <a:grpSpLocks/>
              </p:cNvGrpSpPr>
              <p:nvPr/>
            </p:nvGrpSpPr>
            <p:grpSpPr bwMode="auto">
              <a:xfrm>
                <a:off x="899691" y="2286563"/>
                <a:ext cx="7760121" cy="348236"/>
                <a:chOff x="899996" y="1047934"/>
                <a:chExt cx="7760121" cy="348236"/>
              </a:xfrm>
            </p:grpSpPr>
            <p:cxnSp>
              <p:nvCxnSpPr>
                <p:cNvPr id="51" name="Straight Connector 50"/>
                <p:cNvCxnSpPr>
                  <a:cxnSpLocks noChangeShapeType="1"/>
                </p:cNvCxnSpPr>
                <p:nvPr/>
              </p:nvCxnSpPr>
              <p:spPr bwMode="auto">
                <a:xfrm>
                  <a:off x="1093953" y="1223201"/>
                  <a:ext cx="7566164" cy="0"/>
                </a:xfrm>
                <a:prstGeom prst="line">
                  <a:avLst/>
                </a:prstGeom>
                <a:noFill/>
                <a:ln w="76200">
                  <a:solidFill>
                    <a:srgbClr val="FFCC6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pic>
              <p:nvPicPr>
                <p:cNvPr id="96377" name="Picture 213"/>
                <p:cNvPicPr>
                  <a:picLocks noChangeAspect="1"/>
                </p:cNvPicPr>
                <p:nvPr/>
              </p:nvPicPr>
              <p:blipFill>
                <a:blip r:embed="rId3">
                  <a:extLst>
                    <a:ext uri="{28A0092B-C50C-407E-A947-70E740481C1C}">
                      <a14:useLocalDpi xmlns:a14="http://schemas.microsoft.com/office/drawing/2010/main" val="0"/>
                    </a:ext>
                  </a:extLst>
                </a:blip>
                <a:srcRect l="37500" t="12666" r="34666" b="11166"/>
                <a:stretch>
                  <a:fillRect/>
                </a:stretch>
              </p:blipFill>
              <p:spPr bwMode="auto">
                <a:xfrm flipH="1">
                  <a:off x="899996" y="1047934"/>
                  <a:ext cx="127252" cy="348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6375" name="Picture 21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4600421" y="2113627"/>
                <a:ext cx="358660" cy="19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6368" name="Group 204"/>
            <p:cNvGrpSpPr>
              <a:grpSpLocks/>
            </p:cNvGrpSpPr>
            <p:nvPr/>
          </p:nvGrpSpPr>
          <p:grpSpPr bwMode="auto">
            <a:xfrm>
              <a:off x="388785" y="759524"/>
              <a:ext cx="800539" cy="1454902"/>
              <a:chOff x="459544" y="1775465"/>
              <a:chExt cx="1138140" cy="1954688"/>
            </a:xfrm>
          </p:grpSpPr>
          <p:graphicFrame>
            <p:nvGraphicFramePr>
              <p:cNvPr id="96369" name="Object 205"/>
              <p:cNvGraphicFramePr>
                <a:graphicFrameLocks noChangeAspect="1"/>
              </p:cNvGraphicFramePr>
              <p:nvPr/>
            </p:nvGraphicFramePr>
            <p:xfrm>
              <a:off x="815809" y="1775465"/>
              <a:ext cx="781875" cy="1954688"/>
            </p:xfrm>
            <a:graphic>
              <a:graphicData uri="http://schemas.openxmlformats.org/presentationml/2006/ole">
                <mc:AlternateContent xmlns:mc="http://schemas.openxmlformats.org/markup-compatibility/2006">
                  <mc:Choice xmlns:v="urn:schemas-microsoft-com:vml" Requires="v">
                    <p:oleObj spid="_x0000_s5503" name="Equation" r:id="rId8" imgW="355600" imgH="889000" progId="Equation.3">
                      <p:embed/>
                    </p:oleObj>
                  </mc:Choice>
                  <mc:Fallback>
                    <p:oleObj name="Equation" r:id="rId8" imgW="355600" imgH="889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09" y="1775465"/>
                            <a:ext cx="781875" cy="195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6370" name="TextBox 206"/>
              <p:cNvSpPr txBox="1">
                <a:spLocks noChangeArrowheads="1"/>
              </p:cNvSpPr>
              <p:nvPr/>
            </p:nvSpPr>
            <p:spPr bwMode="auto">
              <a:xfrm rot="-5400000">
                <a:off x="-136278" y="2550951"/>
                <a:ext cx="1629229" cy="437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400">
                    <a:solidFill>
                      <a:srgbClr val="000000"/>
                    </a:solidFill>
                    <a:latin typeface="Calibri" charset="0"/>
                  </a:rPr>
                  <a:t>Cancer Type </a:t>
                </a:r>
                <a:r>
                  <a:rPr lang="en-US" altLang="zh-CN" sz="1400">
                    <a:solidFill>
                      <a:srgbClr val="000000"/>
                    </a:solidFill>
                    <a:latin typeface="Calibri" charset="0"/>
                    <a:ea typeface="宋体" charset="-122"/>
                  </a:rPr>
                  <a:t>3</a:t>
                </a:r>
                <a:endParaRPr lang="en-US" altLang="en-US" sz="1400">
                  <a:solidFill>
                    <a:srgbClr val="000000"/>
                  </a:solidFill>
                  <a:latin typeface="Calibri" charset="0"/>
                  <a:ea typeface="宋体" charset="-122"/>
                </a:endParaRPr>
              </a:p>
            </p:txBody>
          </p:sp>
        </p:grpSp>
      </p:grpSp>
      <p:grpSp>
        <p:nvGrpSpPr>
          <p:cNvPr id="96261" name="Group 220"/>
          <p:cNvGrpSpPr>
            <a:grpSpLocks/>
          </p:cNvGrpSpPr>
          <p:nvPr/>
        </p:nvGrpSpPr>
        <p:grpSpPr bwMode="auto">
          <a:xfrm>
            <a:off x="2855913" y="755650"/>
            <a:ext cx="7067550" cy="268288"/>
            <a:chOff x="1331150" y="736934"/>
            <a:chExt cx="7068264" cy="269470"/>
          </a:xfrm>
        </p:grpSpPr>
        <p:cxnSp>
          <p:nvCxnSpPr>
            <p:cNvPr id="60" name="Straight Connector 59"/>
            <p:cNvCxnSpPr>
              <a:cxnSpLocks noChangeShapeType="1"/>
            </p:cNvCxnSpPr>
            <p:nvPr/>
          </p:nvCxnSpPr>
          <p:spPr bwMode="auto">
            <a:xfrm>
              <a:off x="1331150"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1" name="Straight Connector 60"/>
            <p:cNvCxnSpPr>
              <a:cxnSpLocks noChangeShapeType="1"/>
            </p:cNvCxnSpPr>
            <p:nvPr/>
          </p:nvCxnSpPr>
          <p:spPr bwMode="auto">
            <a:xfrm>
              <a:off x="2477441"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2" name="Straight Connector 61"/>
            <p:cNvCxnSpPr>
              <a:cxnSpLocks noChangeShapeType="1"/>
            </p:cNvCxnSpPr>
            <p:nvPr/>
          </p:nvCxnSpPr>
          <p:spPr bwMode="auto">
            <a:xfrm>
              <a:off x="5462242"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3" name="Straight Connector 62"/>
            <p:cNvCxnSpPr>
              <a:cxnSpLocks noChangeShapeType="1"/>
            </p:cNvCxnSpPr>
            <p:nvPr/>
          </p:nvCxnSpPr>
          <p:spPr bwMode="auto">
            <a:xfrm>
              <a:off x="3242693"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4" name="Straight Connector 63"/>
            <p:cNvCxnSpPr>
              <a:cxnSpLocks noChangeShapeType="1"/>
            </p:cNvCxnSpPr>
            <p:nvPr/>
          </p:nvCxnSpPr>
          <p:spPr bwMode="auto">
            <a:xfrm>
              <a:off x="4852581"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5" name="Straight Connector 64"/>
            <p:cNvCxnSpPr>
              <a:cxnSpLocks noChangeShapeType="1"/>
            </p:cNvCxnSpPr>
            <p:nvPr/>
          </p:nvCxnSpPr>
          <p:spPr bwMode="auto">
            <a:xfrm>
              <a:off x="8399414"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6" name="Straight Connector 65"/>
            <p:cNvCxnSpPr>
              <a:cxnSpLocks noChangeShapeType="1"/>
            </p:cNvCxnSpPr>
            <p:nvPr/>
          </p:nvCxnSpPr>
          <p:spPr bwMode="auto">
            <a:xfrm>
              <a:off x="7389662"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7" name="Straight Connector 66"/>
            <p:cNvCxnSpPr>
              <a:cxnSpLocks noChangeShapeType="1"/>
            </p:cNvCxnSpPr>
            <p:nvPr/>
          </p:nvCxnSpPr>
          <p:spPr bwMode="auto">
            <a:xfrm>
              <a:off x="7219782"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8" name="Straight Connector 67"/>
            <p:cNvCxnSpPr>
              <a:cxnSpLocks noChangeShapeType="1"/>
            </p:cNvCxnSpPr>
            <p:nvPr/>
          </p:nvCxnSpPr>
          <p:spPr bwMode="auto">
            <a:xfrm>
              <a:off x="6440241"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9" name="Straight Connector 68"/>
            <p:cNvCxnSpPr>
              <a:cxnSpLocks noChangeShapeType="1"/>
            </p:cNvCxnSpPr>
            <p:nvPr/>
          </p:nvCxnSpPr>
          <p:spPr bwMode="auto">
            <a:xfrm>
              <a:off x="5967118"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0" name="Straight Connector 69"/>
            <p:cNvCxnSpPr>
              <a:cxnSpLocks noChangeShapeType="1"/>
            </p:cNvCxnSpPr>
            <p:nvPr/>
          </p:nvCxnSpPr>
          <p:spPr bwMode="auto">
            <a:xfrm>
              <a:off x="5155823"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1" name="Straight Connector 70"/>
            <p:cNvCxnSpPr>
              <a:cxnSpLocks noChangeShapeType="1"/>
            </p:cNvCxnSpPr>
            <p:nvPr/>
          </p:nvCxnSpPr>
          <p:spPr bwMode="auto">
            <a:xfrm>
              <a:off x="6545027"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2" name="Straight Connector 71"/>
            <p:cNvCxnSpPr>
              <a:cxnSpLocks noChangeShapeType="1"/>
            </p:cNvCxnSpPr>
            <p:nvPr/>
          </p:nvCxnSpPr>
          <p:spPr bwMode="auto">
            <a:xfrm>
              <a:off x="7811980" y="736934"/>
              <a:ext cx="0" cy="269470"/>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cxnSp>
        <p:nvCxnSpPr>
          <p:cNvPr id="73" name="Straight Connector 72"/>
          <p:cNvCxnSpPr>
            <a:cxnSpLocks noChangeShapeType="1"/>
          </p:cNvCxnSpPr>
          <p:nvPr/>
        </p:nvCxnSpPr>
        <p:spPr bwMode="auto">
          <a:xfrm>
            <a:off x="2976563"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4" name="Straight Connector 73"/>
          <p:cNvCxnSpPr>
            <a:cxnSpLocks noChangeShapeType="1"/>
          </p:cNvCxnSpPr>
          <p:nvPr/>
        </p:nvCxnSpPr>
        <p:spPr bwMode="auto">
          <a:xfrm>
            <a:off x="3709988"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5" name="Straight Connector 74"/>
          <p:cNvCxnSpPr>
            <a:cxnSpLocks noChangeShapeType="1"/>
          </p:cNvCxnSpPr>
          <p:nvPr/>
        </p:nvCxnSpPr>
        <p:spPr bwMode="auto">
          <a:xfrm>
            <a:off x="7105650"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6" name="Straight Connector 75"/>
          <p:cNvCxnSpPr>
            <a:cxnSpLocks noChangeShapeType="1"/>
          </p:cNvCxnSpPr>
          <p:nvPr/>
        </p:nvCxnSpPr>
        <p:spPr bwMode="auto">
          <a:xfrm>
            <a:off x="4887913"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7" name="Straight Connector 76"/>
          <p:cNvCxnSpPr>
            <a:cxnSpLocks noChangeShapeType="1"/>
          </p:cNvCxnSpPr>
          <p:nvPr/>
        </p:nvCxnSpPr>
        <p:spPr bwMode="auto">
          <a:xfrm>
            <a:off x="6497638"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8" name="Straight Connector 77"/>
          <p:cNvCxnSpPr>
            <a:cxnSpLocks noChangeShapeType="1"/>
          </p:cNvCxnSpPr>
          <p:nvPr/>
        </p:nvCxnSpPr>
        <p:spPr bwMode="auto">
          <a:xfrm>
            <a:off x="9753600"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9" name="Straight Connector 78"/>
          <p:cNvCxnSpPr>
            <a:cxnSpLocks noChangeShapeType="1"/>
          </p:cNvCxnSpPr>
          <p:nvPr/>
        </p:nvCxnSpPr>
        <p:spPr bwMode="auto">
          <a:xfrm>
            <a:off x="8086725"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0" name="Straight Connector 79"/>
          <p:cNvCxnSpPr>
            <a:cxnSpLocks noChangeShapeType="1"/>
          </p:cNvCxnSpPr>
          <p:nvPr/>
        </p:nvCxnSpPr>
        <p:spPr bwMode="auto">
          <a:xfrm>
            <a:off x="7610475"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1" name="Straight Connector 80"/>
          <p:cNvCxnSpPr>
            <a:cxnSpLocks noChangeShapeType="1"/>
          </p:cNvCxnSpPr>
          <p:nvPr/>
        </p:nvCxnSpPr>
        <p:spPr bwMode="auto">
          <a:xfrm>
            <a:off x="6927850"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2" name="Straight Connector 81"/>
          <p:cNvCxnSpPr>
            <a:cxnSpLocks noChangeShapeType="1"/>
          </p:cNvCxnSpPr>
          <p:nvPr/>
        </p:nvCxnSpPr>
        <p:spPr bwMode="auto">
          <a:xfrm>
            <a:off x="8189913"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3" name="Straight Connector 82"/>
          <p:cNvCxnSpPr>
            <a:cxnSpLocks noChangeShapeType="1"/>
          </p:cNvCxnSpPr>
          <p:nvPr/>
        </p:nvCxnSpPr>
        <p:spPr bwMode="auto">
          <a:xfrm>
            <a:off x="8520113"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4" name="Straight Connector 83"/>
          <p:cNvCxnSpPr>
            <a:cxnSpLocks noChangeShapeType="1"/>
          </p:cNvCxnSpPr>
          <p:nvPr/>
        </p:nvCxnSpPr>
        <p:spPr bwMode="auto">
          <a:xfrm>
            <a:off x="9218613" y="10509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5" name="Straight Connector 84"/>
          <p:cNvCxnSpPr>
            <a:cxnSpLocks noChangeShapeType="1"/>
          </p:cNvCxnSpPr>
          <p:nvPr/>
        </p:nvCxnSpPr>
        <p:spPr bwMode="auto">
          <a:xfrm>
            <a:off x="2865438" y="141605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6" name="Straight Connector 85"/>
          <p:cNvCxnSpPr>
            <a:cxnSpLocks noChangeShapeType="1"/>
          </p:cNvCxnSpPr>
          <p:nvPr/>
        </p:nvCxnSpPr>
        <p:spPr bwMode="auto">
          <a:xfrm>
            <a:off x="4678363" y="141605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7" name="Straight Connector 86"/>
          <p:cNvCxnSpPr>
            <a:cxnSpLocks noChangeShapeType="1"/>
          </p:cNvCxnSpPr>
          <p:nvPr/>
        </p:nvCxnSpPr>
        <p:spPr bwMode="auto">
          <a:xfrm>
            <a:off x="6994525" y="141605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8" name="Straight Connector 87"/>
          <p:cNvCxnSpPr>
            <a:cxnSpLocks noChangeShapeType="1"/>
          </p:cNvCxnSpPr>
          <p:nvPr/>
        </p:nvCxnSpPr>
        <p:spPr bwMode="auto">
          <a:xfrm>
            <a:off x="4776788" y="141605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89" name="Straight Connector 88"/>
          <p:cNvCxnSpPr>
            <a:cxnSpLocks noChangeShapeType="1"/>
          </p:cNvCxnSpPr>
          <p:nvPr/>
        </p:nvCxnSpPr>
        <p:spPr bwMode="auto">
          <a:xfrm>
            <a:off x="6211888" y="141605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0" name="Straight Connector 89"/>
          <p:cNvCxnSpPr>
            <a:cxnSpLocks noChangeShapeType="1"/>
          </p:cNvCxnSpPr>
          <p:nvPr/>
        </p:nvCxnSpPr>
        <p:spPr bwMode="auto">
          <a:xfrm>
            <a:off x="9642475" y="141605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1" name="Straight Connector 90"/>
          <p:cNvCxnSpPr>
            <a:cxnSpLocks noChangeShapeType="1"/>
          </p:cNvCxnSpPr>
          <p:nvPr/>
        </p:nvCxnSpPr>
        <p:spPr bwMode="auto">
          <a:xfrm>
            <a:off x="8753475" y="141605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2" name="Straight Connector 91"/>
          <p:cNvCxnSpPr>
            <a:cxnSpLocks noChangeShapeType="1"/>
          </p:cNvCxnSpPr>
          <p:nvPr/>
        </p:nvCxnSpPr>
        <p:spPr bwMode="auto">
          <a:xfrm>
            <a:off x="7499350" y="141605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3" name="Straight Connector 92"/>
          <p:cNvCxnSpPr>
            <a:cxnSpLocks noChangeShapeType="1"/>
          </p:cNvCxnSpPr>
          <p:nvPr/>
        </p:nvCxnSpPr>
        <p:spPr bwMode="auto">
          <a:xfrm>
            <a:off x="8078788" y="141605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4" name="Straight Connector 93"/>
          <p:cNvCxnSpPr>
            <a:cxnSpLocks noChangeShapeType="1"/>
          </p:cNvCxnSpPr>
          <p:nvPr/>
        </p:nvCxnSpPr>
        <p:spPr bwMode="auto">
          <a:xfrm>
            <a:off x="8220075" y="141605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5" name="Straight Connector 94"/>
          <p:cNvCxnSpPr>
            <a:cxnSpLocks noChangeShapeType="1"/>
          </p:cNvCxnSpPr>
          <p:nvPr/>
        </p:nvCxnSpPr>
        <p:spPr bwMode="auto">
          <a:xfrm>
            <a:off x="3405188" y="19558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6" name="Straight Connector 95"/>
          <p:cNvCxnSpPr>
            <a:cxnSpLocks noChangeShapeType="1"/>
          </p:cNvCxnSpPr>
          <p:nvPr/>
        </p:nvCxnSpPr>
        <p:spPr bwMode="auto">
          <a:xfrm>
            <a:off x="7121525" y="19558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7" name="Straight Connector 96"/>
          <p:cNvCxnSpPr>
            <a:cxnSpLocks noChangeShapeType="1"/>
          </p:cNvCxnSpPr>
          <p:nvPr/>
        </p:nvCxnSpPr>
        <p:spPr bwMode="auto">
          <a:xfrm>
            <a:off x="4903788" y="19558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8" name="Straight Connector 97"/>
          <p:cNvCxnSpPr>
            <a:cxnSpLocks noChangeShapeType="1"/>
          </p:cNvCxnSpPr>
          <p:nvPr/>
        </p:nvCxnSpPr>
        <p:spPr bwMode="auto">
          <a:xfrm>
            <a:off x="6513513" y="19558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99" name="Straight Connector 98"/>
          <p:cNvCxnSpPr>
            <a:cxnSpLocks noChangeShapeType="1"/>
          </p:cNvCxnSpPr>
          <p:nvPr/>
        </p:nvCxnSpPr>
        <p:spPr bwMode="auto">
          <a:xfrm>
            <a:off x="9983788" y="19558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0" name="Straight Connector 99"/>
          <p:cNvCxnSpPr>
            <a:cxnSpLocks noChangeShapeType="1"/>
          </p:cNvCxnSpPr>
          <p:nvPr/>
        </p:nvCxnSpPr>
        <p:spPr bwMode="auto">
          <a:xfrm>
            <a:off x="8880475" y="19558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1" name="Straight Connector 100"/>
          <p:cNvCxnSpPr>
            <a:cxnSpLocks noChangeShapeType="1"/>
          </p:cNvCxnSpPr>
          <p:nvPr/>
        </p:nvCxnSpPr>
        <p:spPr bwMode="auto">
          <a:xfrm>
            <a:off x="8101013" y="19558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2" name="Straight Connector 101"/>
          <p:cNvCxnSpPr>
            <a:cxnSpLocks noChangeShapeType="1"/>
          </p:cNvCxnSpPr>
          <p:nvPr/>
        </p:nvCxnSpPr>
        <p:spPr bwMode="auto">
          <a:xfrm>
            <a:off x="7991475" y="19558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3" name="Straight Connector 102"/>
          <p:cNvCxnSpPr>
            <a:cxnSpLocks noChangeShapeType="1"/>
          </p:cNvCxnSpPr>
          <p:nvPr/>
        </p:nvCxnSpPr>
        <p:spPr bwMode="auto">
          <a:xfrm>
            <a:off x="8205788" y="19558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4" name="Straight Connector 103"/>
          <p:cNvCxnSpPr>
            <a:cxnSpLocks noChangeShapeType="1"/>
          </p:cNvCxnSpPr>
          <p:nvPr/>
        </p:nvCxnSpPr>
        <p:spPr bwMode="auto">
          <a:xfrm>
            <a:off x="9234488" y="19558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5" name="Straight Connector 104"/>
          <p:cNvCxnSpPr>
            <a:cxnSpLocks noChangeShapeType="1"/>
          </p:cNvCxnSpPr>
          <p:nvPr/>
        </p:nvCxnSpPr>
        <p:spPr bwMode="auto">
          <a:xfrm>
            <a:off x="4249738" y="26003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6" name="Straight Connector 105"/>
          <p:cNvCxnSpPr>
            <a:cxnSpLocks noChangeShapeType="1"/>
          </p:cNvCxnSpPr>
          <p:nvPr/>
        </p:nvCxnSpPr>
        <p:spPr bwMode="auto">
          <a:xfrm>
            <a:off x="6380163" y="26003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7" name="Straight Connector 106"/>
          <p:cNvCxnSpPr>
            <a:cxnSpLocks noChangeShapeType="1"/>
          </p:cNvCxnSpPr>
          <p:nvPr/>
        </p:nvCxnSpPr>
        <p:spPr bwMode="auto">
          <a:xfrm>
            <a:off x="9636125" y="26003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8" name="Straight Connector 107"/>
          <p:cNvCxnSpPr>
            <a:cxnSpLocks noChangeShapeType="1"/>
          </p:cNvCxnSpPr>
          <p:nvPr/>
        </p:nvCxnSpPr>
        <p:spPr bwMode="auto">
          <a:xfrm>
            <a:off x="8747125" y="26003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09" name="Straight Connector 108"/>
          <p:cNvCxnSpPr>
            <a:cxnSpLocks noChangeShapeType="1"/>
          </p:cNvCxnSpPr>
          <p:nvPr/>
        </p:nvCxnSpPr>
        <p:spPr bwMode="auto">
          <a:xfrm>
            <a:off x="7967663" y="26003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0" name="Straight Connector 109"/>
          <p:cNvCxnSpPr>
            <a:cxnSpLocks noChangeShapeType="1"/>
          </p:cNvCxnSpPr>
          <p:nvPr/>
        </p:nvCxnSpPr>
        <p:spPr bwMode="auto">
          <a:xfrm>
            <a:off x="8072438" y="26003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1" name="Straight Connector 110"/>
          <p:cNvCxnSpPr>
            <a:cxnSpLocks noChangeShapeType="1"/>
          </p:cNvCxnSpPr>
          <p:nvPr/>
        </p:nvCxnSpPr>
        <p:spPr bwMode="auto">
          <a:xfrm>
            <a:off x="3113088" y="29337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2" name="Straight Connector 111"/>
          <p:cNvCxnSpPr>
            <a:cxnSpLocks noChangeShapeType="1"/>
          </p:cNvCxnSpPr>
          <p:nvPr/>
        </p:nvCxnSpPr>
        <p:spPr bwMode="auto">
          <a:xfrm>
            <a:off x="6221413" y="29337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3" name="Straight Connector 112"/>
          <p:cNvCxnSpPr>
            <a:cxnSpLocks noChangeShapeType="1"/>
          </p:cNvCxnSpPr>
          <p:nvPr/>
        </p:nvCxnSpPr>
        <p:spPr bwMode="auto">
          <a:xfrm>
            <a:off x="9826625" y="29337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4" name="Straight Connector 113"/>
          <p:cNvCxnSpPr>
            <a:cxnSpLocks noChangeShapeType="1"/>
          </p:cNvCxnSpPr>
          <p:nvPr/>
        </p:nvCxnSpPr>
        <p:spPr bwMode="auto">
          <a:xfrm>
            <a:off x="8588375" y="29337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5" name="Straight Connector 114"/>
          <p:cNvCxnSpPr>
            <a:cxnSpLocks noChangeShapeType="1"/>
          </p:cNvCxnSpPr>
          <p:nvPr/>
        </p:nvCxnSpPr>
        <p:spPr bwMode="auto">
          <a:xfrm>
            <a:off x="7913688" y="2933700"/>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6" name="Straight Connector 115"/>
          <p:cNvCxnSpPr>
            <a:cxnSpLocks noChangeShapeType="1"/>
          </p:cNvCxnSpPr>
          <p:nvPr/>
        </p:nvCxnSpPr>
        <p:spPr bwMode="auto">
          <a:xfrm>
            <a:off x="4897438" y="32988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7" name="Straight Connector 116"/>
          <p:cNvCxnSpPr>
            <a:cxnSpLocks noChangeShapeType="1"/>
          </p:cNvCxnSpPr>
          <p:nvPr/>
        </p:nvCxnSpPr>
        <p:spPr bwMode="auto">
          <a:xfrm>
            <a:off x="9921875" y="32988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8" name="Straight Connector 117"/>
          <p:cNvCxnSpPr>
            <a:cxnSpLocks noChangeShapeType="1"/>
          </p:cNvCxnSpPr>
          <p:nvPr/>
        </p:nvCxnSpPr>
        <p:spPr bwMode="auto">
          <a:xfrm>
            <a:off x="9032875" y="32988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19" name="Straight Connector 118"/>
          <p:cNvCxnSpPr>
            <a:cxnSpLocks noChangeShapeType="1"/>
          </p:cNvCxnSpPr>
          <p:nvPr/>
        </p:nvCxnSpPr>
        <p:spPr bwMode="auto">
          <a:xfrm>
            <a:off x="8064500" y="329882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0" name="Straight Connector 119"/>
          <p:cNvCxnSpPr>
            <a:cxnSpLocks noChangeShapeType="1"/>
          </p:cNvCxnSpPr>
          <p:nvPr/>
        </p:nvCxnSpPr>
        <p:spPr bwMode="auto">
          <a:xfrm>
            <a:off x="3430588" y="383857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1" name="Straight Connector 120"/>
          <p:cNvCxnSpPr>
            <a:cxnSpLocks noChangeShapeType="1"/>
          </p:cNvCxnSpPr>
          <p:nvPr/>
        </p:nvCxnSpPr>
        <p:spPr bwMode="auto">
          <a:xfrm>
            <a:off x="6538913" y="383857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2" name="Straight Connector 121"/>
          <p:cNvCxnSpPr>
            <a:cxnSpLocks noChangeShapeType="1"/>
          </p:cNvCxnSpPr>
          <p:nvPr/>
        </p:nvCxnSpPr>
        <p:spPr bwMode="auto">
          <a:xfrm>
            <a:off x="9794875" y="383857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3" name="Straight Connector 122"/>
          <p:cNvCxnSpPr>
            <a:cxnSpLocks noChangeShapeType="1"/>
          </p:cNvCxnSpPr>
          <p:nvPr/>
        </p:nvCxnSpPr>
        <p:spPr bwMode="auto">
          <a:xfrm>
            <a:off x="8905875" y="383857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4" name="Straight Connector 123"/>
          <p:cNvCxnSpPr>
            <a:cxnSpLocks noChangeShapeType="1"/>
          </p:cNvCxnSpPr>
          <p:nvPr/>
        </p:nvCxnSpPr>
        <p:spPr bwMode="auto">
          <a:xfrm>
            <a:off x="8062913" y="383857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5" name="Straight Connector 124"/>
          <p:cNvCxnSpPr>
            <a:cxnSpLocks noChangeShapeType="1"/>
          </p:cNvCxnSpPr>
          <p:nvPr/>
        </p:nvCxnSpPr>
        <p:spPr bwMode="auto">
          <a:xfrm>
            <a:off x="10069513" y="3838575"/>
            <a:ext cx="0" cy="268288"/>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6" name="Straight Connector 125"/>
          <p:cNvCxnSpPr>
            <a:cxnSpLocks noChangeShapeType="1"/>
          </p:cNvCxnSpPr>
          <p:nvPr/>
        </p:nvCxnSpPr>
        <p:spPr bwMode="auto">
          <a:xfrm>
            <a:off x="3151188" y="4554539"/>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7" name="Straight Connector 126"/>
          <p:cNvCxnSpPr>
            <a:cxnSpLocks noChangeShapeType="1"/>
          </p:cNvCxnSpPr>
          <p:nvPr/>
        </p:nvCxnSpPr>
        <p:spPr bwMode="auto">
          <a:xfrm>
            <a:off x="4189413" y="4554539"/>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8" name="Straight Connector 127"/>
          <p:cNvCxnSpPr>
            <a:cxnSpLocks noChangeShapeType="1"/>
          </p:cNvCxnSpPr>
          <p:nvPr/>
        </p:nvCxnSpPr>
        <p:spPr bwMode="auto">
          <a:xfrm>
            <a:off x="6672263" y="4554539"/>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29" name="Straight Connector 128"/>
          <p:cNvCxnSpPr>
            <a:cxnSpLocks noChangeShapeType="1"/>
          </p:cNvCxnSpPr>
          <p:nvPr/>
        </p:nvCxnSpPr>
        <p:spPr bwMode="auto">
          <a:xfrm>
            <a:off x="8259763" y="4554539"/>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0" name="Straight Connector 129"/>
          <p:cNvCxnSpPr>
            <a:cxnSpLocks noChangeShapeType="1"/>
          </p:cNvCxnSpPr>
          <p:nvPr/>
        </p:nvCxnSpPr>
        <p:spPr bwMode="auto">
          <a:xfrm>
            <a:off x="7785100" y="4554539"/>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1" name="Straight Connector 130"/>
          <p:cNvCxnSpPr>
            <a:cxnSpLocks noChangeShapeType="1"/>
          </p:cNvCxnSpPr>
          <p:nvPr/>
        </p:nvCxnSpPr>
        <p:spPr bwMode="auto">
          <a:xfrm>
            <a:off x="8780463" y="4937126"/>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2" name="Straight Connector 131"/>
          <p:cNvCxnSpPr>
            <a:cxnSpLocks noChangeShapeType="1"/>
          </p:cNvCxnSpPr>
          <p:nvPr/>
        </p:nvCxnSpPr>
        <p:spPr bwMode="auto">
          <a:xfrm>
            <a:off x="6888163" y="4929189"/>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3" name="Straight Connector 132"/>
          <p:cNvCxnSpPr>
            <a:cxnSpLocks noChangeShapeType="1"/>
          </p:cNvCxnSpPr>
          <p:nvPr/>
        </p:nvCxnSpPr>
        <p:spPr bwMode="auto">
          <a:xfrm>
            <a:off x="8048625" y="4929189"/>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4" name="Straight Connector 133"/>
          <p:cNvCxnSpPr>
            <a:cxnSpLocks noChangeShapeType="1"/>
          </p:cNvCxnSpPr>
          <p:nvPr/>
        </p:nvCxnSpPr>
        <p:spPr bwMode="auto">
          <a:xfrm>
            <a:off x="4841875" y="5265739"/>
            <a:ext cx="0" cy="268287"/>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5" name="Straight Connector 134"/>
          <p:cNvCxnSpPr>
            <a:cxnSpLocks noChangeShapeType="1"/>
          </p:cNvCxnSpPr>
          <p:nvPr/>
        </p:nvCxnSpPr>
        <p:spPr bwMode="auto">
          <a:xfrm>
            <a:off x="6824663" y="5294314"/>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6" name="Straight Connector 135"/>
          <p:cNvCxnSpPr>
            <a:cxnSpLocks noChangeShapeType="1"/>
          </p:cNvCxnSpPr>
          <p:nvPr/>
        </p:nvCxnSpPr>
        <p:spPr bwMode="auto">
          <a:xfrm>
            <a:off x="8080375" y="5294314"/>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7" name="Straight Connector 136"/>
          <p:cNvCxnSpPr>
            <a:cxnSpLocks noChangeShapeType="1"/>
          </p:cNvCxnSpPr>
          <p:nvPr/>
        </p:nvCxnSpPr>
        <p:spPr bwMode="auto">
          <a:xfrm>
            <a:off x="9545638" y="5294314"/>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8" name="Straight Connector 137"/>
          <p:cNvCxnSpPr>
            <a:cxnSpLocks noChangeShapeType="1"/>
          </p:cNvCxnSpPr>
          <p:nvPr/>
        </p:nvCxnSpPr>
        <p:spPr bwMode="auto">
          <a:xfrm>
            <a:off x="3001963" y="5802314"/>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39" name="Straight Connector 138"/>
          <p:cNvCxnSpPr>
            <a:cxnSpLocks noChangeShapeType="1"/>
          </p:cNvCxnSpPr>
          <p:nvPr/>
        </p:nvCxnSpPr>
        <p:spPr bwMode="auto">
          <a:xfrm>
            <a:off x="6523038" y="5802314"/>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0" name="Straight Connector 139"/>
          <p:cNvCxnSpPr>
            <a:cxnSpLocks noChangeShapeType="1"/>
          </p:cNvCxnSpPr>
          <p:nvPr/>
        </p:nvCxnSpPr>
        <p:spPr bwMode="auto">
          <a:xfrm>
            <a:off x="8110538" y="5802314"/>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1" name="Straight Connector 140"/>
          <p:cNvCxnSpPr>
            <a:cxnSpLocks noChangeShapeType="1"/>
          </p:cNvCxnSpPr>
          <p:nvPr/>
        </p:nvCxnSpPr>
        <p:spPr bwMode="auto">
          <a:xfrm>
            <a:off x="7413625" y="5802314"/>
            <a:ext cx="0" cy="269875"/>
          </a:xfrm>
          <a:prstGeom prst="line">
            <a:avLst/>
          </a:prstGeom>
          <a:noFill/>
          <a:ln w="25400">
            <a:solidFill>
              <a:srgbClr val="A6A6A6"/>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2" name="Straight Arrow Connector 141"/>
          <p:cNvCxnSpPr>
            <a:cxnSpLocks noChangeShapeType="1"/>
          </p:cNvCxnSpPr>
          <p:nvPr/>
        </p:nvCxnSpPr>
        <p:spPr bwMode="auto">
          <a:xfrm flipV="1">
            <a:off x="2625726" y="6257926"/>
            <a:ext cx="3025775" cy="15875"/>
          </a:xfrm>
          <a:prstGeom prst="straightConnector1">
            <a:avLst/>
          </a:prstGeom>
          <a:noFill/>
          <a:ln w="25400">
            <a:solidFill>
              <a:srgbClr val="7F7F7F"/>
            </a:solidFill>
            <a:prstDash val="dash"/>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3" name="Straight Arrow Connector 142"/>
          <p:cNvCxnSpPr>
            <a:cxnSpLocks noChangeShapeType="1"/>
          </p:cNvCxnSpPr>
          <p:nvPr/>
        </p:nvCxnSpPr>
        <p:spPr bwMode="auto">
          <a:xfrm>
            <a:off x="5651500" y="6267450"/>
            <a:ext cx="4540250" cy="6350"/>
          </a:xfrm>
          <a:prstGeom prst="straightConnector1">
            <a:avLst/>
          </a:prstGeom>
          <a:noFill/>
          <a:ln w="25400">
            <a:solidFill>
              <a:srgbClr val="7F7F7F"/>
            </a:solidFill>
            <a:prstDash val="dash"/>
            <a:round/>
            <a:headEnd type="arrow" w="med" len="med"/>
            <a:tailEnd type="arrow" w="med" len="me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44" name="Straight Connector 143"/>
          <p:cNvCxnSpPr>
            <a:cxnSpLocks noChangeShapeType="1"/>
          </p:cNvCxnSpPr>
          <p:nvPr/>
        </p:nvCxnSpPr>
        <p:spPr bwMode="auto">
          <a:xfrm>
            <a:off x="5597525" y="554038"/>
            <a:ext cx="63500" cy="6043612"/>
          </a:xfrm>
          <a:prstGeom prst="line">
            <a:avLst/>
          </a:prstGeom>
          <a:noFill/>
          <a:ln w="25400">
            <a:solidFill>
              <a:srgbClr val="7F7F7F"/>
            </a:solidFill>
            <a:prstDash val="dash"/>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96334" name="TextBox 306"/>
          <p:cNvSpPr txBox="1">
            <a:spLocks noChangeArrowheads="1"/>
          </p:cNvSpPr>
          <p:nvPr/>
        </p:nvSpPr>
        <p:spPr bwMode="auto">
          <a:xfrm>
            <a:off x="2909888" y="6359525"/>
            <a:ext cx="2597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800">
                <a:solidFill>
                  <a:srgbClr val="953735"/>
                </a:solidFill>
              </a:rPr>
              <a:t>Early replicated regions</a:t>
            </a:r>
          </a:p>
        </p:txBody>
      </p:sp>
      <p:grpSp>
        <p:nvGrpSpPr>
          <p:cNvPr id="96335" name="Group 308"/>
          <p:cNvGrpSpPr>
            <a:grpSpLocks/>
          </p:cNvGrpSpPr>
          <p:nvPr/>
        </p:nvGrpSpPr>
        <p:grpSpPr bwMode="auto">
          <a:xfrm>
            <a:off x="7785101" y="355601"/>
            <a:ext cx="627063" cy="5776913"/>
            <a:chOff x="6261890" y="336589"/>
            <a:chExt cx="626731" cy="5778017"/>
          </a:xfrm>
        </p:grpSpPr>
        <p:sp>
          <p:nvSpPr>
            <p:cNvPr id="148" name="Rectangle 147"/>
            <p:cNvSpPr>
              <a:spLocks noChangeArrowheads="1"/>
            </p:cNvSpPr>
            <p:nvPr/>
          </p:nvSpPr>
          <p:spPr bwMode="auto">
            <a:xfrm>
              <a:off x="6261890" y="336589"/>
              <a:ext cx="623558" cy="198476"/>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a:defRPr/>
              </a:pPr>
              <a:endParaRPr lang="en-US">
                <a:solidFill>
                  <a:prstClr val="white"/>
                </a:solidFill>
              </a:endParaRPr>
            </a:p>
          </p:txBody>
        </p:sp>
        <p:cxnSp>
          <p:nvCxnSpPr>
            <p:cNvPr id="149" name="Straight Connector 148"/>
            <p:cNvCxnSpPr>
              <a:cxnSpLocks noChangeShapeType="1"/>
            </p:cNvCxnSpPr>
            <p:nvPr/>
          </p:nvCxnSpPr>
          <p:spPr bwMode="auto">
            <a:xfrm>
              <a:off x="6261890" y="512836"/>
              <a:ext cx="0" cy="5601770"/>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0" name="Straight Connector 149"/>
            <p:cNvCxnSpPr>
              <a:cxnSpLocks noChangeShapeType="1"/>
            </p:cNvCxnSpPr>
            <p:nvPr/>
          </p:nvCxnSpPr>
          <p:spPr bwMode="auto">
            <a:xfrm>
              <a:off x="6888621" y="511247"/>
              <a:ext cx="0" cy="5603359"/>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96336" name="Group 312"/>
          <p:cNvGrpSpPr>
            <a:grpSpLocks/>
          </p:cNvGrpSpPr>
          <p:nvPr/>
        </p:nvGrpSpPr>
        <p:grpSpPr bwMode="auto">
          <a:xfrm>
            <a:off x="8959851" y="352425"/>
            <a:ext cx="627063" cy="5778500"/>
            <a:chOff x="6261890" y="336589"/>
            <a:chExt cx="626731" cy="5778017"/>
          </a:xfrm>
        </p:grpSpPr>
        <p:sp>
          <p:nvSpPr>
            <p:cNvPr id="152" name="Rectangle 151"/>
            <p:cNvSpPr>
              <a:spLocks noChangeArrowheads="1"/>
            </p:cNvSpPr>
            <p:nvPr/>
          </p:nvSpPr>
          <p:spPr bwMode="auto">
            <a:xfrm>
              <a:off x="6261890" y="336589"/>
              <a:ext cx="623558" cy="198421"/>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a:defRPr/>
              </a:pPr>
              <a:endParaRPr lang="en-US">
                <a:solidFill>
                  <a:prstClr val="white"/>
                </a:solidFill>
              </a:endParaRPr>
            </a:p>
          </p:txBody>
        </p:sp>
        <p:cxnSp>
          <p:nvCxnSpPr>
            <p:cNvPr id="153" name="Straight Connector 152"/>
            <p:cNvCxnSpPr>
              <a:cxnSpLocks noChangeShapeType="1"/>
            </p:cNvCxnSpPr>
            <p:nvPr/>
          </p:nvCxnSpPr>
          <p:spPr bwMode="auto">
            <a:xfrm>
              <a:off x="6261890" y="512787"/>
              <a:ext cx="0" cy="5601819"/>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4" name="Straight Connector 153"/>
            <p:cNvCxnSpPr>
              <a:cxnSpLocks noChangeShapeType="1"/>
            </p:cNvCxnSpPr>
            <p:nvPr/>
          </p:nvCxnSpPr>
          <p:spPr bwMode="auto">
            <a:xfrm>
              <a:off x="6888621" y="511199"/>
              <a:ext cx="0" cy="5603407"/>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96337" name="Group 316"/>
          <p:cNvGrpSpPr>
            <a:grpSpLocks/>
          </p:cNvGrpSpPr>
          <p:nvPr/>
        </p:nvGrpSpPr>
        <p:grpSpPr bwMode="auto">
          <a:xfrm>
            <a:off x="4529139" y="349250"/>
            <a:ext cx="625475" cy="5778500"/>
            <a:chOff x="6261890" y="336589"/>
            <a:chExt cx="626731" cy="5778017"/>
          </a:xfrm>
        </p:grpSpPr>
        <p:sp>
          <p:nvSpPr>
            <p:cNvPr id="156" name="Rectangle 155"/>
            <p:cNvSpPr>
              <a:spLocks noChangeArrowheads="1"/>
            </p:cNvSpPr>
            <p:nvPr/>
          </p:nvSpPr>
          <p:spPr bwMode="auto">
            <a:xfrm>
              <a:off x="6261890" y="336589"/>
              <a:ext cx="623550" cy="198421"/>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a:defRPr/>
              </a:pPr>
              <a:endParaRPr lang="en-US">
                <a:solidFill>
                  <a:prstClr val="white"/>
                </a:solidFill>
              </a:endParaRPr>
            </a:p>
          </p:txBody>
        </p:sp>
        <p:cxnSp>
          <p:nvCxnSpPr>
            <p:cNvPr id="157" name="Straight Connector 156"/>
            <p:cNvCxnSpPr>
              <a:cxnSpLocks noChangeShapeType="1"/>
            </p:cNvCxnSpPr>
            <p:nvPr/>
          </p:nvCxnSpPr>
          <p:spPr bwMode="auto">
            <a:xfrm>
              <a:off x="6261890" y="512787"/>
              <a:ext cx="0" cy="5601819"/>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58" name="Straight Connector 157"/>
            <p:cNvCxnSpPr>
              <a:cxnSpLocks noChangeShapeType="1"/>
            </p:cNvCxnSpPr>
            <p:nvPr/>
          </p:nvCxnSpPr>
          <p:spPr bwMode="auto">
            <a:xfrm>
              <a:off x="6888621" y="511199"/>
              <a:ext cx="0" cy="5603407"/>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grpSp>
        <p:nvGrpSpPr>
          <p:cNvPr id="96338" name="Group 320"/>
          <p:cNvGrpSpPr>
            <a:grpSpLocks/>
          </p:cNvGrpSpPr>
          <p:nvPr/>
        </p:nvGrpSpPr>
        <p:grpSpPr bwMode="auto">
          <a:xfrm>
            <a:off x="3287714" y="363538"/>
            <a:ext cx="625475" cy="5776912"/>
            <a:chOff x="6261890" y="336589"/>
            <a:chExt cx="626731" cy="5778017"/>
          </a:xfrm>
        </p:grpSpPr>
        <p:sp>
          <p:nvSpPr>
            <p:cNvPr id="160" name="Rectangle 159"/>
            <p:cNvSpPr>
              <a:spLocks noChangeArrowheads="1"/>
            </p:cNvSpPr>
            <p:nvPr/>
          </p:nvSpPr>
          <p:spPr bwMode="auto">
            <a:xfrm>
              <a:off x="6261890" y="336589"/>
              <a:ext cx="623550" cy="198475"/>
            </a:xfrm>
            <a:prstGeom prst="rect">
              <a:avLst/>
            </a:prstGeom>
            <a:noFill/>
            <a:ln w="9525">
              <a:solidFill>
                <a:schemeClr val="tx1"/>
              </a:solidFill>
              <a:miter lim="800000"/>
              <a:headEnd/>
              <a:tailEnd/>
            </a:ln>
            <a:effectLst>
              <a:outerShdw blurRad="400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a:defRPr/>
              </a:pPr>
              <a:endParaRPr lang="en-US">
                <a:solidFill>
                  <a:prstClr val="white"/>
                </a:solidFill>
              </a:endParaRPr>
            </a:p>
          </p:txBody>
        </p:sp>
        <p:cxnSp>
          <p:nvCxnSpPr>
            <p:cNvPr id="161" name="Straight Connector 160"/>
            <p:cNvCxnSpPr>
              <a:cxnSpLocks noChangeShapeType="1"/>
            </p:cNvCxnSpPr>
            <p:nvPr/>
          </p:nvCxnSpPr>
          <p:spPr bwMode="auto">
            <a:xfrm>
              <a:off x="6261890" y="512835"/>
              <a:ext cx="0" cy="5601771"/>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162" name="Straight Connector 161"/>
            <p:cNvCxnSpPr>
              <a:cxnSpLocks noChangeShapeType="1"/>
            </p:cNvCxnSpPr>
            <p:nvPr/>
          </p:nvCxnSpPr>
          <p:spPr bwMode="auto">
            <a:xfrm>
              <a:off x="6888621" y="511247"/>
              <a:ext cx="0" cy="5603359"/>
            </a:xfrm>
            <a:prstGeom prst="line">
              <a:avLst/>
            </a:prstGeom>
            <a:noFill/>
            <a:ln w="25400">
              <a:solidFill>
                <a:schemeClr val="tx1"/>
              </a:solidFill>
              <a:prstDash val="dot"/>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noFill/>
                </a14:hiddenFill>
              </a:ext>
            </a:extLst>
          </p:spPr>
        </p:cxnSp>
      </p:grpSp>
      <p:sp>
        <p:nvSpPr>
          <p:cNvPr id="163" name="Rectangle 162"/>
          <p:cNvSpPr>
            <a:spLocks noChangeArrowheads="1"/>
          </p:cNvSpPr>
          <p:nvPr/>
        </p:nvSpPr>
        <p:spPr bwMode="auto">
          <a:xfrm>
            <a:off x="4529138" y="342900"/>
            <a:ext cx="622300" cy="5767388"/>
          </a:xfrm>
          <a:prstGeom prst="rect">
            <a:avLst/>
          </a:prstGeom>
          <a:solidFill>
            <a:srgbClr val="55CD17">
              <a:alpha val="30196"/>
            </a:srgbClr>
          </a:solidFill>
          <a:ln w="9525">
            <a:solidFill>
              <a:srgbClr val="00CC98"/>
            </a:solidFill>
            <a:miter lim="800000"/>
            <a:headEnd/>
            <a:tailEnd/>
          </a:ln>
          <a:effectLst>
            <a:outerShdw blurRad="400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164" name="Rectangle 163"/>
          <p:cNvSpPr>
            <a:spLocks noChangeArrowheads="1"/>
          </p:cNvSpPr>
          <p:nvPr/>
        </p:nvSpPr>
        <p:spPr bwMode="auto">
          <a:xfrm>
            <a:off x="7791450" y="350838"/>
            <a:ext cx="623888" cy="5765800"/>
          </a:xfrm>
          <a:prstGeom prst="rect">
            <a:avLst/>
          </a:prstGeom>
          <a:solidFill>
            <a:srgbClr val="7878DE">
              <a:alpha val="30196"/>
            </a:srgbClr>
          </a:solidFill>
          <a:ln w="9525">
            <a:solidFill>
              <a:srgbClr val="00CC98"/>
            </a:solidFill>
            <a:miter lim="800000"/>
            <a:headEnd/>
            <a:tailEnd/>
          </a:ln>
          <a:effectLst>
            <a:outerShdw blurRad="40000" dist="23000" dir="5400000" rotWithShape="0">
              <a:srgbClr val="000000">
                <a:alpha val="34998"/>
              </a:srgbClr>
            </a:outerShdw>
          </a:effectLst>
        </p:spPr>
        <p:txBody>
          <a:bodyPr anchor="ctr"/>
          <a:lstStyle/>
          <a:p>
            <a:pPr algn="ctr" defTabSz="457200">
              <a:defRPr/>
            </a:pPr>
            <a:endParaRPr lang="en-US">
              <a:solidFill>
                <a:prstClr val="white"/>
              </a:solidFill>
            </a:endParaRPr>
          </a:p>
        </p:txBody>
      </p:sp>
      <p:sp>
        <p:nvSpPr>
          <p:cNvPr id="96341" name="TextBox 326"/>
          <p:cNvSpPr txBox="1">
            <a:spLocks noChangeArrowheads="1"/>
          </p:cNvSpPr>
          <p:nvPr/>
        </p:nvSpPr>
        <p:spPr bwMode="auto">
          <a:xfrm>
            <a:off x="1600201" y="90489"/>
            <a:ext cx="1762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algn="ctr" eaLnBrk="1" hangingPunct="1">
              <a:spcBef>
                <a:spcPct val="0"/>
              </a:spcBef>
              <a:buFontTx/>
              <a:buNone/>
            </a:pPr>
            <a:r>
              <a:rPr lang="en-US" altLang="zh-CN" sz="2000" b="1">
                <a:solidFill>
                  <a:srgbClr val="FF0000"/>
                </a:solidFill>
              </a:rPr>
              <a:t>Noncoding annotations</a:t>
            </a:r>
            <a:endParaRPr lang="en-US" altLang="en-US" sz="2000" b="1">
              <a:solidFill>
                <a:srgbClr val="FF0000"/>
              </a:solidFill>
            </a:endParaRPr>
          </a:p>
        </p:txBody>
      </p:sp>
      <p:sp>
        <p:nvSpPr>
          <p:cNvPr id="2" name="Slide Number Placeholder 1"/>
          <p:cNvSpPr>
            <a:spLocks noGrp="1"/>
          </p:cNvSpPr>
          <p:nvPr>
            <p:ph type="sldNum" sz="quarter" idx="12"/>
          </p:nvPr>
        </p:nvSpPr>
        <p:spPr/>
        <p:txBody>
          <a:bodyPr/>
          <a:lstStyle/>
          <a:p>
            <a:fld id="{F29E7C7A-26C8-1B43-8ECC-471110291FEC}" type="slidenum">
              <a:rPr lang="en-US" smtClean="0"/>
              <a:t>4</a:t>
            </a:fld>
            <a:endParaRPr lang="en-US"/>
          </a:p>
        </p:txBody>
      </p:sp>
    </p:spTree>
    <p:extLst>
      <p:ext uri="{BB962C8B-B14F-4D97-AF65-F5344CB8AC3E}">
        <p14:creationId xmlns:p14="http://schemas.microsoft.com/office/powerpoint/2010/main" val="878386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1" name="Picture 1" descr="heterogeneity_figure_v2-1.pdf"/>
          <p:cNvPicPr>
            <a:picLocks noChangeAspect="1"/>
          </p:cNvPicPr>
          <p:nvPr/>
        </p:nvPicPr>
        <p:blipFill>
          <a:blip r:embed="rId3">
            <a:extLst>
              <a:ext uri="{28A0092B-C50C-407E-A947-70E740481C1C}">
                <a14:useLocalDpi xmlns:a14="http://schemas.microsoft.com/office/drawing/2010/main" val="0"/>
              </a:ext>
            </a:extLst>
          </a:blip>
          <a:srcRect b="50278"/>
          <a:stretch>
            <a:fillRect/>
          </a:stretch>
        </p:blipFill>
        <p:spPr bwMode="auto">
          <a:xfrm>
            <a:off x="3692526" y="4162426"/>
            <a:ext cx="6708775"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2" name="Picture 11" descr="Fig. 3.pdf"/>
          <p:cNvPicPr>
            <a:picLocks noChangeAspect="1"/>
          </p:cNvPicPr>
          <p:nvPr/>
        </p:nvPicPr>
        <p:blipFill>
          <a:blip r:embed="rId4">
            <a:extLst>
              <a:ext uri="{28A0092B-C50C-407E-A947-70E740481C1C}">
                <a14:useLocalDpi xmlns:a14="http://schemas.microsoft.com/office/drawing/2010/main" val="0"/>
              </a:ext>
            </a:extLst>
          </a:blip>
          <a:srcRect l="2" r="46814"/>
          <a:stretch>
            <a:fillRect/>
          </a:stretch>
        </p:blipFill>
        <p:spPr bwMode="auto">
          <a:xfrm>
            <a:off x="3660776" y="42864"/>
            <a:ext cx="6772275" cy="429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3" name="Title 1"/>
          <p:cNvSpPr>
            <a:spLocks noGrp="1"/>
          </p:cNvSpPr>
          <p:nvPr>
            <p:ph type="title"/>
          </p:nvPr>
        </p:nvSpPr>
        <p:spPr>
          <a:xfrm>
            <a:off x="1671638" y="604839"/>
            <a:ext cx="2000250" cy="1673225"/>
          </a:xfrm>
        </p:spPr>
        <p:txBody>
          <a:bodyPr>
            <a:noAutofit/>
          </a:bodyPr>
          <a:lstStyle/>
          <a:p>
            <a:pPr algn="ctr" eaLnBrk="1" hangingPunct="1"/>
            <a:r>
              <a:rPr lang="en-US" altLang="en-US" sz="2000" b="1" dirty="0">
                <a:solidFill>
                  <a:schemeClr val="accent1">
                    <a:lumMod val="75000"/>
                  </a:schemeClr>
                </a:solidFill>
                <a:latin typeface="Arial" charset="0"/>
                <a:ea typeface="Arial" charset="0"/>
                <a:cs typeface="Arial" charset="0"/>
              </a:rPr>
              <a:t>Cancer Somatic Mutational Heterogeneity, across cancer types, samples &amp; regions</a:t>
            </a:r>
          </a:p>
        </p:txBody>
      </p:sp>
      <p:sp>
        <p:nvSpPr>
          <p:cNvPr id="97284" name="Rectangle 7"/>
          <p:cNvSpPr>
            <a:spLocks noChangeArrowheads="1"/>
          </p:cNvSpPr>
          <p:nvPr/>
        </p:nvSpPr>
        <p:spPr bwMode="auto">
          <a:xfrm>
            <a:off x="266702" y="6538912"/>
            <a:ext cx="193357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100">
                <a:solidFill>
                  <a:srgbClr val="7F7F7F"/>
                </a:solidFill>
              </a:rPr>
              <a:t>[Lochovsky et al. </a:t>
            </a:r>
            <a:r>
              <a:rPr lang="en-US" altLang="en-US" sz="1100" i="1">
                <a:solidFill>
                  <a:srgbClr val="7F7F7F"/>
                </a:solidFill>
              </a:rPr>
              <a:t>NAR</a:t>
            </a:r>
            <a:r>
              <a:rPr lang="en-US" altLang="en-US" sz="1100">
                <a:solidFill>
                  <a:srgbClr val="7F7F7F"/>
                </a:solidFill>
              </a:rPr>
              <a:t> (</a:t>
            </a:r>
            <a:r>
              <a:rPr lang="fr-FR" altLang="en-US" sz="1100">
                <a:solidFill>
                  <a:srgbClr val="7F7F7F"/>
                </a:solidFill>
              </a:rPr>
              <a:t>’</a:t>
            </a:r>
            <a:r>
              <a:rPr lang="en-US" altLang="ja-JP" sz="1100">
                <a:solidFill>
                  <a:srgbClr val="7F7F7F"/>
                </a:solidFill>
              </a:rPr>
              <a:t>15)]</a:t>
            </a:r>
            <a:endParaRPr lang="en-US" altLang="en-US" sz="1100">
              <a:solidFill>
                <a:srgbClr val="7F7F7F"/>
              </a:solidFill>
              <a:latin typeface="Calibri" charset="0"/>
            </a:endParaRPr>
          </a:p>
        </p:txBody>
      </p:sp>
      <p:sp>
        <p:nvSpPr>
          <p:cNvPr id="2" name="Slide Number Placeholder 1"/>
          <p:cNvSpPr>
            <a:spLocks noGrp="1"/>
          </p:cNvSpPr>
          <p:nvPr>
            <p:ph type="sldNum" sz="quarter" idx="12"/>
          </p:nvPr>
        </p:nvSpPr>
        <p:spPr/>
        <p:txBody>
          <a:bodyPr/>
          <a:lstStyle/>
          <a:p>
            <a:fld id="{F29E7C7A-26C8-1B43-8ECC-471110291FEC}" type="slidenum">
              <a:rPr lang="en-US" smtClean="0"/>
              <a:t>5</a:t>
            </a:fld>
            <a:endParaRPr lang="en-US"/>
          </a:p>
        </p:txBody>
      </p:sp>
    </p:spTree>
    <p:extLst>
      <p:ext uri="{BB962C8B-B14F-4D97-AF65-F5344CB8AC3E}">
        <p14:creationId xmlns:p14="http://schemas.microsoft.com/office/powerpoint/2010/main" val="123106378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81200" y="73025"/>
            <a:ext cx="8229600" cy="812800"/>
          </a:xfrm>
        </p:spPr>
        <p:txBody>
          <a:bodyPr rtlCol="0">
            <a:normAutofit/>
          </a:bodyPr>
          <a:lstStyle/>
          <a:p>
            <a:pPr algn="ctr">
              <a:defRPr/>
            </a:pPr>
            <a:r>
              <a:rPr lang="en-US" sz="3600" b="1" dirty="0">
                <a:solidFill>
                  <a:schemeClr val="accent1">
                    <a:lumMod val="75000"/>
                  </a:schemeClr>
                </a:solidFill>
                <a:latin typeface="Arial" charset="0"/>
                <a:ea typeface="Arial" charset="0"/>
                <a:cs typeface="Arial" charset="0"/>
              </a:rPr>
              <a:t>Cancer Somatic Mutation Modeling</a:t>
            </a:r>
          </a:p>
        </p:txBody>
      </p:sp>
      <p:sp>
        <p:nvSpPr>
          <p:cNvPr id="5" name="Content Placeholder 2"/>
          <p:cNvSpPr>
            <a:spLocks noGrp="1"/>
          </p:cNvSpPr>
          <p:nvPr>
            <p:ph sz="half" idx="1"/>
          </p:nvPr>
        </p:nvSpPr>
        <p:spPr>
          <a:xfrm>
            <a:off x="4370687" y="879366"/>
            <a:ext cx="4335173" cy="5970588"/>
          </a:xfrm>
        </p:spPr>
        <p:txBody>
          <a:bodyPr rtlCol="0">
            <a:normAutofit fontScale="85000" lnSpcReduction="20000"/>
          </a:bodyPr>
          <a:lstStyle/>
          <a:p>
            <a:pPr>
              <a:defRPr/>
            </a:pPr>
            <a:r>
              <a:rPr lang="en-US" dirty="0" smtClean="0">
                <a:latin typeface="Arial" charset="0"/>
                <a:ea typeface="Arial" charset="0"/>
                <a:cs typeface="Arial" charset="0"/>
              </a:rPr>
              <a:t>4 </a:t>
            </a:r>
            <a:r>
              <a:rPr lang="en-US" dirty="0">
                <a:latin typeface="Arial" charset="0"/>
                <a:ea typeface="Arial" charset="0"/>
                <a:cs typeface="Arial" charset="0"/>
              </a:rPr>
              <a:t>models to evaluate the significance of mutation </a:t>
            </a:r>
            <a:r>
              <a:rPr lang="en-US" dirty="0" smtClean="0">
                <a:latin typeface="Arial" charset="0"/>
                <a:ea typeface="Arial" charset="0"/>
                <a:cs typeface="Arial" charset="0"/>
              </a:rPr>
              <a:t>burden</a:t>
            </a:r>
          </a:p>
          <a:p>
            <a:pPr lvl="1">
              <a:defRPr/>
            </a:pPr>
            <a:r>
              <a:rPr lang="en-US" dirty="0" smtClean="0">
                <a:latin typeface="Arial" charset="0"/>
                <a:ea typeface="Arial" charset="0"/>
                <a:cs typeface="Arial" charset="0"/>
              </a:rPr>
              <a:t>3 parametric</a:t>
            </a:r>
          </a:p>
          <a:p>
            <a:pPr lvl="1">
              <a:defRPr/>
            </a:pPr>
            <a:r>
              <a:rPr lang="en-US" dirty="0" smtClean="0">
                <a:latin typeface="Arial" charset="0"/>
                <a:ea typeface="Arial" charset="0"/>
                <a:cs typeface="Arial" charset="0"/>
              </a:rPr>
              <a:t>1 non-parametric</a:t>
            </a:r>
            <a:endParaRPr lang="en-US" dirty="0">
              <a:latin typeface="Arial" charset="0"/>
              <a:ea typeface="Arial" charset="0"/>
              <a:cs typeface="Arial" charset="0"/>
            </a:endParaRPr>
          </a:p>
          <a:p>
            <a:pPr>
              <a:defRPr/>
            </a:pPr>
            <a:r>
              <a:rPr lang="en-US" dirty="0">
                <a:latin typeface="Arial" charset="0"/>
                <a:ea typeface="Arial" charset="0"/>
                <a:cs typeface="Arial" charset="0"/>
              </a:rPr>
              <a:t>Suppose there are </a:t>
            </a:r>
            <a:r>
              <a:rPr lang="en-US" i="1" dirty="0">
                <a:latin typeface="Arial" charset="0"/>
                <a:ea typeface="Arial" charset="0"/>
                <a:cs typeface="Arial" charset="0"/>
              </a:rPr>
              <a:t>k</a:t>
            </a:r>
            <a:r>
              <a:rPr lang="en-US" dirty="0">
                <a:latin typeface="Arial" charset="0"/>
                <a:ea typeface="Arial" charset="0"/>
                <a:cs typeface="Arial" charset="0"/>
              </a:rPr>
              <a:t> genome elements. For element </a:t>
            </a:r>
            <a:r>
              <a:rPr lang="en-US" i="1" dirty="0" err="1">
                <a:latin typeface="Arial" charset="0"/>
                <a:ea typeface="Arial" charset="0"/>
                <a:cs typeface="Arial" charset="0"/>
              </a:rPr>
              <a:t>i</a:t>
            </a:r>
            <a:r>
              <a:rPr lang="en-US" dirty="0">
                <a:latin typeface="Arial" charset="0"/>
                <a:ea typeface="Arial" charset="0"/>
                <a:cs typeface="Arial" charset="0"/>
              </a:rPr>
              <a:t>, define:</a:t>
            </a:r>
          </a:p>
          <a:p>
            <a:pPr lvl="1">
              <a:buFont typeface="Arial"/>
              <a:buChar char="–"/>
              <a:defRPr/>
            </a:pPr>
            <a:r>
              <a:rPr lang="en-US" i="1" dirty="0" err="1">
                <a:solidFill>
                  <a:srgbClr val="FF0000"/>
                </a:solidFill>
                <a:latin typeface="Arial" charset="0"/>
                <a:ea typeface="Arial" charset="0"/>
                <a:cs typeface="Arial" charset="0"/>
              </a:rPr>
              <a:t>n</a:t>
            </a:r>
            <a:r>
              <a:rPr lang="en-US" i="1" baseline="-25000" dirty="0" err="1">
                <a:solidFill>
                  <a:srgbClr val="FF0000"/>
                </a:solidFill>
                <a:latin typeface="Arial" charset="0"/>
                <a:ea typeface="Arial" charset="0"/>
                <a:cs typeface="Arial" charset="0"/>
              </a:rPr>
              <a:t>i</a:t>
            </a:r>
            <a:r>
              <a:rPr lang="en-US" dirty="0">
                <a:solidFill>
                  <a:srgbClr val="0000FF"/>
                </a:solidFill>
                <a:latin typeface="Arial" charset="0"/>
                <a:ea typeface="Arial" charset="0"/>
                <a:cs typeface="Arial" charset="0"/>
              </a:rPr>
              <a:t>: total number of nucleotides</a:t>
            </a:r>
            <a:endParaRPr lang="en-US" i="1" dirty="0">
              <a:solidFill>
                <a:srgbClr val="0000FF"/>
              </a:solidFill>
              <a:latin typeface="Arial" charset="0"/>
              <a:ea typeface="Arial" charset="0"/>
              <a:cs typeface="Arial" charset="0"/>
            </a:endParaRPr>
          </a:p>
          <a:p>
            <a:pPr lvl="1">
              <a:buFont typeface="Arial"/>
              <a:buChar char="–"/>
              <a:defRPr/>
            </a:pPr>
            <a:r>
              <a:rPr lang="en-US" i="1" dirty="0">
                <a:solidFill>
                  <a:srgbClr val="4C9900"/>
                </a:solidFill>
                <a:latin typeface="Arial" charset="0"/>
                <a:ea typeface="Arial" charset="0"/>
                <a:cs typeface="Arial" charset="0"/>
              </a:rPr>
              <a:t>x</a:t>
            </a:r>
            <a:r>
              <a:rPr lang="en-US" i="1" baseline="-25000" dirty="0">
                <a:solidFill>
                  <a:srgbClr val="008000"/>
                </a:solidFill>
                <a:latin typeface="Arial" charset="0"/>
                <a:ea typeface="Arial" charset="0"/>
                <a:cs typeface="Arial" charset="0"/>
              </a:rPr>
              <a:t>i</a:t>
            </a:r>
            <a:r>
              <a:rPr lang="en-US" dirty="0">
                <a:solidFill>
                  <a:srgbClr val="0000FF"/>
                </a:solidFill>
                <a:latin typeface="Arial" charset="0"/>
                <a:ea typeface="Arial" charset="0"/>
                <a:cs typeface="Arial" charset="0"/>
              </a:rPr>
              <a:t>: the number of mutations within the element</a:t>
            </a:r>
            <a:endParaRPr lang="en-US" i="1" dirty="0">
              <a:solidFill>
                <a:srgbClr val="0000FF"/>
              </a:solidFill>
              <a:latin typeface="Arial" charset="0"/>
              <a:ea typeface="Arial" charset="0"/>
              <a:cs typeface="Arial" charset="0"/>
            </a:endParaRPr>
          </a:p>
          <a:p>
            <a:pPr lvl="1">
              <a:buFont typeface="Arial"/>
              <a:buChar char="–"/>
              <a:defRPr/>
            </a:pPr>
            <a:r>
              <a:rPr lang="en-US" i="1" dirty="0">
                <a:solidFill>
                  <a:srgbClr val="996633"/>
                </a:solidFill>
                <a:latin typeface="Arial" charset="0"/>
                <a:ea typeface="Arial" charset="0"/>
                <a:cs typeface="Arial" charset="0"/>
              </a:rPr>
              <a:t>p</a:t>
            </a:r>
            <a:r>
              <a:rPr lang="en-US" dirty="0">
                <a:solidFill>
                  <a:srgbClr val="0000FF"/>
                </a:solidFill>
                <a:latin typeface="Arial" charset="0"/>
                <a:ea typeface="Arial" charset="0"/>
                <a:cs typeface="Arial" charset="0"/>
              </a:rPr>
              <a:t>: the mutation rate</a:t>
            </a:r>
          </a:p>
          <a:p>
            <a:pPr lvl="1">
              <a:buFont typeface="Arial"/>
              <a:buChar char="–"/>
              <a:defRPr/>
            </a:pPr>
            <a:r>
              <a:rPr lang="en-US" i="1" dirty="0" err="1" smtClean="0">
                <a:solidFill>
                  <a:srgbClr val="660066"/>
                </a:solidFill>
                <a:latin typeface="Arial" charset="0"/>
                <a:ea typeface="Arial" charset="0"/>
                <a:cs typeface="Arial" charset="0"/>
              </a:rPr>
              <a:t>R</a:t>
            </a:r>
            <a:r>
              <a:rPr lang="en-US" i="1" baseline="-25000" dirty="0" err="1" smtClean="0">
                <a:solidFill>
                  <a:srgbClr val="660066"/>
                </a:solidFill>
                <a:latin typeface="Arial" charset="0"/>
                <a:ea typeface="Arial" charset="0"/>
                <a:cs typeface="Arial" charset="0"/>
              </a:rPr>
              <a:t>i</a:t>
            </a:r>
            <a:r>
              <a:rPr lang="en-US" dirty="0" smtClean="0">
                <a:solidFill>
                  <a:srgbClr val="0000FF"/>
                </a:solidFill>
                <a:latin typeface="Arial" charset="0"/>
                <a:ea typeface="Arial" charset="0"/>
                <a:cs typeface="Arial" charset="0"/>
              </a:rPr>
              <a:t>: </a:t>
            </a:r>
            <a:r>
              <a:rPr lang="en-US" dirty="0">
                <a:solidFill>
                  <a:srgbClr val="0000FF"/>
                </a:solidFill>
                <a:latin typeface="Arial" charset="0"/>
                <a:ea typeface="Arial" charset="0"/>
                <a:cs typeface="Arial" charset="0"/>
              </a:rPr>
              <a:t>the </a:t>
            </a:r>
            <a:r>
              <a:rPr lang="en-US" dirty="0" smtClean="0">
                <a:solidFill>
                  <a:srgbClr val="0000FF"/>
                </a:solidFill>
                <a:latin typeface="Arial" charset="0"/>
                <a:ea typeface="Arial" charset="0"/>
                <a:cs typeface="Arial" charset="0"/>
              </a:rPr>
              <a:t>covariate rank </a:t>
            </a:r>
            <a:r>
              <a:rPr lang="en-US" dirty="0">
                <a:solidFill>
                  <a:srgbClr val="0000FF"/>
                </a:solidFill>
                <a:latin typeface="Arial" charset="0"/>
                <a:ea typeface="Arial" charset="0"/>
                <a:cs typeface="Arial" charset="0"/>
              </a:rPr>
              <a:t>of the </a:t>
            </a:r>
            <a:r>
              <a:rPr lang="en-US" dirty="0" smtClean="0">
                <a:solidFill>
                  <a:srgbClr val="0000FF"/>
                </a:solidFill>
                <a:latin typeface="Arial" charset="0"/>
                <a:ea typeface="Arial" charset="0"/>
                <a:cs typeface="Arial" charset="0"/>
              </a:rPr>
              <a:t>element</a:t>
            </a:r>
          </a:p>
          <a:p>
            <a:pPr>
              <a:buFont typeface="Arial" charset="0"/>
              <a:buChar char="•"/>
              <a:defRPr/>
            </a:pPr>
            <a:r>
              <a:rPr lang="en-US" dirty="0" smtClean="0">
                <a:latin typeface="Arial" charset="0"/>
                <a:ea typeface="Arial" charset="0"/>
                <a:cs typeface="Arial" charset="0"/>
              </a:rPr>
              <a:t>Non-parametric model is useful when covariate data is missing for the studied annotations</a:t>
            </a:r>
          </a:p>
          <a:p>
            <a:pPr lvl="1">
              <a:buFont typeface="Arial" charset="0"/>
              <a:buChar char="•"/>
              <a:defRPr/>
            </a:pPr>
            <a:r>
              <a:rPr lang="en-US" dirty="0" smtClean="0">
                <a:latin typeface="Arial" charset="0"/>
                <a:ea typeface="Arial" charset="0"/>
                <a:cs typeface="Arial" charset="0"/>
              </a:rPr>
              <a:t>Also sidesteps issue of properly identifying and modeling every relevant covariate (possibly hundreds)</a:t>
            </a:r>
            <a:endParaRPr lang="en-US" dirty="0">
              <a:latin typeface="Arial" charset="0"/>
              <a:ea typeface="Arial" charset="0"/>
              <a:cs typeface="Arial" charset="0"/>
            </a:endParaRPr>
          </a:p>
        </p:txBody>
      </p:sp>
      <p:sp>
        <p:nvSpPr>
          <p:cNvPr id="99333" name="Content Placeholder 6"/>
          <p:cNvSpPr txBox="1">
            <a:spLocks/>
          </p:cNvSpPr>
          <p:nvPr/>
        </p:nvSpPr>
        <p:spPr bwMode="auto">
          <a:xfrm>
            <a:off x="196562" y="972292"/>
            <a:ext cx="4038600" cy="1084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8050">
              <a:spcBef>
                <a:spcPct val="20000"/>
              </a:spcBef>
              <a:buChar char="•"/>
              <a:defRPr sz="2400">
                <a:solidFill>
                  <a:schemeClr val="tx1"/>
                </a:solidFill>
                <a:latin typeface="Arial" charset="0"/>
                <a:ea typeface="ＭＳ Ｐゴシック" charset="-128"/>
              </a:defRPr>
            </a:lvl1pPr>
            <a:lvl2pPr marL="566738" indent="-223838" defTabSz="908050">
              <a:spcBef>
                <a:spcPct val="20000"/>
              </a:spcBef>
              <a:buFont typeface="Lucida Grande" charset="0"/>
              <a:buChar char="-"/>
              <a:defRPr sz="2400">
                <a:solidFill>
                  <a:schemeClr val="tx1"/>
                </a:solidFill>
                <a:latin typeface="Arial" charset="0"/>
                <a:ea typeface="ＭＳ Ｐゴシック" charset="-128"/>
              </a:defRPr>
            </a:lvl2pPr>
            <a:lvl3pPr marL="908050" indent="-222250" defTabSz="908050">
              <a:spcBef>
                <a:spcPct val="20000"/>
              </a:spcBef>
              <a:buChar char="•"/>
              <a:defRPr sz="2000">
                <a:solidFill>
                  <a:schemeClr val="tx1"/>
                </a:solidFill>
                <a:latin typeface="Arial" charset="0"/>
                <a:ea typeface="ＭＳ Ｐゴシック" charset="-128"/>
              </a:defRPr>
            </a:lvl3pPr>
            <a:lvl4pPr marL="1371600" indent="-223838" defTabSz="908050">
              <a:spcBef>
                <a:spcPct val="20000"/>
              </a:spcBef>
              <a:buChar char="–"/>
              <a:defRPr sz="2000">
                <a:solidFill>
                  <a:schemeClr val="tx1"/>
                </a:solidFill>
                <a:latin typeface="Arial" charset="0"/>
                <a:ea typeface="ＭＳ Ｐゴシック" charset="-128"/>
              </a:defRPr>
            </a:lvl4pPr>
            <a:lvl5pPr marL="1822450" indent="-223838" defTabSz="908050">
              <a:spcBef>
                <a:spcPct val="20000"/>
              </a:spcBef>
              <a:buFont typeface="Lucida Grande" charset="0"/>
              <a:buChar char="*"/>
              <a:defRPr sz="2000">
                <a:solidFill>
                  <a:schemeClr val="tx1"/>
                </a:solidFill>
                <a:latin typeface="Arial" charset="0"/>
                <a:ea typeface="ＭＳ Ｐゴシック" charset="-128"/>
              </a:defRPr>
            </a:lvl5pPr>
            <a:lvl6pPr marL="2279650" indent="-223838" defTabSz="90805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736850" indent="-223838" defTabSz="90805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194050" indent="-223838" defTabSz="90805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651250" indent="-223838" defTabSz="90805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buFontTx/>
              <a:buNone/>
            </a:pPr>
            <a:r>
              <a:rPr lang="en-US" altLang="en-US" sz="1800" b="1" dirty="0"/>
              <a:t>Model 1: Constant Background Mutation Rate (Model from Previous Work</a:t>
            </a:r>
            <a:r>
              <a:rPr lang="en-US" altLang="en-US" sz="1800" b="1" dirty="0" smtClean="0"/>
              <a:t>)</a:t>
            </a:r>
            <a:endParaRPr lang="en-US" altLang="en-US" sz="1900" dirty="0"/>
          </a:p>
          <a:p>
            <a:pPr eaLnBrk="1" hangingPunct="1">
              <a:buFontTx/>
              <a:buNone/>
            </a:pPr>
            <a:endParaRPr lang="en-US" altLang="en-US" sz="1900" dirty="0"/>
          </a:p>
          <a:p>
            <a:pPr eaLnBrk="1" hangingPunct="1"/>
            <a:endParaRPr lang="en-US" altLang="en-US" sz="1900" dirty="0"/>
          </a:p>
        </p:txBody>
      </p:sp>
      <p:cxnSp>
        <p:nvCxnSpPr>
          <p:cNvPr id="8" name="Straight Connector 7"/>
          <p:cNvCxnSpPr/>
          <p:nvPr/>
        </p:nvCxnSpPr>
        <p:spPr>
          <a:xfrm flipH="1">
            <a:off x="175923" y="972293"/>
            <a:ext cx="11115" cy="5117327"/>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160555" y="6087891"/>
            <a:ext cx="4184582" cy="5189"/>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187037" y="972294"/>
            <a:ext cx="4168191" cy="11661"/>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187037" y="2247056"/>
            <a:ext cx="4168191" cy="4411"/>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175924" y="4208297"/>
            <a:ext cx="4179304" cy="15789"/>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99339" name="Rectangle 17"/>
          <p:cNvSpPr>
            <a:spLocks noChangeArrowheads="1"/>
          </p:cNvSpPr>
          <p:nvPr/>
        </p:nvSpPr>
        <p:spPr bwMode="auto">
          <a:xfrm>
            <a:off x="160555" y="6139382"/>
            <a:ext cx="1933575"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100">
                <a:solidFill>
                  <a:srgbClr val="7F7F7F"/>
                </a:solidFill>
              </a:rPr>
              <a:t>[Lochovsky et al. </a:t>
            </a:r>
            <a:r>
              <a:rPr lang="en-US" altLang="en-US" sz="1100" i="1" dirty="0">
                <a:solidFill>
                  <a:srgbClr val="7F7F7F"/>
                </a:solidFill>
              </a:rPr>
              <a:t>NAR</a:t>
            </a:r>
            <a:r>
              <a:rPr lang="en-US" altLang="en-US" sz="1100" dirty="0">
                <a:solidFill>
                  <a:srgbClr val="7F7F7F"/>
                </a:solidFill>
              </a:rPr>
              <a:t> (</a:t>
            </a:r>
            <a:r>
              <a:rPr lang="fr-FR" altLang="en-US" sz="1100" dirty="0">
                <a:solidFill>
                  <a:srgbClr val="7F7F7F"/>
                </a:solidFill>
              </a:rPr>
              <a:t>’</a:t>
            </a:r>
            <a:r>
              <a:rPr lang="en-US" altLang="ja-JP" sz="1100" dirty="0">
                <a:solidFill>
                  <a:srgbClr val="7F7F7F"/>
                </a:solidFill>
              </a:rPr>
              <a:t>15)]</a:t>
            </a:r>
            <a:endParaRPr lang="en-US" altLang="en-US" sz="1100" dirty="0">
              <a:solidFill>
                <a:srgbClr val="7F7F7F"/>
              </a:solidFill>
              <a:latin typeface="Calibri" charset="0"/>
            </a:endParaRPr>
          </a:p>
        </p:txBody>
      </p:sp>
      <p:cxnSp>
        <p:nvCxnSpPr>
          <p:cNvPr id="23" name="Straight Connector 22"/>
          <p:cNvCxnSpPr/>
          <p:nvPr/>
        </p:nvCxnSpPr>
        <p:spPr>
          <a:xfrm>
            <a:off x="4358797" y="991303"/>
            <a:ext cx="687" cy="5096588"/>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sp>
        <p:nvSpPr>
          <p:cNvPr id="6" name="Slide Number Placeholder 5"/>
          <p:cNvSpPr>
            <a:spLocks noGrp="1"/>
          </p:cNvSpPr>
          <p:nvPr>
            <p:ph type="sldNum" sz="quarter" idx="12"/>
          </p:nvPr>
        </p:nvSpPr>
        <p:spPr/>
        <p:txBody>
          <a:bodyPr/>
          <a:lstStyle/>
          <a:p>
            <a:fld id="{F29E7C7A-26C8-1B43-8ECC-471110291FEC}" type="slidenum">
              <a:rPr lang="en-US" smtClean="0"/>
              <a:t>6</a:t>
            </a:fld>
            <a:endParaRPr lang="en-US"/>
          </a:p>
        </p:txBody>
      </p:sp>
      <p:sp>
        <p:nvSpPr>
          <p:cNvPr id="16" name="TextBox 15"/>
          <p:cNvSpPr txBox="1"/>
          <p:nvPr/>
        </p:nvSpPr>
        <p:spPr>
          <a:xfrm>
            <a:off x="160555" y="313921"/>
            <a:ext cx="1377300" cy="646331"/>
          </a:xfrm>
          <a:prstGeom prst="rect">
            <a:avLst/>
          </a:prstGeom>
          <a:noFill/>
        </p:spPr>
        <p:txBody>
          <a:bodyPr wrap="none" rtlCol="0">
            <a:spAutoFit/>
          </a:bodyPr>
          <a:lstStyle/>
          <a:p>
            <a:r>
              <a:rPr lang="en-US" b="1" dirty="0" smtClean="0">
                <a:latin typeface="Arial" charset="0"/>
                <a:ea typeface="Arial" charset="0"/>
                <a:cs typeface="Arial" charset="0"/>
              </a:rPr>
              <a:t>Parametric</a:t>
            </a:r>
          </a:p>
          <a:p>
            <a:r>
              <a:rPr lang="en-US" b="1" dirty="0" smtClean="0">
                <a:latin typeface="Arial" charset="0"/>
                <a:ea typeface="Arial" charset="0"/>
                <a:cs typeface="Arial" charset="0"/>
              </a:rPr>
              <a:t>Models</a:t>
            </a:r>
            <a:endParaRPr lang="en-US" b="1" dirty="0">
              <a:latin typeface="Arial" charset="0"/>
              <a:ea typeface="Arial" charset="0"/>
              <a:cs typeface="Arial" charset="0"/>
            </a:endParaRPr>
          </a:p>
        </p:txBody>
      </p:sp>
      <p:sp>
        <p:nvSpPr>
          <p:cNvPr id="24" name="TextBox 23"/>
          <p:cNvSpPr txBox="1"/>
          <p:nvPr/>
        </p:nvSpPr>
        <p:spPr>
          <a:xfrm>
            <a:off x="8556559" y="991303"/>
            <a:ext cx="3623967" cy="923330"/>
          </a:xfrm>
          <a:prstGeom prst="rect">
            <a:avLst/>
          </a:prstGeom>
          <a:noFill/>
        </p:spPr>
        <p:txBody>
          <a:bodyPr wrap="square" rtlCol="0">
            <a:spAutoFit/>
          </a:bodyPr>
          <a:lstStyle/>
          <a:p>
            <a:r>
              <a:rPr lang="en-US" b="1" dirty="0" smtClean="0">
                <a:latin typeface="Arial" charset="0"/>
                <a:ea typeface="Arial" charset="0"/>
                <a:cs typeface="Arial" charset="0"/>
              </a:rPr>
              <a:t>Non-Parametric Model: </a:t>
            </a:r>
            <a:r>
              <a:rPr lang="en-US" b="1" dirty="0" smtClean="0">
                <a:latin typeface="Arial" charset="0"/>
                <a:ea typeface="Arial" charset="0"/>
                <a:cs typeface="Arial" charset="0"/>
              </a:rPr>
              <a:t>Random Permutation</a:t>
            </a:r>
          </a:p>
          <a:p>
            <a:r>
              <a:rPr lang="en-US" b="1" dirty="0" smtClean="0">
                <a:latin typeface="Arial" charset="0"/>
                <a:ea typeface="Arial" charset="0"/>
                <a:cs typeface="Arial" charset="0"/>
              </a:rPr>
              <a:t>of Input Data</a:t>
            </a:r>
            <a:endParaRPr lang="en-US" b="1" dirty="0">
              <a:latin typeface="Arial" charset="0"/>
              <a:ea typeface="Arial" charset="0"/>
              <a:cs typeface="Arial" charset="0"/>
            </a:endParaRPr>
          </a:p>
        </p:txBody>
      </p:sp>
      <p:sp>
        <p:nvSpPr>
          <p:cNvPr id="26" name="TextBox 25"/>
          <p:cNvSpPr txBox="1"/>
          <p:nvPr/>
        </p:nvSpPr>
        <p:spPr>
          <a:xfrm>
            <a:off x="8538877" y="1830317"/>
            <a:ext cx="3653123" cy="1477328"/>
          </a:xfrm>
          <a:prstGeom prst="rect">
            <a:avLst/>
          </a:prstGeom>
          <a:noFill/>
        </p:spPr>
        <p:txBody>
          <a:bodyPr wrap="square" rtlCol="0">
            <a:spAutoFit/>
          </a:bodyPr>
          <a:lstStyle/>
          <a:p>
            <a:r>
              <a:rPr lang="en-US" dirty="0" smtClean="0">
                <a:latin typeface="Cambria Math" charset="0"/>
                <a:ea typeface="Cambria Math" charset="0"/>
                <a:cs typeface="Cambria Math" charset="0"/>
              </a:rPr>
              <a:t>Assume constant background mutation rate in local regions.</a:t>
            </a:r>
          </a:p>
          <a:p>
            <a:r>
              <a:rPr lang="en-US" dirty="0" smtClean="0">
                <a:latin typeface="Cambria Math" charset="0"/>
                <a:ea typeface="Cambria Math" charset="0"/>
                <a:cs typeface="Cambria Math" charset="0"/>
              </a:rPr>
              <a:t>Shuffle variants or annotations </a:t>
            </a:r>
            <a:r>
              <a:rPr lang="en-US" dirty="0" smtClean="0">
                <a:latin typeface="Cambria Math" charset="0"/>
                <a:ea typeface="Cambria Math" charset="0"/>
                <a:cs typeface="Cambria Math" charset="0"/>
              </a:rPr>
              <a:t>within local </a:t>
            </a:r>
            <a:r>
              <a:rPr lang="en-US" dirty="0" smtClean="0">
                <a:latin typeface="Cambria Math" charset="0"/>
                <a:ea typeface="Cambria Math" charset="0"/>
                <a:cs typeface="Cambria Math" charset="0"/>
              </a:rPr>
              <a:t>region to assess </a:t>
            </a:r>
            <a:r>
              <a:rPr lang="en-US" dirty="0" smtClean="0">
                <a:latin typeface="Cambria Math" charset="0"/>
                <a:ea typeface="Cambria Math" charset="0"/>
                <a:cs typeface="Cambria Math" charset="0"/>
              </a:rPr>
              <a:t>background mutation </a:t>
            </a:r>
            <a:r>
              <a:rPr lang="en-US" dirty="0" smtClean="0">
                <a:latin typeface="Cambria Math" charset="0"/>
                <a:ea typeface="Cambria Math" charset="0"/>
                <a:cs typeface="Cambria Math" charset="0"/>
              </a:rPr>
              <a:t>rate.</a:t>
            </a:r>
            <a:endParaRPr lang="en-US" dirty="0">
              <a:latin typeface="Cambria Math" charset="0"/>
              <a:ea typeface="Cambria Math" charset="0"/>
              <a:cs typeface="Cambria Math" charset="0"/>
            </a:endParaRPr>
          </a:p>
        </p:txBody>
      </p:sp>
      <p:sp>
        <p:nvSpPr>
          <p:cNvPr id="7" name="TextBox 6"/>
          <p:cNvSpPr txBox="1"/>
          <p:nvPr/>
        </p:nvSpPr>
        <p:spPr>
          <a:xfrm>
            <a:off x="177347" y="2251467"/>
            <a:ext cx="4419766" cy="646331"/>
          </a:xfrm>
          <a:prstGeom prst="rect">
            <a:avLst/>
          </a:prstGeom>
          <a:noFill/>
        </p:spPr>
        <p:txBody>
          <a:bodyPr wrap="square" rtlCol="0">
            <a:spAutoFit/>
          </a:bodyPr>
          <a:lstStyle/>
          <a:p>
            <a:r>
              <a:rPr lang="en-US" altLang="en-US" b="1" dirty="0">
                <a:latin typeface="Arial" charset="0"/>
                <a:ea typeface="Arial" charset="0"/>
                <a:cs typeface="Arial" charset="0"/>
              </a:rPr>
              <a:t>Model </a:t>
            </a:r>
            <a:r>
              <a:rPr lang="en-US" altLang="en-US" b="1" dirty="0" smtClean="0">
                <a:latin typeface="Arial" charset="0"/>
                <a:ea typeface="Arial" charset="0"/>
                <a:cs typeface="Arial" charset="0"/>
              </a:rPr>
              <a:t>2a: </a:t>
            </a:r>
            <a:r>
              <a:rPr lang="en-US" altLang="en-US" b="1" dirty="0">
                <a:latin typeface="Arial" charset="0"/>
                <a:ea typeface="Arial" charset="0"/>
                <a:cs typeface="Arial" charset="0"/>
              </a:rPr>
              <a:t>Varying Mutation Rate with </a:t>
            </a:r>
            <a:r>
              <a:rPr lang="en-US" altLang="en-US" b="1" dirty="0" smtClean="0">
                <a:latin typeface="Arial" charset="0"/>
                <a:ea typeface="Arial" charset="0"/>
                <a:cs typeface="Arial" charset="0"/>
              </a:rPr>
              <a:t>Single Covariate Correction</a:t>
            </a:r>
            <a:endParaRPr lang="en-US" altLang="en-US" dirty="0">
              <a:latin typeface="Arial" charset="0"/>
              <a:ea typeface="Arial" charset="0"/>
              <a:cs typeface="Arial" charset="0"/>
            </a:endParaRPr>
          </a:p>
        </p:txBody>
      </p:sp>
      <mc:AlternateContent xmlns:mc="http://schemas.openxmlformats.org/markup-compatibility/2006">
        <mc:Choice xmlns:a14="http://schemas.microsoft.com/office/drawing/2010/main" Requires="a14">
          <p:sp>
            <p:nvSpPr>
              <p:cNvPr id="30" name="TextBox 29"/>
              <p:cNvSpPr txBox="1"/>
              <p:nvPr/>
            </p:nvSpPr>
            <p:spPr>
              <a:xfrm>
                <a:off x="210142" y="2849100"/>
                <a:ext cx="227145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smtClean="0">
                              <a:solidFill>
                                <a:srgbClr val="4E8F00"/>
                              </a:solidFill>
                              <a:latin typeface="Cambria Math" charset="0"/>
                            </a:rPr>
                          </m:ctrlPr>
                        </m:sSubPr>
                        <m:e>
                          <m:r>
                            <a:rPr lang="en-US" b="0" i="1" smtClean="0">
                              <a:solidFill>
                                <a:srgbClr val="4E8F00"/>
                              </a:solidFill>
                              <a:latin typeface="Cambria Math" charset="0"/>
                            </a:rPr>
                            <m:t>𝑥</m:t>
                          </m:r>
                        </m:e>
                        <m:sub>
                          <m:r>
                            <a:rPr lang="en-US" b="0" i="1" smtClean="0">
                              <a:solidFill>
                                <a:srgbClr val="4E8F00"/>
                              </a:solidFill>
                              <a:latin typeface="Cambria Math" charset="0"/>
                            </a:rPr>
                            <m:t>𝑖</m:t>
                          </m:r>
                        </m:sub>
                      </m:sSub>
                      <m:r>
                        <a:rPr lang="en-US" b="0" i="1" smtClean="0">
                          <a:solidFill>
                            <a:srgbClr val="4E8F00"/>
                          </a:solidFill>
                          <a:latin typeface="Cambria Math" charset="0"/>
                        </a:rPr>
                        <m:t> </m:t>
                      </m:r>
                      <m:r>
                        <a:rPr lang="en-US" b="0" i="1" smtClean="0">
                          <a:solidFill>
                            <a:schemeClr val="tx1"/>
                          </a:solidFill>
                          <a:latin typeface="Cambria Math" charset="0"/>
                        </a:rPr>
                        <m:t>:</m:t>
                      </m:r>
                      <m:r>
                        <a:rPr lang="en-US" b="0" i="1" smtClean="0">
                          <a:solidFill>
                            <a:schemeClr val="tx1"/>
                          </a:solidFill>
                          <a:latin typeface="Cambria Math" charset="0"/>
                        </a:rPr>
                        <m:t>𝐵𝑖𝑛𝑜𝑚𝑖𝑎𝑙</m:t>
                      </m:r>
                      <m:d>
                        <m:dPr>
                          <m:ctrlPr>
                            <a:rPr lang="mr-IN" b="0" i="1" smtClean="0">
                              <a:solidFill>
                                <a:schemeClr val="tx1"/>
                              </a:solidFill>
                              <a:latin typeface="Cambria Math" charset="0"/>
                            </a:rPr>
                          </m:ctrlPr>
                        </m:dPr>
                        <m:e>
                          <m:sSub>
                            <m:sSubPr>
                              <m:ctrlPr>
                                <a:rPr lang="en-US" b="0" i="1" smtClean="0">
                                  <a:solidFill>
                                    <a:srgbClr val="FF0000"/>
                                  </a:solidFill>
                                  <a:latin typeface="Cambria Math" charset="0"/>
                                </a:rPr>
                              </m:ctrlPr>
                            </m:sSubPr>
                            <m:e>
                              <m:r>
                                <a:rPr lang="en-US" b="0" i="1" smtClean="0">
                                  <a:solidFill>
                                    <a:srgbClr val="FF0000"/>
                                  </a:solidFill>
                                  <a:latin typeface="Cambria Math" charset="0"/>
                                </a:rPr>
                                <m:t>𝑛</m:t>
                              </m:r>
                            </m:e>
                            <m:sub>
                              <m:r>
                                <a:rPr lang="en-US" b="0" i="1" smtClean="0">
                                  <a:solidFill>
                                    <a:srgbClr val="FF0000"/>
                                  </a:solidFill>
                                  <a:latin typeface="Cambria Math" charset="0"/>
                                </a:rPr>
                                <m:t>𝑖</m:t>
                              </m:r>
                            </m:sub>
                          </m:sSub>
                          <m:r>
                            <a:rPr lang="en-US" b="0" i="1" smtClean="0">
                              <a:solidFill>
                                <a:schemeClr val="tx1"/>
                              </a:solidFill>
                              <a:latin typeface="Cambria Math" charset="0"/>
                            </a:rPr>
                            <m:t>,</m:t>
                          </m:r>
                          <m:sSub>
                            <m:sSubPr>
                              <m:ctrlPr>
                                <a:rPr lang="en-US" b="0" i="1" smtClean="0">
                                  <a:solidFill>
                                    <a:schemeClr val="accent4">
                                      <a:lumMod val="50000"/>
                                    </a:schemeClr>
                                  </a:solidFill>
                                  <a:latin typeface="Cambria Math" charset="0"/>
                                </a:rPr>
                              </m:ctrlPr>
                            </m:sSubPr>
                            <m:e>
                              <m:r>
                                <a:rPr lang="en-US" b="0" i="1" smtClean="0">
                                  <a:solidFill>
                                    <a:schemeClr val="accent4">
                                      <a:lumMod val="50000"/>
                                    </a:schemeClr>
                                  </a:solidFill>
                                  <a:latin typeface="Cambria Math" charset="0"/>
                                </a:rPr>
                                <m:t>𝑝</m:t>
                              </m:r>
                            </m:e>
                            <m:sub>
                              <m:r>
                                <a:rPr lang="en-US" b="0" i="1" smtClean="0">
                                  <a:solidFill>
                                    <a:schemeClr val="accent4">
                                      <a:lumMod val="50000"/>
                                    </a:schemeClr>
                                  </a:solidFill>
                                  <a:latin typeface="Cambria Math" charset="0"/>
                                </a:rPr>
                                <m:t>𝑖</m:t>
                              </m:r>
                            </m:sub>
                          </m:sSub>
                        </m:e>
                      </m:d>
                    </m:oMath>
                  </m:oMathPara>
                </a14:m>
                <a:endParaRPr lang="en-US" dirty="0">
                  <a:solidFill>
                    <a:schemeClr val="tx1"/>
                  </a:solidFill>
                </a:endParaRPr>
              </a:p>
            </p:txBody>
          </p:sp>
        </mc:Choice>
        <mc:Fallback>
          <p:sp>
            <p:nvSpPr>
              <p:cNvPr id="30" name="TextBox 29"/>
              <p:cNvSpPr txBox="1">
                <a:spLocks noRot="1" noChangeAspect="1" noMove="1" noResize="1" noEditPoints="1" noAdjustHandles="1" noChangeArrowheads="1" noChangeShapeType="1" noTextEdit="1"/>
              </p:cNvSpPr>
              <p:nvPr/>
            </p:nvSpPr>
            <p:spPr>
              <a:xfrm>
                <a:off x="210142" y="2849100"/>
                <a:ext cx="2271456" cy="369332"/>
              </a:xfrm>
              <a:prstGeom prst="rect">
                <a:avLst/>
              </a:prstGeom>
              <a:blipFill rotWithShape="0">
                <a:blip r:embed="rId3"/>
                <a:stretch>
                  <a:fillRect b="-49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1" name="TextBox 30"/>
              <p:cNvSpPr txBox="1"/>
              <p:nvPr/>
            </p:nvSpPr>
            <p:spPr>
              <a:xfrm>
                <a:off x="198149" y="1830317"/>
                <a:ext cx="2206951"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smtClean="0">
                              <a:solidFill>
                                <a:srgbClr val="4E8F00"/>
                              </a:solidFill>
                              <a:latin typeface="Cambria Math" charset="0"/>
                            </a:rPr>
                          </m:ctrlPr>
                        </m:sSubPr>
                        <m:e>
                          <m:r>
                            <a:rPr lang="en-US" b="0" i="1" smtClean="0">
                              <a:solidFill>
                                <a:srgbClr val="4E8F00"/>
                              </a:solidFill>
                              <a:latin typeface="Cambria Math" charset="0"/>
                            </a:rPr>
                            <m:t>𝑥</m:t>
                          </m:r>
                        </m:e>
                        <m:sub>
                          <m:r>
                            <a:rPr lang="en-US" b="0" i="1" smtClean="0">
                              <a:solidFill>
                                <a:srgbClr val="4E8F00"/>
                              </a:solidFill>
                              <a:latin typeface="Cambria Math" charset="0"/>
                            </a:rPr>
                            <m:t>𝑖</m:t>
                          </m:r>
                        </m:sub>
                      </m:sSub>
                      <m:r>
                        <a:rPr lang="en-US" b="0" i="1" smtClean="0">
                          <a:solidFill>
                            <a:srgbClr val="4E8F00"/>
                          </a:solidFill>
                          <a:latin typeface="Cambria Math" charset="0"/>
                        </a:rPr>
                        <m:t> </m:t>
                      </m:r>
                      <m:r>
                        <a:rPr lang="en-US" b="0" i="1" smtClean="0">
                          <a:solidFill>
                            <a:schemeClr val="tx1"/>
                          </a:solidFill>
                          <a:latin typeface="Cambria Math" charset="0"/>
                        </a:rPr>
                        <m:t>:</m:t>
                      </m:r>
                      <m:r>
                        <a:rPr lang="en-US" b="0" i="1" smtClean="0">
                          <a:solidFill>
                            <a:schemeClr val="tx1"/>
                          </a:solidFill>
                          <a:latin typeface="Cambria Math" charset="0"/>
                        </a:rPr>
                        <m:t>𝐵𝑖𝑛𝑜𝑚𝑖𝑎𝑙</m:t>
                      </m:r>
                      <m:d>
                        <m:dPr>
                          <m:ctrlPr>
                            <a:rPr lang="mr-IN" b="0" i="1" smtClean="0">
                              <a:solidFill>
                                <a:schemeClr val="tx1"/>
                              </a:solidFill>
                              <a:latin typeface="Cambria Math" charset="0"/>
                            </a:rPr>
                          </m:ctrlPr>
                        </m:dPr>
                        <m:e>
                          <m:sSub>
                            <m:sSubPr>
                              <m:ctrlPr>
                                <a:rPr lang="en-US" b="0" i="1" smtClean="0">
                                  <a:solidFill>
                                    <a:srgbClr val="FF0000"/>
                                  </a:solidFill>
                                  <a:latin typeface="Cambria Math" charset="0"/>
                                </a:rPr>
                              </m:ctrlPr>
                            </m:sSubPr>
                            <m:e>
                              <m:r>
                                <a:rPr lang="en-US" b="0" i="1" smtClean="0">
                                  <a:solidFill>
                                    <a:srgbClr val="FF0000"/>
                                  </a:solidFill>
                                  <a:latin typeface="Cambria Math" charset="0"/>
                                </a:rPr>
                                <m:t>𝑛</m:t>
                              </m:r>
                            </m:e>
                            <m:sub>
                              <m:r>
                                <a:rPr lang="en-US" b="0" i="1" smtClean="0">
                                  <a:solidFill>
                                    <a:srgbClr val="FF0000"/>
                                  </a:solidFill>
                                  <a:latin typeface="Cambria Math" charset="0"/>
                                </a:rPr>
                                <m:t>𝑖</m:t>
                              </m:r>
                            </m:sub>
                          </m:sSub>
                          <m:r>
                            <a:rPr lang="en-US" b="0" i="1" smtClean="0">
                              <a:solidFill>
                                <a:schemeClr val="tx1"/>
                              </a:solidFill>
                              <a:latin typeface="Cambria Math" charset="0"/>
                            </a:rPr>
                            <m:t>,</m:t>
                          </m:r>
                          <m:r>
                            <a:rPr lang="en-US" b="0" i="1" smtClean="0">
                              <a:solidFill>
                                <a:schemeClr val="accent4">
                                  <a:lumMod val="50000"/>
                                </a:schemeClr>
                              </a:solidFill>
                              <a:latin typeface="Cambria Math" charset="0"/>
                            </a:rPr>
                            <m:t>𝑝</m:t>
                          </m:r>
                        </m:e>
                      </m:d>
                    </m:oMath>
                  </m:oMathPara>
                </a14:m>
                <a:endParaRPr lang="en-US" dirty="0">
                  <a:solidFill>
                    <a:schemeClr val="tx1"/>
                  </a:solidFill>
                </a:endParaRPr>
              </a:p>
            </p:txBody>
          </p:sp>
        </mc:Choice>
        <mc:Fallback>
          <p:sp>
            <p:nvSpPr>
              <p:cNvPr id="31" name="TextBox 30"/>
              <p:cNvSpPr txBox="1">
                <a:spLocks noRot="1" noChangeAspect="1" noMove="1" noResize="1" noEditPoints="1" noAdjustHandles="1" noChangeArrowheads="1" noChangeShapeType="1" noTextEdit="1"/>
              </p:cNvSpPr>
              <p:nvPr/>
            </p:nvSpPr>
            <p:spPr>
              <a:xfrm>
                <a:off x="198149" y="1830317"/>
                <a:ext cx="2206951" cy="369332"/>
              </a:xfrm>
              <a:prstGeom prst="rect">
                <a:avLst/>
              </a:prstGeom>
              <a:blipFill rotWithShape="0">
                <a:blip r:embed="rId4"/>
                <a:stretch>
                  <a:fillRect b="-4918"/>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2" name="TextBox 31"/>
              <p:cNvSpPr txBox="1"/>
              <p:nvPr/>
            </p:nvSpPr>
            <p:spPr>
              <a:xfrm>
                <a:off x="301866" y="3217545"/>
                <a:ext cx="2088007" cy="31265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smtClean="0">
                              <a:solidFill>
                                <a:schemeClr val="accent4">
                                  <a:lumMod val="50000"/>
                                </a:schemeClr>
                              </a:solidFill>
                              <a:latin typeface="Cambria Math" charset="0"/>
                            </a:rPr>
                          </m:ctrlPr>
                        </m:sSubPr>
                        <m:e>
                          <m:r>
                            <a:rPr lang="en-US" b="0" i="1" smtClean="0">
                              <a:solidFill>
                                <a:schemeClr val="accent4">
                                  <a:lumMod val="50000"/>
                                </a:schemeClr>
                              </a:solidFill>
                              <a:latin typeface="Cambria Math" charset="0"/>
                            </a:rPr>
                            <m:t>𝑝</m:t>
                          </m:r>
                        </m:e>
                        <m:sub>
                          <m:r>
                            <a:rPr lang="en-US" b="0" i="1" smtClean="0">
                              <a:solidFill>
                                <a:schemeClr val="accent4">
                                  <a:lumMod val="50000"/>
                                </a:schemeClr>
                              </a:solidFill>
                              <a:latin typeface="Cambria Math" charset="0"/>
                            </a:rPr>
                            <m:t>𝑖</m:t>
                          </m:r>
                        </m:sub>
                      </m:sSub>
                      <m:r>
                        <a:rPr lang="en-US" b="0" i="1" smtClean="0">
                          <a:latin typeface="Cambria Math" charset="0"/>
                        </a:rPr>
                        <m:t> :</m:t>
                      </m:r>
                      <m:r>
                        <a:rPr lang="en-US" i="1">
                          <a:latin typeface="Cambria Math" charset="0"/>
                        </a:rPr>
                        <m:t>𝐵𝑒𝑡𝑎</m:t>
                      </m:r>
                      <m:d>
                        <m:dPr>
                          <m:ctrlPr>
                            <a:rPr lang="mr-IN" i="1" smtClean="0">
                              <a:latin typeface="Cambria Math" charset="0"/>
                            </a:rPr>
                          </m:ctrlPr>
                        </m:dPr>
                        <m:e>
                          <m:r>
                            <a:rPr lang="mr-IN" i="1">
                              <a:latin typeface="Cambria Math" charset="0"/>
                              <a:ea typeface="Cambria Math" charset="0"/>
                              <a:cs typeface="Cambria Math" charset="0"/>
                            </a:rPr>
                            <m:t>𝜇</m:t>
                          </m:r>
                          <m:d>
                            <m:dPr>
                              <m:begChr m:val="|"/>
                              <m:endChr m:val=""/>
                              <m:ctrlPr>
                                <a:rPr lang="hr-HR" i="1">
                                  <a:latin typeface="Cambria Math" charset="0"/>
                                  <a:ea typeface="Cambria Math" charset="0"/>
                                  <a:cs typeface="Cambria Math" charset="0"/>
                                </a:rPr>
                              </m:ctrlPr>
                            </m:dPr>
                            <m:e>
                              <m:sSub>
                                <m:sSubPr>
                                  <m:ctrlPr>
                                    <a:rPr lang="en-US" i="1" smtClean="0">
                                      <a:solidFill>
                                        <a:srgbClr val="7030A0"/>
                                      </a:solidFill>
                                      <a:latin typeface="Cambria Math" charset="0"/>
                                      <a:ea typeface="Cambria Math" charset="0"/>
                                      <a:cs typeface="Cambria Math" charset="0"/>
                                    </a:rPr>
                                  </m:ctrlPr>
                                </m:sSubPr>
                                <m:e>
                                  <m:r>
                                    <a:rPr lang="en-US" i="1">
                                      <a:solidFill>
                                        <a:srgbClr val="7030A0"/>
                                      </a:solidFill>
                                      <a:latin typeface="Cambria Math" charset="0"/>
                                      <a:ea typeface="Cambria Math" charset="0"/>
                                      <a:cs typeface="Cambria Math" charset="0"/>
                                    </a:rPr>
                                    <m:t>𝑅</m:t>
                                  </m:r>
                                </m:e>
                                <m:sub>
                                  <m:r>
                                    <a:rPr lang="en-US" i="1">
                                      <a:solidFill>
                                        <a:srgbClr val="7030A0"/>
                                      </a:solidFill>
                                      <a:latin typeface="Cambria Math" charset="0"/>
                                      <a:ea typeface="Cambria Math" charset="0"/>
                                      <a:cs typeface="Cambria Math" charset="0"/>
                                    </a:rPr>
                                    <m:t>𝑖</m:t>
                                  </m:r>
                                </m:sub>
                              </m:sSub>
                            </m:e>
                          </m:d>
                          <m:r>
                            <a:rPr lang="en-US" i="1">
                              <a:latin typeface="Cambria Math" charset="0"/>
                              <a:ea typeface="Cambria Math" charset="0"/>
                              <a:cs typeface="Cambria Math" charset="0"/>
                            </a:rPr>
                            <m:t>,</m:t>
                          </m:r>
                          <m:r>
                            <a:rPr lang="en-US" i="1">
                              <a:latin typeface="Cambria Math" charset="0"/>
                              <a:ea typeface="Cambria Math" charset="0"/>
                              <a:cs typeface="Cambria Math" charset="0"/>
                            </a:rPr>
                            <m:t>𝜎</m:t>
                          </m:r>
                          <m:d>
                            <m:dPr>
                              <m:begChr m:val="|"/>
                              <m:endChr m:val=""/>
                              <m:ctrlPr>
                                <a:rPr lang="hr-HR" i="1" smtClean="0">
                                  <a:latin typeface="Cambria Math" charset="0"/>
                                  <a:ea typeface="Cambria Math" charset="0"/>
                                  <a:cs typeface="Cambria Math" charset="0"/>
                                </a:rPr>
                              </m:ctrlPr>
                            </m:dPr>
                            <m:e>
                              <m:sSub>
                                <m:sSubPr>
                                  <m:ctrlPr>
                                    <a:rPr lang="en-US" i="1" smtClean="0">
                                      <a:solidFill>
                                        <a:srgbClr val="7030A0"/>
                                      </a:solidFill>
                                      <a:latin typeface="Cambria Math" charset="0"/>
                                      <a:ea typeface="Cambria Math" charset="0"/>
                                      <a:cs typeface="Cambria Math" charset="0"/>
                                    </a:rPr>
                                  </m:ctrlPr>
                                </m:sSubPr>
                                <m:e>
                                  <m:r>
                                    <a:rPr lang="en-US" i="1">
                                      <a:solidFill>
                                        <a:srgbClr val="7030A0"/>
                                      </a:solidFill>
                                      <a:latin typeface="Cambria Math" charset="0"/>
                                      <a:ea typeface="Cambria Math" charset="0"/>
                                      <a:cs typeface="Cambria Math" charset="0"/>
                                    </a:rPr>
                                    <m:t>𝑅</m:t>
                                  </m:r>
                                </m:e>
                                <m:sub>
                                  <m:r>
                                    <a:rPr lang="en-US" i="1">
                                      <a:solidFill>
                                        <a:srgbClr val="7030A0"/>
                                      </a:solidFill>
                                      <a:latin typeface="Cambria Math" charset="0"/>
                                      <a:ea typeface="Cambria Math" charset="0"/>
                                      <a:cs typeface="Cambria Math" charset="0"/>
                                    </a:rPr>
                                    <m:t>𝑖</m:t>
                                  </m:r>
                                </m:sub>
                              </m:sSub>
                            </m:e>
                          </m:d>
                        </m:e>
                      </m:d>
                    </m:oMath>
                  </m:oMathPara>
                </a14:m>
                <a:endParaRPr lang="en-US" dirty="0"/>
              </a:p>
            </p:txBody>
          </p:sp>
        </mc:Choice>
        <mc:Fallback>
          <p:sp>
            <p:nvSpPr>
              <p:cNvPr id="32" name="TextBox 31"/>
              <p:cNvSpPr txBox="1">
                <a:spLocks noRot="1" noChangeAspect="1" noMove="1" noResize="1" noEditPoints="1" noAdjustHandles="1" noChangeArrowheads="1" noChangeShapeType="1" noTextEdit="1"/>
              </p:cNvSpPr>
              <p:nvPr/>
            </p:nvSpPr>
            <p:spPr>
              <a:xfrm>
                <a:off x="301866" y="3217545"/>
                <a:ext cx="2088007" cy="312650"/>
              </a:xfrm>
              <a:prstGeom prst="rect">
                <a:avLst/>
              </a:prstGeom>
              <a:blipFill rotWithShape="0">
                <a:blip r:embed="rId5"/>
                <a:stretch>
                  <a:fillRect l="-2339" t="-217647" r="-9942" b="-3156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3" name="TextBox 32"/>
              <p:cNvSpPr txBox="1"/>
              <p:nvPr/>
            </p:nvSpPr>
            <p:spPr>
              <a:xfrm>
                <a:off x="336510" y="3582316"/>
                <a:ext cx="3483198" cy="589649"/>
              </a:xfrm>
              <a:prstGeom prst="rect">
                <a:avLst/>
              </a:prstGeom>
              <a:noFill/>
            </p:spPr>
            <p:txBody>
              <a:bodyPr wrap="none" lIns="0" tIns="0" rIns="0" bIns="0" rtlCol="0">
                <a:spAutoFit/>
              </a:bodyPr>
              <a:lstStyle/>
              <a:p>
                <a14:m>
                  <m:oMath xmlns:m="http://schemas.openxmlformats.org/officeDocument/2006/math">
                    <m:r>
                      <a:rPr lang="mr-IN" i="1">
                        <a:latin typeface="Cambria Math" charset="0"/>
                        <a:ea typeface="Cambria Math" charset="0"/>
                        <a:cs typeface="Cambria Math" charset="0"/>
                      </a:rPr>
                      <m:t>𝜇</m:t>
                    </m:r>
                    <m:d>
                      <m:dPr>
                        <m:begChr m:val="|"/>
                        <m:endChr m:val=""/>
                        <m:ctrlPr>
                          <a:rPr lang="hr-HR" i="1">
                            <a:latin typeface="Cambria Math" charset="0"/>
                            <a:ea typeface="Cambria Math" charset="0"/>
                            <a:cs typeface="Cambria Math" charset="0"/>
                          </a:rPr>
                        </m:ctrlPr>
                      </m:dPr>
                      <m:e>
                        <m:sSub>
                          <m:sSubPr>
                            <m:ctrlPr>
                              <a:rPr lang="en-US" i="1">
                                <a:solidFill>
                                  <a:srgbClr val="7030A0"/>
                                </a:solidFill>
                                <a:latin typeface="Cambria Math" charset="0"/>
                                <a:ea typeface="Cambria Math" charset="0"/>
                                <a:cs typeface="Cambria Math" charset="0"/>
                              </a:rPr>
                            </m:ctrlPr>
                          </m:sSubPr>
                          <m:e>
                            <m:r>
                              <a:rPr lang="en-US" i="1">
                                <a:solidFill>
                                  <a:srgbClr val="7030A0"/>
                                </a:solidFill>
                                <a:latin typeface="Cambria Math" charset="0"/>
                                <a:ea typeface="Cambria Math" charset="0"/>
                                <a:cs typeface="Cambria Math" charset="0"/>
                              </a:rPr>
                              <m:t>𝑅</m:t>
                            </m:r>
                          </m:e>
                          <m:sub>
                            <m:r>
                              <a:rPr lang="en-US" i="1">
                                <a:solidFill>
                                  <a:srgbClr val="7030A0"/>
                                </a:solidFill>
                                <a:latin typeface="Cambria Math" charset="0"/>
                                <a:ea typeface="Cambria Math" charset="0"/>
                                <a:cs typeface="Cambria Math" charset="0"/>
                              </a:rPr>
                              <m:t>𝑖</m:t>
                            </m:r>
                          </m:sub>
                        </m:sSub>
                      </m:e>
                    </m:d>
                    <m:r>
                      <a:rPr lang="en-US" i="1">
                        <a:latin typeface="Cambria Math" charset="0"/>
                        <a:ea typeface="Cambria Math" charset="0"/>
                        <a:cs typeface="Cambria Math" charset="0"/>
                      </a:rPr>
                      <m:t>,</m:t>
                    </m:r>
                    <m:r>
                      <a:rPr lang="en-US" i="1">
                        <a:latin typeface="Cambria Math" charset="0"/>
                        <a:ea typeface="Cambria Math" charset="0"/>
                        <a:cs typeface="Cambria Math" charset="0"/>
                      </a:rPr>
                      <m:t>𝜎</m:t>
                    </m:r>
                    <m:d>
                      <m:dPr>
                        <m:begChr m:val="|"/>
                        <m:endChr m:val=""/>
                        <m:ctrlPr>
                          <a:rPr lang="hr-HR" i="1">
                            <a:latin typeface="Cambria Math" charset="0"/>
                            <a:ea typeface="Cambria Math" charset="0"/>
                            <a:cs typeface="Cambria Math" charset="0"/>
                          </a:rPr>
                        </m:ctrlPr>
                      </m:dPr>
                      <m:e>
                        <m:sSub>
                          <m:sSubPr>
                            <m:ctrlPr>
                              <a:rPr lang="en-US" i="1">
                                <a:solidFill>
                                  <a:srgbClr val="7030A0"/>
                                </a:solidFill>
                                <a:latin typeface="Cambria Math" charset="0"/>
                                <a:ea typeface="Cambria Math" charset="0"/>
                                <a:cs typeface="Cambria Math" charset="0"/>
                              </a:rPr>
                            </m:ctrlPr>
                          </m:sSubPr>
                          <m:e>
                            <m:r>
                              <a:rPr lang="en-US" i="1">
                                <a:solidFill>
                                  <a:srgbClr val="7030A0"/>
                                </a:solidFill>
                                <a:latin typeface="Cambria Math" charset="0"/>
                                <a:ea typeface="Cambria Math" charset="0"/>
                                <a:cs typeface="Cambria Math" charset="0"/>
                              </a:rPr>
                              <m:t>𝑅</m:t>
                            </m:r>
                          </m:e>
                          <m:sub>
                            <m:r>
                              <a:rPr lang="en-US" i="1">
                                <a:solidFill>
                                  <a:srgbClr val="7030A0"/>
                                </a:solidFill>
                                <a:latin typeface="Cambria Math" charset="0"/>
                                <a:ea typeface="Cambria Math" charset="0"/>
                                <a:cs typeface="Cambria Math" charset="0"/>
                              </a:rPr>
                              <m:t>𝑖</m:t>
                            </m:r>
                          </m:sub>
                        </m:sSub>
                      </m:e>
                    </m:d>
                  </m:oMath>
                </a14:m>
                <a:r>
                  <a:rPr lang="en-US" dirty="0" smtClean="0"/>
                  <a:t> : constant within the same</a:t>
                </a:r>
              </a:p>
              <a:p>
                <a:r>
                  <a:rPr lang="en-US" dirty="0" smtClean="0"/>
                  <a:t>covariate rank</a:t>
                </a:r>
                <a:endParaRPr lang="en-US" dirty="0"/>
              </a:p>
            </p:txBody>
          </p:sp>
        </mc:Choice>
        <mc:Fallback>
          <p:sp>
            <p:nvSpPr>
              <p:cNvPr id="33" name="TextBox 32"/>
              <p:cNvSpPr txBox="1">
                <a:spLocks noRot="1" noChangeAspect="1" noMove="1" noResize="1" noEditPoints="1" noAdjustHandles="1" noChangeArrowheads="1" noChangeShapeType="1" noTextEdit="1"/>
              </p:cNvSpPr>
              <p:nvPr/>
            </p:nvSpPr>
            <p:spPr>
              <a:xfrm>
                <a:off x="336510" y="3582316"/>
                <a:ext cx="3483198" cy="589649"/>
              </a:xfrm>
              <a:prstGeom prst="rect">
                <a:avLst/>
              </a:prstGeom>
              <a:blipFill rotWithShape="0">
                <a:blip r:embed="rId6"/>
                <a:stretch>
                  <a:fillRect l="-12238" t="-115625" r="-3322" b="-120833"/>
                </a:stretch>
              </a:blipFill>
            </p:spPr>
            <p:txBody>
              <a:bodyPr/>
              <a:lstStyle/>
              <a:p>
                <a:r>
                  <a:rPr lang="en-US">
                    <a:noFill/>
                  </a:rPr>
                  <a:t> </a:t>
                </a:r>
              </a:p>
            </p:txBody>
          </p:sp>
        </mc:Fallback>
      </mc:AlternateContent>
      <p:sp>
        <p:nvSpPr>
          <p:cNvPr id="34" name="TextBox 33"/>
          <p:cNvSpPr txBox="1"/>
          <p:nvPr/>
        </p:nvSpPr>
        <p:spPr>
          <a:xfrm>
            <a:off x="164811" y="4191951"/>
            <a:ext cx="4419766" cy="646331"/>
          </a:xfrm>
          <a:prstGeom prst="rect">
            <a:avLst/>
          </a:prstGeom>
          <a:noFill/>
        </p:spPr>
        <p:txBody>
          <a:bodyPr wrap="square" rtlCol="0">
            <a:spAutoFit/>
          </a:bodyPr>
          <a:lstStyle/>
          <a:p>
            <a:r>
              <a:rPr lang="en-US" altLang="en-US" b="1" dirty="0">
                <a:latin typeface="Arial" charset="0"/>
                <a:ea typeface="Arial" charset="0"/>
                <a:cs typeface="Arial" charset="0"/>
              </a:rPr>
              <a:t>Model </a:t>
            </a:r>
            <a:r>
              <a:rPr lang="en-US" altLang="en-US" b="1" dirty="0" smtClean="0">
                <a:latin typeface="Arial" charset="0"/>
                <a:ea typeface="Arial" charset="0"/>
                <a:cs typeface="Arial" charset="0"/>
              </a:rPr>
              <a:t>2b: </a:t>
            </a:r>
            <a:r>
              <a:rPr lang="en-US" altLang="en-US" b="1" dirty="0">
                <a:latin typeface="Arial" charset="0"/>
                <a:ea typeface="Arial" charset="0"/>
                <a:cs typeface="Arial" charset="0"/>
              </a:rPr>
              <a:t>Varying Mutation Rate with </a:t>
            </a:r>
            <a:r>
              <a:rPr lang="en-US" altLang="en-US" b="1" dirty="0" smtClean="0">
                <a:latin typeface="Arial" charset="0"/>
                <a:ea typeface="Arial" charset="0"/>
                <a:cs typeface="Arial" charset="0"/>
              </a:rPr>
              <a:t>Multiple Covariate Correction</a:t>
            </a:r>
            <a:endParaRPr lang="en-US" altLang="en-US" dirty="0">
              <a:latin typeface="Arial" charset="0"/>
              <a:ea typeface="Arial" charset="0"/>
              <a:cs typeface="Arial" charset="0"/>
            </a:endParaRPr>
          </a:p>
        </p:txBody>
      </p:sp>
      <mc:AlternateContent xmlns:mc="http://schemas.openxmlformats.org/markup-compatibility/2006">
        <mc:Choice xmlns:a14="http://schemas.microsoft.com/office/drawing/2010/main" Requires="a14">
          <p:sp>
            <p:nvSpPr>
              <p:cNvPr id="38" name="TextBox 37"/>
              <p:cNvSpPr txBox="1"/>
              <p:nvPr/>
            </p:nvSpPr>
            <p:spPr>
              <a:xfrm>
                <a:off x="160555" y="4745803"/>
                <a:ext cx="2271456" cy="369332"/>
              </a:xfrm>
              <a:prstGeom prst="rect">
                <a:avLst/>
              </a:prstGeom>
              <a:noFill/>
            </p:spPr>
            <p:txBody>
              <a:bodyPr wrap="none" rtlCol="0">
                <a:spAutoFit/>
              </a:bodyPr>
              <a:lstStyle/>
              <a:p>
                <a14:m>
                  <m:oMathPara xmlns:m="http://schemas.openxmlformats.org/officeDocument/2006/math">
                    <m:oMathParaPr>
                      <m:jc m:val="centerGroup"/>
                    </m:oMathParaPr>
                    <m:oMath xmlns:m="http://schemas.openxmlformats.org/officeDocument/2006/math">
                      <m:sSub>
                        <m:sSubPr>
                          <m:ctrlPr>
                            <a:rPr lang="en-US" i="1" smtClean="0">
                              <a:solidFill>
                                <a:srgbClr val="4E8F00"/>
                              </a:solidFill>
                              <a:latin typeface="Cambria Math" charset="0"/>
                            </a:rPr>
                          </m:ctrlPr>
                        </m:sSubPr>
                        <m:e>
                          <m:r>
                            <a:rPr lang="en-US" b="0" i="1" smtClean="0">
                              <a:solidFill>
                                <a:srgbClr val="4E8F00"/>
                              </a:solidFill>
                              <a:latin typeface="Cambria Math" charset="0"/>
                            </a:rPr>
                            <m:t>𝑥</m:t>
                          </m:r>
                        </m:e>
                        <m:sub>
                          <m:r>
                            <a:rPr lang="en-US" b="0" i="1" smtClean="0">
                              <a:solidFill>
                                <a:srgbClr val="4E8F00"/>
                              </a:solidFill>
                              <a:latin typeface="Cambria Math" charset="0"/>
                            </a:rPr>
                            <m:t>𝑖</m:t>
                          </m:r>
                        </m:sub>
                      </m:sSub>
                      <m:r>
                        <a:rPr lang="en-US" b="0" i="1" smtClean="0">
                          <a:solidFill>
                            <a:srgbClr val="4E8F00"/>
                          </a:solidFill>
                          <a:latin typeface="Cambria Math" charset="0"/>
                        </a:rPr>
                        <m:t> </m:t>
                      </m:r>
                      <m:r>
                        <a:rPr lang="en-US" b="0" i="1" smtClean="0">
                          <a:solidFill>
                            <a:schemeClr val="tx1"/>
                          </a:solidFill>
                          <a:latin typeface="Cambria Math" charset="0"/>
                        </a:rPr>
                        <m:t>:</m:t>
                      </m:r>
                      <m:r>
                        <a:rPr lang="en-US" b="0" i="1" smtClean="0">
                          <a:solidFill>
                            <a:schemeClr val="tx1"/>
                          </a:solidFill>
                          <a:latin typeface="Cambria Math" charset="0"/>
                        </a:rPr>
                        <m:t>𝐵𝑖𝑛𝑜𝑚𝑖𝑎𝑙</m:t>
                      </m:r>
                      <m:d>
                        <m:dPr>
                          <m:ctrlPr>
                            <a:rPr lang="mr-IN" b="0" i="1" smtClean="0">
                              <a:solidFill>
                                <a:schemeClr val="tx1"/>
                              </a:solidFill>
                              <a:latin typeface="Cambria Math" charset="0"/>
                            </a:rPr>
                          </m:ctrlPr>
                        </m:dPr>
                        <m:e>
                          <m:sSub>
                            <m:sSubPr>
                              <m:ctrlPr>
                                <a:rPr lang="en-US" b="0" i="1" smtClean="0">
                                  <a:solidFill>
                                    <a:srgbClr val="FF0000"/>
                                  </a:solidFill>
                                  <a:latin typeface="Cambria Math" charset="0"/>
                                </a:rPr>
                              </m:ctrlPr>
                            </m:sSubPr>
                            <m:e>
                              <m:r>
                                <a:rPr lang="en-US" b="0" i="1" smtClean="0">
                                  <a:solidFill>
                                    <a:srgbClr val="FF0000"/>
                                  </a:solidFill>
                                  <a:latin typeface="Cambria Math" charset="0"/>
                                </a:rPr>
                                <m:t>𝑛</m:t>
                              </m:r>
                            </m:e>
                            <m:sub>
                              <m:r>
                                <a:rPr lang="en-US" b="0" i="1" smtClean="0">
                                  <a:solidFill>
                                    <a:srgbClr val="FF0000"/>
                                  </a:solidFill>
                                  <a:latin typeface="Cambria Math" charset="0"/>
                                </a:rPr>
                                <m:t>𝑖</m:t>
                              </m:r>
                            </m:sub>
                          </m:sSub>
                          <m:r>
                            <a:rPr lang="en-US" b="0" i="1" smtClean="0">
                              <a:solidFill>
                                <a:schemeClr val="tx1"/>
                              </a:solidFill>
                              <a:latin typeface="Cambria Math" charset="0"/>
                            </a:rPr>
                            <m:t>,</m:t>
                          </m:r>
                          <m:sSub>
                            <m:sSubPr>
                              <m:ctrlPr>
                                <a:rPr lang="en-US" b="0" i="1" smtClean="0">
                                  <a:solidFill>
                                    <a:schemeClr val="accent4">
                                      <a:lumMod val="50000"/>
                                    </a:schemeClr>
                                  </a:solidFill>
                                  <a:latin typeface="Cambria Math" charset="0"/>
                                </a:rPr>
                              </m:ctrlPr>
                            </m:sSubPr>
                            <m:e>
                              <m:r>
                                <a:rPr lang="en-US" b="0" i="1" smtClean="0">
                                  <a:solidFill>
                                    <a:schemeClr val="accent4">
                                      <a:lumMod val="50000"/>
                                    </a:schemeClr>
                                  </a:solidFill>
                                  <a:latin typeface="Cambria Math" charset="0"/>
                                </a:rPr>
                                <m:t>𝑝</m:t>
                              </m:r>
                            </m:e>
                            <m:sub>
                              <m:r>
                                <a:rPr lang="en-US" b="0" i="1" smtClean="0">
                                  <a:solidFill>
                                    <a:schemeClr val="accent4">
                                      <a:lumMod val="50000"/>
                                    </a:schemeClr>
                                  </a:solidFill>
                                  <a:latin typeface="Cambria Math" charset="0"/>
                                </a:rPr>
                                <m:t>𝑖</m:t>
                              </m:r>
                            </m:sub>
                          </m:sSub>
                        </m:e>
                      </m:d>
                    </m:oMath>
                  </m:oMathPara>
                </a14:m>
                <a:endParaRPr lang="en-US" dirty="0">
                  <a:solidFill>
                    <a:schemeClr val="tx1"/>
                  </a:solidFill>
                </a:endParaRPr>
              </a:p>
            </p:txBody>
          </p:sp>
        </mc:Choice>
        <mc:Fallback>
          <p:sp>
            <p:nvSpPr>
              <p:cNvPr id="38" name="TextBox 37"/>
              <p:cNvSpPr txBox="1">
                <a:spLocks noRot="1" noChangeAspect="1" noMove="1" noResize="1" noEditPoints="1" noAdjustHandles="1" noChangeArrowheads="1" noChangeShapeType="1" noTextEdit="1"/>
              </p:cNvSpPr>
              <p:nvPr/>
            </p:nvSpPr>
            <p:spPr>
              <a:xfrm>
                <a:off x="160555" y="4745803"/>
                <a:ext cx="2271456" cy="369332"/>
              </a:xfrm>
              <a:prstGeom prst="rect">
                <a:avLst/>
              </a:prstGeom>
              <a:blipFill rotWithShape="0">
                <a:blip r:embed="rId7"/>
                <a:stretch>
                  <a:fillRect b="-6667"/>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9" name="TextBox 38"/>
              <p:cNvSpPr txBox="1"/>
              <p:nvPr/>
            </p:nvSpPr>
            <p:spPr>
              <a:xfrm>
                <a:off x="252279" y="5114248"/>
                <a:ext cx="2116477" cy="312650"/>
              </a:xfrm>
              <a:prstGeom prst="rect">
                <a:avLst/>
              </a:prstGeom>
              <a:noFill/>
            </p:spPr>
            <p:txBody>
              <a:bodyPr wrap="none" lIns="0" tIns="0" rIns="0" bIns="0" rtlCol="0">
                <a:spAutoFit/>
              </a:bodyPr>
              <a:lstStyle/>
              <a:p>
                <a14:m>
                  <m:oMathPara xmlns:m="http://schemas.openxmlformats.org/officeDocument/2006/math">
                    <m:oMathParaPr>
                      <m:jc m:val="centerGroup"/>
                    </m:oMathParaPr>
                    <m:oMath xmlns:m="http://schemas.openxmlformats.org/officeDocument/2006/math">
                      <m:sSub>
                        <m:sSubPr>
                          <m:ctrlPr>
                            <a:rPr lang="en-US" i="1" smtClean="0">
                              <a:solidFill>
                                <a:schemeClr val="accent4">
                                  <a:lumMod val="50000"/>
                                </a:schemeClr>
                              </a:solidFill>
                              <a:latin typeface="Cambria Math" charset="0"/>
                            </a:rPr>
                          </m:ctrlPr>
                        </m:sSubPr>
                        <m:e>
                          <m:r>
                            <a:rPr lang="en-US" b="0" i="1" smtClean="0">
                              <a:solidFill>
                                <a:schemeClr val="accent4">
                                  <a:lumMod val="50000"/>
                                </a:schemeClr>
                              </a:solidFill>
                              <a:latin typeface="Cambria Math" charset="0"/>
                            </a:rPr>
                            <m:t>𝑝</m:t>
                          </m:r>
                        </m:e>
                        <m:sub>
                          <m:r>
                            <a:rPr lang="en-US" b="0" i="1" smtClean="0">
                              <a:solidFill>
                                <a:schemeClr val="accent4">
                                  <a:lumMod val="50000"/>
                                </a:schemeClr>
                              </a:solidFill>
                              <a:latin typeface="Cambria Math" charset="0"/>
                            </a:rPr>
                            <m:t>𝑖</m:t>
                          </m:r>
                        </m:sub>
                      </m:sSub>
                      <m:r>
                        <a:rPr lang="en-US" b="0" i="1" smtClean="0">
                          <a:latin typeface="Cambria Math" charset="0"/>
                        </a:rPr>
                        <m:t> :</m:t>
                      </m:r>
                      <m:r>
                        <a:rPr lang="en-US" i="1">
                          <a:latin typeface="Cambria Math" charset="0"/>
                        </a:rPr>
                        <m:t>𝐵𝑒𝑡𝑎</m:t>
                      </m:r>
                      <m:d>
                        <m:dPr>
                          <m:ctrlPr>
                            <a:rPr lang="mr-IN" i="1" smtClean="0">
                              <a:latin typeface="Cambria Math" charset="0"/>
                            </a:rPr>
                          </m:ctrlPr>
                        </m:dPr>
                        <m:e>
                          <m:r>
                            <a:rPr lang="mr-IN" i="1">
                              <a:latin typeface="Cambria Math" charset="0"/>
                              <a:ea typeface="Cambria Math" charset="0"/>
                              <a:cs typeface="Cambria Math" charset="0"/>
                            </a:rPr>
                            <m:t>𝜇</m:t>
                          </m:r>
                          <m:d>
                            <m:dPr>
                              <m:begChr m:val="|"/>
                              <m:endChr m:val=""/>
                              <m:ctrlPr>
                                <a:rPr lang="hr-HR" i="1">
                                  <a:latin typeface="Cambria Math" charset="0"/>
                                  <a:ea typeface="Cambria Math" charset="0"/>
                                  <a:cs typeface="Cambria Math" charset="0"/>
                                </a:rPr>
                              </m:ctrlPr>
                            </m:dPr>
                            <m:e>
                              <m:sSub>
                                <m:sSubPr>
                                  <m:ctrlPr>
                                    <a:rPr lang="en-US" b="1" i="1" smtClean="0">
                                      <a:solidFill>
                                        <a:srgbClr val="7030A0"/>
                                      </a:solidFill>
                                      <a:latin typeface="Cambria Math" charset="0"/>
                                      <a:ea typeface="Cambria Math" charset="0"/>
                                      <a:cs typeface="Cambria Math" charset="0"/>
                                    </a:rPr>
                                  </m:ctrlPr>
                                </m:sSubPr>
                                <m:e>
                                  <m:r>
                                    <a:rPr lang="en-US" b="1" i="1">
                                      <a:solidFill>
                                        <a:srgbClr val="7030A0"/>
                                      </a:solidFill>
                                      <a:latin typeface="Cambria Math" charset="0"/>
                                      <a:ea typeface="Cambria Math" charset="0"/>
                                      <a:cs typeface="Cambria Math" charset="0"/>
                                    </a:rPr>
                                    <m:t>𝑹</m:t>
                                  </m:r>
                                </m:e>
                                <m:sub>
                                  <m:r>
                                    <a:rPr lang="en-US" b="1" i="1">
                                      <a:solidFill>
                                        <a:srgbClr val="7030A0"/>
                                      </a:solidFill>
                                      <a:latin typeface="Cambria Math" charset="0"/>
                                      <a:ea typeface="Cambria Math" charset="0"/>
                                      <a:cs typeface="Cambria Math" charset="0"/>
                                    </a:rPr>
                                    <m:t>𝒊</m:t>
                                  </m:r>
                                </m:sub>
                              </m:sSub>
                            </m:e>
                          </m:d>
                          <m:r>
                            <a:rPr lang="en-US" i="1">
                              <a:latin typeface="Cambria Math" charset="0"/>
                              <a:ea typeface="Cambria Math" charset="0"/>
                              <a:cs typeface="Cambria Math" charset="0"/>
                            </a:rPr>
                            <m:t>,</m:t>
                          </m:r>
                          <m:r>
                            <a:rPr lang="en-US" i="1">
                              <a:latin typeface="Cambria Math" charset="0"/>
                              <a:ea typeface="Cambria Math" charset="0"/>
                              <a:cs typeface="Cambria Math" charset="0"/>
                            </a:rPr>
                            <m:t>𝜎</m:t>
                          </m:r>
                          <m:d>
                            <m:dPr>
                              <m:begChr m:val="|"/>
                              <m:endChr m:val=""/>
                              <m:ctrlPr>
                                <a:rPr lang="hr-HR" i="1" smtClean="0">
                                  <a:latin typeface="Cambria Math" charset="0"/>
                                  <a:ea typeface="Cambria Math" charset="0"/>
                                  <a:cs typeface="Cambria Math" charset="0"/>
                                </a:rPr>
                              </m:ctrlPr>
                            </m:dPr>
                            <m:e>
                              <m:sSub>
                                <m:sSubPr>
                                  <m:ctrlPr>
                                    <a:rPr lang="en-US" b="1" i="1" smtClean="0">
                                      <a:solidFill>
                                        <a:srgbClr val="7030A0"/>
                                      </a:solidFill>
                                      <a:latin typeface="Cambria Math" charset="0"/>
                                      <a:ea typeface="Cambria Math" charset="0"/>
                                      <a:cs typeface="Cambria Math" charset="0"/>
                                    </a:rPr>
                                  </m:ctrlPr>
                                </m:sSubPr>
                                <m:e>
                                  <m:r>
                                    <a:rPr lang="en-US" b="1" i="1">
                                      <a:solidFill>
                                        <a:srgbClr val="7030A0"/>
                                      </a:solidFill>
                                      <a:latin typeface="Cambria Math" charset="0"/>
                                      <a:ea typeface="Cambria Math" charset="0"/>
                                      <a:cs typeface="Cambria Math" charset="0"/>
                                    </a:rPr>
                                    <m:t>𝑹</m:t>
                                  </m:r>
                                </m:e>
                                <m:sub>
                                  <m:r>
                                    <a:rPr lang="en-US" b="1" i="1">
                                      <a:solidFill>
                                        <a:srgbClr val="7030A0"/>
                                      </a:solidFill>
                                      <a:latin typeface="Cambria Math" charset="0"/>
                                      <a:ea typeface="Cambria Math" charset="0"/>
                                      <a:cs typeface="Cambria Math" charset="0"/>
                                    </a:rPr>
                                    <m:t>𝒊</m:t>
                                  </m:r>
                                </m:sub>
                              </m:sSub>
                            </m:e>
                          </m:d>
                        </m:e>
                      </m:d>
                    </m:oMath>
                  </m:oMathPara>
                </a14:m>
                <a:endParaRPr lang="en-US" dirty="0"/>
              </a:p>
            </p:txBody>
          </p:sp>
        </mc:Choice>
        <mc:Fallback>
          <p:sp>
            <p:nvSpPr>
              <p:cNvPr id="39" name="TextBox 38"/>
              <p:cNvSpPr txBox="1">
                <a:spLocks noRot="1" noChangeAspect="1" noMove="1" noResize="1" noEditPoints="1" noAdjustHandles="1" noChangeArrowheads="1" noChangeShapeType="1" noTextEdit="1"/>
              </p:cNvSpPr>
              <p:nvPr/>
            </p:nvSpPr>
            <p:spPr>
              <a:xfrm>
                <a:off x="252279" y="5114248"/>
                <a:ext cx="2116477" cy="312650"/>
              </a:xfrm>
              <a:prstGeom prst="rect">
                <a:avLst/>
              </a:prstGeom>
              <a:blipFill rotWithShape="0">
                <a:blip r:embed="rId8"/>
                <a:stretch>
                  <a:fillRect l="-2011" t="-217647" r="-9195" b="-31568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0" name="TextBox 39"/>
              <p:cNvSpPr txBox="1"/>
              <p:nvPr/>
            </p:nvSpPr>
            <p:spPr>
              <a:xfrm>
                <a:off x="286923" y="5479019"/>
                <a:ext cx="3511667" cy="589649"/>
              </a:xfrm>
              <a:prstGeom prst="rect">
                <a:avLst/>
              </a:prstGeom>
              <a:noFill/>
            </p:spPr>
            <p:txBody>
              <a:bodyPr wrap="none" lIns="0" tIns="0" rIns="0" bIns="0" rtlCol="0">
                <a:spAutoFit/>
              </a:bodyPr>
              <a:lstStyle/>
              <a:p>
                <a14:m>
                  <m:oMath xmlns:m="http://schemas.openxmlformats.org/officeDocument/2006/math">
                    <m:r>
                      <a:rPr lang="mr-IN" i="1">
                        <a:latin typeface="Cambria Math" charset="0"/>
                        <a:ea typeface="Cambria Math" charset="0"/>
                        <a:cs typeface="Cambria Math" charset="0"/>
                      </a:rPr>
                      <m:t>𝜇</m:t>
                    </m:r>
                    <m:d>
                      <m:dPr>
                        <m:begChr m:val="|"/>
                        <m:endChr m:val=""/>
                        <m:ctrlPr>
                          <a:rPr lang="hr-HR" i="1">
                            <a:latin typeface="Cambria Math" charset="0"/>
                            <a:ea typeface="Cambria Math" charset="0"/>
                            <a:cs typeface="Cambria Math" charset="0"/>
                          </a:rPr>
                        </m:ctrlPr>
                      </m:dPr>
                      <m:e>
                        <m:sSub>
                          <m:sSubPr>
                            <m:ctrlPr>
                              <a:rPr lang="en-US" b="1" i="1">
                                <a:solidFill>
                                  <a:srgbClr val="7030A0"/>
                                </a:solidFill>
                                <a:latin typeface="Cambria Math" charset="0"/>
                                <a:ea typeface="Cambria Math" charset="0"/>
                                <a:cs typeface="Cambria Math" charset="0"/>
                              </a:rPr>
                            </m:ctrlPr>
                          </m:sSubPr>
                          <m:e>
                            <m:r>
                              <a:rPr lang="en-US" b="1" i="1">
                                <a:solidFill>
                                  <a:srgbClr val="7030A0"/>
                                </a:solidFill>
                                <a:latin typeface="Cambria Math" charset="0"/>
                                <a:ea typeface="Cambria Math" charset="0"/>
                                <a:cs typeface="Cambria Math" charset="0"/>
                              </a:rPr>
                              <m:t>𝑹</m:t>
                            </m:r>
                          </m:e>
                          <m:sub>
                            <m:r>
                              <a:rPr lang="en-US" b="1" i="1">
                                <a:solidFill>
                                  <a:srgbClr val="7030A0"/>
                                </a:solidFill>
                                <a:latin typeface="Cambria Math" charset="0"/>
                                <a:ea typeface="Cambria Math" charset="0"/>
                                <a:cs typeface="Cambria Math" charset="0"/>
                              </a:rPr>
                              <m:t>𝒊</m:t>
                            </m:r>
                          </m:sub>
                        </m:sSub>
                      </m:e>
                    </m:d>
                    <m:r>
                      <a:rPr lang="en-US" i="1">
                        <a:latin typeface="Cambria Math" charset="0"/>
                        <a:ea typeface="Cambria Math" charset="0"/>
                        <a:cs typeface="Cambria Math" charset="0"/>
                      </a:rPr>
                      <m:t>,</m:t>
                    </m:r>
                    <m:r>
                      <a:rPr lang="en-US" i="1">
                        <a:latin typeface="Cambria Math" charset="0"/>
                        <a:ea typeface="Cambria Math" charset="0"/>
                        <a:cs typeface="Cambria Math" charset="0"/>
                      </a:rPr>
                      <m:t>𝜎</m:t>
                    </m:r>
                    <m:d>
                      <m:dPr>
                        <m:begChr m:val="|"/>
                        <m:endChr m:val=""/>
                        <m:ctrlPr>
                          <a:rPr lang="hr-HR" i="1">
                            <a:latin typeface="Cambria Math" charset="0"/>
                            <a:ea typeface="Cambria Math" charset="0"/>
                            <a:cs typeface="Cambria Math" charset="0"/>
                          </a:rPr>
                        </m:ctrlPr>
                      </m:dPr>
                      <m:e>
                        <m:sSub>
                          <m:sSubPr>
                            <m:ctrlPr>
                              <a:rPr lang="en-US" b="1" i="1">
                                <a:solidFill>
                                  <a:srgbClr val="7030A0"/>
                                </a:solidFill>
                                <a:latin typeface="Cambria Math" charset="0"/>
                                <a:ea typeface="Cambria Math" charset="0"/>
                                <a:cs typeface="Cambria Math" charset="0"/>
                              </a:rPr>
                            </m:ctrlPr>
                          </m:sSubPr>
                          <m:e>
                            <m:r>
                              <a:rPr lang="en-US" b="1" i="1">
                                <a:solidFill>
                                  <a:srgbClr val="7030A0"/>
                                </a:solidFill>
                                <a:latin typeface="Cambria Math" charset="0"/>
                                <a:ea typeface="Cambria Math" charset="0"/>
                                <a:cs typeface="Cambria Math" charset="0"/>
                              </a:rPr>
                              <m:t>𝑹</m:t>
                            </m:r>
                          </m:e>
                          <m:sub>
                            <m:r>
                              <a:rPr lang="en-US" b="1" i="1">
                                <a:solidFill>
                                  <a:srgbClr val="7030A0"/>
                                </a:solidFill>
                                <a:latin typeface="Cambria Math" charset="0"/>
                                <a:ea typeface="Cambria Math" charset="0"/>
                                <a:cs typeface="Cambria Math" charset="0"/>
                              </a:rPr>
                              <m:t>𝒊</m:t>
                            </m:r>
                          </m:sub>
                        </m:sSub>
                      </m:e>
                    </m:d>
                  </m:oMath>
                </a14:m>
                <a:r>
                  <a:rPr lang="en-US" dirty="0" smtClean="0"/>
                  <a:t> : constant within the same</a:t>
                </a:r>
              </a:p>
              <a:p>
                <a:r>
                  <a:rPr lang="en-US" dirty="0" smtClean="0"/>
                  <a:t>covariate rank</a:t>
                </a:r>
                <a:endParaRPr lang="en-US" dirty="0"/>
              </a:p>
            </p:txBody>
          </p:sp>
        </mc:Choice>
        <mc:Fallback>
          <p:sp>
            <p:nvSpPr>
              <p:cNvPr id="40" name="TextBox 39"/>
              <p:cNvSpPr txBox="1">
                <a:spLocks noRot="1" noChangeAspect="1" noMove="1" noResize="1" noEditPoints="1" noAdjustHandles="1" noChangeArrowheads="1" noChangeShapeType="1" noTextEdit="1"/>
              </p:cNvSpPr>
              <p:nvPr/>
            </p:nvSpPr>
            <p:spPr>
              <a:xfrm>
                <a:off x="286923" y="5479019"/>
                <a:ext cx="3511667" cy="589649"/>
              </a:xfrm>
              <a:prstGeom prst="rect">
                <a:avLst/>
              </a:prstGeom>
              <a:blipFill rotWithShape="0">
                <a:blip r:embed="rId9"/>
                <a:stretch>
                  <a:fillRect l="-12153" t="-114433" r="-3472" b="-118557"/>
                </a:stretch>
              </a:blipFill>
            </p:spPr>
            <p:txBody>
              <a:bodyPr/>
              <a:lstStyle/>
              <a:p>
                <a:r>
                  <a:rPr lang="en-US">
                    <a:noFill/>
                  </a:rPr>
                  <a:t> </a:t>
                </a:r>
              </a:p>
            </p:txBody>
          </p:sp>
        </mc:Fallback>
      </mc:AlternateContent>
      <p:sp>
        <p:nvSpPr>
          <p:cNvPr id="48" name="Rectangle 47"/>
          <p:cNvSpPr/>
          <p:nvPr/>
        </p:nvSpPr>
        <p:spPr>
          <a:xfrm>
            <a:off x="8563100" y="979428"/>
            <a:ext cx="3452193" cy="2328217"/>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17"/>
          <p:cNvSpPr>
            <a:spLocks noChangeArrowheads="1"/>
          </p:cNvSpPr>
          <p:nvPr/>
        </p:nvSpPr>
        <p:spPr bwMode="auto">
          <a:xfrm>
            <a:off x="9982200" y="3350299"/>
            <a:ext cx="211788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Char char="•"/>
              <a:defRPr sz="2400">
                <a:solidFill>
                  <a:schemeClr val="tx1"/>
                </a:solidFill>
                <a:latin typeface="Arial" charset="0"/>
                <a:ea typeface="ＭＳ Ｐゴシック" charset="-128"/>
              </a:defRPr>
            </a:lvl1pPr>
            <a:lvl2pPr marL="742950" indent="-285750" defTabSz="457200">
              <a:spcBef>
                <a:spcPct val="20000"/>
              </a:spcBef>
              <a:buFont typeface="Lucida Grande" charset="0"/>
              <a:buChar char="-"/>
              <a:defRPr sz="2400">
                <a:solidFill>
                  <a:schemeClr val="tx1"/>
                </a:solidFill>
                <a:latin typeface="Arial" charset="0"/>
                <a:ea typeface="ＭＳ Ｐゴシック" charset="-128"/>
              </a:defRPr>
            </a:lvl2pPr>
            <a:lvl3pPr marL="1143000" indent="-228600" defTabSz="457200">
              <a:spcBef>
                <a:spcPct val="20000"/>
              </a:spcBef>
              <a:buChar char="•"/>
              <a:defRPr sz="2000">
                <a:solidFill>
                  <a:schemeClr val="tx1"/>
                </a:solidFill>
                <a:latin typeface="Arial" charset="0"/>
                <a:ea typeface="ＭＳ Ｐゴシック" charset="-128"/>
              </a:defRPr>
            </a:lvl3pPr>
            <a:lvl4pPr marL="1600200" indent="-228600" defTabSz="457200">
              <a:spcBef>
                <a:spcPct val="20000"/>
              </a:spcBef>
              <a:buChar char="–"/>
              <a:defRPr sz="2000">
                <a:solidFill>
                  <a:schemeClr val="tx1"/>
                </a:solidFill>
                <a:latin typeface="Arial" charset="0"/>
                <a:ea typeface="ＭＳ Ｐゴシック" charset="-128"/>
              </a:defRPr>
            </a:lvl4pPr>
            <a:lvl5pPr marL="2057400" indent="-228600" defTabSz="457200">
              <a:spcBef>
                <a:spcPct val="20000"/>
              </a:spcBef>
              <a:buFont typeface="Lucida Grande" charset="0"/>
              <a:buChar char="*"/>
              <a:defRPr sz="2000">
                <a:solidFill>
                  <a:schemeClr val="tx1"/>
                </a:solidFill>
                <a:latin typeface="Arial" charset="0"/>
                <a:ea typeface="ＭＳ Ｐゴシック" charset="-128"/>
              </a:defRPr>
            </a:lvl5pPr>
            <a:lvl6pPr marL="25146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6pPr>
            <a:lvl7pPr marL="29718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7pPr>
            <a:lvl8pPr marL="34290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8pPr>
            <a:lvl9pPr marL="3886200" indent="-228600" defTabSz="457200" eaLnBrk="0" fontAlgn="base" hangingPunct="0">
              <a:spcBef>
                <a:spcPct val="20000"/>
              </a:spcBef>
              <a:spcAft>
                <a:spcPct val="0"/>
              </a:spcAft>
              <a:buFont typeface="Lucida Grande" charset="0"/>
              <a:buChar char="*"/>
              <a:defRPr sz="2000">
                <a:solidFill>
                  <a:schemeClr val="tx1"/>
                </a:solidFill>
                <a:latin typeface="Arial" charset="0"/>
                <a:ea typeface="ＭＳ Ｐゴシック" charset="-128"/>
              </a:defRPr>
            </a:lvl9pPr>
          </a:lstStyle>
          <a:p>
            <a:pPr eaLnBrk="1" hangingPunct="1">
              <a:spcBef>
                <a:spcPct val="0"/>
              </a:spcBef>
              <a:buFontTx/>
              <a:buNone/>
            </a:pPr>
            <a:r>
              <a:rPr lang="en-US" altLang="en-US" sz="1100" dirty="0">
                <a:solidFill>
                  <a:srgbClr val="7F7F7F"/>
                </a:solidFill>
              </a:rPr>
              <a:t>[Lochovsky et al. </a:t>
            </a:r>
            <a:r>
              <a:rPr lang="en-US" altLang="en-US" sz="1100" dirty="0" smtClean="0">
                <a:solidFill>
                  <a:srgbClr val="7F7F7F"/>
                </a:solidFill>
              </a:rPr>
              <a:t>under review</a:t>
            </a:r>
            <a:r>
              <a:rPr lang="en-US" altLang="ja-JP" sz="1100" dirty="0" smtClean="0">
                <a:solidFill>
                  <a:srgbClr val="7F7F7F"/>
                </a:solidFill>
              </a:rPr>
              <a:t>]</a:t>
            </a:r>
            <a:endParaRPr lang="en-US" altLang="en-US" sz="1100" dirty="0">
              <a:solidFill>
                <a:srgbClr val="7F7F7F"/>
              </a:solidFill>
              <a:latin typeface="Calibri" charset="0"/>
            </a:endParaRPr>
          </a:p>
        </p:txBody>
      </p:sp>
    </p:spTree>
    <p:extLst>
      <p:ext uri="{BB962C8B-B14F-4D97-AF65-F5344CB8AC3E}">
        <p14:creationId xmlns:p14="http://schemas.microsoft.com/office/powerpoint/2010/main" val="734556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Non-parametric Model </a:t>
            </a:r>
            <a:r>
              <a:rPr lang="en-US" dirty="0"/>
              <a:t>Overview</a:t>
            </a:r>
          </a:p>
        </p:txBody>
      </p:sp>
      <p:sp>
        <p:nvSpPr>
          <p:cNvPr id="3" name="Content Placeholder 2"/>
          <p:cNvSpPr>
            <a:spLocks noGrp="1"/>
          </p:cNvSpPr>
          <p:nvPr>
            <p:ph idx="1"/>
          </p:nvPr>
        </p:nvSpPr>
        <p:spPr/>
        <p:txBody>
          <a:bodyPr>
            <a:normAutofit/>
          </a:bodyPr>
          <a:lstStyle/>
          <a:p>
            <a:r>
              <a:rPr lang="en-US" u="sng" dirty="0" smtClean="0"/>
              <a:t>M</a:t>
            </a:r>
            <a:r>
              <a:rPr lang="en-US" dirty="0" smtClean="0"/>
              <a:t>utations </a:t>
            </a:r>
            <a:r>
              <a:rPr lang="en-US" u="sng" dirty="0" smtClean="0"/>
              <a:t>O</a:t>
            </a:r>
            <a:r>
              <a:rPr lang="en-US" dirty="0" smtClean="0"/>
              <a:t>verburdening </a:t>
            </a:r>
            <a:r>
              <a:rPr lang="en-US" u="sng" dirty="0" smtClean="0"/>
              <a:t>A</a:t>
            </a:r>
            <a:r>
              <a:rPr lang="en-US" dirty="0" smtClean="0"/>
              <a:t>nnotations </a:t>
            </a:r>
            <a:r>
              <a:rPr lang="en-US" u="sng" dirty="0" smtClean="0"/>
              <a:t>T</a:t>
            </a:r>
            <a:r>
              <a:rPr lang="en-US" dirty="0" smtClean="0"/>
              <a:t>ool: MOAT</a:t>
            </a:r>
          </a:p>
          <a:p>
            <a:r>
              <a:rPr lang="en-US" dirty="0" smtClean="0"/>
              <a:t>Provide </a:t>
            </a:r>
            <a:r>
              <a:rPr lang="en-US" dirty="0"/>
              <a:t>an </a:t>
            </a:r>
            <a:r>
              <a:rPr lang="en-US" i="1" u="sng" dirty="0"/>
              <a:t>nonparametric</a:t>
            </a:r>
            <a:r>
              <a:rPr lang="en-US" dirty="0"/>
              <a:t> method for determining significant mutation burdens in genome variant datasets</a:t>
            </a:r>
          </a:p>
          <a:p>
            <a:r>
              <a:rPr lang="en-US" dirty="0"/>
              <a:t>Permute variants in accordance with known background mutation rate patterns</a:t>
            </a:r>
          </a:p>
          <a:p>
            <a:r>
              <a:rPr lang="en-US" dirty="0"/>
              <a:t>Demonstration with cancer genomes, although method is applicable to any genome variant </a:t>
            </a:r>
            <a:r>
              <a:rPr lang="en-US" dirty="0" smtClean="0"/>
              <a:t>set</a:t>
            </a:r>
          </a:p>
          <a:p>
            <a:r>
              <a:rPr lang="en-US" dirty="0" smtClean="0"/>
              <a:t>Computationally expensive</a:t>
            </a:r>
          </a:p>
          <a:p>
            <a:pPr lvl="1"/>
            <a:r>
              <a:rPr lang="en-US" dirty="0" smtClean="0"/>
              <a:t>Address with general purpose GPU acceleration</a:t>
            </a:r>
            <a:endParaRPr lang="en-US" dirty="0"/>
          </a:p>
        </p:txBody>
      </p:sp>
      <p:sp>
        <p:nvSpPr>
          <p:cNvPr id="4" name="Slide Number Placeholder 3"/>
          <p:cNvSpPr>
            <a:spLocks noGrp="1"/>
          </p:cNvSpPr>
          <p:nvPr>
            <p:ph type="sldNum" sz="quarter" idx="12"/>
          </p:nvPr>
        </p:nvSpPr>
        <p:spPr/>
        <p:txBody>
          <a:bodyPr/>
          <a:lstStyle/>
          <a:p>
            <a:fld id="{44F060AF-B61B-8141-8947-7E43BD1D209A}" type="slidenum">
              <a:rPr lang="en-US" smtClean="0"/>
              <a:t>7</a:t>
            </a:fld>
            <a:endParaRPr lang="en-US"/>
          </a:p>
        </p:txBody>
      </p:sp>
    </p:spTree>
    <p:extLst>
      <p:ext uri="{BB962C8B-B14F-4D97-AF65-F5344CB8AC3E}">
        <p14:creationId xmlns:p14="http://schemas.microsoft.com/office/powerpoint/2010/main" val="1632324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MOAT-a: Annotation-based permutation</a:t>
            </a:r>
            <a:endParaRPr lang="en-US" dirty="0"/>
          </a:p>
        </p:txBody>
      </p:sp>
      <p:sp>
        <p:nvSpPr>
          <p:cNvPr id="3" name="Content Placeholder 2"/>
          <p:cNvSpPr>
            <a:spLocks noGrp="1"/>
          </p:cNvSpPr>
          <p:nvPr>
            <p:ph idx="1"/>
          </p:nvPr>
        </p:nvSpPr>
        <p:spPr>
          <a:xfrm>
            <a:off x="838200" y="1822366"/>
            <a:ext cx="10515600" cy="1894611"/>
          </a:xfrm>
        </p:spPr>
        <p:txBody>
          <a:bodyPr>
            <a:normAutofit fontScale="85000" lnSpcReduction="20000"/>
          </a:bodyPr>
          <a:lstStyle/>
          <a:p>
            <a:r>
              <a:rPr lang="en-US" dirty="0" smtClean="0"/>
              <a:t>Is </a:t>
            </a:r>
            <a:r>
              <a:rPr lang="en-US" dirty="0"/>
              <a:t>the mutation burden of a </a:t>
            </a:r>
            <a:r>
              <a:rPr lang="en-US" dirty="0" smtClean="0"/>
              <a:t>randomly placed bin </a:t>
            </a:r>
            <a:r>
              <a:rPr lang="en-US" dirty="0"/>
              <a:t>of the same length in the local genome region greater or less than the burden of the </a:t>
            </a:r>
            <a:r>
              <a:rPr lang="en-US" dirty="0" smtClean="0"/>
              <a:t>annotation?</a:t>
            </a:r>
            <a:endParaRPr lang="en-US" dirty="0"/>
          </a:p>
          <a:p>
            <a:r>
              <a:rPr lang="en-US" dirty="0" smtClean="0"/>
              <a:t>Pick </a:t>
            </a:r>
            <a:r>
              <a:rPr lang="en-US" i="1" dirty="0" smtClean="0"/>
              <a:t>n</a:t>
            </a:r>
            <a:r>
              <a:rPr lang="en-US" dirty="0" smtClean="0"/>
              <a:t> </a:t>
            </a:r>
            <a:r>
              <a:rPr lang="en-US" dirty="0" smtClean="0"/>
              <a:t>permutation bins </a:t>
            </a:r>
            <a:r>
              <a:rPr lang="en-US" dirty="0" smtClean="0"/>
              <a:t>within the boundaries of </a:t>
            </a:r>
            <a:r>
              <a:rPr lang="en-US" i="1" dirty="0" err="1" smtClean="0"/>
              <a:t>d_min</a:t>
            </a:r>
            <a:r>
              <a:rPr lang="en-US" dirty="0" smtClean="0"/>
              <a:t> and </a:t>
            </a:r>
            <a:r>
              <a:rPr lang="en-US" i="1" dirty="0" err="1" smtClean="0"/>
              <a:t>d_max</a:t>
            </a:r>
            <a:r>
              <a:rPr lang="en-US" i="1" dirty="0" smtClean="0">
                <a:solidFill>
                  <a:srgbClr val="7030A0"/>
                </a:solidFill>
              </a:rPr>
              <a:t> </a:t>
            </a:r>
            <a:r>
              <a:rPr lang="en-US" dirty="0" smtClean="0"/>
              <a:t>(upstream and downstream)</a:t>
            </a:r>
          </a:p>
          <a:p>
            <a:r>
              <a:rPr lang="en-US" dirty="0"/>
              <a:t>Out of the </a:t>
            </a:r>
            <a:r>
              <a:rPr lang="en-US" i="1" dirty="0"/>
              <a:t>n</a:t>
            </a:r>
            <a:r>
              <a:rPr lang="en-US" dirty="0"/>
              <a:t> variant counts from </a:t>
            </a:r>
            <a:r>
              <a:rPr lang="en-US" dirty="0" smtClean="0"/>
              <a:t>permutation bins</a:t>
            </a:r>
            <a:r>
              <a:rPr lang="en-US" dirty="0" smtClean="0"/>
              <a:t>, </a:t>
            </a:r>
            <a:r>
              <a:rPr lang="en-US" dirty="0"/>
              <a:t>how many are &gt;= the variant count of the actual annotation </a:t>
            </a:r>
            <a:r>
              <a:rPr lang="en-US" i="1" dirty="0" smtClean="0"/>
              <a:t>a</a:t>
            </a:r>
            <a:r>
              <a:rPr lang="en-US" dirty="0" smtClean="0"/>
              <a:t>?</a:t>
            </a:r>
          </a:p>
          <a:p>
            <a:endParaRPr lang="en-US" dirty="0"/>
          </a:p>
        </p:txBody>
      </p:sp>
      <p:sp>
        <p:nvSpPr>
          <p:cNvPr id="4" name="Slide Number Placeholder 3"/>
          <p:cNvSpPr>
            <a:spLocks noGrp="1"/>
          </p:cNvSpPr>
          <p:nvPr>
            <p:ph type="sldNum" sz="quarter" idx="12"/>
          </p:nvPr>
        </p:nvSpPr>
        <p:spPr/>
        <p:txBody>
          <a:bodyPr/>
          <a:lstStyle/>
          <a:p>
            <a:fld id="{44F060AF-B61B-8141-8947-7E43BD1D209A}" type="slidenum">
              <a:rPr lang="en-US" smtClean="0"/>
              <a:t>8</a:t>
            </a:fld>
            <a:endParaRPr lang="en-US"/>
          </a:p>
        </p:txBody>
      </p:sp>
      <p:grpSp>
        <p:nvGrpSpPr>
          <p:cNvPr id="5" name="Group 4"/>
          <p:cNvGrpSpPr/>
          <p:nvPr/>
        </p:nvGrpSpPr>
        <p:grpSpPr>
          <a:xfrm>
            <a:off x="3010427" y="3478090"/>
            <a:ext cx="6185758" cy="3117148"/>
            <a:chOff x="2986677" y="3438026"/>
            <a:chExt cx="6185758" cy="3117148"/>
          </a:xfrm>
        </p:grpSpPr>
        <p:cxnSp>
          <p:nvCxnSpPr>
            <p:cNvPr id="90" name="Straight Connector 89"/>
            <p:cNvCxnSpPr/>
            <p:nvPr/>
          </p:nvCxnSpPr>
          <p:spPr>
            <a:xfrm flipV="1">
              <a:off x="2988044" y="4663147"/>
              <a:ext cx="6112751" cy="205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91" name="Rectangle 90"/>
            <p:cNvSpPr/>
            <p:nvPr/>
          </p:nvSpPr>
          <p:spPr>
            <a:xfrm>
              <a:off x="5811421" y="4587537"/>
              <a:ext cx="520816" cy="178160"/>
            </a:xfrm>
            <a:prstGeom prst="rect">
              <a:avLst/>
            </a:prstGeom>
            <a:pattFill prst="ltHorz">
              <a:fgClr>
                <a:schemeClr val="tx1"/>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92" name="Straight Connector 91"/>
            <p:cNvCxnSpPr/>
            <p:nvPr/>
          </p:nvCxnSpPr>
          <p:spPr>
            <a:xfrm>
              <a:off x="5165052" y="4594625"/>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4648889" y="4594625"/>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5834434" y="4594625"/>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6458044" y="4594625"/>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6225047" y="4594625"/>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7" name="Straight Connector 96"/>
            <p:cNvCxnSpPr/>
            <p:nvPr/>
          </p:nvCxnSpPr>
          <p:spPr>
            <a:xfrm>
              <a:off x="3703195" y="4594625"/>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8" name="Straight Connector 97"/>
            <p:cNvCxnSpPr/>
            <p:nvPr/>
          </p:nvCxnSpPr>
          <p:spPr>
            <a:xfrm>
              <a:off x="7369475" y="4594625"/>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9" name="Straight Connector 98"/>
            <p:cNvCxnSpPr/>
            <p:nvPr/>
          </p:nvCxnSpPr>
          <p:spPr>
            <a:xfrm>
              <a:off x="8027349" y="4594625"/>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a:off x="7671000" y="4594625"/>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a:off x="3401668" y="4594625"/>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2" name="Straight Connector 101"/>
            <p:cNvCxnSpPr/>
            <p:nvPr/>
          </p:nvCxnSpPr>
          <p:spPr>
            <a:xfrm>
              <a:off x="9048425" y="4592437"/>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2988044" y="5407859"/>
              <a:ext cx="6112751" cy="20558"/>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flipV="1">
              <a:off x="2988044" y="5865060"/>
              <a:ext cx="6112751" cy="20558"/>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flipV="1">
              <a:off x="2986677" y="6335792"/>
              <a:ext cx="6112751" cy="20558"/>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6" name="TextBox 105"/>
            <p:cNvSpPr txBox="1"/>
            <p:nvPr/>
          </p:nvSpPr>
          <p:spPr>
            <a:xfrm>
              <a:off x="4288319" y="3900065"/>
              <a:ext cx="657616" cy="300082"/>
            </a:xfrm>
            <a:prstGeom prst="rect">
              <a:avLst/>
            </a:prstGeom>
            <a:noFill/>
          </p:spPr>
          <p:txBody>
            <a:bodyPr wrap="none" rtlCol="0">
              <a:spAutoFit/>
            </a:bodyPr>
            <a:lstStyle/>
            <a:p>
              <a:r>
                <a:rPr lang="en-US" sz="1350" i="1" dirty="0" err="1"/>
                <a:t>d_max</a:t>
              </a:r>
              <a:endParaRPr lang="en-US" sz="1350" i="1" dirty="0"/>
            </a:p>
          </p:txBody>
        </p:sp>
        <p:sp>
          <p:nvSpPr>
            <p:cNvPr id="107" name="TextBox 106"/>
            <p:cNvSpPr txBox="1"/>
            <p:nvPr/>
          </p:nvSpPr>
          <p:spPr>
            <a:xfrm>
              <a:off x="5255628" y="4190566"/>
              <a:ext cx="631904" cy="300082"/>
            </a:xfrm>
            <a:prstGeom prst="rect">
              <a:avLst/>
            </a:prstGeom>
            <a:noFill/>
          </p:spPr>
          <p:txBody>
            <a:bodyPr wrap="none" rtlCol="0">
              <a:spAutoFit/>
            </a:bodyPr>
            <a:lstStyle/>
            <a:p>
              <a:r>
                <a:rPr lang="en-US" sz="1350" i="1" dirty="0" err="1"/>
                <a:t>d_min</a:t>
              </a:r>
              <a:endParaRPr lang="en-US" sz="1350" i="1" dirty="0"/>
            </a:p>
          </p:txBody>
        </p:sp>
        <p:sp>
          <p:nvSpPr>
            <p:cNvPr id="108" name="TextBox 107"/>
            <p:cNvSpPr txBox="1"/>
            <p:nvPr/>
          </p:nvSpPr>
          <p:spPr>
            <a:xfrm>
              <a:off x="6342995" y="4192979"/>
              <a:ext cx="631904" cy="300082"/>
            </a:xfrm>
            <a:prstGeom prst="rect">
              <a:avLst/>
            </a:prstGeom>
            <a:noFill/>
          </p:spPr>
          <p:txBody>
            <a:bodyPr wrap="none" rtlCol="0">
              <a:spAutoFit/>
            </a:bodyPr>
            <a:lstStyle/>
            <a:p>
              <a:r>
                <a:rPr lang="en-US" sz="1350" i="1" dirty="0" err="1"/>
                <a:t>d_min</a:t>
              </a:r>
              <a:endParaRPr lang="en-US" sz="1350" i="1" dirty="0"/>
            </a:p>
          </p:txBody>
        </p:sp>
        <p:sp>
          <p:nvSpPr>
            <p:cNvPr id="109" name="TextBox 108"/>
            <p:cNvSpPr txBox="1"/>
            <p:nvPr/>
          </p:nvSpPr>
          <p:spPr>
            <a:xfrm>
              <a:off x="7232634" y="3897554"/>
              <a:ext cx="657616" cy="300082"/>
            </a:xfrm>
            <a:prstGeom prst="rect">
              <a:avLst/>
            </a:prstGeom>
            <a:noFill/>
          </p:spPr>
          <p:txBody>
            <a:bodyPr wrap="none" rtlCol="0">
              <a:spAutoFit/>
            </a:bodyPr>
            <a:lstStyle/>
            <a:p>
              <a:r>
                <a:rPr lang="en-US" sz="1350" i="1" dirty="0" err="1"/>
                <a:t>d_max</a:t>
              </a:r>
              <a:endParaRPr lang="en-US" sz="1350" i="1" dirty="0"/>
            </a:p>
          </p:txBody>
        </p:sp>
        <p:sp>
          <p:nvSpPr>
            <p:cNvPr id="110" name="TextBox 109"/>
            <p:cNvSpPr txBox="1"/>
            <p:nvPr/>
          </p:nvSpPr>
          <p:spPr>
            <a:xfrm>
              <a:off x="8035094" y="3438026"/>
              <a:ext cx="960135" cy="300082"/>
            </a:xfrm>
            <a:prstGeom prst="rect">
              <a:avLst/>
            </a:prstGeom>
            <a:noFill/>
          </p:spPr>
          <p:txBody>
            <a:bodyPr wrap="none" rtlCol="0">
              <a:spAutoFit/>
            </a:bodyPr>
            <a:lstStyle/>
            <a:p>
              <a:pPr algn="ctr"/>
              <a:r>
                <a:rPr lang="en-US" sz="1350" smtClean="0"/>
                <a:t>annotation</a:t>
              </a:r>
              <a:endParaRPr lang="en-US" sz="1350" dirty="0"/>
            </a:p>
          </p:txBody>
        </p:sp>
        <p:sp>
          <p:nvSpPr>
            <p:cNvPr id="112" name="Rectangle 111"/>
            <p:cNvSpPr/>
            <p:nvPr/>
          </p:nvSpPr>
          <p:spPr>
            <a:xfrm>
              <a:off x="4388482" y="5339336"/>
              <a:ext cx="520816" cy="178160"/>
            </a:xfrm>
            <a:prstGeom prst="rect">
              <a:avLst/>
            </a:prstGeom>
            <a:pattFill prst="ltUpDiag">
              <a:fgClr>
                <a:schemeClr val="tx1"/>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3" name="Rectangle 112"/>
            <p:cNvSpPr/>
            <p:nvPr/>
          </p:nvSpPr>
          <p:spPr>
            <a:xfrm>
              <a:off x="3141261" y="5793023"/>
              <a:ext cx="520816" cy="178160"/>
            </a:xfrm>
            <a:prstGeom prst="rect">
              <a:avLst/>
            </a:prstGeom>
            <a:pattFill prst="ltUpDiag">
              <a:fgClr>
                <a:schemeClr val="tx1"/>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4" name="Rectangle 113"/>
            <p:cNvSpPr/>
            <p:nvPr/>
          </p:nvSpPr>
          <p:spPr>
            <a:xfrm>
              <a:off x="7882072" y="6267269"/>
              <a:ext cx="520816" cy="178160"/>
            </a:xfrm>
            <a:prstGeom prst="rect">
              <a:avLst/>
            </a:prstGeom>
            <a:pattFill prst="ltUpDiag">
              <a:fgClr>
                <a:schemeClr val="tx1"/>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115" name="Straight Connector 114"/>
            <p:cNvCxnSpPr/>
            <p:nvPr/>
          </p:nvCxnSpPr>
          <p:spPr>
            <a:xfrm>
              <a:off x="6081355" y="4040573"/>
              <a:ext cx="3166" cy="550507"/>
            </a:xfrm>
            <a:prstGeom prst="line">
              <a:avLst/>
            </a:prstGeom>
            <a:ln w="317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7159492" y="4389738"/>
              <a:ext cx="0" cy="584345"/>
            </a:xfrm>
            <a:prstGeom prst="line">
              <a:avLst/>
            </a:prstGeom>
            <a:ln w="317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8995800" y="4381254"/>
              <a:ext cx="0" cy="584345"/>
            </a:xfrm>
            <a:prstGeom prst="line">
              <a:avLst/>
            </a:prstGeom>
            <a:ln w="3175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18" name="Straight Arrow Connector 117"/>
            <p:cNvCxnSpPr/>
            <p:nvPr/>
          </p:nvCxnSpPr>
          <p:spPr>
            <a:xfrm>
              <a:off x="6081353" y="4467856"/>
              <a:ext cx="1078139" cy="0"/>
            </a:xfrm>
            <a:prstGeom prst="straightConnector1">
              <a:avLst/>
            </a:prstGeom>
            <a:ln w="3175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8995800" y="3951453"/>
              <a:ext cx="0" cy="1182301"/>
            </a:xfrm>
            <a:prstGeom prst="line">
              <a:avLst/>
            </a:prstGeom>
            <a:ln w="317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0" name="Straight Arrow Connector 119"/>
            <p:cNvCxnSpPr/>
            <p:nvPr/>
          </p:nvCxnSpPr>
          <p:spPr>
            <a:xfrm>
              <a:off x="6081353" y="4190857"/>
              <a:ext cx="2914448" cy="0"/>
            </a:xfrm>
            <a:prstGeom prst="straightConnector1">
              <a:avLst/>
            </a:prstGeom>
            <a:ln w="3175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4979140" y="4370975"/>
              <a:ext cx="0" cy="584345"/>
            </a:xfrm>
            <a:prstGeom prst="line">
              <a:avLst/>
            </a:prstGeom>
            <a:ln w="317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2" name="Straight Connector 121"/>
            <p:cNvCxnSpPr/>
            <p:nvPr/>
          </p:nvCxnSpPr>
          <p:spPr>
            <a:xfrm>
              <a:off x="3139062" y="3934524"/>
              <a:ext cx="0" cy="1199229"/>
            </a:xfrm>
            <a:prstGeom prst="line">
              <a:avLst/>
            </a:prstGeom>
            <a:ln w="28575">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123" name="Straight Arrow Connector 122"/>
            <p:cNvCxnSpPr/>
            <p:nvPr/>
          </p:nvCxnSpPr>
          <p:spPr>
            <a:xfrm>
              <a:off x="5003216" y="4470085"/>
              <a:ext cx="1078139" cy="0"/>
            </a:xfrm>
            <a:prstGeom prst="straightConnector1">
              <a:avLst/>
            </a:prstGeom>
            <a:ln w="3175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4" name="Straight Arrow Connector 123"/>
            <p:cNvCxnSpPr/>
            <p:nvPr/>
          </p:nvCxnSpPr>
          <p:spPr>
            <a:xfrm>
              <a:off x="3157381" y="4190565"/>
              <a:ext cx="2914448" cy="0"/>
            </a:xfrm>
            <a:prstGeom prst="straightConnector1">
              <a:avLst/>
            </a:prstGeom>
            <a:ln w="3175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5816092" y="4784421"/>
              <a:ext cx="3232" cy="1763707"/>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6329443" y="4775721"/>
              <a:ext cx="4290" cy="1779453"/>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127" name="TextBox 126"/>
            <p:cNvSpPr txBox="1"/>
            <p:nvPr/>
          </p:nvSpPr>
          <p:spPr>
            <a:xfrm>
              <a:off x="8034367" y="3642666"/>
              <a:ext cx="1138068" cy="300082"/>
            </a:xfrm>
            <a:prstGeom prst="rect">
              <a:avLst/>
            </a:prstGeom>
            <a:noFill/>
          </p:spPr>
          <p:txBody>
            <a:bodyPr wrap="none" rtlCol="0">
              <a:spAutoFit/>
            </a:bodyPr>
            <a:lstStyle/>
            <a:p>
              <a:pPr algn="ctr"/>
              <a:r>
                <a:rPr lang="en-US" sz="1350" dirty="0" smtClean="0"/>
                <a:t>permutations</a:t>
              </a:r>
              <a:endParaRPr lang="en-US" sz="1350" dirty="0"/>
            </a:p>
          </p:txBody>
        </p:sp>
        <p:sp>
          <p:nvSpPr>
            <p:cNvPr id="128" name="Rectangle 127"/>
            <p:cNvSpPr/>
            <p:nvPr/>
          </p:nvSpPr>
          <p:spPr>
            <a:xfrm>
              <a:off x="7542565" y="3506818"/>
              <a:ext cx="520816" cy="178160"/>
            </a:xfrm>
            <a:prstGeom prst="rect">
              <a:avLst/>
            </a:prstGeom>
            <a:pattFill prst="ltHorz">
              <a:fgClr>
                <a:schemeClr val="tx1"/>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9" name="Rectangle 128"/>
            <p:cNvSpPr/>
            <p:nvPr/>
          </p:nvSpPr>
          <p:spPr>
            <a:xfrm>
              <a:off x="7545174" y="3719817"/>
              <a:ext cx="520816" cy="178160"/>
            </a:xfrm>
            <a:prstGeom prst="rect">
              <a:avLst/>
            </a:prstGeom>
            <a:pattFill prst="ltUpDiag">
              <a:fgClr>
                <a:schemeClr val="tx1"/>
              </a:fgClr>
              <a:bgClr>
                <a:prstClr val="white"/>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
        <p:nvSpPr>
          <p:cNvPr id="130" name="TextBox 129"/>
          <p:cNvSpPr txBox="1"/>
          <p:nvPr/>
        </p:nvSpPr>
        <p:spPr>
          <a:xfrm>
            <a:off x="9123130" y="4461898"/>
            <a:ext cx="343364" cy="369332"/>
          </a:xfrm>
          <a:prstGeom prst="rect">
            <a:avLst/>
          </a:prstGeom>
          <a:noFill/>
        </p:spPr>
        <p:txBody>
          <a:bodyPr wrap="none" rtlCol="0">
            <a:spAutoFit/>
          </a:bodyPr>
          <a:lstStyle/>
          <a:p>
            <a:r>
              <a:rPr lang="mr-IN" dirty="0" smtClean="0"/>
              <a:t>…</a:t>
            </a:r>
            <a:endParaRPr lang="en-US" dirty="0"/>
          </a:p>
        </p:txBody>
      </p:sp>
    </p:spTree>
    <p:extLst>
      <p:ext uri="{BB962C8B-B14F-4D97-AF65-F5344CB8AC3E}">
        <p14:creationId xmlns:p14="http://schemas.microsoft.com/office/powerpoint/2010/main" val="29061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MOAT-v: Variant-based Permutation</a:t>
            </a:r>
            <a:endParaRPr lang="en-US" dirty="0"/>
          </a:p>
        </p:txBody>
      </p:sp>
      <p:sp>
        <p:nvSpPr>
          <p:cNvPr id="3" name="Content Placeholder 2"/>
          <p:cNvSpPr>
            <a:spLocks noGrp="1"/>
          </p:cNvSpPr>
          <p:nvPr>
            <p:ph idx="1"/>
          </p:nvPr>
        </p:nvSpPr>
        <p:spPr>
          <a:xfrm>
            <a:off x="838200" y="1825624"/>
            <a:ext cx="10515600" cy="2474742"/>
          </a:xfrm>
        </p:spPr>
        <p:txBody>
          <a:bodyPr>
            <a:normAutofit fontScale="85000" lnSpcReduction="20000"/>
          </a:bodyPr>
          <a:lstStyle/>
          <a:p>
            <a:r>
              <a:rPr lang="en-US" dirty="0" smtClean="0"/>
              <a:t>Move </a:t>
            </a:r>
            <a:r>
              <a:rPr lang="en-US" dirty="0"/>
              <a:t>the variants semi-randomly to new positions in the local genome, then count the intersecting variants in the </a:t>
            </a:r>
            <a:r>
              <a:rPr lang="en-US" dirty="0" smtClean="0"/>
              <a:t>annotation</a:t>
            </a:r>
          </a:p>
          <a:p>
            <a:r>
              <a:rPr lang="en-US" dirty="0" smtClean="0"/>
              <a:t>Set bin </a:t>
            </a:r>
            <a:r>
              <a:rPr lang="en-US" dirty="0" smtClean="0"/>
              <a:t>width </a:t>
            </a:r>
            <a:r>
              <a:rPr lang="en-US" i="1" dirty="0" smtClean="0"/>
              <a:t>W</a:t>
            </a:r>
            <a:r>
              <a:rPr lang="en-US" dirty="0" smtClean="0"/>
              <a:t> </a:t>
            </a:r>
            <a:r>
              <a:rPr lang="en-US" dirty="0" smtClean="0"/>
              <a:t>to the length of the local genome context</a:t>
            </a:r>
          </a:p>
          <a:p>
            <a:pPr lvl="1"/>
            <a:r>
              <a:rPr lang="en-US" dirty="0" smtClean="0"/>
              <a:t>Assume slowly varying (</a:t>
            </a:r>
            <a:r>
              <a:rPr lang="en-US" dirty="0" smtClean="0"/>
              <a:t>essentially </a:t>
            </a:r>
            <a:r>
              <a:rPr lang="en-US" dirty="0" smtClean="0"/>
              <a:t>constant) BMR in this context</a:t>
            </a:r>
          </a:p>
          <a:p>
            <a:r>
              <a:rPr lang="en-US" dirty="0" smtClean="0"/>
              <a:t>Create </a:t>
            </a:r>
            <a:r>
              <a:rPr lang="en-US" i="1" dirty="0" smtClean="0"/>
              <a:t>n</a:t>
            </a:r>
            <a:r>
              <a:rPr lang="en-US" dirty="0" smtClean="0"/>
              <a:t> permutations of the input variants</a:t>
            </a:r>
          </a:p>
          <a:p>
            <a:r>
              <a:rPr lang="en-US" dirty="0"/>
              <a:t>Out of the </a:t>
            </a:r>
            <a:r>
              <a:rPr lang="en-US" i="1" dirty="0"/>
              <a:t>n</a:t>
            </a:r>
            <a:r>
              <a:rPr lang="en-US" dirty="0"/>
              <a:t> variant permutations, how many have variant count of </a:t>
            </a:r>
            <a:r>
              <a:rPr lang="en-US" dirty="0" smtClean="0"/>
              <a:t>the annotation </a:t>
            </a:r>
            <a:r>
              <a:rPr lang="en-US" dirty="0"/>
              <a:t>&gt;= the variant count </a:t>
            </a:r>
            <a:r>
              <a:rPr lang="en-US" dirty="0" smtClean="0"/>
              <a:t>for </a:t>
            </a:r>
            <a:r>
              <a:rPr lang="en-US" dirty="0"/>
              <a:t>the original input variants</a:t>
            </a:r>
            <a:r>
              <a:rPr lang="en-US" dirty="0" smtClean="0"/>
              <a:t>?</a:t>
            </a:r>
            <a:endParaRPr lang="en-US" dirty="0"/>
          </a:p>
        </p:txBody>
      </p:sp>
      <p:sp>
        <p:nvSpPr>
          <p:cNvPr id="4" name="Slide Number Placeholder 3"/>
          <p:cNvSpPr>
            <a:spLocks noGrp="1"/>
          </p:cNvSpPr>
          <p:nvPr>
            <p:ph type="sldNum" sz="quarter" idx="12"/>
          </p:nvPr>
        </p:nvSpPr>
        <p:spPr/>
        <p:txBody>
          <a:bodyPr/>
          <a:lstStyle/>
          <a:p>
            <a:fld id="{44F060AF-B61B-8141-8947-7E43BD1D209A}" type="slidenum">
              <a:rPr lang="en-US" smtClean="0"/>
              <a:t>9</a:t>
            </a:fld>
            <a:endParaRPr lang="en-US"/>
          </a:p>
        </p:txBody>
      </p:sp>
      <p:grpSp>
        <p:nvGrpSpPr>
          <p:cNvPr id="13" name="Group 12"/>
          <p:cNvGrpSpPr/>
          <p:nvPr/>
        </p:nvGrpSpPr>
        <p:grpSpPr>
          <a:xfrm>
            <a:off x="2878793" y="4036103"/>
            <a:ext cx="6434413" cy="2658383"/>
            <a:chOff x="229511" y="3377129"/>
            <a:chExt cx="6434413" cy="2658383"/>
          </a:xfrm>
        </p:grpSpPr>
        <p:cxnSp>
          <p:nvCxnSpPr>
            <p:cNvPr id="26" name="Straight Connector 25"/>
            <p:cNvCxnSpPr/>
            <p:nvPr/>
          </p:nvCxnSpPr>
          <p:spPr>
            <a:xfrm flipV="1">
              <a:off x="229511" y="4731843"/>
              <a:ext cx="6112751" cy="20558"/>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42204" y="4656466"/>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1248643" y="4656466"/>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2139514" y="4656755"/>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3235972" y="4656467"/>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298165" y="4649615"/>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2707151" y="4656703"/>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5960973" y="4656703"/>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5634473" y="4656466"/>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475468" y="4653396"/>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3457720" y="4652090"/>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flipV="1">
              <a:off x="229511" y="5189045"/>
              <a:ext cx="6112751" cy="20558"/>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p:nvPr/>
          </p:nvCxnSpPr>
          <p:spPr>
            <a:xfrm flipV="1">
              <a:off x="229511" y="5687074"/>
              <a:ext cx="6112751" cy="20558"/>
            </a:xfrm>
            <a:prstGeom prst="line">
              <a:avLst/>
            </a:prstGeom>
            <a:ln>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810060" y="5120523"/>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1474786" y="5120524"/>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084692" y="5116145"/>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2854154" y="5116145"/>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3146884" y="5116145"/>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597665" y="5120524"/>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768416" y="5120524"/>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133697" y="5116145"/>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5317827" y="5116144"/>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520297" y="5618551"/>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2248319" y="5618551"/>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581973" y="5618551"/>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4387253" y="5618551"/>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6175849" y="5618551"/>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3900083" y="5618906"/>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5127361" y="5618551"/>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4072021" y="5618551"/>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3105182" y="5618551"/>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p:cNvCxnSpPr/>
            <p:nvPr/>
          </p:nvCxnSpPr>
          <p:spPr>
            <a:xfrm>
              <a:off x="1952814" y="5618551"/>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p:cNvCxnSpPr/>
            <p:nvPr/>
          </p:nvCxnSpPr>
          <p:spPr>
            <a:xfrm flipV="1">
              <a:off x="229511" y="4145686"/>
              <a:ext cx="6112751" cy="20558"/>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1" name="Rectangle 60"/>
            <p:cNvSpPr/>
            <p:nvPr/>
          </p:nvSpPr>
          <p:spPr>
            <a:xfrm>
              <a:off x="3052889" y="4077163"/>
              <a:ext cx="149656" cy="178160"/>
            </a:xfrm>
            <a:prstGeom prst="rect">
              <a:avLst/>
            </a:prstGeom>
            <a:pattFill prst="ltHorz">
              <a:fgClr>
                <a:schemeClr val="tx1"/>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cxnSp>
          <p:nvCxnSpPr>
            <p:cNvPr id="62" name="Straight Connector 61"/>
            <p:cNvCxnSpPr/>
            <p:nvPr/>
          </p:nvCxnSpPr>
          <p:spPr>
            <a:xfrm>
              <a:off x="2406520" y="4077163"/>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1890356" y="4077163"/>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3075901" y="4077163"/>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3699511" y="4077163"/>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3466515" y="4077163"/>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944662" y="4077163"/>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4610942" y="4077163"/>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5268817" y="4077163"/>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912468" y="4077163"/>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643135" y="4077163"/>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293079" y="3879154"/>
              <a:ext cx="0" cy="584345"/>
            </a:xfrm>
            <a:prstGeom prst="line">
              <a:avLst/>
            </a:prstGeom>
            <a:ln w="317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1786591" y="3871882"/>
              <a:ext cx="0" cy="584345"/>
            </a:xfrm>
            <a:prstGeom prst="line">
              <a:avLst/>
            </a:prstGeom>
            <a:ln w="317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3286170" y="3879154"/>
              <a:ext cx="0" cy="584345"/>
            </a:xfrm>
            <a:prstGeom prst="line">
              <a:avLst/>
            </a:prstGeom>
            <a:ln w="317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4781413" y="3863792"/>
              <a:ext cx="0" cy="584345"/>
            </a:xfrm>
            <a:prstGeom prst="line">
              <a:avLst/>
            </a:prstGeom>
            <a:ln w="317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6289808" y="3853513"/>
              <a:ext cx="0" cy="584345"/>
            </a:xfrm>
            <a:prstGeom prst="line">
              <a:avLst/>
            </a:prstGeom>
            <a:ln w="3175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p:nvPr/>
          </p:nvCxnSpPr>
          <p:spPr>
            <a:xfrm flipV="1">
              <a:off x="296840" y="3968133"/>
              <a:ext cx="1482663" cy="7534"/>
            </a:xfrm>
            <a:prstGeom prst="straightConnector1">
              <a:avLst/>
            </a:prstGeom>
            <a:ln w="3175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78" name="Straight Connector 77"/>
            <p:cNvCxnSpPr/>
            <p:nvPr/>
          </p:nvCxnSpPr>
          <p:spPr>
            <a:xfrm>
              <a:off x="5122552" y="5120523"/>
              <a:ext cx="0" cy="17816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79" name="Straight Connector 78"/>
            <p:cNvCxnSpPr/>
            <p:nvPr/>
          </p:nvCxnSpPr>
          <p:spPr>
            <a:xfrm>
              <a:off x="3062805" y="4264759"/>
              <a:ext cx="3232" cy="1763707"/>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3200475" y="4256059"/>
              <a:ext cx="4290" cy="1779453"/>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81" name="TextBox 80"/>
            <p:cNvSpPr txBox="1"/>
            <p:nvPr/>
          </p:nvSpPr>
          <p:spPr>
            <a:xfrm>
              <a:off x="6320560" y="3906060"/>
              <a:ext cx="343364" cy="369332"/>
            </a:xfrm>
            <a:prstGeom prst="rect">
              <a:avLst/>
            </a:prstGeom>
            <a:noFill/>
          </p:spPr>
          <p:txBody>
            <a:bodyPr wrap="none" rtlCol="0">
              <a:spAutoFit/>
            </a:bodyPr>
            <a:lstStyle/>
            <a:p>
              <a:r>
                <a:rPr lang="mr-IN" dirty="0" smtClean="0"/>
                <a:t>…</a:t>
              </a:r>
              <a:endParaRPr lang="en-US" dirty="0"/>
            </a:p>
          </p:txBody>
        </p:sp>
        <p:sp>
          <p:nvSpPr>
            <p:cNvPr id="82" name="TextBox 81"/>
            <p:cNvSpPr txBox="1"/>
            <p:nvPr/>
          </p:nvSpPr>
          <p:spPr>
            <a:xfrm>
              <a:off x="3504208" y="3493480"/>
              <a:ext cx="1154483" cy="300082"/>
            </a:xfrm>
            <a:prstGeom prst="rect">
              <a:avLst/>
            </a:prstGeom>
            <a:noFill/>
          </p:spPr>
          <p:txBody>
            <a:bodyPr wrap="none" rtlCol="0">
              <a:spAutoFit/>
            </a:bodyPr>
            <a:lstStyle/>
            <a:p>
              <a:r>
                <a:rPr lang="en-US" sz="1350" smtClean="0"/>
                <a:t>W </a:t>
              </a:r>
              <a:r>
                <a:rPr lang="en-US" sz="1350" dirty="0" smtClean="0"/>
                <a:t>≈ 2*</a:t>
              </a:r>
              <a:r>
                <a:rPr lang="en-US" sz="1350" i="1" dirty="0" err="1" smtClean="0"/>
                <a:t>d_max</a:t>
              </a:r>
              <a:endParaRPr lang="en-US" sz="1350" i="1" dirty="0"/>
            </a:p>
          </p:txBody>
        </p:sp>
        <p:cxnSp>
          <p:nvCxnSpPr>
            <p:cNvPr id="83" name="Straight Arrow Connector 82"/>
            <p:cNvCxnSpPr/>
            <p:nvPr/>
          </p:nvCxnSpPr>
          <p:spPr>
            <a:xfrm flipV="1">
              <a:off x="1797440" y="3964472"/>
              <a:ext cx="1482663" cy="7534"/>
            </a:xfrm>
            <a:prstGeom prst="straightConnector1">
              <a:avLst/>
            </a:prstGeom>
            <a:ln w="3175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p:nvPr/>
          </p:nvCxnSpPr>
          <p:spPr>
            <a:xfrm flipV="1">
              <a:off x="3297591" y="3957439"/>
              <a:ext cx="1482663" cy="7534"/>
            </a:xfrm>
            <a:prstGeom prst="straightConnector1">
              <a:avLst/>
            </a:prstGeom>
            <a:ln w="3175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5" name="TextBox 84"/>
            <p:cNvSpPr txBox="1"/>
            <p:nvPr/>
          </p:nvSpPr>
          <p:spPr>
            <a:xfrm>
              <a:off x="3568339" y="3719241"/>
              <a:ext cx="1042273" cy="300082"/>
            </a:xfrm>
            <a:prstGeom prst="rect">
              <a:avLst/>
            </a:prstGeom>
            <a:noFill/>
          </p:spPr>
          <p:txBody>
            <a:bodyPr wrap="none" rtlCol="0">
              <a:spAutoFit/>
            </a:bodyPr>
            <a:lstStyle/>
            <a:p>
              <a:r>
                <a:rPr lang="en-US" sz="1350" dirty="0" smtClean="0"/>
                <a:t>bin width </a:t>
              </a:r>
              <a:r>
                <a:rPr lang="en-US" sz="1350" i="1" dirty="0" smtClean="0"/>
                <a:t>W</a:t>
              </a:r>
              <a:endParaRPr lang="en-US" sz="1350" i="1" dirty="0"/>
            </a:p>
          </p:txBody>
        </p:sp>
        <p:cxnSp>
          <p:nvCxnSpPr>
            <p:cNvPr id="86" name="Straight Arrow Connector 85"/>
            <p:cNvCxnSpPr/>
            <p:nvPr/>
          </p:nvCxnSpPr>
          <p:spPr>
            <a:xfrm flipV="1">
              <a:off x="4792833" y="3950377"/>
              <a:ext cx="1482663" cy="7534"/>
            </a:xfrm>
            <a:prstGeom prst="straightConnector1">
              <a:avLst/>
            </a:prstGeom>
            <a:ln w="31750">
              <a:solidFill>
                <a:schemeClr val="tx1"/>
              </a:solidFill>
              <a:headEnd type="triangle"/>
              <a:tailEnd type="triangle"/>
            </a:ln>
            <a:effectLst/>
          </p:spPr>
          <p:style>
            <a:lnRef idx="2">
              <a:schemeClr val="accent1"/>
            </a:lnRef>
            <a:fillRef idx="0">
              <a:schemeClr val="accent1"/>
            </a:fillRef>
            <a:effectRef idx="1">
              <a:schemeClr val="accent1"/>
            </a:effectRef>
            <a:fontRef idx="minor">
              <a:schemeClr val="tx1"/>
            </a:fontRef>
          </p:style>
        </p:cxnSp>
        <p:sp>
          <p:nvSpPr>
            <p:cNvPr id="87" name="TextBox 86"/>
            <p:cNvSpPr txBox="1"/>
            <p:nvPr/>
          </p:nvSpPr>
          <p:spPr>
            <a:xfrm>
              <a:off x="5328395" y="3377129"/>
              <a:ext cx="960135" cy="300082"/>
            </a:xfrm>
            <a:prstGeom prst="rect">
              <a:avLst/>
            </a:prstGeom>
            <a:noFill/>
          </p:spPr>
          <p:txBody>
            <a:bodyPr wrap="none" rtlCol="0">
              <a:spAutoFit/>
            </a:bodyPr>
            <a:lstStyle/>
            <a:p>
              <a:pPr algn="ctr"/>
              <a:r>
                <a:rPr lang="en-US" sz="1350" smtClean="0"/>
                <a:t>annotation</a:t>
              </a:r>
              <a:endParaRPr lang="en-US" sz="1350" dirty="0"/>
            </a:p>
          </p:txBody>
        </p:sp>
        <p:sp>
          <p:nvSpPr>
            <p:cNvPr id="88" name="Rectangle 87"/>
            <p:cNvSpPr/>
            <p:nvPr/>
          </p:nvSpPr>
          <p:spPr>
            <a:xfrm>
              <a:off x="5199233" y="3441877"/>
              <a:ext cx="149656" cy="178160"/>
            </a:xfrm>
            <a:prstGeom prst="rect">
              <a:avLst/>
            </a:prstGeom>
            <a:pattFill prst="ltHorz">
              <a:fgClr>
                <a:schemeClr val="tx1"/>
              </a:fgClr>
              <a:bgClr>
                <a:schemeClr val="bg1"/>
              </a:bgClr>
            </a:patt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grpSp>
    </p:spTree>
    <p:extLst>
      <p:ext uri="{BB962C8B-B14F-4D97-AF65-F5344CB8AC3E}">
        <p14:creationId xmlns:p14="http://schemas.microsoft.com/office/powerpoint/2010/main" val="16679687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1148</TotalTime>
  <Words>1589</Words>
  <Application>Microsoft Macintosh PowerPoint</Application>
  <PresentationFormat>Widescreen</PresentationFormat>
  <Paragraphs>240</Paragraphs>
  <Slides>19</Slides>
  <Notes>11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30" baseType="lpstr">
      <vt:lpstr>Calibri</vt:lpstr>
      <vt:lpstr>Calibri Light</vt:lpstr>
      <vt:lpstr>Cambria Math</vt:lpstr>
      <vt:lpstr>Mangal</vt:lpstr>
      <vt:lpstr>ＭＳ Ｐゴシック</vt:lpstr>
      <vt:lpstr>Symbol</vt:lpstr>
      <vt:lpstr>Wingdings</vt:lpstr>
      <vt:lpstr>宋体</vt:lpstr>
      <vt:lpstr>Arial</vt:lpstr>
      <vt:lpstr>Office Theme</vt:lpstr>
      <vt:lpstr>Equation</vt:lpstr>
      <vt:lpstr>PowerPoint Presentation</vt:lpstr>
      <vt:lpstr>PowerPoint Presentation</vt:lpstr>
      <vt:lpstr>PowerPoint Presentation</vt:lpstr>
      <vt:lpstr>PowerPoint Presentation</vt:lpstr>
      <vt:lpstr>Cancer Somatic Mutational Heterogeneity, across cancer types, samples &amp; regions</vt:lpstr>
      <vt:lpstr>Cancer Somatic Mutation Modeling</vt:lpstr>
      <vt:lpstr>Non-parametric Model Overview</vt:lpstr>
      <vt:lpstr>MOAT-a: Annotation-based permutation</vt:lpstr>
      <vt:lpstr>MOAT-v: Variant-based Permutation</vt:lpstr>
      <vt:lpstr>MOAT-v: Variant-based Permutation</vt:lpstr>
      <vt:lpstr>MOAT-s</vt:lpstr>
      <vt:lpstr>Funseq2 Integration</vt:lpstr>
      <vt:lpstr>Funseq2 Integration</vt:lpstr>
      <vt:lpstr>Funseq2 Integration</vt:lpstr>
      <vt:lpstr>LARVA Model Comparison</vt:lpstr>
      <vt:lpstr>Adding DNA replication timing correction further improves the beta-binomial model</vt:lpstr>
      <vt:lpstr>LARVA Implementation</vt:lpstr>
      <vt:lpstr>LARVA Results</vt:lpstr>
      <vt:lpstr>MOAT-a Timing Results</vt:lpstr>
    </vt:vector>
  </TitlesOfParts>
  <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Cancer Somatic Mutational Heterogeneity</dc:title>
  <dc:creator>Lucas Lochovsky</dc:creator>
  <cp:lastModifiedBy>Lucas Lochovsky</cp:lastModifiedBy>
  <cp:revision>129</cp:revision>
  <dcterms:created xsi:type="dcterms:W3CDTF">2017-09-05T23:28:14Z</dcterms:created>
  <dcterms:modified xsi:type="dcterms:W3CDTF">2017-09-18T03:23:52Z</dcterms:modified>
</cp:coreProperties>
</file>