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/>
    <p:restoredTop sz="94662"/>
  </p:normalViewPr>
  <p:slideViewPr>
    <p:cSldViewPr snapToGrid="0" snapToObjects="1">
      <p:cViewPr varScale="1">
        <p:scale>
          <a:sx n="101" d="100"/>
          <a:sy n="101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4E0A7-9689-A845-AA67-ABCA1667F846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98D5D-C446-8F49-AD9F-ECA0F5A81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98D5D-C446-8F49-AD9F-ECA0F5A81A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9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6FF1-FD8C-ED48-9FE5-7504718917A0}" type="datetime1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0320-C93F-DE4B-876A-BBA09784672B}" type="datetime1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7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90C0-CB33-A94C-9C98-FB4DE59E3370}" type="datetime1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D785-AF48-8141-BE5B-F634AD2B9158}" type="datetime1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6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6F1-126C-814C-B20F-BAFEB190B736}" type="datetime1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1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C9BB-C32C-EC40-85B8-742B6C66BA6D}" type="datetime1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5C0B-D7E6-5E46-AF4D-5EA874204FAA}" type="datetime1">
              <a:rPr lang="en-US" smtClean="0"/>
              <a:t>9/19/17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2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6636-0570-E345-B516-3BCD8A8C0082}" type="datetime1">
              <a:rPr lang="en-US" smtClean="0"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5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B611-2DA6-FC4A-9F57-06475D986E61}" type="datetime1">
              <a:rPr lang="en-US" smtClean="0"/>
              <a:t>9/19/17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A456-124E-FB45-95D1-2B28116F899A}" type="datetime1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3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F54F-2FC7-5543-A231-FB12B6B99789}" type="datetime1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DA1A-D4BA-EB40-9F13-4E4080902C10}" type="datetime1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1542-70FF-8446-A172-1AACB8FA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0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Validation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337" y="87683"/>
            <a:ext cx="9870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MOAT-sim based additive variance analysis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59935" y="652015"/>
          <a:ext cx="8614596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5766"/>
                <a:gridCol w="1435766"/>
                <a:gridCol w="1435766"/>
                <a:gridCol w="1435766"/>
                <a:gridCol w="1435766"/>
                <a:gridCol w="1435766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Drivers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Promoters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0.579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0.1911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0.4869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0.5622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0.787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0.9824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0.1572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0.4051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Pan-cancer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0.4757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0.5719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9935" y="3779807"/>
          <a:ext cx="8614596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5766"/>
                <a:gridCol w="1435766"/>
                <a:gridCol w="1435766"/>
                <a:gridCol w="1435766"/>
                <a:gridCol w="1435766"/>
                <a:gridCol w="1435766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Drivers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Promoters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0.5104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0.7155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0.0947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0.333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0.4251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0.0739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0.662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0.6261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0.3442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0.9703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0.9464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0.5919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Pan-cancer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0.4853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0.7032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8641" y="1865735"/>
            <a:ext cx="267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SNV-level model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68686" y="4813461"/>
            <a:ext cx="308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Gene-level </a:t>
            </a:r>
            <a:r>
              <a:rPr lang="en-US" sz="2800" dirty="0" smtClean="0"/>
              <a:t>model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7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337" y="303539"/>
            <a:ext cx="9870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MOAT-sim based weak drivers (Overall)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50038"/>
              </p:ext>
            </p:extLst>
          </p:nvPr>
        </p:nvGraphicFramePr>
        <p:xfrm>
          <a:off x="794377" y="1117049"/>
          <a:ext cx="11163120" cy="262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5390"/>
                <a:gridCol w="1395390"/>
                <a:gridCol w="1395390"/>
                <a:gridCol w="1395390"/>
                <a:gridCol w="1395390"/>
                <a:gridCol w="1395390"/>
                <a:gridCol w="1395390"/>
                <a:gridCol w="1395390"/>
              </a:tblGrid>
              <a:tr h="6568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Pan-cancer</a:t>
                      </a:r>
                      <a:endParaRPr lang="en-US" sz="1800" b="1" dirty="0"/>
                    </a:p>
                  </a:txBody>
                  <a:tcPr/>
                </a:tc>
              </a:tr>
              <a:tr h="65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8.2577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0.2695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4.7817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3.0818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8.2035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2.6616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4.5426</a:t>
                      </a:r>
                    </a:p>
                  </a:txBody>
                  <a:tcPr marL="12700" marR="12700" marT="12700" marB="0" anchor="b"/>
                </a:tc>
              </a:tr>
              <a:tr h="65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DP removed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9.4381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1.3475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4.2465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13.2182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24.7403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5.8535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9.8074</a:t>
                      </a:r>
                    </a:p>
                  </a:txBody>
                  <a:tcPr marL="12700" marR="12700" marT="12700" marB="0" anchor="b"/>
                </a:tc>
              </a:tr>
              <a:tr h="65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DP retained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3.8077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0.1511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1.4227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4.8395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9.7791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1.8056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3.6343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72128"/>
              </p:ext>
            </p:extLst>
          </p:nvPr>
        </p:nvGraphicFramePr>
        <p:xfrm>
          <a:off x="794377" y="3986366"/>
          <a:ext cx="11163120" cy="262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5390"/>
                <a:gridCol w="1395390"/>
                <a:gridCol w="1395390"/>
                <a:gridCol w="1395390"/>
                <a:gridCol w="1395390"/>
                <a:gridCol w="1395390"/>
                <a:gridCol w="1395390"/>
                <a:gridCol w="1395390"/>
              </a:tblGrid>
              <a:tr h="6568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Breast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Pan-cancer</a:t>
                      </a:r>
                      <a:endParaRPr lang="en-US" sz="1800" b="1" dirty="0"/>
                    </a:p>
                  </a:txBody>
                  <a:tcPr/>
                </a:tc>
              </a:tr>
              <a:tr h="65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31.8402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0.2695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8.3592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93.0545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55.9827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4.9899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32.416</a:t>
                      </a:r>
                    </a:p>
                  </a:txBody>
                  <a:tcPr marL="12700" marR="12700" marT="12700" marB="0" anchor="b"/>
                </a:tc>
              </a:tr>
              <a:tr h="65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DP removed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41.3505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1.3475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6.9718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163.1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117.1991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11.2929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56.877</a:t>
                      </a:r>
                    </a:p>
                  </a:txBody>
                  <a:tcPr marL="12700" marR="12700" marT="12700" marB="0" anchor="b"/>
                </a:tc>
              </a:tr>
              <a:tr h="656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DP retained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18.1227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0.1511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2.2592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88.1619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63.7391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3.3382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29.2954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964659" y="2043535"/>
            <a:ext cx="267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Lower estimates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964659" y="4977910"/>
            <a:ext cx="267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Upper</a:t>
            </a:r>
            <a:r>
              <a:rPr lang="en-US" sz="2800" smtClean="0"/>
              <a:t> estimates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833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Normalized additive variance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71613"/>
              </p:ext>
            </p:extLst>
          </p:nvPr>
        </p:nvGraphicFramePr>
        <p:xfrm>
          <a:off x="1524000" y="2294466"/>
          <a:ext cx="4445000" cy="3788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1250"/>
                <a:gridCol w="1111250"/>
                <a:gridCol w="1111250"/>
                <a:gridCol w="1111250"/>
              </a:tblGrid>
              <a:tr h="473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Noncod</a:t>
                      </a:r>
                      <a:endParaRPr lang="en-US" dirty="0"/>
                    </a:p>
                  </a:txBody>
                  <a:tcPr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0.003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0.0476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0.7387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0.0063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0.0191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0.0113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0.0066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10782"/>
              </p:ext>
            </p:extLst>
          </p:nvPr>
        </p:nvGraphicFramePr>
        <p:xfrm>
          <a:off x="6565900" y="2294466"/>
          <a:ext cx="4445000" cy="3788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1250"/>
                <a:gridCol w="1111250"/>
                <a:gridCol w="1111250"/>
                <a:gridCol w="1111250"/>
              </a:tblGrid>
              <a:tr h="473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Noncod</a:t>
                      </a:r>
                      <a:endParaRPr lang="en-US" dirty="0"/>
                    </a:p>
                  </a:txBody>
                  <a:tcPr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0.0025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0.0002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0.0009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0.0025</a:t>
                      </a:r>
                    </a:p>
                  </a:txBody>
                  <a:tcPr marL="12700" marR="12700" marT="12700" marB="0" anchor="b"/>
                </a:tc>
              </a:tr>
              <a:tr h="473604">
                <a:tc>
                  <a:txBody>
                    <a:bodyPr/>
                    <a:lstStyle/>
                    <a:p>
                      <a:r>
                        <a:rPr lang="en-US" dirty="0" smtClean="0"/>
                        <a:t>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0.0013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11400" y="1690688"/>
            <a:ext cx="214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SNV level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12100" y="1690688"/>
            <a:ext cx="214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-384175"/>
            <a:ext cx="10515600" cy="1325563"/>
          </a:xfrm>
        </p:spPr>
        <p:txBody>
          <a:bodyPr/>
          <a:lstStyle/>
          <a:p>
            <a:r>
              <a:rPr lang="en-US" dirty="0" smtClean="0"/>
              <a:t>Prevalence analysis, SNV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89"/>
            <a:ext cx="12192000" cy="21223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86787"/>
            <a:ext cx="12192000" cy="2135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" y="4709185"/>
            <a:ext cx="12192000" cy="21042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" y="109220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" y="359256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" y="557664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647462"/>
            <a:ext cx="855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                         CNS                          </a:t>
            </a:r>
            <a:r>
              <a:rPr lang="en-US" dirty="0" err="1" smtClean="0"/>
              <a:t>Kd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Ov</a:t>
            </a:r>
            <a:r>
              <a:rPr lang="en-US" dirty="0" smtClean="0"/>
              <a:t>                          Pa                          </a:t>
            </a:r>
            <a:r>
              <a:rPr lang="en-US" dirty="0" err="1" smtClean="0"/>
              <a:t>Pr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3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-269875"/>
            <a:ext cx="10515600" cy="1325563"/>
          </a:xfrm>
        </p:spPr>
        <p:txBody>
          <a:bodyPr/>
          <a:lstStyle/>
          <a:p>
            <a:r>
              <a:rPr lang="en-US" dirty="0" smtClean="0"/>
              <a:t>Prevalence analysis, Gene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604442"/>
            <a:ext cx="12192000" cy="21439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700" y="2748357"/>
            <a:ext cx="12192000" cy="2075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23591"/>
            <a:ext cx="12192000" cy="20265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700" y="115570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" y="365606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" y="5640140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710962"/>
            <a:ext cx="855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                         CNS                          </a:t>
            </a:r>
            <a:r>
              <a:rPr lang="en-US" dirty="0" err="1" smtClean="0"/>
              <a:t>Kd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Ov</a:t>
            </a:r>
            <a:r>
              <a:rPr lang="en-US" dirty="0" smtClean="0"/>
              <a:t>                          Pa                          </a:t>
            </a:r>
            <a:r>
              <a:rPr lang="en-US" dirty="0" err="1" smtClean="0"/>
              <a:t>Pr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4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9375"/>
            <a:ext cx="10515600" cy="1325563"/>
          </a:xfrm>
        </p:spPr>
        <p:txBody>
          <a:bodyPr/>
          <a:lstStyle/>
          <a:p>
            <a:r>
              <a:rPr lang="en-US" dirty="0" smtClean="0"/>
              <a:t>Candidate Driver Analysis, Specific drivers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61048"/>
              </p:ext>
            </p:extLst>
          </p:nvPr>
        </p:nvGraphicFramePr>
        <p:xfrm>
          <a:off x="1905000" y="1208088"/>
          <a:ext cx="85089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571"/>
                <a:gridCol w="1215571"/>
                <a:gridCol w="1215571"/>
                <a:gridCol w="1215571"/>
                <a:gridCol w="1215571"/>
                <a:gridCol w="1215571"/>
                <a:gridCol w="12155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Q-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0.2088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39345"/>
              </p:ext>
            </p:extLst>
          </p:nvPr>
        </p:nvGraphicFramePr>
        <p:xfrm>
          <a:off x="1904999" y="3278188"/>
          <a:ext cx="85089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571"/>
                <a:gridCol w="1215571"/>
                <a:gridCol w="1215571"/>
                <a:gridCol w="1215571"/>
                <a:gridCol w="1215571"/>
                <a:gridCol w="1215571"/>
                <a:gridCol w="12155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4777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 Q-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0.2088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0.1757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96170"/>
              </p:ext>
            </p:extLst>
          </p:nvPr>
        </p:nvGraphicFramePr>
        <p:xfrm>
          <a:off x="1930399" y="5348288"/>
          <a:ext cx="8483594" cy="1242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942"/>
                <a:gridCol w="1211942"/>
                <a:gridCol w="1211942"/>
                <a:gridCol w="1211942"/>
                <a:gridCol w="1211942"/>
                <a:gridCol w="1211942"/>
                <a:gridCol w="1211942"/>
              </a:tblGrid>
              <a:tr h="4140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lstStyle/>
                    <a:p>
                      <a:r>
                        <a:rPr lang="en-US" dirty="0" smtClean="0"/>
                        <a:t>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0.0807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0.1667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0.1143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4020"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0.1944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0.0224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2100" y="5507653"/>
            <a:ext cx="1638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for enrichment (adj. p-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2100" y="1708190"/>
            <a:ext cx="163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100" y="3968552"/>
            <a:ext cx="163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9375"/>
            <a:ext cx="10515600" cy="1325563"/>
          </a:xfrm>
        </p:spPr>
        <p:txBody>
          <a:bodyPr/>
          <a:lstStyle/>
          <a:p>
            <a:r>
              <a:rPr lang="en-US" dirty="0" smtClean="0"/>
              <a:t>Candidate Driver Analysis, All drivers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582817"/>
              </p:ext>
            </p:extLst>
          </p:nvPr>
        </p:nvGraphicFramePr>
        <p:xfrm>
          <a:off x="1905000" y="1208088"/>
          <a:ext cx="85089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571"/>
                <a:gridCol w="1215571"/>
                <a:gridCol w="1215571"/>
                <a:gridCol w="1215571"/>
                <a:gridCol w="1215571"/>
                <a:gridCol w="1215571"/>
                <a:gridCol w="12155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Q-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0.0652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0.2501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0.4162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08931"/>
              </p:ext>
            </p:extLst>
          </p:nvPr>
        </p:nvGraphicFramePr>
        <p:xfrm>
          <a:off x="1904999" y="3278188"/>
          <a:ext cx="85089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571"/>
                <a:gridCol w="1215571"/>
                <a:gridCol w="1215571"/>
                <a:gridCol w="1215571"/>
                <a:gridCol w="1215571"/>
                <a:gridCol w="1215571"/>
                <a:gridCol w="12155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4777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 Q-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0.2501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0.1495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0.1008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9322"/>
              </p:ext>
            </p:extLst>
          </p:nvPr>
        </p:nvGraphicFramePr>
        <p:xfrm>
          <a:off x="1930399" y="5348288"/>
          <a:ext cx="8483594" cy="1242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942"/>
                <a:gridCol w="1211942"/>
                <a:gridCol w="1211942"/>
                <a:gridCol w="1211942"/>
                <a:gridCol w="1211942"/>
                <a:gridCol w="1211942"/>
                <a:gridCol w="1211942"/>
              </a:tblGrid>
              <a:tr h="4140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</a:tr>
              <a:tr h="414020">
                <a:tc>
                  <a:txBody>
                    <a:bodyPr/>
                    <a:lstStyle/>
                    <a:p>
                      <a:r>
                        <a:rPr lang="en-US" dirty="0" smtClean="0"/>
                        <a:t>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0.0368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0.0115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4020"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0.9337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0.1330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2100" y="5507653"/>
            <a:ext cx="1638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for enrichment (adj. p-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2100" y="1708190"/>
            <a:ext cx="163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100" y="3968552"/>
            <a:ext cx="163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1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drivers (Gene 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Br: </a:t>
            </a:r>
            <a:r>
              <a:rPr lang="mr-IN" dirty="0"/>
              <a:t>'TP53'    'PLEKHS1'    'TBC1D12'    'BPIFB2'</a:t>
            </a:r>
            <a:endParaRPr lang="en-US" dirty="0" smtClean="0"/>
          </a:p>
          <a:p>
            <a:r>
              <a:rPr lang="en-US" dirty="0" smtClean="0"/>
              <a:t>CNS: -</a:t>
            </a:r>
          </a:p>
          <a:p>
            <a:r>
              <a:rPr lang="en-US" dirty="0" err="1" smtClean="0"/>
              <a:t>Kd</a:t>
            </a:r>
            <a:r>
              <a:rPr lang="en-US" dirty="0" smtClean="0"/>
              <a:t>: </a:t>
            </a:r>
            <a:r>
              <a:rPr lang="mr-IN" dirty="0"/>
              <a:t>'BRINP3'    'UBE2U'</a:t>
            </a:r>
            <a:endParaRPr lang="en-US" dirty="0" smtClean="0"/>
          </a:p>
          <a:p>
            <a:r>
              <a:rPr lang="en-US" dirty="0" err="1" smtClean="0"/>
              <a:t>Ov</a:t>
            </a:r>
            <a:r>
              <a:rPr lang="en-US" dirty="0" smtClean="0"/>
              <a:t>: </a:t>
            </a:r>
            <a:r>
              <a:rPr lang="mr-IN" dirty="0" smtClean="0"/>
              <a:t>'TP53</a:t>
            </a:r>
            <a:r>
              <a:rPr lang="mr-IN" dirty="0"/>
              <a:t>'    'SH3BGRL3'    'INTS4'    'POLR3E'</a:t>
            </a:r>
            <a:endParaRPr lang="en-US" dirty="0" smtClean="0"/>
          </a:p>
          <a:p>
            <a:r>
              <a:rPr lang="en-US" dirty="0" smtClean="0"/>
              <a:t>Pa: </a:t>
            </a:r>
            <a:r>
              <a:rPr lang="mr-IN" dirty="0"/>
              <a:t>'TP53'    'SMAD4'    'KAT8'    'ZFP36L2'    'LANCL2'    'CDKN2A'    'GNAS'    'KRAS'    'ACVR1B'</a:t>
            </a:r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/>
              <a:t>: 'PTEN'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1542-70FF-8446-A172-1AACB8FA85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8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561</Words>
  <Application>Microsoft Macintosh PowerPoint</Application>
  <PresentationFormat>Widescreen</PresentationFormat>
  <Paragraphs>440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Mangal</vt:lpstr>
      <vt:lpstr>Times New Roman</vt:lpstr>
      <vt:lpstr>Arial</vt:lpstr>
      <vt:lpstr>Office Theme</vt:lpstr>
      <vt:lpstr>Validation analyses</vt:lpstr>
      <vt:lpstr>PowerPoint Presentation</vt:lpstr>
      <vt:lpstr>PowerPoint Presentation</vt:lpstr>
      <vt:lpstr>Normalized additive variance</vt:lpstr>
      <vt:lpstr>Prevalence analysis, SNV level</vt:lpstr>
      <vt:lpstr>Prevalence analysis, Gene level</vt:lpstr>
      <vt:lpstr>Candidate Driver Analysis, Specific drivers</vt:lpstr>
      <vt:lpstr>Candidate Driver Analysis, All drivers</vt:lpstr>
      <vt:lpstr>Specific drivers (Gene level)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analysis</dc:title>
  <dc:creator>Microsoft Office User</dc:creator>
  <cp:lastModifiedBy>Microsoft Office User</cp:lastModifiedBy>
  <cp:revision>13</cp:revision>
  <dcterms:created xsi:type="dcterms:W3CDTF">2017-09-19T16:31:12Z</dcterms:created>
  <dcterms:modified xsi:type="dcterms:W3CDTF">2017-09-19T19:09:12Z</dcterms:modified>
</cp:coreProperties>
</file>