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63" r:id="rId2"/>
    <p:sldId id="261" r:id="rId3"/>
    <p:sldId id="265" r:id="rId4"/>
    <p:sldId id="264" r:id="rId5"/>
    <p:sldId id="267" r:id="rId6"/>
    <p:sldId id="258" r:id="rId7"/>
    <p:sldId id="266" r:id="rId8"/>
    <p:sldId id="26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10"/>
    <p:restoredTop sz="94674"/>
  </p:normalViewPr>
  <p:slideViewPr>
    <p:cSldViewPr snapToGrid="0" snapToObjects="1">
      <p:cViewPr varScale="1">
        <p:scale>
          <a:sx n="76" d="100"/>
          <a:sy n="76" d="100"/>
        </p:scale>
        <p:origin x="216"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DCF99E-7AF6-4043-97C7-1CB297D09437}" type="datetimeFigureOut">
              <a:rPr lang="en-US" smtClean="0"/>
              <a:t>9/17/17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976F00-1254-6E4B-9884-BFA751C90B0B}" type="slidenum">
              <a:rPr lang="en-US" smtClean="0"/>
              <a:t>‹#›</a:t>
            </a:fld>
            <a:endParaRPr lang="en-US"/>
          </a:p>
        </p:txBody>
      </p:sp>
    </p:spTree>
    <p:extLst>
      <p:ext uri="{BB962C8B-B14F-4D97-AF65-F5344CB8AC3E}">
        <p14:creationId xmlns:p14="http://schemas.microsoft.com/office/powerpoint/2010/main" val="258500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defRPr sz="2400">
                <a:solidFill>
                  <a:schemeClr val="tx1"/>
                </a:solidFill>
                <a:latin typeface="Calibri" charset="0"/>
                <a:ea typeface="ＭＳ Ｐゴシック" charset="-128"/>
              </a:defRPr>
            </a:lvl1pPr>
            <a:lvl2pPr marL="742950" indent="-285750" defTabSz="968375">
              <a:defRPr sz="2400">
                <a:solidFill>
                  <a:schemeClr val="tx1"/>
                </a:solidFill>
                <a:latin typeface="Calibri" charset="0"/>
                <a:ea typeface="ＭＳ Ｐゴシック" charset="-128"/>
              </a:defRPr>
            </a:lvl2pPr>
            <a:lvl3pPr marL="1143000" indent="-228600" defTabSz="968375">
              <a:defRPr sz="2400">
                <a:solidFill>
                  <a:schemeClr val="tx1"/>
                </a:solidFill>
                <a:latin typeface="Calibri" charset="0"/>
                <a:ea typeface="ＭＳ Ｐゴシック" charset="-128"/>
              </a:defRPr>
            </a:lvl3pPr>
            <a:lvl4pPr marL="1600200" indent="-228600" defTabSz="968375">
              <a:defRPr sz="2400">
                <a:solidFill>
                  <a:schemeClr val="tx1"/>
                </a:solidFill>
                <a:latin typeface="Calibri" charset="0"/>
                <a:ea typeface="ＭＳ Ｐゴシック" charset="-128"/>
              </a:defRPr>
            </a:lvl4pPr>
            <a:lvl5pPr marL="2057400" indent="-228600" defTabSz="968375">
              <a:defRPr sz="2400">
                <a:solidFill>
                  <a:schemeClr val="tx1"/>
                </a:solidFill>
                <a:latin typeface="Calibri" charset="0"/>
                <a:ea typeface="ＭＳ Ｐゴシック" charset="-128"/>
              </a:defRPr>
            </a:lvl5pPr>
            <a:lvl6pPr marL="2514600" indent="-228600" defTabSz="968375"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968375"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968375"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968375" eaLnBrk="0" fontAlgn="base" hangingPunct="0">
              <a:spcBef>
                <a:spcPct val="0"/>
              </a:spcBef>
              <a:spcAft>
                <a:spcPct val="0"/>
              </a:spcAft>
              <a:defRPr sz="2400">
                <a:solidFill>
                  <a:schemeClr val="tx1"/>
                </a:solidFill>
                <a:latin typeface="Calibri" charset="0"/>
                <a:ea typeface="ＭＳ Ｐゴシック" charset="-128"/>
              </a:defRPr>
            </a:lvl9pPr>
          </a:lstStyle>
          <a:p>
            <a:pPr eaLnBrk="0" hangingPunct="0"/>
            <a:fld id="{10AAC4ED-E9B8-6249-A1FF-2F79AFA3EE35}" type="slidenum">
              <a:rPr lang="en-US" altLang="x-none" sz="1200">
                <a:solidFill>
                  <a:srgbClr val="000000"/>
                </a:solidFill>
                <a:latin typeface="Arial" charset="0"/>
              </a:rPr>
              <a:pPr eaLnBrk="0" hangingPunct="0"/>
              <a:t>1</a:t>
            </a:fld>
            <a:endParaRPr lang="en-US" altLang="x-none" sz="1200">
              <a:solidFill>
                <a:srgbClr val="000000"/>
              </a:solidFill>
              <a:latin typeface="Arial" charset="0"/>
            </a:endParaRPr>
          </a:p>
        </p:txBody>
      </p:sp>
      <p:sp>
        <p:nvSpPr>
          <p:cNvPr id="358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2" tIns="45716" rIns="91432" bIns="45716" anchor="b"/>
          <a:lstStyle>
            <a:lvl1pPr defTabSz="457200">
              <a:defRPr sz="2400">
                <a:solidFill>
                  <a:schemeClr val="tx1"/>
                </a:solidFill>
                <a:latin typeface="Calibri" charset="0"/>
                <a:ea typeface="ＭＳ Ｐゴシック" charset="-128"/>
              </a:defRPr>
            </a:lvl1pPr>
            <a:lvl2pPr marL="742950" indent="-285750" defTabSz="457200">
              <a:defRPr sz="2400">
                <a:solidFill>
                  <a:schemeClr val="tx1"/>
                </a:solidFill>
                <a:latin typeface="Calibri" charset="0"/>
                <a:ea typeface="ＭＳ Ｐゴシック" charset="-128"/>
              </a:defRPr>
            </a:lvl2pPr>
            <a:lvl3pPr marL="1143000" indent="-228600" defTabSz="457200">
              <a:defRPr sz="2400">
                <a:solidFill>
                  <a:schemeClr val="tx1"/>
                </a:solidFill>
                <a:latin typeface="Calibri" charset="0"/>
                <a:ea typeface="ＭＳ Ｐゴシック" charset="-128"/>
              </a:defRPr>
            </a:lvl3pPr>
            <a:lvl4pPr marL="1600200" indent="-228600" defTabSz="457200">
              <a:defRPr sz="2400">
                <a:solidFill>
                  <a:schemeClr val="tx1"/>
                </a:solidFill>
                <a:latin typeface="Calibri" charset="0"/>
                <a:ea typeface="ＭＳ Ｐゴシック" charset="-128"/>
              </a:defRPr>
            </a:lvl4pPr>
            <a:lvl5pPr marL="2057400" indent="-228600" defTabSz="4572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fld id="{9C50FCA5-6248-CC4B-AF60-3F1A19ACF3C7}" type="slidenum">
              <a:rPr lang="en-US" altLang="x-none" sz="1200">
                <a:solidFill>
                  <a:srgbClr val="000000"/>
                </a:solidFill>
              </a:rPr>
              <a:pPr algn="r" eaLnBrk="1" hangingPunct="1"/>
              <a:t>1</a:t>
            </a:fld>
            <a:endParaRPr lang="en-US" altLang="x-none" sz="1200">
              <a:solidFill>
                <a:srgbClr val="000000"/>
              </a:solidFill>
            </a:endParaRPr>
          </a:p>
        </p:txBody>
      </p:sp>
      <p:sp>
        <p:nvSpPr>
          <p:cNvPr id="35843"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3584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defTabSz="455613" eaLnBrk="1" hangingPunct="1">
              <a:spcBef>
                <a:spcPct val="0"/>
              </a:spcBef>
            </a:pPr>
            <a:r>
              <a:rPr lang="en-US" altLang="x-none" sz="1800">
                <a:ea typeface="ＭＳ Ｐゴシック" charset="-128"/>
              </a:rPr>
              <a:t>Big data challenge, graphical interface is important</a:t>
            </a:r>
          </a:p>
        </p:txBody>
      </p:sp>
    </p:spTree>
    <p:extLst>
      <p:ext uri="{BB962C8B-B14F-4D97-AF65-F5344CB8AC3E}">
        <p14:creationId xmlns:p14="http://schemas.microsoft.com/office/powerpoint/2010/main" val="1352030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8375">
              <a:defRPr sz="2400">
                <a:solidFill>
                  <a:schemeClr val="tx1"/>
                </a:solidFill>
                <a:latin typeface="Calibri" charset="0"/>
                <a:ea typeface="ＭＳ Ｐゴシック" charset="-128"/>
              </a:defRPr>
            </a:lvl1pPr>
            <a:lvl2pPr marL="742950" indent="-285750" defTabSz="968375">
              <a:defRPr sz="2400">
                <a:solidFill>
                  <a:schemeClr val="tx1"/>
                </a:solidFill>
                <a:latin typeface="Calibri" charset="0"/>
                <a:ea typeface="ＭＳ Ｐゴシック" charset="-128"/>
              </a:defRPr>
            </a:lvl2pPr>
            <a:lvl3pPr marL="1143000" indent="-228600" defTabSz="968375">
              <a:defRPr sz="2400">
                <a:solidFill>
                  <a:schemeClr val="tx1"/>
                </a:solidFill>
                <a:latin typeface="Calibri" charset="0"/>
                <a:ea typeface="ＭＳ Ｐゴシック" charset="-128"/>
              </a:defRPr>
            </a:lvl3pPr>
            <a:lvl4pPr marL="1600200" indent="-228600" defTabSz="968375">
              <a:defRPr sz="2400">
                <a:solidFill>
                  <a:schemeClr val="tx1"/>
                </a:solidFill>
                <a:latin typeface="Calibri" charset="0"/>
                <a:ea typeface="ＭＳ Ｐゴシック" charset="-128"/>
              </a:defRPr>
            </a:lvl4pPr>
            <a:lvl5pPr marL="2057400" indent="-228600" defTabSz="968375">
              <a:defRPr sz="2400">
                <a:solidFill>
                  <a:schemeClr val="tx1"/>
                </a:solidFill>
                <a:latin typeface="Calibri" charset="0"/>
                <a:ea typeface="ＭＳ Ｐゴシック" charset="-128"/>
              </a:defRPr>
            </a:lvl5pPr>
            <a:lvl6pPr marL="2514600" indent="-228600" defTabSz="968375"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968375"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968375"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968375" eaLnBrk="0" fontAlgn="base" hangingPunct="0">
              <a:spcBef>
                <a:spcPct val="0"/>
              </a:spcBef>
              <a:spcAft>
                <a:spcPct val="0"/>
              </a:spcAft>
              <a:defRPr sz="2400">
                <a:solidFill>
                  <a:schemeClr val="tx1"/>
                </a:solidFill>
                <a:latin typeface="Calibri" charset="0"/>
                <a:ea typeface="ＭＳ Ｐゴシック" charset="-128"/>
              </a:defRPr>
            </a:lvl9pPr>
          </a:lstStyle>
          <a:p>
            <a:pPr eaLnBrk="0" hangingPunct="0"/>
            <a:fld id="{474523F2-F46E-2640-B090-A14BD0241ABF}" type="slidenum">
              <a:rPr lang="en-US" altLang="x-none" sz="1300">
                <a:solidFill>
                  <a:srgbClr val="000000"/>
                </a:solidFill>
              </a:rPr>
              <a:pPr eaLnBrk="0" hangingPunct="0"/>
              <a:t>2</a:t>
            </a:fld>
            <a:endParaRPr lang="en-US" altLang="x-none" sz="1300">
              <a:solidFill>
                <a:srgbClr val="000000"/>
              </a:solidFill>
            </a:endParaRPr>
          </a:p>
        </p:txBody>
      </p:sp>
      <p:sp>
        <p:nvSpPr>
          <p:cNvPr id="31746"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endParaRPr lang="x-none" altLang="x-none">
              <a:latin typeface="Arial" charset="0"/>
              <a:ea typeface="ＭＳ Ｐゴシック" charset="-128"/>
            </a:endParaRPr>
          </a:p>
        </p:txBody>
      </p:sp>
    </p:spTree>
    <p:extLst>
      <p:ext uri="{BB962C8B-B14F-4D97-AF65-F5344CB8AC3E}">
        <p14:creationId xmlns:p14="http://schemas.microsoft.com/office/powerpoint/2010/main" val="25329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ea typeface="ＭＳ Ｐゴシック" charset="-128"/>
              </a:rPr>
              <a:t>-- YZ (comment below) --</a:t>
            </a:r>
          </a:p>
          <a:p>
            <a:r>
              <a:rPr lang="en-US" altLang="x-none">
                <a:ea typeface="ＭＳ Ｐゴシック" charset="-128"/>
              </a:rPr>
              <a:t>NMD prediction - Prediction of nonsense-mediated mRNA decay (NMD)</a:t>
            </a:r>
          </a:p>
          <a:p>
            <a:r>
              <a:rPr lang="en-US" altLang="x-none">
                <a:ea typeface="ＭＳ Ｐゴシック" charset="-128"/>
              </a:rPr>
              <a:t>Information of benign, dominant and recessive are from HGMD-DM</a:t>
            </a:r>
          </a:p>
          <a:p>
            <a:r>
              <a:rPr lang="en-US" altLang="x-none">
                <a:ea typeface="ＭＳ Ｐゴシック" charset="-128"/>
              </a:rPr>
              <a:t>Prediction model based on random forests</a:t>
            </a:r>
          </a:p>
          <a:p>
            <a:endParaRPr lang="en-US" altLang="x-none">
              <a:ea typeface="ＭＳ Ｐゴシック" charset="-128"/>
            </a:endParaRPr>
          </a:p>
          <a:p>
            <a:endParaRPr lang="en-US" altLang="x-none">
              <a:ea typeface="ＭＳ Ｐゴシック" charset="-128"/>
            </a:endParaRPr>
          </a:p>
          <a:p>
            <a:r>
              <a:rPr lang="en-US" altLang="x-none">
                <a:ea typeface="ＭＳ Ｐゴシック" charset="-128"/>
              </a:rPr>
              <a:t>Wiki: </a:t>
            </a:r>
          </a:p>
          <a:p>
            <a:r>
              <a:rPr lang="en-US" altLang="x-none">
                <a:ea typeface="ＭＳ Ｐゴシック" charset="-128"/>
              </a:rPr>
              <a:t>In genetics, a nonsense mutation is a point mutation in a sequence of DNA that results in a premature stop codon, or a nonsense codon in the transcribed mRNA, and in a truncated, incomplete, and usually nonfunctional protein product.</a:t>
            </a:r>
          </a:p>
          <a:p>
            <a:endParaRPr lang="en-US" altLang="x-none">
              <a:ea typeface="ＭＳ Ｐゴシック" charset="-128"/>
            </a:endParaRPr>
          </a:p>
          <a:p>
            <a:r>
              <a:rPr lang="en-US" altLang="x-none">
                <a:ea typeface="ＭＳ Ｐゴシック" charset="-128"/>
              </a:rPr>
              <a:t>Wiki:</a:t>
            </a:r>
          </a:p>
          <a:p>
            <a:r>
              <a:rPr lang="en-US" altLang="x-none">
                <a:ea typeface="ＭＳ Ｐゴシック" charset="-128"/>
              </a:rPr>
              <a:t>Nonsense-mediated mRNA decay (NMD) is a surveillance pathway that exists in all eukaryotes. Its main function is to reduce errors in gene expression by eliminating mRNA transcripts that contain premature stop codons. If these aberrant mRNA transcripts were translated, the result would be deleterious gain-of-function or dominant-negative activity of the resulting proteins.</a:t>
            </a:r>
          </a:p>
          <a:p>
            <a:endParaRPr lang="en-US" altLang="x-none">
              <a:ea typeface="ＭＳ Ｐゴシック" charset="-128"/>
            </a:endParaRPr>
          </a:p>
          <a:p>
            <a:r>
              <a:rPr lang="en-US" altLang="x-none">
                <a:ea typeface="ＭＳ Ｐゴシック" charset="-128"/>
              </a:rPr>
              <a:t>Biostars:</a:t>
            </a:r>
          </a:p>
          <a:p>
            <a:r>
              <a:rPr lang="en-US" altLang="x-none">
                <a:ea typeface="ＭＳ Ｐゴシック" charset="-128"/>
              </a:rPr>
              <a:t>Neutral Evolution (drift): dN/dS ratio = 1 implies there has been equal numbers of synonymous (dna substitutions that do not affect the protein sequence) and non-synonymous changes (dna substitutions that do affect the protein sequence) during the time between ancestral to the modern versions of the protein.</a:t>
            </a:r>
          </a:p>
          <a:p>
            <a:endParaRPr lang="en-US" altLang="x-none">
              <a:ea typeface="ＭＳ Ｐゴシック" charset="-128"/>
            </a:endParaRPr>
          </a:p>
          <a:p>
            <a:r>
              <a:rPr lang="en-US" altLang="x-none">
                <a:ea typeface="ＭＳ Ｐゴシック" charset="-128"/>
              </a:rPr>
              <a:t>Positive Selection (adaptive evolution): dN/dS ratio &gt; 1 implies there has been more non-synonymous changes than synonymous changes. There has been evolutionary pressure to escape from the ancestral state - i.e. positive selection pressure. This can occur for example in paralogues that are required to serve a novel function, or in proteins of parasites that need to escape host immune recognition (e.g. changes to avoid MHC-1 binding to evade T-cell attack).</a:t>
            </a:r>
          </a:p>
          <a:p>
            <a:endParaRPr lang="en-US" altLang="x-none">
              <a:ea typeface="ＭＳ Ｐゴシック" charset="-128"/>
            </a:endParaRPr>
          </a:p>
          <a:p>
            <a:r>
              <a:rPr lang="en-US" altLang="x-none">
                <a:ea typeface="ＭＳ Ｐゴシック" charset="-128"/>
              </a:rPr>
              <a:t>Negative Selection (conservation): dN/dS ratio &lt; 1 implies there has been more synonymous changes than non-synonymous changes. There has been evolutionary pressure to conserve the ancestral state - i.e. negative selection pressure. This can occur for example in orthologues that are required to maintain (conserve) some function encoded in the protein sequence, since changes from this state would lead to disruption of function.</a:t>
            </a:r>
          </a:p>
          <a:p>
            <a:endParaRPr lang="en-US" altLang="x-none">
              <a:ea typeface="ＭＳ Ｐゴシック" charset="-128"/>
            </a:endParaRPr>
          </a:p>
          <a:p>
            <a:endParaRPr lang="en-US" altLang="x-none">
              <a:ea typeface="ＭＳ Ｐゴシック" charset="-128"/>
            </a:endParaRPr>
          </a:p>
          <a:p>
            <a:endParaRPr lang="en-US" altLang="x-none">
              <a:ea typeface="ＭＳ Ｐゴシック" charset="-128"/>
            </a:endParaRPr>
          </a:p>
          <a:p>
            <a:endParaRPr lang="en-US" altLang="x-none">
              <a:ea typeface="ＭＳ Ｐゴシック" charset="-128"/>
            </a:endParaRPr>
          </a:p>
          <a:p>
            <a:endParaRPr lang="en-US" altLang="x-none">
              <a:ea typeface="ＭＳ Ｐゴシック" charset="-128"/>
            </a:endParaRP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5613">
              <a:defRPr sz="2400">
                <a:solidFill>
                  <a:schemeClr val="tx1"/>
                </a:solidFill>
                <a:latin typeface="Calibri" charset="0"/>
                <a:ea typeface="ＭＳ Ｐゴシック" charset="-128"/>
              </a:defRPr>
            </a:lvl1pPr>
            <a:lvl2pPr marL="742950" indent="-285750" defTabSz="455613">
              <a:defRPr sz="2400">
                <a:solidFill>
                  <a:schemeClr val="tx1"/>
                </a:solidFill>
                <a:latin typeface="Calibri" charset="0"/>
                <a:ea typeface="ＭＳ Ｐゴシック" charset="-128"/>
              </a:defRPr>
            </a:lvl2pPr>
            <a:lvl3pPr marL="1143000" indent="-228600" defTabSz="455613">
              <a:defRPr sz="2400">
                <a:solidFill>
                  <a:schemeClr val="tx1"/>
                </a:solidFill>
                <a:latin typeface="Calibri" charset="0"/>
                <a:ea typeface="ＭＳ Ｐゴシック" charset="-128"/>
              </a:defRPr>
            </a:lvl3pPr>
            <a:lvl4pPr marL="1600200" indent="-228600" defTabSz="455613">
              <a:defRPr sz="2400">
                <a:solidFill>
                  <a:schemeClr val="tx1"/>
                </a:solidFill>
                <a:latin typeface="Calibri" charset="0"/>
                <a:ea typeface="ＭＳ Ｐゴシック" charset="-128"/>
              </a:defRPr>
            </a:lvl4pPr>
            <a:lvl5pPr marL="2057400" indent="-228600" defTabSz="455613">
              <a:defRPr sz="2400">
                <a:solidFill>
                  <a:schemeClr val="tx1"/>
                </a:solidFill>
                <a:latin typeface="Calibri" charset="0"/>
                <a:ea typeface="ＭＳ Ｐゴシック" charset="-128"/>
              </a:defRPr>
            </a:lvl5pPr>
            <a:lvl6pPr marL="2514600" indent="-228600" defTabSz="455613"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5613"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5613"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5613" eaLnBrk="0" fontAlgn="base" hangingPunct="0">
              <a:spcBef>
                <a:spcPct val="0"/>
              </a:spcBef>
              <a:spcAft>
                <a:spcPct val="0"/>
              </a:spcAft>
              <a:defRPr sz="2400">
                <a:solidFill>
                  <a:schemeClr val="tx1"/>
                </a:solidFill>
                <a:latin typeface="Calibri" charset="0"/>
                <a:ea typeface="ＭＳ Ｐゴシック" charset="-128"/>
              </a:defRPr>
            </a:lvl9pPr>
          </a:lstStyle>
          <a:p>
            <a:fld id="{6212C4B7-5F84-9E48-BD32-80A949D9C273}" type="slidenum">
              <a:rPr lang="en-US" altLang="x-none" sz="1200">
                <a:solidFill>
                  <a:srgbClr val="000000"/>
                </a:solidFill>
              </a:rPr>
              <a:pPr/>
              <a:t>4</a:t>
            </a:fld>
            <a:endParaRPr lang="en-US" altLang="x-none" sz="1200">
              <a:solidFill>
                <a:srgbClr val="000000"/>
              </a:solidFill>
            </a:endParaRPr>
          </a:p>
        </p:txBody>
      </p:sp>
    </p:spTree>
    <p:extLst>
      <p:ext uri="{BB962C8B-B14F-4D97-AF65-F5344CB8AC3E}">
        <p14:creationId xmlns:p14="http://schemas.microsoft.com/office/powerpoint/2010/main" val="59478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BB12777-A160-074F-8F45-C89FC60423BF}"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3483-4051-B142-A703-9E74C12F8D42}" type="slidenum">
              <a:rPr lang="en-US" smtClean="0"/>
              <a:t>‹#›</a:t>
            </a:fld>
            <a:endParaRPr lang="en-US"/>
          </a:p>
        </p:txBody>
      </p:sp>
    </p:spTree>
    <p:extLst>
      <p:ext uri="{BB962C8B-B14F-4D97-AF65-F5344CB8AC3E}">
        <p14:creationId xmlns:p14="http://schemas.microsoft.com/office/powerpoint/2010/main" val="1669255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B12777-A160-074F-8F45-C89FC60423BF}"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3483-4051-B142-A703-9E74C12F8D42}" type="slidenum">
              <a:rPr lang="en-US" smtClean="0"/>
              <a:t>‹#›</a:t>
            </a:fld>
            <a:endParaRPr lang="en-US"/>
          </a:p>
        </p:txBody>
      </p:sp>
    </p:spTree>
    <p:extLst>
      <p:ext uri="{BB962C8B-B14F-4D97-AF65-F5344CB8AC3E}">
        <p14:creationId xmlns:p14="http://schemas.microsoft.com/office/powerpoint/2010/main" val="762620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B12777-A160-074F-8F45-C89FC60423BF}"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3483-4051-B142-A703-9E74C12F8D42}" type="slidenum">
              <a:rPr lang="en-US" smtClean="0"/>
              <a:t>‹#›</a:t>
            </a:fld>
            <a:endParaRPr lang="en-US"/>
          </a:p>
        </p:txBody>
      </p:sp>
    </p:spTree>
    <p:extLst>
      <p:ext uri="{BB962C8B-B14F-4D97-AF65-F5344CB8AC3E}">
        <p14:creationId xmlns:p14="http://schemas.microsoft.com/office/powerpoint/2010/main" val="118581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BB12777-A160-074F-8F45-C89FC60423BF}"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3483-4051-B142-A703-9E74C12F8D42}" type="slidenum">
              <a:rPr lang="en-US" smtClean="0"/>
              <a:t>‹#›</a:t>
            </a:fld>
            <a:endParaRPr lang="en-US"/>
          </a:p>
        </p:txBody>
      </p:sp>
    </p:spTree>
    <p:extLst>
      <p:ext uri="{BB962C8B-B14F-4D97-AF65-F5344CB8AC3E}">
        <p14:creationId xmlns:p14="http://schemas.microsoft.com/office/powerpoint/2010/main" val="447429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12777-A160-074F-8F45-C89FC60423BF}" type="datetimeFigureOut">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C3483-4051-B142-A703-9E74C12F8D42}" type="slidenum">
              <a:rPr lang="en-US" smtClean="0"/>
              <a:t>‹#›</a:t>
            </a:fld>
            <a:endParaRPr lang="en-US"/>
          </a:p>
        </p:txBody>
      </p:sp>
    </p:spTree>
    <p:extLst>
      <p:ext uri="{BB962C8B-B14F-4D97-AF65-F5344CB8AC3E}">
        <p14:creationId xmlns:p14="http://schemas.microsoft.com/office/powerpoint/2010/main" val="1600265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BB12777-A160-074F-8F45-C89FC60423BF}" type="datetimeFigureOut">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C3483-4051-B142-A703-9E74C12F8D42}" type="slidenum">
              <a:rPr lang="en-US" smtClean="0"/>
              <a:t>‹#›</a:t>
            </a:fld>
            <a:endParaRPr lang="en-US"/>
          </a:p>
        </p:txBody>
      </p:sp>
    </p:spTree>
    <p:extLst>
      <p:ext uri="{BB962C8B-B14F-4D97-AF65-F5344CB8AC3E}">
        <p14:creationId xmlns:p14="http://schemas.microsoft.com/office/powerpoint/2010/main" val="582088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BB12777-A160-074F-8F45-C89FC60423BF}" type="datetimeFigureOut">
              <a:rPr lang="en-US" smtClean="0"/>
              <a:t>9/17/17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C3483-4051-B142-A703-9E74C12F8D42}" type="slidenum">
              <a:rPr lang="en-US" smtClean="0"/>
              <a:t>‹#›</a:t>
            </a:fld>
            <a:endParaRPr lang="en-US"/>
          </a:p>
        </p:txBody>
      </p:sp>
    </p:spTree>
    <p:extLst>
      <p:ext uri="{BB962C8B-B14F-4D97-AF65-F5344CB8AC3E}">
        <p14:creationId xmlns:p14="http://schemas.microsoft.com/office/powerpoint/2010/main" val="1377861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BB12777-A160-074F-8F45-C89FC60423BF}" type="datetimeFigureOut">
              <a:rPr lang="en-US" smtClean="0"/>
              <a:t>9/17/17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C3483-4051-B142-A703-9E74C12F8D42}" type="slidenum">
              <a:rPr lang="en-US" smtClean="0"/>
              <a:t>‹#›</a:t>
            </a:fld>
            <a:endParaRPr lang="en-US"/>
          </a:p>
        </p:txBody>
      </p:sp>
    </p:spTree>
    <p:extLst>
      <p:ext uri="{BB962C8B-B14F-4D97-AF65-F5344CB8AC3E}">
        <p14:creationId xmlns:p14="http://schemas.microsoft.com/office/powerpoint/2010/main" val="139819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B12777-A160-074F-8F45-C89FC60423BF}" type="datetimeFigureOut">
              <a:rPr lang="en-US" smtClean="0"/>
              <a:t>9/17/17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C3483-4051-B142-A703-9E74C12F8D42}" type="slidenum">
              <a:rPr lang="en-US" smtClean="0"/>
              <a:t>‹#›</a:t>
            </a:fld>
            <a:endParaRPr lang="en-US"/>
          </a:p>
        </p:txBody>
      </p:sp>
    </p:spTree>
    <p:extLst>
      <p:ext uri="{BB962C8B-B14F-4D97-AF65-F5344CB8AC3E}">
        <p14:creationId xmlns:p14="http://schemas.microsoft.com/office/powerpoint/2010/main" val="1769384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12777-A160-074F-8F45-C89FC60423BF}" type="datetimeFigureOut">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C3483-4051-B142-A703-9E74C12F8D42}" type="slidenum">
              <a:rPr lang="en-US" smtClean="0"/>
              <a:t>‹#›</a:t>
            </a:fld>
            <a:endParaRPr lang="en-US"/>
          </a:p>
        </p:txBody>
      </p:sp>
    </p:spTree>
    <p:extLst>
      <p:ext uri="{BB962C8B-B14F-4D97-AF65-F5344CB8AC3E}">
        <p14:creationId xmlns:p14="http://schemas.microsoft.com/office/powerpoint/2010/main" val="184341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BB12777-A160-074F-8F45-C89FC60423BF}" type="datetimeFigureOut">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C3483-4051-B142-A703-9E74C12F8D42}" type="slidenum">
              <a:rPr lang="en-US" smtClean="0"/>
              <a:t>‹#›</a:t>
            </a:fld>
            <a:endParaRPr lang="en-US"/>
          </a:p>
        </p:txBody>
      </p:sp>
    </p:spTree>
    <p:extLst>
      <p:ext uri="{BB962C8B-B14F-4D97-AF65-F5344CB8AC3E}">
        <p14:creationId xmlns:p14="http://schemas.microsoft.com/office/powerpoint/2010/main" val="5534309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B12777-A160-074F-8F45-C89FC60423BF}" type="datetimeFigureOut">
              <a:rPr lang="en-US" smtClean="0"/>
              <a:t>9/17/17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8C3483-4051-B142-A703-9E74C12F8D42}" type="slidenum">
              <a:rPr lang="en-US" smtClean="0"/>
              <a:t>‹#›</a:t>
            </a:fld>
            <a:endParaRPr lang="en-US"/>
          </a:p>
        </p:txBody>
      </p:sp>
    </p:spTree>
    <p:extLst>
      <p:ext uri="{BB962C8B-B14F-4D97-AF65-F5344CB8AC3E}">
        <p14:creationId xmlns:p14="http://schemas.microsoft.com/office/powerpoint/2010/main" val="17476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6.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Screen Shot 2012-09-29 at 9.33.4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3597276"/>
            <a:ext cx="5181600"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8" name="Slide Number Placeholder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a:defRPr sz="2400">
                <a:solidFill>
                  <a:schemeClr val="tx1"/>
                </a:solidFill>
                <a:latin typeface="Calibri" charset="0"/>
                <a:ea typeface="ＭＳ Ｐゴシック" charset="-128"/>
              </a:defRPr>
            </a:lvl1pPr>
            <a:lvl2pPr marL="742950" indent="-285750" defTabSz="457200">
              <a:defRPr sz="2400">
                <a:solidFill>
                  <a:schemeClr val="tx1"/>
                </a:solidFill>
                <a:latin typeface="Calibri" charset="0"/>
                <a:ea typeface="ＭＳ Ｐゴシック" charset="-128"/>
              </a:defRPr>
            </a:lvl2pPr>
            <a:lvl3pPr marL="1143000" indent="-228600" defTabSz="457200">
              <a:defRPr sz="2400">
                <a:solidFill>
                  <a:schemeClr val="tx1"/>
                </a:solidFill>
                <a:latin typeface="Calibri" charset="0"/>
                <a:ea typeface="ＭＳ Ｐゴシック" charset="-128"/>
              </a:defRPr>
            </a:lvl3pPr>
            <a:lvl4pPr marL="1600200" indent="-228600" defTabSz="457200">
              <a:defRPr sz="2400">
                <a:solidFill>
                  <a:schemeClr val="tx1"/>
                </a:solidFill>
                <a:latin typeface="Calibri" charset="0"/>
                <a:ea typeface="ＭＳ Ｐゴシック" charset="-128"/>
              </a:defRPr>
            </a:lvl4pPr>
            <a:lvl5pPr marL="2057400" indent="-228600" defTabSz="4572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algn="r" eaLnBrk="1" hangingPunct="1"/>
            <a:endParaRPr lang="x-none" altLang="x-none" sz="1200">
              <a:solidFill>
                <a:srgbClr val="898989"/>
              </a:solidFill>
            </a:endParaRPr>
          </a:p>
        </p:txBody>
      </p:sp>
      <p:sp>
        <p:nvSpPr>
          <p:cNvPr id="34819" name="Rectangle 2"/>
          <p:cNvSpPr>
            <a:spLocks noGrp="1" noChangeArrowheads="1"/>
          </p:cNvSpPr>
          <p:nvPr>
            <p:ph type="title" idx="4294967295"/>
          </p:nvPr>
        </p:nvSpPr>
        <p:spPr>
          <a:xfrm>
            <a:off x="5943600" y="5438776"/>
            <a:ext cx="4724400" cy="1114425"/>
          </a:xfrm>
        </p:spPr>
        <p:txBody>
          <a:bodyPr/>
          <a:lstStyle/>
          <a:p>
            <a:pPr algn="l" eaLnBrk="1" hangingPunct="1"/>
            <a:r>
              <a:rPr lang="en-US" altLang="x-none" sz="3200" dirty="0" err="1">
                <a:solidFill>
                  <a:srgbClr val="000090"/>
                </a:solidFill>
                <a:ea typeface="ＭＳ Ｐゴシック" charset="-128"/>
              </a:rPr>
              <a:t>vat.gersteinlab.org</a:t>
            </a:r>
            <a:endParaRPr lang="en-US" altLang="x-none" sz="3200" dirty="0">
              <a:solidFill>
                <a:srgbClr val="000090"/>
              </a:solidFill>
              <a:ea typeface="ＭＳ Ｐゴシック" charset="-128"/>
            </a:endParaRPr>
          </a:p>
        </p:txBody>
      </p:sp>
      <p:sp>
        <p:nvSpPr>
          <p:cNvPr id="2" name="Rectangle 3"/>
          <p:cNvSpPr>
            <a:spLocks noGrp="1" noChangeArrowheads="1"/>
          </p:cNvSpPr>
          <p:nvPr>
            <p:ph type="body" sz="half" idx="4294967295"/>
          </p:nvPr>
        </p:nvSpPr>
        <p:spPr>
          <a:xfrm>
            <a:off x="1161257" y="1400176"/>
            <a:ext cx="4292600" cy="4768850"/>
          </a:xfrm>
        </p:spPr>
        <p:txBody>
          <a:bodyPr/>
          <a:lstStyle/>
          <a:p>
            <a:pPr defTabSz="457200">
              <a:lnSpc>
                <a:spcPct val="80000"/>
              </a:lnSpc>
              <a:defRPr/>
            </a:pPr>
            <a:r>
              <a:rPr lang="en-US" sz="2200" dirty="0">
                <a:latin typeface="Helvetica" charset="0"/>
                <a:ea typeface="Helvetica" charset="0"/>
                <a:cs typeface="Helvetica" charset="0"/>
              </a:rPr>
              <a:t>Similar to VEP</a:t>
            </a:r>
          </a:p>
          <a:p>
            <a:pPr defTabSz="457200">
              <a:lnSpc>
                <a:spcPct val="80000"/>
              </a:lnSpc>
              <a:defRPr/>
            </a:pPr>
            <a:r>
              <a:rPr lang="en-US" sz="2200" dirty="0" smtClean="0">
                <a:latin typeface="Helvetica" charset="0"/>
                <a:ea typeface="Helvetica" charset="0"/>
                <a:cs typeface="Helvetica" charset="0"/>
              </a:rPr>
              <a:t>Input </a:t>
            </a:r>
            <a:endParaRPr lang="en-US" sz="2200" dirty="0">
              <a:latin typeface="Helvetica" charset="0"/>
              <a:ea typeface="Helvetica" charset="0"/>
              <a:cs typeface="Helvetica" charset="0"/>
            </a:endParaRPr>
          </a:p>
          <a:p>
            <a:pPr lvl="1" defTabSz="457200">
              <a:lnSpc>
                <a:spcPct val="80000"/>
              </a:lnSpc>
              <a:defRPr/>
            </a:pPr>
            <a:r>
              <a:rPr lang="en-US" sz="1900" dirty="0">
                <a:latin typeface="Helvetica" charset="0"/>
                <a:ea typeface="Helvetica" charset="0"/>
                <a:cs typeface="Helvetica" charset="0"/>
              </a:rPr>
              <a:t>Uses GENCODE (with option of CCDS &amp; other annotations) </a:t>
            </a:r>
          </a:p>
          <a:p>
            <a:pPr lvl="1" defTabSz="457200">
              <a:lnSpc>
                <a:spcPct val="80000"/>
              </a:lnSpc>
              <a:defRPr/>
            </a:pPr>
            <a:r>
              <a:rPr lang="en-US" sz="1900" dirty="0">
                <a:latin typeface="Helvetica" charset="0"/>
                <a:ea typeface="Helvetica" charset="0"/>
                <a:cs typeface="Helvetica" charset="0"/>
              </a:rPr>
              <a:t>Overlaps with 1000G </a:t>
            </a:r>
            <a:br>
              <a:rPr lang="en-US" sz="1900" dirty="0">
                <a:latin typeface="Helvetica" charset="0"/>
                <a:ea typeface="Helvetica" charset="0"/>
                <a:cs typeface="Helvetica" charset="0"/>
              </a:rPr>
            </a:br>
            <a:r>
              <a:rPr lang="en-US" sz="1900" dirty="0">
                <a:latin typeface="Helvetica" charset="0"/>
                <a:ea typeface="Helvetica" charset="0"/>
                <a:cs typeface="Helvetica" charset="0"/>
              </a:rPr>
              <a:t>SNPs, MNPs, </a:t>
            </a:r>
            <a:r>
              <a:rPr lang="en-US" sz="1900" dirty="0" err="1">
                <a:latin typeface="Helvetica" charset="0"/>
                <a:ea typeface="Helvetica" charset="0"/>
                <a:cs typeface="Helvetica" charset="0"/>
              </a:rPr>
              <a:t>indels</a:t>
            </a:r>
            <a:r>
              <a:rPr lang="en-US" sz="1900" dirty="0">
                <a:latin typeface="Helvetica" charset="0"/>
                <a:ea typeface="Helvetica" charset="0"/>
                <a:cs typeface="Helvetica" charset="0"/>
              </a:rPr>
              <a:t> &amp; SVs </a:t>
            </a:r>
            <a:br>
              <a:rPr lang="en-US" sz="1900" dirty="0">
                <a:latin typeface="Helvetica" charset="0"/>
                <a:ea typeface="Helvetica" charset="0"/>
                <a:cs typeface="Helvetica" charset="0"/>
              </a:rPr>
            </a:br>
            <a:r>
              <a:rPr lang="en-US" sz="1900" dirty="0">
                <a:latin typeface="Helvetica" charset="0"/>
                <a:ea typeface="Helvetica" charset="0"/>
                <a:cs typeface="Helvetica" charset="0"/>
              </a:rPr>
              <a:t>(other input VCFs possible)</a:t>
            </a:r>
          </a:p>
          <a:p>
            <a:pPr defTabSz="457200">
              <a:lnSpc>
                <a:spcPct val="80000"/>
              </a:lnSpc>
              <a:defRPr/>
            </a:pPr>
            <a:r>
              <a:rPr lang="en-US" sz="2200" dirty="0">
                <a:latin typeface="Helvetica" charset="0"/>
                <a:ea typeface="Helvetica" charset="0"/>
                <a:cs typeface="Helvetica" charset="0"/>
              </a:rPr>
              <a:t>Output</a:t>
            </a:r>
          </a:p>
          <a:p>
            <a:pPr lvl="1" defTabSz="457200">
              <a:lnSpc>
                <a:spcPct val="80000"/>
              </a:lnSpc>
              <a:defRPr/>
            </a:pPr>
            <a:r>
              <a:rPr lang="en-US" sz="1500" dirty="0">
                <a:latin typeface="Helvetica" charset="0"/>
                <a:ea typeface="Helvetica" charset="0"/>
                <a:cs typeface="Helvetica" charset="0"/>
              </a:rPr>
              <a:t>Annotated VCFs</a:t>
            </a:r>
          </a:p>
          <a:p>
            <a:pPr lvl="1" defTabSz="457200">
              <a:lnSpc>
                <a:spcPct val="80000"/>
              </a:lnSpc>
              <a:defRPr/>
            </a:pPr>
            <a:r>
              <a:rPr lang="en-US" sz="1500" dirty="0">
                <a:latin typeface="Helvetica" charset="0"/>
                <a:ea typeface="Helvetica" charset="0"/>
                <a:cs typeface="Helvetica" charset="0"/>
              </a:rPr>
              <a:t>Graphical representations of</a:t>
            </a:r>
          </a:p>
          <a:p>
            <a:pPr marL="457200" lvl="1" indent="0" defTabSz="457200">
              <a:lnSpc>
                <a:spcPct val="80000"/>
              </a:lnSpc>
              <a:buNone/>
              <a:defRPr/>
            </a:pPr>
            <a:r>
              <a:rPr lang="en-US" sz="1500" dirty="0">
                <a:latin typeface="Helvetica" charset="0"/>
                <a:ea typeface="Helvetica" charset="0"/>
                <a:cs typeface="Helvetica" charset="0"/>
              </a:rPr>
              <a:t>      functional impact on transcripts</a:t>
            </a:r>
          </a:p>
          <a:p>
            <a:pPr defTabSz="457200">
              <a:lnSpc>
                <a:spcPct val="80000"/>
              </a:lnSpc>
              <a:defRPr/>
            </a:pPr>
            <a:r>
              <a:rPr lang="en-US" sz="2200" dirty="0">
                <a:latin typeface="Helvetica" charset="0"/>
                <a:ea typeface="Helvetica" charset="0"/>
                <a:cs typeface="Helvetica" charset="0"/>
              </a:rPr>
              <a:t>Access</a:t>
            </a:r>
          </a:p>
          <a:p>
            <a:pPr lvl="1" defTabSz="457200">
              <a:lnSpc>
                <a:spcPct val="80000"/>
              </a:lnSpc>
              <a:defRPr/>
            </a:pPr>
            <a:r>
              <a:rPr lang="en-US" sz="1900" dirty="0">
                <a:latin typeface="Helvetica" charset="0"/>
                <a:ea typeface="Helvetica" charset="0"/>
                <a:cs typeface="Helvetica" charset="0"/>
              </a:rPr>
              <a:t>Source freely available</a:t>
            </a:r>
          </a:p>
          <a:p>
            <a:pPr lvl="1" defTabSz="457200">
              <a:lnSpc>
                <a:spcPct val="80000"/>
              </a:lnSpc>
              <a:defRPr/>
            </a:pPr>
            <a:r>
              <a:rPr lang="en-US" sz="1900" dirty="0">
                <a:latin typeface="Helvetica" charset="0"/>
                <a:ea typeface="Helvetica" charset="0"/>
                <a:cs typeface="Helvetica" charset="0"/>
              </a:rPr>
              <a:t>Webserver</a:t>
            </a:r>
          </a:p>
          <a:p>
            <a:pPr lvl="1" defTabSz="457200">
              <a:lnSpc>
                <a:spcPct val="80000"/>
              </a:lnSpc>
              <a:defRPr/>
            </a:pPr>
            <a:r>
              <a:rPr lang="en-US" sz="1900" dirty="0">
                <a:latin typeface="Helvetica" charset="0"/>
                <a:ea typeface="Helvetica" charset="0"/>
                <a:cs typeface="Helvetica" charset="0"/>
              </a:rPr>
              <a:t> AWS cloud </a:t>
            </a:r>
          </a:p>
          <a:p>
            <a:pPr lvl="1" defTabSz="457200">
              <a:lnSpc>
                <a:spcPct val="80000"/>
              </a:lnSpc>
              <a:buNone/>
              <a:defRPr/>
            </a:pPr>
            <a:r>
              <a:rPr lang="en-US" sz="1900" dirty="0">
                <a:latin typeface="Helvetica" charset="0"/>
                <a:ea typeface="Helvetica" charset="0"/>
                <a:cs typeface="Helvetica" charset="0"/>
              </a:rPr>
              <a:t>      instance</a:t>
            </a:r>
          </a:p>
          <a:p>
            <a:pPr lvl="1" defTabSz="457200">
              <a:lnSpc>
                <a:spcPct val="80000"/>
              </a:lnSpc>
              <a:buNone/>
              <a:defRPr/>
            </a:pPr>
            <a:endParaRPr lang="en-US" sz="1900" dirty="0">
              <a:latin typeface="Helvetica" charset="0"/>
              <a:ea typeface="Helvetica" charset="0"/>
              <a:cs typeface="Helvetica" charset="0"/>
            </a:endParaRPr>
          </a:p>
          <a:p>
            <a:pPr defTabSz="457200">
              <a:lnSpc>
                <a:spcPct val="80000"/>
              </a:lnSpc>
              <a:defRPr/>
            </a:pPr>
            <a:endParaRPr lang="en-US" sz="2200" dirty="0">
              <a:latin typeface="Helvetica" charset="0"/>
              <a:ea typeface="Helvetica" charset="0"/>
              <a:cs typeface="Helvetica" charset="0"/>
            </a:endParaRPr>
          </a:p>
          <a:p>
            <a:pPr defTabSz="457200">
              <a:lnSpc>
                <a:spcPct val="80000"/>
              </a:lnSpc>
              <a:buNone/>
              <a:defRPr/>
            </a:pPr>
            <a:endParaRPr lang="en-US" sz="2200" dirty="0">
              <a:latin typeface="Helvetica" charset="0"/>
              <a:ea typeface="Helvetica" charset="0"/>
              <a:cs typeface="Helvetica" charset="0"/>
            </a:endParaRPr>
          </a:p>
        </p:txBody>
      </p:sp>
      <p:sp>
        <p:nvSpPr>
          <p:cNvPr id="34821" name="Slide Number Placeholder 1"/>
          <p:cNvSpPr>
            <a:spLocks noGrp="1"/>
          </p:cNvSpPr>
          <p:nvPr>
            <p:ph type="sldNum" sz="quarter" idx="4294967295"/>
          </p:nvPr>
        </p:nvSpPr>
        <p:spPr bwMode="auto">
          <a:xfrm>
            <a:off x="8763000" y="6248400"/>
            <a:ext cx="19050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454025"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4025"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4025"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4025" eaLnBrk="0" fontAlgn="base" hangingPunct="0">
              <a:spcBef>
                <a:spcPct val="0"/>
              </a:spcBef>
              <a:spcAft>
                <a:spcPct val="0"/>
              </a:spcAft>
              <a:defRPr sz="2400">
                <a:solidFill>
                  <a:schemeClr val="tx1"/>
                </a:solidFill>
                <a:latin typeface="Calibri" charset="0"/>
                <a:ea typeface="ＭＳ Ｐゴシック" charset="-128"/>
              </a:defRPr>
            </a:lvl9pPr>
          </a:lstStyle>
          <a:p>
            <a:fld id="{6B04A738-0747-2D4E-A7C8-5C1FFE9C3070}" type="slidenum">
              <a:rPr lang="en-US" altLang="x-none" sz="1400">
                <a:solidFill>
                  <a:srgbClr val="000000"/>
                </a:solidFill>
                <a:latin typeface="Arial" charset="0"/>
              </a:rPr>
              <a:pPr/>
              <a:t>1</a:t>
            </a:fld>
            <a:endParaRPr lang="en-US" altLang="x-none" sz="1400">
              <a:solidFill>
                <a:srgbClr val="000000"/>
              </a:solidFill>
              <a:latin typeface="Arial" charset="0"/>
            </a:endParaRPr>
          </a:p>
        </p:txBody>
      </p:sp>
      <p:sp>
        <p:nvSpPr>
          <p:cNvPr id="34822" name="Rectangle 19"/>
          <p:cNvSpPr>
            <a:spLocks noChangeArrowheads="1"/>
          </p:cNvSpPr>
          <p:nvPr/>
        </p:nvSpPr>
        <p:spPr bwMode="auto">
          <a:xfrm>
            <a:off x="1585913" y="6324601"/>
            <a:ext cx="7954962" cy="461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r>
              <a:rPr lang="en-US" altLang="x-none" i="1" dirty="0" err="1">
                <a:solidFill>
                  <a:srgbClr val="000000"/>
                </a:solidFill>
              </a:rPr>
              <a:t>Habegger</a:t>
            </a:r>
            <a:r>
              <a:rPr lang="en-US" altLang="x-none" i="1" dirty="0">
                <a:solidFill>
                  <a:srgbClr val="000000"/>
                </a:solidFill>
              </a:rPr>
              <a:t> L.</a:t>
            </a:r>
            <a:r>
              <a:rPr lang="en-US" altLang="x-none" i="1" baseline="30000" dirty="0">
                <a:solidFill>
                  <a:srgbClr val="000000"/>
                </a:solidFill>
              </a:rPr>
              <a:t>*</a:t>
            </a:r>
            <a:r>
              <a:rPr lang="en-US" altLang="x-none" i="1" dirty="0">
                <a:solidFill>
                  <a:srgbClr val="000000"/>
                </a:solidFill>
              </a:rPr>
              <a:t>, </a:t>
            </a:r>
            <a:r>
              <a:rPr lang="en-US" altLang="x-none" i="1" dirty="0" err="1">
                <a:solidFill>
                  <a:srgbClr val="000000"/>
                </a:solidFill>
              </a:rPr>
              <a:t>Balasubramanian</a:t>
            </a:r>
            <a:r>
              <a:rPr lang="en-US" altLang="x-none" i="1" dirty="0">
                <a:solidFill>
                  <a:srgbClr val="000000"/>
                </a:solidFill>
              </a:rPr>
              <a:t> S.</a:t>
            </a:r>
            <a:r>
              <a:rPr lang="en-US" altLang="x-none" i="1" baseline="30000" dirty="0">
                <a:solidFill>
                  <a:srgbClr val="000000"/>
                </a:solidFill>
              </a:rPr>
              <a:t>*</a:t>
            </a:r>
            <a:r>
              <a:rPr lang="en-US" altLang="x-none" i="1" dirty="0">
                <a:solidFill>
                  <a:srgbClr val="000000"/>
                </a:solidFill>
              </a:rPr>
              <a:t>, et al. Bioinformatics, 2012</a:t>
            </a:r>
            <a:endParaRPr lang="en-US" altLang="x-none" dirty="0">
              <a:solidFill>
                <a:srgbClr val="000000"/>
              </a:solidFill>
            </a:endParaRPr>
          </a:p>
        </p:txBody>
      </p:sp>
      <p:pic>
        <p:nvPicPr>
          <p:cNvPr id="34823" name="Picture 8" descr="Screen Shot 2012-09-24 at 2.30.17 P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40376" y="1400176"/>
            <a:ext cx="5051425"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Box 2"/>
          <p:cNvSpPr txBox="1">
            <a:spLocks noChangeArrowheads="1"/>
          </p:cNvSpPr>
          <p:nvPr/>
        </p:nvSpPr>
        <p:spPr bwMode="auto">
          <a:xfrm>
            <a:off x="2819400" y="152401"/>
            <a:ext cx="627607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r>
              <a:rPr lang="en-US" altLang="x-none" sz="3400" b="1" dirty="0">
                <a:solidFill>
                  <a:schemeClr val="accent1">
                    <a:lumMod val="50000"/>
                  </a:schemeClr>
                </a:solidFill>
                <a:latin typeface="Helvetica" charset="0"/>
                <a:ea typeface="Helvetica" charset="0"/>
                <a:cs typeface="Helvetica" charset="0"/>
              </a:rPr>
              <a:t>Variant Annotation Tool (VAT)</a:t>
            </a:r>
          </a:p>
        </p:txBody>
      </p:sp>
      <p:sp>
        <p:nvSpPr>
          <p:cNvPr id="34825" name="TextBox 3"/>
          <p:cNvSpPr txBox="1">
            <a:spLocks noChangeArrowheads="1"/>
          </p:cNvSpPr>
          <p:nvPr/>
        </p:nvSpPr>
        <p:spPr bwMode="auto">
          <a:xfrm>
            <a:off x="7104064" y="3124200"/>
            <a:ext cx="28162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r>
              <a:rPr lang="en-US" altLang="x-none" sz="2000">
                <a:solidFill>
                  <a:srgbClr val="000000"/>
                </a:solidFill>
                <a:latin typeface="Arial" charset="0"/>
              </a:rPr>
              <a:t>CLOUD APPLICATION</a:t>
            </a:r>
          </a:p>
        </p:txBody>
      </p:sp>
    </p:spTree>
    <p:extLst>
      <p:ext uri="{BB962C8B-B14F-4D97-AF65-F5344CB8AC3E}">
        <p14:creationId xmlns:p14="http://schemas.microsoft.com/office/powerpoint/2010/main" val="151265921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5"/>
          <p:cNvSpPr>
            <a:spLocks noChangeArrowheads="1"/>
          </p:cNvSpPr>
          <p:nvPr/>
        </p:nvSpPr>
        <p:spPr bwMode="auto">
          <a:xfrm>
            <a:off x="1752600" y="152400"/>
            <a:ext cx="457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Calibri" charset="0"/>
                <a:ea typeface="ＭＳ Ｐゴシック" charset="-128"/>
              </a:defRPr>
            </a:lvl1pPr>
            <a:lvl2pPr marL="742950" indent="-285750" defTabSz="457200">
              <a:defRPr sz="2400">
                <a:solidFill>
                  <a:schemeClr val="tx1"/>
                </a:solidFill>
                <a:latin typeface="Calibri" charset="0"/>
                <a:ea typeface="ＭＳ Ｐゴシック" charset="-128"/>
              </a:defRPr>
            </a:lvl2pPr>
            <a:lvl3pPr marL="1143000" indent="-228600" defTabSz="457200">
              <a:defRPr sz="2400">
                <a:solidFill>
                  <a:schemeClr val="tx1"/>
                </a:solidFill>
                <a:latin typeface="Calibri" charset="0"/>
                <a:ea typeface="ＭＳ Ｐゴシック" charset="-128"/>
              </a:defRPr>
            </a:lvl3pPr>
            <a:lvl4pPr marL="1600200" indent="-228600" defTabSz="457200">
              <a:defRPr sz="2400">
                <a:solidFill>
                  <a:schemeClr val="tx1"/>
                </a:solidFill>
                <a:latin typeface="Calibri" charset="0"/>
                <a:ea typeface="ＭＳ Ｐゴシック" charset="-128"/>
              </a:defRPr>
            </a:lvl4pPr>
            <a:lvl5pPr marL="2057400" indent="-228600" defTabSz="4572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x-none" altLang="x-none" sz="1800">
              <a:solidFill>
                <a:srgbClr val="000000"/>
              </a:solidFill>
              <a:latin typeface="Helvetica" charset="0"/>
            </a:endParaRPr>
          </a:p>
        </p:txBody>
      </p:sp>
      <p:sp>
        <p:nvSpPr>
          <p:cNvPr id="30725" name="Rectangle 6"/>
          <p:cNvSpPr>
            <a:spLocks noChangeArrowheads="1"/>
          </p:cNvSpPr>
          <p:nvPr/>
        </p:nvSpPr>
        <p:spPr bwMode="auto">
          <a:xfrm>
            <a:off x="2895600" y="2571750"/>
            <a:ext cx="4572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defTabSz="457200">
              <a:defRPr sz="2400">
                <a:solidFill>
                  <a:schemeClr val="tx1"/>
                </a:solidFill>
                <a:latin typeface="Calibri" charset="0"/>
                <a:ea typeface="ＭＳ Ｐゴシック" charset="-128"/>
              </a:defRPr>
            </a:lvl1pPr>
            <a:lvl2pPr marL="742950" indent="-285750" defTabSz="457200">
              <a:defRPr sz="2400">
                <a:solidFill>
                  <a:schemeClr val="tx1"/>
                </a:solidFill>
                <a:latin typeface="Calibri" charset="0"/>
                <a:ea typeface="ＭＳ Ｐゴシック" charset="-128"/>
              </a:defRPr>
            </a:lvl2pPr>
            <a:lvl3pPr marL="1143000" indent="-228600" defTabSz="457200">
              <a:defRPr sz="2400">
                <a:solidFill>
                  <a:schemeClr val="tx1"/>
                </a:solidFill>
                <a:latin typeface="Calibri" charset="0"/>
                <a:ea typeface="ＭＳ Ｐゴシック" charset="-128"/>
              </a:defRPr>
            </a:lvl3pPr>
            <a:lvl4pPr marL="1600200" indent="-228600" defTabSz="457200">
              <a:defRPr sz="2400">
                <a:solidFill>
                  <a:schemeClr val="tx1"/>
                </a:solidFill>
                <a:latin typeface="Calibri" charset="0"/>
                <a:ea typeface="ＭＳ Ｐゴシック" charset="-128"/>
              </a:defRPr>
            </a:lvl4pPr>
            <a:lvl5pPr marL="2057400" indent="-228600" defTabSz="4572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endParaRPr lang="x-none" altLang="x-none" sz="1800">
              <a:solidFill>
                <a:srgbClr val="000000"/>
              </a:solidFill>
              <a:latin typeface="Helvetica" charset="0"/>
            </a:endParaRPr>
          </a:p>
        </p:txBody>
      </p:sp>
      <p:sp>
        <p:nvSpPr>
          <p:cNvPr id="4" name="Title 3"/>
          <p:cNvSpPr>
            <a:spLocks noGrp="1"/>
          </p:cNvSpPr>
          <p:nvPr>
            <p:ph type="title"/>
          </p:nvPr>
        </p:nvSpPr>
        <p:spPr>
          <a:xfrm>
            <a:off x="839788" y="457200"/>
            <a:ext cx="10515600" cy="745067"/>
          </a:xfrm>
        </p:spPr>
        <p:txBody>
          <a:bodyPr>
            <a:normAutofit fontScale="90000"/>
          </a:bodyPr>
          <a:lstStyle/>
          <a:p>
            <a:r>
              <a:rPr lang="en-US" sz="3400" b="1" dirty="0" smtClean="0">
                <a:solidFill>
                  <a:schemeClr val="accent1">
                    <a:lumMod val="50000"/>
                  </a:schemeClr>
                </a:solidFill>
                <a:latin typeface="Helvetica" charset="0"/>
                <a:ea typeface="Helvetica" charset="0"/>
                <a:cs typeface="Helvetica" charset="0"/>
              </a:rPr>
              <a:t>Loss-of-function (</a:t>
            </a:r>
            <a:r>
              <a:rPr lang="en-US" sz="3400" b="1" dirty="0" err="1" smtClean="0">
                <a:solidFill>
                  <a:schemeClr val="accent1">
                    <a:lumMod val="50000"/>
                  </a:schemeClr>
                </a:solidFill>
                <a:latin typeface="Helvetica" charset="0"/>
                <a:ea typeface="Helvetica" charset="0"/>
                <a:cs typeface="Helvetica" charset="0"/>
              </a:rPr>
              <a:t>LoF</a:t>
            </a:r>
            <a:r>
              <a:rPr lang="en-US" sz="3400" b="1" dirty="0" smtClean="0">
                <a:solidFill>
                  <a:schemeClr val="accent1">
                    <a:lumMod val="50000"/>
                  </a:schemeClr>
                </a:solidFill>
                <a:latin typeface="Helvetica" charset="0"/>
                <a:ea typeface="Helvetica" charset="0"/>
                <a:cs typeface="Helvetica" charset="0"/>
              </a:rPr>
              <a:t>) variant effect varies by location</a:t>
            </a:r>
            <a:endParaRPr lang="en-US" sz="3400" b="1" dirty="0">
              <a:solidFill>
                <a:schemeClr val="accent1">
                  <a:lumMod val="50000"/>
                </a:schemeClr>
              </a:solidFill>
              <a:latin typeface="Helvetica" charset="0"/>
              <a:ea typeface="Helvetica" charset="0"/>
              <a:cs typeface="Helvetica" charset="0"/>
            </a:endParaRPr>
          </a:p>
        </p:txBody>
      </p:sp>
      <p:pic>
        <p:nvPicPr>
          <p:cNvPr id="15" name="Picture 4" descr="Screen shot 2011-01-10 at 8"/>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183188" y="1154584"/>
            <a:ext cx="6172200" cy="304957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6" name="Text Placeholder 5"/>
          <p:cNvSpPr>
            <a:spLocks noGrp="1"/>
          </p:cNvSpPr>
          <p:nvPr>
            <p:ph type="body" sz="half" idx="2"/>
          </p:nvPr>
        </p:nvSpPr>
        <p:spPr>
          <a:xfrm>
            <a:off x="839788" y="1507067"/>
            <a:ext cx="3932237" cy="3811588"/>
          </a:xfrm>
        </p:spPr>
        <p:txBody>
          <a:bodyPr>
            <a:noAutofit/>
          </a:bodyPr>
          <a:lstStyle/>
          <a:p>
            <a:pPr marL="285750" indent="-285750">
              <a:buFont typeface="Arial" charset="0"/>
              <a:buChar char="•"/>
            </a:pPr>
            <a:r>
              <a:rPr lang="en-US" sz="2000" dirty="0" smtClean="0">
                <a:latin typeface="Helvetica" charset="0"/>
                <a:ea typeface="Helvetica" charset="0"/>
                <a:cs typeface="Helvetica" charset="0"/>
              </a:rPr>
              <a:t>Transcript isoforms affected.</a:t>
            </a:r>
          </a:p>
          <a:p>
            <a:pPr marL="285750" indent="-285750">
              <a:buFont typeface="Arial" charset="0"/>
              <a:buChar char="•"/>
            </a:pPr>
            <a:r>
              <a:rPr lang="en-US" sz="2000" dirty="0" smtClean="0">
                <a:latin typeface="Helvetica" charset="0"/>
                <a:ea typeface="Helvetica" charset="0"/>
                <a:cs typeface="Helvetica" charset="0"/>
              </a:rPr>
              <a:t>Distance of </a:t>
            </a:r>
            <a:r>
              <a:rPr lang="en-US" sz="2000" dirty="0" err="1" smtClean="0">
                <a:latin typeface="Helvetica" charset="0"/>
                <a:ea typeface="Helvetica" charset="0"/>
                <a:cs typeface="Helvetica" charset="0"/>
              </a:rPr>
              <a:t>mut</a:t>
            </a:r>
            <a:r>
              <a:rPr lang="en-US" sz="2000" dirty="0" smtClean="0">
                <a:latin typeface="Helvetica" charset="0"/>
                <a:ea typeface="Helvetica" charset="0"/>
                <a:cs typeface="Helvetica" charset="0"/>
              </a:rPr>
              <a:t> to stop codon.</a:t>
            </a:r>
          </a:p>
          <a:p>
            <a:pPr marL="285750" indent="-285750">
              <a:buFont typeface="Arial" charset="0"/>
              <a:buChar char="•"/>
            </a:pPr>
            <a:r>
              <a:rPr lang="en-US" sz="2000" dirty="0">
                <a:latin typeface="Helvetica" charset="0"/>
                <a:ea typeface="Helvetica" charset="0"/>
                <a:cs typeface="Helvetica" charset="0"/>
              </a:rPr>
              <a:t>F</a:t>
            </a:r>
            <a:r>
              <a:rPr lang="en-US" sz="2000" dirty="0" smtClean="0">
                <a:latin typeface="Helvetica" charset="0"/>
                <a:ea typeface="Helvetica" charset="0"/>
                <a:cs typeface="Helvetica" charset="0"/>
              </a:rPr>
              <a:t>unctional domains affected.</a:t>
            </a:r>
          </a:p>
          <a:p>
            <a:pPr marL="285750" indent="-285750">
              <a:buFont typeface="Arial" charset="0"/>
              <a:buChar char="•"/>
            </a:pPr>
            <a:r>
              <a:rPr lang="en-US" sz="2000" dirty="0" smtClean="0">
                <a:latin typeface="Helvetica" charset="0"/>
                <a:ea typeface="Helvetica" charset="0"/>
                <a:cs typeface="Helvetica" charset="0"/>
              </a:rPr>
              <a:t>Other attributes </a:t>
            </a:r>
            <a:r>
              <a:rPr lang="mr-IN" sz="2000" dirty="0" smtClean="0">
                <a:latin typeface="Helvetica" charset="0"/>
                <a:ea typeface="Helvetica" charset="0"/>
                <a:cs typeface="Helvetica" charset="0"/>
              </a:rPr>
              <a:t>–</a:t>
            </a:r>
            <a:r>
              <a:rPr lang="en-US" sz="2000" dirty="0" smtClean="0">
                <a:latin typeface="Helvetica" charset="0"/>
                <a:ea typeface="Helvetica" charset="0"/>
                <a:cs typeface="Helvetica" charset="0"/>
              </a:rPr>
              <a:t> disease gene networks, conservation, </a:t>
            </a:r>
          </a:p>
          <a:p>
            <a:endParaRPr lang="en-US" sz="2000" dirty="0" smtClean="0">
              <a:latin typeface="Helvetica" charset="0"/>
              <a:ea typeface="Helvetica" charset="0"/>
              <a:cs typeface="Helvetica" charset="0"/>
            </a:endParaRPr>
          </a:p>
          <a:p>
            <a:r>
              <a:rPr lang="en-US" sz="2000" b="1" i="1" dirty="0" smtClean="0">
                <a:latin typeface="Helvetica" charset="0"/>
                <a:ea typeface="Helvetica" charset="0"/>
                <a:cs typeface="Helvetica" charset="0"/>
              </a:rPr>
              <a:t>How can we systematically assign a predicted effect to </a:t>
            </a:r>
            <a:r>
              <a:rPr lang="en-US" sz="2000" b="1" i="1" dirty="0" err="1" smtClean="0">
                <a:latin typeface="Helvetica" charset="0"/>
                <a:ea typeface="Helvetica" charset="0"/>
                <a:cs typeface="Helvetica" charset="0"/>
              </a:rPr>
              <a:t>LoF</a:t>
            </a:r>
            <a:r>
              <a:rPr lang="en-US" sz="2000" b="1" i="1" dirty="0" smtClean="0">
                <a:latin typeface="Helvetica" charset="0"/>
                <a:ea typeface="Helvetica" charset="0"/>
                <a:cs typeface="Helvetica" charset="0"/>
              </a:rPr>
              <a:t> mutations?</a:t>
            </a:r>
            <a:endParaRPr lang="en-US" sz="2000" b="1" i="1" dirty="0">
              <a:latin typeface="Helvetica" charset="0"/>
              <a:ea typeface="Helvetica" charset="0"/>
              <a:cs typeface="Helvetica" charset="0"/>
            </a:endParaRPr>
          </a:p>
          <a:p>
            <a:endParaRPr lang="en-US" sz="2000" dirty="0">
              <a:latin typeface="Helvetica" charset="0"/>
              <a:ea typeface="Helvetica" charset="0"/>
              <a:cs typeface="Helvetica" charset="0"/>
            </a:endParaRPr>
          </a:p>
          <a:p>
            <a:endParaRPr lang="en-US" sz="2000" dirty="0">
              <a:latin typeface="Helvetica" charset="0"/>
              <a:ea typeface="Helvetica" charset="0"/>
              <a:cs typeface="Helvetica" charset="0"/>
            </a:endParaRPr>
          </a:p>
        </p:txBody>
      </p:sp>
      <p:sp>
        <p:nvSpPr>
          <p:cNvPr id="14" name="Text Box 7"/>
          <p:cNvSpPr txBox="1">
            <a:spLocks noChangeArrowheads="1"/>
          </p:cNvSpPr>
          <p:nvPr/>
        </p:nvSpPr>
        <p:spPr bwMode="auto">
          <a:xfrm>
            <a:off x="7070711" y="4251845"/>
            <a:ext cx="3352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sz="2400">
                <a:solidFill>
                  <a:schemeClr val="tx1"/>
                </a:solidFill>
                <a:latin typeface="Calibri" charset="0"/>
                <a:ea typeface="ＭＳ Ｐゴシック" charset="-128"/>
              </a:defRPr>
            </a:lvl1pPr>
            <a:lvl2pPr marL="742950" indent="-285750" defTabSz="457200">
              <a:defRPr sz="2400">
                <a:solidFill>
                  <a:schemeClr val="tx1"/>
                </a:solidFill>
                <a:latin typeface="Calibri" charset="0"/>
                <a:ea typeface="ＭＳ Ｐゴシック" charset="-128"/>
              </a:defRPr>
            </a:lvl2pPr>
            <a:lvl3pPr marL="1143000" indent="-228600" defTabSz="457200">
              <a:defRPr sz="2400">
                <a:solidFill>
                  <a:schemeClr val="tx1"/>
                </a:solidFill>
                <a:latin typeface="Calibri" charset="0"/>
                <a:ea typeface="ＭＳ Ｐゴシック" charset="-128"/>
              </a:defRPr>
            </a:lvl3pPr>
            <a:lvl4pPr marL="1600200" indent="-228600" defTabSz="457200">
              <a:defRPr sz="2400">
                <a:solidFill>
                  <a:schemeClr val="tx1"/>
                </a:solidFill>
                <a:latin typeface="Calibri" charset="0"/>
                <a:ea typeface="ＭＳ Ｐゴシック" charset="-128"/>
              </a:defRPr>
            </a:lvl4pPr>
            <a:lvl5pPr marL="2057400" indent="-228600" defTabSz="457200">
              <a:defRPr sz="2400">
                <a:solidFill>
                  <a:schemeClr val="tx1"/>
                </a:solidFill>
                <a:latin typeface="Calibri"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spcBef>
                <a:spcPct val="50000"/>
              </a:spcBef>
            </a:pPr>
            <a:r>
              <a:rPr lang="en-US" altLang="x-none" sz="1200" dirty="0">
                <a:solidFill>
                  <a:srgbClr val="000000"/>
                </a:solidFill>
                <a:latin typeface="Helvetica" charset="0"/>
              </a:rPr>
              <a:t>[</a:t>
            </a:r>
            <a:r>
              <a:rPr lang="en-US" altLang="x-none" sz="1200" dirty="0" err="1">
                <a:solidFill>
                  <a:srgbClr val="000000"/>
                </a:solidFill>
                <a:latin typeface="Helvetica" charset="0"/>
              </a:rPr>
              <a:t>Balasubramanian</a:t>
            </a:r>
            <a:r>
              <a:rPr lang="en-US" altLang="x-none" sz="1200" dirty="0">
                <a:solidFill>
                  <a:srgbClr val="000000"/>
                </a:solidFill>
                <a:latin typeface="Helvetica" charset="0"/>
              </a:rPr>
              <a:t> et al., </a:t>
            </a:r>
            <a:r>
              <a:rPr lang="en-US" altLang="x-none" sz="1200" i="1" dirty="0">
                <a:solidFill>
                  <a:srgbClr val="000000"/>
                </a:solidFill>
                <a:latin typeface="Helvetica" charset="0"/>
              </a:rPr>
              <a:t>Genes Dev.</a:t>
            </a:r>
            <a:r>
              <a:rPr lang="en-US" altLang="x-none" sz="1200" dirty="0">
                <a:solidFill>
                  <a:srgbClr val="000000"/>
                </a:solidFill>
                <a:latin typeface="Helvetica" charset="0"/>
              </a:rPr>
              <a:t>, </a:t>
            </a:r>
            <a:r>
              <a:rPr lang="fr-FR" altLang="en-US" sz="1200" dirty="0">
                <a:solidFill>
                  <a:srgbClr val="000000"/>
                </a:solidFill>
                <a:latin typeface="Helvetica" charset="0"/>
              </a:rPr>
              <a:t>’</a:t>
            </a:r>
            <a:r>
              <a:rPr lang="en-US" altLang="ja-JP" sz="1200" dirty="0">
                <a:solidFill>
                  <a:srgbClr val="000000"/>
                </a:solidFill>
                <a:latin typeface="Helvetica" charset="0"/>
              </a:rPr>
              <a:t>11]</a:t>
            </a:r>
            <a:endParaRPr lang="en-US" altLang="x-none" sz="1200" dirty="0">
              <a:solidFill>
                <a:srgbClr val="000000"/>
              </a:solidFill>
              <a:latin typeface="Helvetica" charset="0"/>
            </a:endParaRPr>
          </a:p>
        </p:txBody>
      </p:sp>
      <p:pic>
        <p:nvPicPr>
          <p:cNvPr id="16"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9068" y="4903135"/>
            <a:ext cx="7816320" cy="1635778"/>
          </a:xfrm>
          <a:prstGeom prst="rect">
            <a:avLst/>
          </a:prstGeom>
        </p:spPr>
      </p:pic>
    </p:spTree>
    <p:extLst>
      <p:ext uri="{BB962C8B-B14F-4D97-AF65-F5344CB8AC3E}">
        <p14:creationId xmlns:p14="http://schemas.microsoft.com/office/powerpoint/2010/main" val="163948356"/>
      </p:ext>
    </p:extLst>
  </p:cSld>
  <p:clrMapOvr>
    <a:masterClrMapping/>
  </p:clrMapOvr>
  <p:transition spd="slow" advTm="65297"/>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b="1" dirty="0" err="1" smtClean="0">
                <a:solidFill>
                  <a:schemeClr val="accent1">
                    <a:lumMod val="50000"/>
                  </a:schemeClr>
                </a:solidFill>
                <a:latin typeface="Helvetica" charset="0"/>
                <a:ea typeface="Helvetica" charset="0"/>
                <a:cs typeface="Helvetica" charset="0"/>
              </a:rPr>
              <a:t>LoF</a:t>
            </a:r>
            <a:r>
              <a:rPr lang="en-US" sz="3400" b="1" dirty="0" smtClean="0">
                <a:solidFill>
                  <a:schemeClr val="accent1">
                    <a:lumMod val="50000"/>
                  </a:schemeClr>
                </a:solidFill>
                <a:latin typeface="Helvetica" charset="0"/>
                <a:ea typeface="Helvetica" charset="0"/>
                <a:cs typeface="Helvetica" charset="0"/>
              </a:rPr>
              <a:t> CDS position distribution varies by cohort</a:t>
            </a:r>
            <a:endParaRPr lang="en-US" sz="3400" b="1" dirty="0">
              <a:solidFill>
                <a:schemeClr val="accent1">
                  <a:lumMod val="50000"/>
                </a:schemeClr>
              </a:solidFill>
              <a:latin typeface="Helvetica" charset="0"/>
              <a:ea typeface="Helvetica" charset="0"/>
              <a:cs typeface="Helvetica" charset="0"/>
            </a:endParaRPr>
          </a:p>
        </p:txBody>
      </p:sp>
      <p:sp>
        <p:nvSpPr>
          <p:cNvPr id="3" name="Content Placeholder 2"/>
          <p:cNvSpPr>
            <a:spLocks noGrp="1"/>
          </p:cNvSpPr>
          <p:nvPr>
            <p:ph idx="1"/>
          </p:nvPr>
        </p:nvSpPr>
        <p:spPr/>
        <p:txBody>
          <a:bodyPr>
            <a:normAutofit/>
          </a:bodyPr>
          <a:lstStyle/>
          <a:p>
            <a:pPr marL="0" indent="0">
              <a:buNone/>
            </a:pPr>
            <a:r>
              <a:rPr lang="en-US" b="1" i="1" dirty="0" smtClean="0"/>
              <a:t>Earlier in transcript: </a:t>
            </a:r>
          </a:p>
          <a:p>
            <a:r>
              <a:rPr lang="en-US" dirty="0" smtClean="0"/>
              <a:t>HGMD (disease variants)</a:t>
            </a:r>
          </a:p>
          <a:p>
            <a:r>
              <a:rPr lang="en-US" dirty="0" smtClean="0"/>
              <a:t>Rare variants (AF &lt;1%)</a:t>
            </a:r>
          </a:p>
          <a:p>
            <a:pPr marL="0" indent="0">
              <a:buNone/>
            </a:pPr>
            <a:r>
              <a:rPr lang="en-US" b="1" i="1" dirty="0" smtClean="0"/>
              <a:t>Later in transcript:</a:t>
            </a:r>
          </a:p>
          <a:p>
            <a:r>
              <a:rPr lang="en-US" dirty="0" smtClean="0"/>
              <a:t>1KG, </a:t>
            </a:r>
            <a:r>
              <a:rPr lang="en-US" dirty="0" err="1" smtClean="0"/>
              <a:t>ExAC</a:t>
            </a:r>
            <a:r>
              <a:rPr lang="en-US" dirty="0" smtClean="0"/>
              <a:t>, ESP6500</a:t>
            </a:r>
          </a:p>
          <a:p>
            <a:r>
              <a:rPr lang="en-US" dirty="0" smtClean="0"/>
              <a:t>Common variants (AF &gt;1%)</a:t>
            </a:r>
            <a:endParaRPr lang="en-US" dirty="0"/>
          </a:p>
          <a:p>
            <a:endParaRPr lang="en-US" dirty="0" smtClean="0"/>
          </a:p>
          <a:p>
            <a:pPr marL="0" indent="0">
              <a:buNone/>
            </a:pP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8990"/>
          <a:stretch/>
        </p:blipFill>
        <p:spPr>
          <a:xfrm>
            <a:off x="6223000" y="1608607"/>
            <a:ext cx="5130800" cy="4568356"/>
          </a:xfrm>
          <a:prstGeom prst="rect">
            <a:avLst/>
          </a:prstGeom>
        </p:spPr>
      </p:pic>
    </p:spTree>
    <p:extLst>
      <p:ext uri="{BB962C8B-B14F-4D97-AF65-F5344CB8AC3E}">
        <p14:creationId xmlns:p14="http://schemas.microsoft.com/office/powerpoint/2010/main" val="1227543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10588346" cy="795867"/>
          </a:xfrm>
        </p:spPr>
        <p:txBody>
          <a:bodyPr>
            <a:normAutofit fontScale="90000"/>
          </a:bodyPr>
          <a:lstStyle/>
          <a:p>
            <a:r>
              <a:rPr lang="en-US" sz="3400" b="1" u="sng" dirty="0">
                <a:solidFill>
                  <a:schemeClr val="accent1">
                    <a:lumMod val="50000"/>
                  </a:schemeClr>
                </a:solidFill>
                <a:latin typeface="Helvetica" charset="0"/>
                <a:ea typeface="Helvetica" charset="0"/>
                <a:cs typeface="Helvetica" charset="0"/>
              </a:rPr>
              <a:t>A</a:t>
            </a:r>
            <a:r>
              <a:rPr lang="en-US" sz="3400" b="1" dirty="0">
                <a:solidFill>
                  <a:schemeClr val="accent1">
                    <a:lumMod val="50000"/>
                  </a:schemeClr>
                </a:solidFill>
                <a:latin typeface="Helvetica" charset="0"/>
                <a:ea typeface="Helvetica" charset="0"/>
                <a:cs typeface="Helvetica" charset="0"/>
              </a:rPr>
              <a:t>nnotation of </a:t>
            </a:r>
            <a:r>
              <a:rPr lang="en-US" sz="3400" b="1" u="sng" dirty="0">
                <a:solidFill>
                  <a:schemeClr val="accent1">
                    <a:lumMod val="50000"/>
                  </a:schemeClr>
                </a:solidFill>
                <a:latin typeface="Helvetica" charset="0"/>
                <a:ea typeface="Helvetica" charset="0"/>
                <a:cs typeface="Helvetica" charset="0"/>
              </a:rPr>
              <a:t>L</a:t>
            </a:r>
            <a:r>
              <a:rPr lang="en-US" sz="3400" b="1" dirty="0">
                <a:solidFill>
                  <a:schemeClr val="accent1">
                    <a:lumMod val="50000"/>
                  </a:schemeClr>
                </a:solidFill>
                <a:latin typeface="Helvetica" charset="0"/>
                <a:ea typeface="Helvetica" charset="0"/>
                <a:cs typeface="Helvetica" charset="0"/>
              </a:rPr>
              <a:t>oss-</a:t>
            </a:r>
            <a:r>
              <a:rPr lang="en-US" sz="3400" b="1" u="sng" dirty="0">
                <a:solidFill>
                  <a:schemeClr val="accent1">
                    <a:lumMod val="50000"/>
                  </a:schemeClr>
                </a:solidFill>
                <a:latin typeface="Helvetica" charset="0"/>
                <a:ea typeface="Helvetica" charset="0"/>
                <a:cs typeface="Helvetica" charset="0"/>
              </a:rPr>
              <a:t>o</a:t>
            </a:r>
            <a:r>
              <a:rPr lang="en-US" sz="3400" b="1" dirty="0">
                <a:solidFill>
                  <a:schemeClr val="accent1">
                    <a:lumMod val="50000"/>
                  </a:schemeClr>
                </a:solidFill>
                <a:latin typeface="Helvetica" charset="0"/>
                <a:ea typeface="Helvetica" charset="0"/>
                <a:cs typeface="Helvetica" charset="0"/>
              </a:rPr>
              <a:t>f-</a:t>
            </a:r>
            <a:r>
              <a:rPr lang="en-US" sz="3400" b="1" u="sng" dirty="0">
                <a:solidFill>
                  <a:schemeClr val="accent1">
                    <a:lumMod val="50000"/>
                  </a:schemeClr>
                </a:solidFill>
                <a:latin typeface="Helvetica" charset="0"/>
                <a:ea typeface="Helvetica" charset="0"/>
                <a:cs typeface="Helvetica" charset="0"/>
              </a:rPr>
              <a:t>F</a:t>
            </a:r>
            <a:r>
              <a:rPr lang="en-US" sz="3400" b="1" dirty="0">
                <a:solidFill>
                  <a:schemeClr val="accent1">
                    <a:lumMod val="50000"/>
                  </a:schemeClr>
                </a:solidFill>
                <a:latin typeface="Helvetica" charset="0"/>
                <a:ea typeface="Helvetica" charset="0"/>
                <a:cs typeface="Helvetica" charset="0"/>
              </a:rPr>
              <a:t>unction </a:t>
            </a:r>
            <a:r>
              <a:rPr lang="en-US" sz="3400" b="1" u="sng" dirty="0" smtClean="0">
                <a:solidFill>
                  <a:schemeClr val="accent1">
                    <a:lumMod val="50000"/>
                  </a:schemeClr>
                </a:solidFill>
                <a:latin typeface="Helvetica" charset="0"/>
                <a:ea typeface="Helvetica" charset="0"/>
                <a:cs typeface="Helvetica" charset="0"/>
              </a:rPr>
              <a:t>T</a:t>
            </a:r>
            <a:r>
              <a:rPr lang="en-US" sz="3400" b="1" dirty="0" smtClean="0">
                <a:solidFill>
                  <a:schemeClr val="accent1">
                    <a:lumMod val="50000"/>
                  </a:schemeClr>
                </a:solidFill>
                <a:latin typeface="Helvetica" charset="0"/>
                <a:ea typeface="Helvetica" charset="0"/>
                <a:cs typeface="Helvetica" charset="0"/>
              </a:rPr>
              <a:t>ranscripts (</a:t>
            </a:r>
            <a:r>
              <a:rPr lang="en-US" sz="3400" b="1" dirty="0" err="1" smtClean="0">
                <a:solidFill>
                  <a:schemeClr val="accent1">
                    <a:lumMod val="50000"/>
                  </a:schemeClr>
                </a:solidFill>
                <a:latin typeface="Helvetica" charset="0"/>
                <a:ea typeface="Helvetica" charset="0"/>
                <a:cs typeface="Helvetica" charset="0"/>
              </a:rPr>
              <a:t>ALoFT</a:t>
            </a:r>
            <a:r>
              <a:rPr lang="en-US" sz="3400" b="1" dirty="0" smtClean="0">
                <a:solidFill>
                  <a:schemeClr val="accent1">
                    <a:lumMod val="50000"/>
                  </a:schemeClr>
                </a:solidFill>
                <a:latin typeface="Helvetica" charset="0"/>
                <a:ea typeface="Helvetica" charset="0"/>
                <a:cs typeface="Helvetica" charset="0"/>
              </a:rPr>
              <a:t>)</a:t>
            </a:r>
            <a:endParaRPr lang="en-US" sz="3400" b="1" dirty="0">
              <a:solidFill>
                <a:schemeClr val="accent1">
                  <a:lumMod val="50000"/>
                </a:schemeClr>
              </a:solidFill>
              <a:latin typeface="Helvetica" charset="0"/>
              <a:ea typeface="Helvetica" charset="0"/>
              <a:cs typeface="Helvetica" charset="0"/>
            </a:endParaRPr>
          </a:p>
        </p:txBody>
      </p:sp>
      <p:sp>
        <p:nvSpPr>
          <p:cNvPr id="4" name="Text Placeholder 3"/>
          <p:cNvSpPr>
            <a:spLocks noGrp="1"/>
          </p:cNvSpPr>
          <p:nvPr>
            <p:ph type="body" sz="half" idx="2"/>
          </p:nvPr>
        </p:nvSpPr>
        <p:spPr>
          <a:xfrm>
            <a:off x="772055" y="1457326"/>
            <a:ext cx="5241342" cy="4158721"/>
          </a:xfrm>
        </p:spPr>
        <p:txBody>
          <a:bodyPr>
            <a:noAutofit/>
          </a:bodyPr>
          <a:lstStyle/>
          <a:p>
            <a:pPr>
              <a:lnSpc>
                <a:spcPct val="150000"/>
              </a:lnSpc>
            </a:pPr>
            <a:r>
              <a:rPr lang="en-US" altLang="x-none" sz="2000" b="1" dirty="0" err="1" smtClean="0">
                <a:solidFill>
                  <a:srgbClr val="000000"/>
                </a:solidFill>
                <a:latin typeface="Helvetica" charset="0"/>
                <a:ea typeface="Helvetica" charset="0"/>
                <a:cs typeface="Helvetica" charset="0"/>
              </a:rPr>
              <a:t>aloft.gersteinlab.org</a:t>
            </a:r>
            <a:endParaRPr lang="en-US" altLang="x-none" sz="2000" dirty="0" smtClean="0">
              <a:solidFill>
                <a:srgbClr val="000000"/>
              </a:solidFill>
              <a:latin typeface="Helvetica" charset="0"/>
              <a:ea typeface="Helvetica" charset="0"/>
              <a:cs typeface="Helvetica" charset="0"/>
            </a:endParaRPr>
          </a:p>
          <a:p>
            <a:pPr>
              <a:lnSpc>
                <a:spcPct val="150000"/>
              </a:lnSpc>
            </a:pPr>
            <a:r>
              <a:rPr lang="en-US" altLang="x-none" sz="2000" dirty="0" smtClean="0">
                <a:solidFill>
                  <a:srgbClr val="000000"/>
                </a:solidFill>
                <a:latin typeface="Helvetica" charset="0"/>
                <a:ea typeface="Helvetica" charset="0"/>
                <a:cs typeface="Helvetica" charset="0"/>
              </a:rPr>
              <a:t>VCF file input.</a:t>
            </a:r>
          </a:p>
          <a:p>
            <a:pPr>
              <a:lnSpc>
                <a:spcPct val="150000"/>
              </a:lnSpc>
            </a:pPr>
            <a:r>
              <a:rPr lang="en-US" altLang="x-none" sz="2000" dirty="0" smtClean="0">
                <a:solidFill>
                  <a:srgbClr val="000000"/>
                </a:solidFill>
                <a:latin typeface="Helvetica" charset="0"/>
                <a:ea typeface="Helvetica" charset="0"/>
                <a:cs typeface="Helvetica" charset="0"/>
              </a:rPr>
              <a:t>Automatic annotation of variants, incl. </a:t>
            </a:r>
            <a:r>
              <a:rPr lang="en-US" altLang="x-none" sz="2000" dirty="0" err="1" smtClean="0">
                <a:solidFill>
                  <a:srgbClr val="000000"/>
                </a:solidFill>
                <a:latin typeface="Helvetica" charset="0"/>
                <a:ea typeface="Helvetica" charset="0"/>
                <a:cs typeface="Helvetica" charset="0"/>
              </a:rPr>
              <a:t>mismapping</a:t>
            </a:r>
            <a:r>
              <a:rPr lang="en-US" altLang="x-none" sz="2000" dirty="0" smtClean="0">
                <a:solidFill>
                  <a:srgbClr val="000000"/>
                </a:solidFill>
                <a:latin typeface="Helvetica" charset="0"/>
                <a:ea typeface="Helvetica" charset="0"/>
                <a:cs typeface="Helvetica" charset="0"/>
              </a:rPr>
              <a:t>, function, conservation, etc.</a:t>
            </a:r>
          </a:p>
          <a:p>
            <a:pPr>
              <a:lnSpc>
                <a:spcPct val="150000"/>
              </a:lnSpc>
            </a:pPr>
            <a:r>
              <a:rPr lang="en-US" altLang="x-none" sz="2000" dirty="0" smtClean="0">
                <a:solidFill>
                  <a:srgbClr val="000000"/>
                </a:solidFill>
                <a:latin typeface="Helvetica" charset="0"/>
                <a:ea typeface="Helvetica" charset="0"/>
                <a:cs typeface="Helvetica" charset="0"/>
              </a:rPr>
              <a:t>Predicts </a:t>
            </a:r>
            <a:r>
              <a:rPr lang="en-US" altLang="x-none" sz="2000" dirty="0">
                <a:solidFill>
                  <a:srgbClr val="000000"/>
                </a:solidFill>
                <a:latin typeface="Helvetica" charset="0"/>
                <a:ea typeface="Helvetica" charset="0"/>
                <a:cs typeface="Helvetica" charset="0"/>
              </a:rPr>
              <a:t>disease-causing </a:t>
            </a:r>
            <a:r>
              <a:rPr lang="en-US" altLang="x-none" sz="2000" dirty="0" smtClean="0">
                <a:solidFill>
                  <a:srgbClr val="000000"/>
                </a:solidFill>
                <a:latin typeface="Helvetica" charset="0"/>
                <a:ea typeface="Helvetica" charset="0"/>
                <a:cs typeface="Helvetica" charset="0"/>
              </a:rPr>
              <a:t>potential:</a:t>
            </a:r>
          </a:p>
          <a:p>
            <a:pPr marL="285750" indent="-285750">
              <a:lnSpc>
                <a:spcPct val="150000"/>
              </a:lnSpc>
              <a:buFont typeface="Arial" charset="0"/>
              <a:buChar char="•"/>
            </a:pPr>
            <a:r>
              <a:rPr lang="en-US" altLang="x-none" sz="2000" dirty="0" smtClean="0">
                <a:solidFill>
                  <a:srgbClr val="000000"/>
                </a:solidFill>
                <a:latin typeface="Helvetica" charset="0"/>
                <a:ea typeface="Helvetica" charset="0"/>
                <a:cs typeface="Helvetica" charset="0"/>
              </a:rPr>
              <a:t>Benign vs. deleterious</a:t>
            </a:r>
          </a:p>
          <a:p>
            <a:pPr marL="285750" indent="-285750">
              <a:lnSpc>
                <a:spcPct val="150000"/>
              </a:lnSpc>
              <a:buFont typeface="Arial" charset="0"/>
              <a:buChar char="•"/>
            </a:pPr>
            <a:r>
              <a:rPr lang="en-US" altLang="x-none" sz="2000" dirty="0" smtClean="0">
                <a:solidFill>
                  <a:srgbClr val="000000"/>
                </a:solidFill>
                <a:latin typeface="Helvetica" charset="0"/>
                <a:ea typeface="Helvetica" charset="0"/>
                <a:cs typeface="Helvetica" charset="0"/>
              </a:rPr>
              <a:t>Assigns prediction confidence.</a:t>
            </a:r>
          </a:p>
          <a:p>
            <a:pPr marL="285750" indent="-285750">
              <a:lnSpc>
                <a:spcPct val="150000"/>
              </a:lnSpc>
              <a:buFont typeface="Arial" charset="0"/>
              <a:buChar char="•"/>
            </a:pPr>
            <a:endParaRPr lang="en-US" altLang="x-none" sz="2000" dirty="0" smtClean="0">
              <a:solidFill>
                <a:srgbClr val="000000"/>
              </a:solidFill>
              <a:latin typeface="Helvetica" charset="0"/>
              <a:ea typeface="Helvetica" charset="0"/>
              <a:cs typeface="Helvetica" charset="0"/>
            </a:endParaRPr>
          </a:p>
        </p:txBody>
      </p:sp>
      <p:sp>
        <p:nvSpPr>
          <p:cNvPr id="13" name="Title 1"/>
          <p:cNvSpPr txBox="1">
            <a:spLocks/>
          </p:cNvSpPr>
          <p:nvPr/>
        </p:nvSpPr>
        <p:spPr>
          <a:xfrm>
            <a:off x="6865602" y="796926"/>
            <a:ext cx="3932237" cy="16002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endParaRPr lang="en-US" dirty="0"/>
          </a:p>
        </p:txBody>
      </p:sp>
      <p:sp>
        <p:nvSpPr>
          <p:cNvPr id="14" name="Text Placeholder 3"/>
          <p:cNvSpPr txBox="1">
            <a:spLocks/>
          </p:cNvSpPr>
          <p:nvPr/>
        </p:nvSpPr>
        <p:spPr>
          <a:xfrm>
            <a:off x="6865602" y="2397126"/>
            <a:ext cx="3932237"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endParaRPr lang="en-US"/>
          </a:p>
        </p:txBody>
      </p:sp>
      <p:pic>
        <p:nvPicPr>
          <p:cNvPr id="17" name="Picture 6" descr="Figure 1_Dec.pdf"/>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133961" y="1173330"/>
            <a:ext cx="5192829" cy="5782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5858775"/>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8" t="5113" r="-4541" b="-5113"/>
          <a:stretch/>
        </p:blipFill>
        <p:spPr>
          <a:xfrm>
            <a:off x="912534" y="1547306"/>
            <a:ext cx="10515600" cy="4568356"/>
          </a:xfrm>
          <a:prstGeom prst="rect">
            <a:avLst/>
          </a:prstGeom>
        </p:spPr>
      </p:pic>
      <p:sp>
        <p:nvSpPr>
          <p:cNvPr id="6" name="Title 1"/>
          <p:cNvSpPr>
            <a:spLocks noGrp="1"/>
          </p:cNvSpPr>
          <p:nvPr>
            <p:ph type="title"/>
          </p:nvPr>
        </p:nvSpPr>
        <p:spPr>
          <a:xfrm>
            <a:off x="839788" y="457200"/>
            <a:ext cx="10588346" cy="795867"/>
          </a:xfrm>
        </p:spPr>
        <p:txBody>
          <a:bodyPr>
            <a:noAutofit/>
          </a:bodyPr>
          <a:lstStyle/>
          <a:p>
            <a:r>
              <a:rPr lang="en-US" sz="3400" b="1" dirty="0" err="1" smtClean="0">
                <a:solidFill>
                  <a:schemeClr val="accent1">
                    <a:lumMod val="50000"/>
                  </a:schemeClr>
                </a:solidFill>
                <a:latin typeface="Helvetica" charset="0"/>
                <a:ea typeface="Helvetica" charset="0"/>
                <a:cs typeface="Helvetica" charset="0"/>
              </a:rPr>
              <a:t>ALoFT</a:t>
            </a:r>
            <a:r>
              <a:rPr lang="en-US" sz="3400" b="1" dirty="0" smtClean="0">
                <a:solidFill>
                  <a:schemeClr val="accent1">
                    <a:lumMod val="50000"/>
                  </a:schemeClr>
                </a:solidFill>
                <a:latin typeface="Helvetica" charset="0"/>
                <a:ea typeface="Helvetica" charset="0"/>
                <a:cs typeface="Helvetica" charset="0"/>
              </a:rPr>
              <a:t> identifies variants with disease causing potential</a:t>
            </a:r>
            <a:endParaRPr lang="en-US" sz="3400" b="1" dirty="0">
              <a:solidFill>
                <a:schemeClr val="accent1">
                  <a:lumMod val="50000"/>
                </a:schemeClr>
              </a:solidFill>
              <a:latin typeface="Helvetica" charset="0"/>
              <a:ea typeface="Helvetica" charset="0"/>
              <a:cs typeface="Helvetica" charset="0"/>
            </a:endParaRPr>
          </a:p>
        </p:txBody>
      </p:sp>
    </p:spTree>
    <p:extLst>
      <p:ext uri="{BB962C8B-B14F-4D97-AF65-F5344CB8AC3E}">
        <p14:creationId xmlns:p14="http://schemas.microsoft.com/office/powerpoint/2010/main" val="924342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9788" y="457200"/>
            <a:ext cx="9855825" cy="643467"/>
          </a:xfrm>
        </p:spPr>
        <p:txBody>
          <a:bodyPr>
            <a:normAutofit fontScale="90000"/>
          </a:bodyPr>
          <a:lstStyle/>
          <a:p>
            <a:r>
              <a:rPr lang="en-US" sz="3400" b="1" dirty="0" err="1" smtClean="0">
                <a:solidFill>
                  <a:schemeClr val="accent1">
                    <a:lumMod val="50000"/>
                  </a:schemeClr>
                </a:solidFill>
                <a:latin typeface="Helvetica" charset="0"/>
                <a:ea typeface="Helvetica" charset="0"/>
                <a:cs typeface="Helvetica" charset="0"/>
              </a:rPr>
              <a:t>ALoFT</a:t>
            </a:r>
            <a:r>
              <a:rPr lang="en-US" sz="3400" b="1" dirty="0" smtClean="0">
                <a:solidFill>
                  <a:schemeClr val="accent1">
                    <a:lumMod val="50000"/>
                  </a:schemeClr>
                </a:solidFill>
                <a:latin typeface="Helvetica" charset="0"/>
                <a:ea typeface="Helvetica" charset="0"/>
                <a:cs typeface="Helvetica" charset="0"/>
              </a:rPr>
              <a:t> identifies deleterious somatic </a:t>
            </a:r>
            <a:r>
              <a:rPr lang="en-US" sz="3400" b="1" dirty="0" err="1" smtClean="0">
                <a:solidFill>
                  <a:schemeClr val="accent1">
                    <a:lumMod val="50000"/>
                  </a:schemeClr>
                </a:solidFill>
                <a:latin typeface="Helvetica" charset="0"/>
                <a:ea typeface="Helvetica" charset="0"/>
                <a:cs typeface="Helvetica" charset="0"/>
              </a:rPr>
              <a:t>LoF</a:t>
            </a:r>
            <a:r>
              <a:rPr lang="en-US" sz="3400" b="1" dirty="0" smtClean="0">
                <a:solidFill>
                  <a:schemeClr val="accent1">
                    <a:lumMod val="50000"/>
                  </a:schemeClr>
                </a:solidFill>
                <a:latin typeface="Helvetica" charset="0"/>
                <a:ea typeface="Helvetica" charset="0"/>
                <a:cs typeface="Helvetica" charset="0"/>
              </a:rPr>
              <a:t> variants</a:t>
            </a:r>
            <a:endParaRPr lang="en-US" sz="3400" b="1" dirty="0">
              <a:solidFill>
                <a:schemeClr val="accent1">
                  <a:lumMod val="50000"/>
                </a:schemeClr>
              </a:solidFill>
              <a:latin typeface="Helvetica" charset="0"/>
              <a:ea typeface="Helvetica" charset="0"/>
              <a:cs typeface="Helvetica" charset="0"/>
            </a:endParaRPr>
          </a:p>
        </p:txBody>
      </p:sp>
      <p:sp>
        <p:nvSpPr>
          <p:cNvPr id="11" name="Text Placeholder 10"/>
          <p:cNvSpPr>
            <a:spLocks noGrp="1"/>
          </p:cNvSpPr>
          <p:nvPr>
            <p:ph type="body" sz="half" idx="2"/>
          </p:nvPr>
        </p:nvSpPr>
        <p:spPr>
          <a:xfrm>
            <a:off x="1445997" y="1641581"/>
            <a:ext cx="3932237" cy="4768321"/>
          </a:xfrm>
        </p:spPr>
        <p:txBody>
          <a:bodyPr>
            <a:normAutofit/>
          </a:bodyPr>
          <a:lstStyle/>
          <a:p>
            <a:r>
              <a:rPr lang="en-US" sz="2400" b="1" dirty="0" err="1" smtClean="0">
                <a:latin typeface="Helvetica" charset="0"/>
                <a:ea typeface="Helvetica" charset="0"/>
                <a:cs typeface="Helvetica" charset="0"/>
              </a:rPr>
              <a:t>LoF</a:t>
            </a:r>
            <a:r>
              <a:rPr lang="en-US" sz="2400" b="1" dirty="0" smtClean="0">
                <a:latin typeface="Helvetica" charset="0"/>
                <a:ea typeface="Helvetica" charset="0"/>
                <a:cs typeface="Helvetica" charset="0"/>
              </a:rPr>
              <a:t> tolerant genes:</a:t>
            </a:r>
          </a:p>
          <a:p>
            <a:pPr marL="342900" indent="-342900">
              <a:buFont typeface="Arial" charset="0"/>
              <a:buChar char="•"/>
            </a:pPr>
            <a:r>
              <a:rPr lang="en-US" sz="2400" dirty="0" err="1" smtClean="0">
                <a:latin typeface="Helvetica" charset="0"/>
                <a:ea typeface="Helvetica" charset="0"/>
                <a:cs typeface="Helvetica" charset="0"/>
              </a:rPr>
              <a:t>LoF</a:t>
            </a:r>
            <a:r>
              <a:rPr lang="en-US" sz="2400" dirty="0" smtClean="0">
                <a:latin typeface="Helvetica" charset="0"/>
                <a:ea typeface="Helvetica" charset="0"/>
                <a:cs typeface="Helvetica" charset="0"/>
              </a:rPr>
              <a:t> in the 1KG cohort.</a:t>
            </a:r>
          </a:p>
          <a:p>
            <a:pPr marL="342900" indent="-342900">
              <a:buFont typeface="Arial" charset="0"/>
              <a:buChar char="•"/>
            </a:pPr>
            <a:r>
              <a:rPr lang="en-US" sz="2400" i="1" dirty="0" smtClean="0">
                <a:latin typeface="Helvetica" charset="0"/>
                <a:ea typeface="Helvetica" charset="0"/>
                <a:cs typeface="Helvetica" charset="0"/>
              </a:rPr>
              <a:t>Depleted </a:t>
            </a:r>
            <a:r>
              <a:rPr lang="en-US" sz="2400" i="1" dirty="0">
                <a:latin typeface="Helvetica" charset="0"/>
                <a:ea typeface="Helvetica" charset="0"/>
                <a:cs typeface="Helvetica" charset="0"/>
              </a:rPr>
              <a:t>in deleterious </a:t>
            </a:r>
            <a:r>
              <a:rPr lang="en-US" sz="2400" i="1" dirty="0" err="1" smtClean="0">
                <a:latin typeface="Helvetica" charset="0"/>
                <a:ea typeface="Helvetica" charset="0"/>
                <a:cs typeface="Helvetica" charset="0"/>
              </a:rPr>
              <a:t>LoFs</a:t>
            </a:r>
            <a:r>
              <a:rPr lang="en-US" sz="2400" i="1" dirty="0" smtClean="0">
                <a:latin typeface="Helvetica" charset="0"/>
                <a:ea typeface="Helvetica" charset="0"/>
                <a:cs typeface="Helvetica" charset="0"/>
              </a:rPr>
              <a:t>.</a:t>
            </a:r>
            <a:endParaRPr lang="en-US" sz="2400" i="1" dirty="0">
              <a:latin typeface="Helvetica" charset="0"/>
              <a:ea typeface="Helvetica" charset="0"/>
              <a:cs typeface="Helvetica" charset="0"/>
            </a:endParaRPr>
          </a:p>
          <a:p>
            <a:endParaRPr lang="en-US" sz="2400" dirty="0" smtClean="0">
              <a:latin typeface="Helvetica" charset="0"/>
              <a:ea typeface="Helvetica" charset="0"/>
              <a:cs typeface="Helvetica" charset="0"/>
            </a:endParaRPr>
          </a:p>
          <a:p>
            <a:r>
              <a:rPr lang="en-US" sz="2400" b="1" dirty="0" smtClean="0">
                <a:latin typeface="Helvetica" charset="0"/>
                <a:ea typeface="Helvetica" charset="0"/>
                <a:cs typeface="Helvetica" charset="0"/>
              </a:rPr>
              <a:t>Cancer genes:</a:t>
            </a:r>
            <a:endParaRPr lang="en-US" sz="2400" dirty="0" smtClean="0">
              <a:latin typeface="Helvetica" charset="0"/>
              <a:ea typeface="Helvetica" charset="0"/>
              <a:cs typeface="Helvetica" charset="0"/>
            </a:endParaRPr>
          </a:p>
          <a:p>
            <a:pPr marL="342900" indent="-342900">
              <a:buFont typeface="Arial" charset="0"/>
              <a:buChar char="•"/>
            </a:pPr>
            <a:r>
              <a:rPr lang="en-US" sz="2400" dirty="0" smtClean="0">
                <a:latin typeface="Helvetica" charset="0"/>
                <a:ea typeface="Helvetica" charset="0"/>
                <a:cs typeface="Helvetica" charset="0"/>
              </a:rPr>
              <a:t>COSMIC consensus.</a:t>
            </a:r>
          </a:p>
          <a:p>
            <a:pPr marL="342900" indent="-342900">
              <a:buFont typeface="Arial" charset="0"/>
              <a:buChar char="•"/>
            </a:pPr>
            <a:r>
              <a:rPr lang="en-US" sz="2400" i="1" dirty="0" smtClean="0">
                <a:latin typeface="Helvetica" charset="0"/>
                <a:ea typeface="Helvetica" charset="0"/>
                <a:cs typeface="Helvetica" charset="0"/>
              </a:rPr>
              <a:t>Enriched in </a:t>
            </a:r>
            <a:r>
              <a:rPr lang="en-US" sz="2400" i="1" dirty="0">
                <a:latin typeface="Helvetica" charset="0"/>
                <a:ea typeface="Helvetica" charset="0"/>
                <a:cs typeface="Helvetica" charset="0"/>
              </a:rPr>
              <a:t>deleterious </a:t>
            </a:r>
            <a:r>
              <a:rPr lang="en-US" sz="2400" i="1" dirty="0" err="1" smtClean="0">
                <a:latin typeface="Helvetica" charset="0"/>
                <a:ea typeface="Helvetica" charset="0"/>
                <a:cs typeface="Helvetica" charset="0"/>
              </a:rPr>
              <a:t>LoFs</a:t>
            </a:r>
            <a:r>
              <a:rPr lang="en-US" sz="2400" i="1" dirty="0" smtClean="0">
                <a:latin typeface="Helvetica" charset="0"/>
                <a:ea typeface="Helvetica" charset="0"/>
                <a:cs typeface="Helvetica" charset="0"/>
              </a:rPr>
              <a:t>.</a:t>
            </a:r>
            <a:endParaRPr lang="en-US" sz="2400" i="1" dirty="0">
              <a:latin typeface="Helvetica" charset="0"/>
              <a:ea typeface="Helvetica" charset="0"/>
              <a:cs typeface="Helvetica" charset="0"/>
            </a:endParaRPr>
          </a:p>
          <a:p>
            <a:endParaRPr lang="en-US" sz="2400" dirty="0" smtClean="0">
              <a:latin typeface="Helvetica" charset="0"/>
              <a:ea typeface="Helvetica" charset="0"/>
              <a:cs typeface="Helvetica" charset="0"/>
            </a:endParaRPr>
          </a:p>
          <a:p>
            <a:endParaRPr lang="en-US" sz="2400" dirty="0">
              <a:latin typeface="Helvetica" charset="0"/>
              <a:ea typeface="Helvetica" charset="0"/>
              <a:cs typeface="Helvetica" charset="0"/>
            </a:endParaRPr>
          </a:p>
        </p:txBody>
      </p:sp>
      <p:pic>
        <p:nvPicPr>
          <p:cNvPr id="13" name="Content Placeholder 3"/>
          <p:cNvPicPr>
            <a:picLocks/>
          </p:cNvPicPr>
          <p:nvPr/>
        </p:nvPicPr>
        <p:blipFill>
          <a:blip r:embed="rId2">
            <a:extLst>
              <a:ext uri="{28A0092B-C50C-407E-A947-70E740481C1C}">
                <a14:useLocalDpi xmlns:a14="http://schemas.microsoft.com/office/drawing/2010/main" val="0"/>
              </a:ext>
            </a:extLst>
          </a:blip>
          <a:stretch>
            <a:fillRect/>
          </a:stretch>
        </p:blipFill>
        <p:spPr>
          <a:xfrm>
            <a:off x="6568282" y="1317308"/>
            <a:ext cx="4127331" cy="5092594"/>
          </a:xfrm>
          <a:prstGeom prst="rect">
            <a:avLst/>
          </a:prstGeom>
        </p:spPr>
      </p:pic>
    </p:spTree>
    <p:extLst>
      <p:ext uri="{BB962C8B-B14F-4D97-AF65-F5344CB8AC3E}">
        <p14:creationId xmlns:p14="http://schemas.microsoft.com/office/powerpoint/2010/main" val="97167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9788" y="457200"/>
            <a:ext cx="10001249" cy="1151467"/>
          </a:xfrm>
        </p:spPr>
        <p:txBody>
          <a:bodyPr>
            <a:normAutofit/>
          </a:bodyPr>
          <a:lstStyle/>
          <a:p>
            <a:r>
              <a:rPr lang="en-US" sz="3400" b="1" dirty="0" smtClean="0">
                <a:solidFill>
                  <a:schemeClr val="accent1">
                    <a:lumMod val="50000"/>
                  </a:schemeClr>
                </a:solidFill>
                <a:latin typeface="Helvetica" charset="0"/>
                <a:ea typeface="Helvetica" charset="0"/>
                <a:cs typeface="Helvetica" charset="0"/>
              </a:rPr>
              <a:t>Deleterious </a:t>
            </a:r>
            <a:r>
              <a:rPr lang="en-US" sz="3400" b="1" dirty="0" err="1" smtClean="0">
                <a:solidFill>
                  <a:schemeClr val="accent1">
                    <a:lumMod val="50000"/>
                  </a:schemeClr>
                </a:solidFill>
                <a:latin typeface="Helvetica" charset="0"/>
                <a:ea typeface="Helvetica" charset="0"/>
                <a:cs typeface="Helvetica" charset="0"/>
              </a:rPr>
              <a:t>LoF</a:t>
            </a:r>
            <a:r>
              <a:rPr lang="en-US" sz="3400" b="1" dirty="0" smtClean="0">
                <a:solidFill>
                  <a:schemeClr val="accent1">
                    <a:lumMod val="50000"/>
                  </a:schemeClr>
                </a:solidFill>
                <a:latin typeface="Helvetica" charset="0"/>
                <a:ea typeface="Helvetica" charset="0"/>
                <a:cs typeface="Helvetica" charset="0"/>
              </a:rPr>
              <a:t> mutations vs. total tumor mutational burden</a:t>
            </a:r>
            <a:endParaRPr lang="en-US" sz="3400" b="1" dirty="0">
              <a:solidFill>
                <a:schemeClr val="accent1">
                  <a:lumMod val="50000"/>
                </a:schemeClr>
              </a:solidFill>
              <a:latin typeface="Helvetica" charset="0"/>
              <a:ea typeface="Helvetica" charset="0"/>
              <a:cs typeface="Helvetica" charset="0"/>
            </a:endParaRPr>
          </a:p>
        </p:txBody>
      </p:sp>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b="50000"/>
          <a:stretch/>
        </p:blipFill>
        <p:spPr>
          <a:xfrm>
            <a:off x="991122" y="3343276"/>
            <a:ext cx="4726414" cy="2701925"/>
          </a:xfrm>
        </p:spPr>
      </p:pic>
      <p:sp>
        <p:nvSpPr>
          <p:cNvPr id="8" name="Text Placeholder 7"/>
          <p:cNvSpPr>
            <a:spLocks noGrp="1"/>
          </p:cNvSpPr>
          <p:nvPr>
            <p:ph type="body" sz="half" idx="2"/>
          </p:nvPr>
        </p:nvSpPr>
        <p:spPr>
          <a:xfrm>
            <a:off x="1781861" y="2233613"/>
            <a:ext cx="3932237" cy="3811588"/>
          </a:xfrm>
        </p:spPr>
        <p:txBody>
          <a:bodyPr>
            <a:normAutofit/>
          </a:bodyPr>
          <a:lstStyle/>
          <a:p>
            <a:r>
              <a:rPr lang="en-US" sz="2000" dirty="0" smtClean="0">
                <a:latin typeface="Helvetica" charset="0"/>
                <a:ea typeface="Helvetica" charset="0"/>
                <a:cs typeface="Helvetica" charset="0"/>
              </a:rPr>
              <a:t>Higher mutational burden samples have proportionally fewer deleterious </a:t>
            </a:r>
            <a:r>
              <a:rPr lang="en-US" sz="2000" dirty="0" err="1" smtClean="0">
                <a:latin typeface="Helvetica" charset="0"/>
                <a:ea typeface="Helvetica" charset="0"/>
                <a:cs typeface="Helvetica" charset="0"/>
              </a:rPr>
              <a:t>LoF</a:t>
            </a:r>
            <a:r>
              <a:rPr lang="en-US" sz="2000" dirty="0" smtClean="0">
                <a:latin typeface="Helvetica" charset="0"/>
                <a:ea typeface="Helvetica" charset="0"/>
                <a:cs typeface="Helvetica" charset="0"/>
              </a:rPr>
              <a:t> mutations.</a:t>
            </a:r>
          </a:p>
        </p:txBody>
      </p:sp>
      <p:pic>
        <p:nvPicPr>
          <p:cNvPr id="11" name="Content Placeholder 5"/>
          <p:cNvPicPr>
            <a:picLocks noChangeAspect="1"/>
          </p:cNvPicPr>
          <p:nvPr/>
        </p:nvPicPr>
        <p:blipFill rotWithShape="1">
          <a:blip r:embed="rId2">
            <a:extLst>
              <a:ext uri="{28A0092B-C50C-407E-A947-70E740481C1C}">
                <a14:useLocalDpi xmlns:a14="http://schemas.microsoft.com/office/drawing/2010/main" val="0"/>
              </a:ext>
            </a:extLst>
          </a:blip>
          <a:srcRect t="50000"/>
          <a:stretch/>
        </p:blipFill>
        <p:spPr>
          <a:xfrm>
            <a:off x="6114624" y="3343276"/>
            <a:ext cx="4726414" cy="2701925"/>
          </a:xfrm>
          <a:prstGeom prst="rect">
            <a:avLst/>
          </a:prstGeom>
        </p:spPr>
      </p:pic>
      <p:sp>
        <p:nvSpPr>
          <p:cNvPr id="13" name="Text Placeholder 7"/>
          <p:cNvSpPr txBox="1">
            <a:spLocks/>
          </p:cNvSpPr>
          <p:nvPr/>
        </p:nvSpPr>
        <p:spPr>
          <a:xfrm>
            <a:off x="6908801" y="2233613"/>
            <a:ext cx="3932237" cy="381158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1000" kern="1200">
                <a:solidFill>
                  <a:schemeClr val="tx1"/>
                </a:solidFill>
                <a:latin typeface="+mn-lt"/>
                <a:ea typeface="+mn-ea"/>
                <a:cs typeface="+mn-cs"/>
              </a:defRPr>
            </a:lvl9pPr>
          </a:lstStyle>
          <a:p>
            <a:r>
              <a:rPr lang="en-US" sz="2000" dirty="0" smtClean="0">
                <a:latin typeface="Helvetica" charset="0"/>
                <a:ea typeface="Helvetica" charset="0"/>
                <a:cs typeface="Helvetica" charset="0"/>
              </a:rPr>
              <a:t>The ratio of benign/deleterious </a:t>
            </a:r>
            <a:r>
              <a:rPr lang="en-US" sz="2000" dirty="0" err="1" smtClean="0">
                <a:latin typeface="Helvetica" charset="0"/>
                <a:ea typeface="Helvetica" charset="0"/>
                <a:cs typeface="Helvetica" charset="0"/>
              </a:rPr>
              <a:t>LoF</a:t>
            </a:r>
            <a:r>
              <a:rPr lang="en-US" sz="2000" dirty="0" smtClean="0">
                <a:latin typeface="Helvetica" charset="0"/>
                <a:ea typeface="Helvetica" charset="0"/>
                <a:cs typeface="Helvetica" charset="0"/>
              </a:rPr>
              <a:t> mutations is reliably high.</a:t>
            </a:r>
            <a:endParaRPr lang="en-US" sz="2000" dirty="0">
              <a:latin typeface="Helvetica" charset="0"/>
              <a:ea typeface="Helvetica" charset="0"/>
              <a:cs typeface="Helvetica" charset="0"/>
            </a:endParaRPr>
          </a:p>
        </p:txBody>
      </p:sp>
    </p:spTree>
    <p:extLst>
      <p:ext uri="{BB962C8B-B14F-4D97-AF65-F5344CB8AC3E}">
        <p14:creationId xmlns:p14="http://schemas.microsoft.com/office/powerpoint/2010/main" val="1719627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8016345" cy="762000"/>
          </a:xfrm>
        </p:spPr>
        <p:txBody>
          <a:bodyPr/>
          <a:lstStyle/>
          <a:p>
            <a:r>
              <a:rPr lang="en-US" b="1" dirty="0" smtClean="0">
                <a:solidFill>
                  <a:schemeClr val="accent1">
                    <a:lumMod val="50000"/>
                  </a:schemeClr>
                </a:solidFill>
                <a:latin typeface="Helvetica" charset="0"/>
                <a:ea typeface="Helvetica" charset="0"/>
                <a:cs typeface="Helvetica" charset="0"/>
              </a:rPr>
              <a:t>Tumor suppressor genes: the 20/20 rule</a:t>
            </a:r>
            <a:endParaRPr lang="en-US" b="1" dirty="0">
              <a:solidFill>
                <a:schemeClr val="accent1">
                  <a:lumMod val="50000"/>
                </a:schemeClr>
              </a:solidFill>
              <a:latin typeface="Helvetica" charset="0"/>
              <a:ea typeface="Helvetica" charset="0"/>
              <a:cs typeface="Helvetica" charset="0"/>
            </a:endParaRPr>
          </a:p>
        </p:txBody>
      </p:sp>
      <p:sp>
        <p:nvSpPr>
          <p:cNvPr id="4" name="Text Placeholder 3"/>
          <p:cNvSpPr>
            <a:spLocks noGrp="1"/>
          </p:cNvSpPr>
          <p:nvPr>
            <p:ph type="body" sz="half" idx="2"/>
          </p:nvPr>
        </p:nvSpPr>
        <p:spPr/>
        <p:txBody>
          <a:bodyPr>
            <a:normAutofit/>
          </a:bodyPr>
          <a:lstStyle/>
          <a:p>
            <a:endParaRPr lang="en-US" sz="2000" dirty="0" smtClean="0">
              <a:latin typeface="Helvetica" charset="0"/>
              <a:ea typeface="Helvetica" charset="0"/>
              <a:cs typeface="Helvetica" charset="0"/>
            </a:endParaRPr>
          </a:p>
          <a:p>
            <a:r>
              <a:rPr lang="en-US" sz="2000" i="1" dirty="0" smtClean="0">
                <a:latin typeface="Helvetica" charset="0"/>
                <a:ea typeface="Helvetica" charset="0"/>
                <a:cs typeface="Helvetica" charset="0"/>
              </a:rPr>
              <a:t>Vogelstein et al. 2013: </a:t>
            </a:r>
            <a:r>
              <a:rPr lang="en-US" sz="2000" dirty="0" smtClean="0">
                <a:latin typeface="Helvetica" charset="0"/>
                <a:ea typeface="Helvetica" charset="0"/>
                <a:cs typeface="Helvetica" charset="0"/>
              </a:rPr>
              <a:t>“To </a:t>
            </a:r>
            <a:r>
              <a:rPr lang="en-US" sz="2000" dirty="0">
                <a:latin typeface="Helvetica" charset="0"/>
                <a:ea typeface="Helvetica" charset="0"/>
                <a:cs typeface="Helvetica" charset="0"/>
              </a:rPr>
              <a:t>be classified as a tumor suppressor gene, </a:t>
            </a:r>
            <a:r>
              <a:rPr lang="en-US" sz="2000" dirty="0" smtClean="0">
                <a:latin typeface="Helvetica" charset="0"/>
                <a:ea typeface="Helvetica" charset="0"/>
                <a:cs typeface="Helvetica" charset="0"/>
              </a:rPr>
              <a:t>we </a:t>
            </a:r>
            <a:r>
              <a:rPr lang="en-US" sz="2000" dirty="0">
                <a:latin typeface="Helvetica" charset="0"/>
                <a:ea typeface="Helvetica" charset="0"/>
                <a:cs typeface="Helvetica" charset="0"/>
              </a:rPr>
              <a:t>require that &gt;20% of the recorded mutations in the gene are </a:t>
            </a:r>
            <a:r>
              <a:rPr lang="en-US" sz="2000" dirty="0" smtClean="0">
                <a:latin typeface="Helvetica" charset="0"/>
                <a:ea typeface="Helvetica" charset="0"/>
                <a:cs typeface="Helvetica" charset="0"/>
              </a:rPr>
              <a:t>inactivating”</a:t>
            </a:r>
          </a:p>
          <a:p>
            <a:endParaRPr lang="en-US" sz="2000" dirty="0">
              <a:latin typeface="Helvetica" charset="0"/>
              <a:ea typeface="Helvetica" charset="0"/>
              <a:cs typeface="Helvetica" charset="0"/>
            </a:endParaRPr>
          </a:p>
          <a:p>
            <a:r>
              <a:rPr lang="en-US" sz="2000" dirty="0" err="1" smtClean="0">
                <a:latin typeface="Helvetica" charset="0"/>
                <a:ea typeface="Helvetica" charset="0"/>
                <a:cs typeface="Helvetica" charset="0"/>
              </a:rPr>
              <a:t>ALoFT</a:t>
            </a:r>
            <a:r>
              <a:rPr lang="en-US" sz="2000" dirty="0">
                <a:latin typeface="Helvetica" charset="0"/>
                <a:ea typeface="Helvetica" charset="0"/>
                <a:cs typeface="Helvetica" charset="0"/>
              </a:rPr>
              <a:t> </a:t>
            </a:r>
            <a:r>
              <a:rPr lang="en-US" sz="2000" dirty="0" smtClean="0">
                <a:latin typeface="Helvetica" charset="0"/>
                <a:ea typeface="Helvetica" charset="0"/>
                <a:cs typeface="Helvetica" charset="0"/>
              </a:rPr>
              <a:t>has the potential to further refine 20/20 rule predictions.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71963" y="1633538"/>
            <a:ext cx="4988131" cy="4235450"/>
          </a:xfrm>
          <a:prstGeom prst="rect">
            <a:avLst/>
          </a:prstGeom>
        </p:spPr>
      </p:pic>
    </p:spTree>
    <p:extLst>
      <p:ext uri="{BB962C8B-B14F-4D97-AF65-F5344CB8AC3E}">
        <p14:creationId xmlns:p14="http://schemas.microsoft.com/office/powerpoint/2010/main" val="922167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2399</TotalTime>
  <Words>649</Words>
  <Application>Microsoft Macintosh PowerPoint</Application>
  <PresentationFormat>Widescreen</PresentationFormat>
  <Paragraphs>84</Paragraphs>
  <Slides>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Calibri</vt:lpstr>
      <vt:lpstr>Calibri Light</vt:lpstr>
      <vt:lpstr>Helvetica</vt:lpstr>
      <vt:lpstr>ＭＳ Ｐゴシック</vt:lpstr>
      <vt:lpstr>Arial</vt:lpstr>
      <vt:lpstr>Office Theme</vt:lpstr>
      <vt:lpstr>vat.gersteinlab.org</vt:lpstr>
      <vt:lpstr>Loss-of-function (LoF) variant effect varies by location</vt:lpstr>
      <vt:lpstr>LoF CDS position distribution varies by cohort</vt:lpstr>
      <vt:lpstr>Annotation of Loss-of-Function Transcripts (ALoFT)</vt:lpstr>
      <vt:lpstr>ALoFT identifies variants with disease causing potential</vt:lpstr>
      <vt:lpstr>ALoFT identifies deleterious somatic LoF variants</vt:lpstr>
      <vt:lpstr>Deleterious LoF mutations vs. total tumor mutational burden</vt:lpstr>
      <vt:lpstr>Tumor suppressor genes: the 20/20 rule</vt:lpstr>
    </vt:vector>
  </TitlesOfParts>
  <Company/>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McGillivray</dc:creator>
  <cp:lastModifiedBy>Patrick McGillivray</cp:lastModifiedBy>
  <cp:revision>30</cp:revision>
  <dcterms:created xsi:type="dcterms:W3CDTF">2017-09-12T22:12:00Z</dcterms:created>
  <dcterms:modified xsi:type="dcterms:W3CDTF">2017-09-19T17:37:30Z</dcterms:modified>
</cp:coreProperties>
</file>