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65" r:id="rId2"/>
    <p:sldId id="266" r:id="rId3"/>
    <p:sldId id="268" r:id="rId4"/>
    <p:sldId id="2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00"/>
    <a:srgbClr val="FF2600"/>
    <a:srgbClr val="9437FF"/>
    <a:srgbClr val="0432FF"/>
    <a:srgbClr val="0096FF"/>
    <a:srgbClr val="521B93"/>
    <a:srgbClr val="FF85FF"/>
    <a:srgbClr val="942092"/>
    <a:srgbClr val="FF40FF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301"/>
    <p:restoredTop sz="94707"/>
  </p:normalViewPr>
  <p:slideViewPr>
    <p:cSldViewPr snapToGrid="0" snapToObjects="1">
      <p:cViewPr varScale="1">
        <p:scale>
          <a:sx n="91" d="100"/>
          <a:sy n="91" d="100"/>
        </p:scale>
        <p:origin x="192" y="1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4FCDF-ED59-E841-9D7F-05DF72852B1B}" type="datetimeFigureOut">
              <a:rPr lang="en-US" smtClean="0"/>
              <a:t>9/17/17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042B2D-BF83-1A42-AB09-B66BC56A95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3425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9FB389-11AA-4642-8028-4835A4673D4B}" type="datetime1">
              <a:rPr lang="en-US" smtClean="0"/>
              <a:t>9/17/17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10-3CFA-3A43-9BE3-6DA7EBF6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130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13DCE4-09D6-DB4E-81FC-22FA476D4390}" type="datetime1">
              <a:rPr lang="en-US" smtClean="0"/>
              <a:t>9/17/17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10-3CFA-3A43-9BE3-6DA7EBF6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228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ADB2E9-A923-7049-BC56-866D0EAE804E}" type="datetime1">
              <a:rPr lang="en-US" smtClean="0"/>
              <a:t>9/17/17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10-3CFA-3A43-9BE3-6DA7EBF6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9430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C6529-4538-224C-BC2B-82AD0E9A9693}" type="datetime1">
              <a:rPr lang="en-US" smtClean="0"/>
              <a:t>9/17/17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10-3CFA-3A43-9BE3-6DA7EBF6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64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1DC3C-9AE3-1547-8AAA-730B2636D18B}" type="datetime1">
              <a:rPr lang="en-US" smtClean="0"/>
              <a:t>9/17/17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10-3CFA-3A43-9BE3-6DA7EBF6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838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7773-A20A-9B4D-911F-5206EA7CD5C0}" type="datetime1">
              <a:rPr lang="en-US" smtClean="0"/>
              <a:t>9/17/17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10-3CFA-3A43-9BE3-6DA7EBF6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0878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8CC7F-0189-F448-A32C-4EB7D4BE6132}" type="datetime1">
              <a:rPr lang="en-US" smtClean="0"/>
              <a:t>9/17/17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10-3CFA-3A43-9BE3-6DA7EBF6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409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9EB93-F6F6-4A4D-B220-5C1E6F033C37}" type="datetime1">
              <a:rPr lang="en-US" smtClean="0"/>
              <a:t>9/17/17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10-3CFA-3A43-9BE3-6DA7EBF6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885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620A-A37A-0348-B1AF-B61685941583}" type="datetime1">
              <a:rPr lang="en-US" smtClean="0"/>
              <a:t>9/17/17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10-3CFA-3A43-9BE3-6DA7EBF6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047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19C65-F1D1-1E46-8A4C-8A766CFF610B}" type="datetime1">
              <a:rPr lang="en-US" smtClean="0"/>
              <a:t>9/17/17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10-3CFA-3A43-9BE3-6DA7EBF6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0234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ADFFB-E6BA-A247-8259-A82811E8EF8B}" type="datetime1">
              <a:rPr lang="en-US" smtClean="0"/>
              <a:t>9/17/17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10-3CFA-3A43-9BE3-6DA7EBF6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998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F6F4E-4566-5A44-91B5-1AE6EFEC2F3C}" type="datetime1">
              <a:rPr lang="en-US" smtClean="0"/>
              <a:t>9/17/17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90CB10-3CFA-3A43-9BE3-6DA7EBF618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7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620A-A37A-0348-B1AF-B61685941583}" type="datetime1">
              <a:rPr lang="en-US" smtClean="0"/>
              <a:t>9/17/17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10-3CFA-3A43-9BE3-6DA7EBF618DC}" type="slidenum">
              <a:rPr lang="en-US" smtClean="0"/>
              <a:t>1</a:t>
            </a:fld>
            <a:endParaRPr lang="en-US" dirty="0"/>
          </a:p>
        </p:txBody>
      </p:sp>
      <p:grpSp>
        <p:nvGrpSpPr>
          <p:cNvPr id="24" name="Group 23"/>
          <p:cNvGrpSpPr>
            <a:grpSpLocks noChangeAspect="1"/>
          </p:cNvGrpSpPr>
          <p:nvPr/>
        </p:nvGrpSpPr>
        <p:grpSpPr>
          <a:xfrm>
            <a:off x="1142125" y="129519"/>
            <a:ext cx="8483177" cy="703034"/>
            <a:chOff x="565328" y="743145"/>
            <a:chExt cx="8483177" cy="703034"/>
          </a:xfrm>
        </p:grpSpPr>
        <p:sp>
          <p:nvSpPr>
            <p:cNvPr id="25" name="Rectangle 24"/>
            <p:cNvSpPr/>
            <p:nvPr/>
          </p:nvSpPr>
          <p:spPr>
            <a:xfrm>
              <a:off x="2925793" y="1230004"/>
              <a:ext cx="948529" cy="162047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intron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882659" y="1230004"/>
              <a:ext cx="948529" cy="162047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intron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103592" y="1230004"/>
              <a:ext cx="549797" cy="1620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exon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669776" y="1230004"/>
              <a:ext cx="948529" cy="162047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intron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60458" y="1234154"/>
              <a:ext cx="380048" cy="212025"/>
            </a:xfrm>
            <a:prstGeom prst="rect">
              <a:avLst/>
            </a:prstGeom>
          </p:spPr>
        </p:pic>
        <p:grpSp>
          <p:nvGrpSpPr>
            <p:cNvPr id="30" name="Group 29"/>
            <p:cNvGrpSpPr/>
            <p:nvPr/>
          </p:nvGrpSpPr>
          <p:grpSpPr>
            <a:xfrm>
              <a:off x="7847573" y="1078078"/>
              <a:ext cx="1200932" cy="313973"/>
              <a:chOff x="7847573" y="1078078"/>
              <a:chExt cx="1200932" cy="313973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7847573" y="1230004"/>
                <a:ext cx="626309" cy="16204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exon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8478026" y="1230004"/>
                <a:ext cx="570479" cy="16204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3’UTR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Hexagon 55"/>
              <p:cNvSpPr/>
              <p:nvPr/>
            </p:nvSpPr>
            <p:spPr>
              <a:xfrm>
                <a:off x="8852648" y="1078078"/>
                <a:ext cx="91440" cy="91440"/>
              </a:xfrm>
              <a:prstGeom prst="hexagon">
                <a:avLst/>
              </a:prstGeom>
              <a:solidFill>
                <a:srgbClr val="FF2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565328" y="743145"/>
              <a:ext cx="2131195" cy="648906"/>
              <a:chOff x="565328" y="743145"/>
              <a:chExt cx="2131195" cy="648906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2146726" y="1230004"/>
                <a:ext cx="549797" cy="16204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exon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533865" y="1230004"/>
                <a:ext cx="610265" cy="162047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5’ UTR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745322" y="824169"/>
                <a:ext cx="1634502" cy="0"/>
              </a:xfrm>
              <a:prstGeom prst="line">
                <a:avLst/>
              </a:prstGeom>
              <a:ln w="31750" cmpd="sng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Arc 48"/>
              <p:cNvSpPr/>
              <p:nvPr/>
            </p:nvSpPr>
            <p:spPr>
              <a:xfrm rot="16200000">
                <a:off x="516882" y="872615"/>
                <a:ext cx="486858" cy="389966"/>
              </a:xfrm>
              <a:prstGeom prst="arc">
                <a:avLst>
                  <a:gd name="adj1" fmla="val 10914554"/>
                  <a:gd name="adj2" fmla="val 0"/>
                </a:avLst>
              </a:prstGeom>
              <a:ln w="31750" cmpd="sng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745322" y="1311027"/>
                <a:ext cx="780618" cy="0"/>
              </a:xfrm>
              <a:prstGeom prst="line">
                <a:avLst/>
              </a:prstGeom>
              <a:ln w="31750" cmpd="sng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Rectangle 50"/>
              <p:cNvSpPr/>
              <p:nvPr/>
            </p:nvSpPr>
            <p:spPr>
              <a:xfrm>
                <a:off x="1357091" y="743145"/>
                <a:ext cx="834107" cy="16204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enhancer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Triangle 51"/>
              <p:cNvSpPr/>
              <p:nvPr/>
            </p:nvSpPr>
            <p:spPr>
              <a:xfrm>
                <a:off x="1533865" y="937828"/>
                <a:ext cx="109728" cy="109728"/>
              </a:xfrm>
              <a:prstGeom prst="triangle">
                <a:avLst/>
              </a:prstGeom>
              <a:solidFill>
                <a:srgbClr val="0432FF"/>
              </a:solidFill>
              <a:ln>
                <a:noFill/>
              </a:ln>
              <a:scene3d>
                <a:camera prst="orthographicFront">
                  <a:rot lat="1080000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riangle 52"/>
              <p:cNvSpPr/>
              <p:nvPr/>
            </p:nvSpPr>
            <p:spPr>
              <a:xfrm>
                <a:off x="1733333" y="1068934"/>
                <a:ext cx="109728" cy="109728"/>
              </a:xfrm>
              <a:prstGeom prst="triangle">
                <a:avLst/>
              </a:prstGeom>
              <a:solidFill>
                <a:srgbClr val="0432FF"/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2696523" y="1097974"/>
              <a:ext cx="229270" cy="132366"/>
              <a:chOff x="2696523" y="1097974"/>
              <a:chExt cx="229270" cy="132366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flipV="1">
                <a:off x="2696523" y="1097974"/>
                <a:ext cx="107456" cy="1323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 flipV="1">
                <a:off x="2803979" y="1097974"/>
                <a:ext cx="121814" cy="1323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>
              <a:off x="3874322" y="1097638"/>
              <a:ext cx="229270" cy="132366"/>
              <a:chOff x="2696523" y="1097974"/>
              <a:chExt cx="229270" cy="132366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flipV="1">
                <a:off x="2696523" y="1097974"/>
                <a:ext cx="107456" cy="1323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H="1" flipV="1">
                <a:off x="2803979" y="1097974"/>
                <a:ext cx="121814" cy="1323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>
              <a:off x="4651317" y="1097638"/>
              <a:ext cx="229270" cy="132366"/>
              <a:chOff x="2696523" y="1097974"/>
              <a:chExt cx="229270" cy="132366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V="1">
                <a:off x="2696523" y="1097974"/>
                <a:ext cx="107456" cy="1323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 flipV="1">
                <a:off x="2803979" y="1097974"/>
                <a:ext cx="121814" cy="1323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/>
            <p:cNvGrpSpPr/>
            <p:nvPr/>
          </p:nvGrpSpPr>
          <p:grpSpPr>
            <a:xfrm>
              <a:off x="7609932" y="1097638"/>
              <a:ext cx="229270" cy="132366"/>
              <a:chOff x="2696523" y="1097974"/>
              <a:chExt cx="229270" cy="132366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flipV="1">
                <a:off x="2696523" y="1097974"/>
                <a:ext cx="107456" cy="1323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 flipV="1">
                <a:off x="2803979" y="1097974"/>
                <a:ext cx="121814" cy="1323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Diamond 35"/>
            <p:cNvSpPr/>
            <p:nvPr/>
          </p:nvSpPr>
          <p:spPr>
            <a:xfrm>
              <a:off x="8476121" y="1073739"/>
              <a:ext cx="109728" cy="109728"/>
            </a:xfrm>
            <a:prstGeom prst="diamond">
              <a:avLst/>
            </a:prstGeom>
            <a:solidFill>
              <a:srgbClr val="942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iamond 36"/>
            <p:cNvSpPr/>
            <p:nvPr/>
          </p:nvSpPr>
          <p:spPr>
            <a:xfrm>
              <a:off x="5717234" y="1073739"/>
              <a:ext cx="109728" cy="109728"/>
            </a:xfrm>
            <a:prstGeom prst="diamond">
              <a:avLst/>
            </a:prstGeom>
            <a:solidFill>
              <a:srgbClr val="942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3" name="Group 482"/>
          <p:cNvGrpSpPr/>
          <p:nvPr/>
        </p:nvGrpSpPr>
        <p:grpSpPr>
          <a:xfrm>
            <a:off x="822415" y="1268030"/>
            <a:ext cx="10568942" cy="2697631"/>
            <a:chOff x="592810" y="1377368"/>
            <a:chExt cx="10568942" cy="2697631"/>
          </a:xfrm>
        </p:grpSpPr>
        <p:cxnSp>
          <p:nvCxnSpPr>
            <p:cNvPr id="300" name="Elbow Connector 299"/>
            <p:cNvCxnSpPr>
              <a:stCxn id="75" idx="3"/>
              <a:endCxn id="247" idx="0"/>
            </p:cNvCxnSpPr>
            <p:nvPr/>
          </p:nvCxnSpPr>
          <p:spPr>
            <a:xfrm>
              <a:off x="7365140" y="2594843"/>
              <a:ext cx="1867592" cy="1342886"/>
            </a:xfrm>
            <a:prstGeom prst="bentConnector2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/>
          </p:nvGrpSpPr>
          <p:grpSpPr>
            <a:xfrm>
              <a:off x="1060585" y="1377368"/>
              <a:ext cx="3310089" cy="327240"/>
              <a:chOff x="708401" y="2306067"/>
              <a:chExt cx="3310089" cy="327240"/>
            </a:xfrm>
          </p:grpSpPr>
          <p:grpSp>
            <p:nvGrpSpPr>
              <p:cNvPr id="176" name="Group 175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148" name="Picture 147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173" name="Rectangle 172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4" name="Rectangle 173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5" name="Rectangle 164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6" name="Rectangle 165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8" name="Arc 167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0" name="Rectangle 169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51" name="Group 150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63" name="Straight Connector 162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2" name="Group 151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61" name="Straight Connector 160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3" name="Group 152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59" name="Straight Connector 158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159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" name="Group 153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57" name="Straight Connector 156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77" name="Bent-Up Arrow 176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9" name="TextBox 178"/>
            <p:cNvSpPr txBox="1"/>
            <p:nvPr/>
          </p:nvSpPr>
          <p:spPr>
            <a:xfrm>
              <a:off x="592810" y="1402489"/>
              <a:ext cx="4090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TF1</a:t>
              </a:r>
              <a:endParaRPr lang="en-US" sz="1200" dirty="0"/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4055051" y="2373258"/>
              <a:ext cx="3310089" cy="327240"/>
              <a:chOff x="708401" y="2306067"/>
              <a:chExt cx="3310089" cy="327240"/>
            </a:xfrm>
          </p:grpSpPr>
          <p:grpSp>
            <p:nvGrpSpPr>
              <p:cNvPr id="67" name="Group 66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69" name="Rectangle 68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73" name="Picture 72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74" name="Rectangle 73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Arc 78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1" name="Rectangle 80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82" name="Group 81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92" name="Straight Connector 91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3" name="Group 82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90" name="Straight Connector 89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4" name="Group 83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88" name="Straight Connector 87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5" name="Group 84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86" name="Straight Connector 85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8" name="Bent-Up Arrow 67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1060585" y="2932937"/>
              <a:ext cx="3310089" cy="327240"/>
              <a:chOff x="708401" y="2306067"/>
              <a:chExt cx="3310089" cy="327240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101" name="Picture 100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102" name="Rectangle 101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7" name="Arc 106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Rectangle 108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10" name="Group 109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20" name="Straight Connector 119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1" name="Group 110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18" name="Straight Connector 117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2" name="Group 111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16" name="Straight Connector 115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3" name="Group 112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14" name="Straight Connector 113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6" name="Bent-Up Arrow 95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5335570" y="1377368"/>
              <a:ext cx="3310089" cy="327240"/>
              <a:chOff x="708401" y="2306067"/>
              <a:chExt cx="3310089" cy="327240"/>
            </a:xfrm>
          </p:grpSpPr>
          <p:grpSp>
            <p:nvGrpSpPr>
              <p:cNvPr id="123" name="Group 122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125" name="Rectangle 124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6" name="Rectangle 125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129" name="Picture 128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130" name="Rectangle 129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5" name="Arc 134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Rectangle 136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38" name="Group 137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71" name="Straight Connector 170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9" name="Group 138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55" name="Straight Connector 154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0" name="Group 139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49" name="Straight Connector 148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Connector 149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1" name="Group 140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42" name="Straight Connector 141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24" name="Bent-Up Arrow 123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" name="Elbow Connector 4"/>
            <p:cNvCxnSpPr>
              <a:stCxn id="174" idx="3"/>
              <a:endCxn id="81" idx="0"/>
            </p:cNvCxnSpPr>
            <p:nvPr/>
          </p:nvCxnSpPr>
          <p:spPr>
            <a:xfrm>
              <a:off x="4370674" y="1598953"/>
              <a:ext cx="156051" cy="774305"/>
            </a:xfrm>
            <a:prstGeom prst="bentConnector2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Triangle 174"/>
            <p:cNvSpPr/>
            <p:nvPr/>
          </p:nvSpPr>
          <p:spPr>
            <a:xfrm>
              <a:off x="4475394" y="2246830"/>
              <a:ext cx="109728" cy="109728"/>
            </a:xfrm>
            <a:prstGeom prst="triangle">
              <a:avLst/>
            </a:prstGeom>
            <a:solidFill>
              <a:srgbClr val="0432FF"/>
            </a:solidFill>
            <a:ln>
              <a:noFill/>
            </a:ln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Elbow Connector 8"/>
            <p:cNvCxnSpPr>
              <a:stCxn id="103" idx="3"/>
            </p:cNvCxnSpPr>
            <p:nvPr/>
          </p:nvCxnSpPr>
          <p:spPr>
            <a:xfrm flipV="1">
              <a:off x="4370674" y="2622950"/>
              <a:ext cx="225461" cy="531572"/>
            </a:xfrm>
            <a:prstGeom prst="bentConnector2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Triangle 179"/>
            <p:cNvSpPr/>
            <p:nvPr/>
          </p:nvSpPr>
          <p:spPr>
            <a:xfrm>
              <a:off x="4541702" y="2752192"/>
              <a:ext cx="109728" cy="109728"/>
            </a:xfrm>
            <a:prstGeom prst="triangle">
              <a:avLst/>
            </a:prstGeom>
            <a:solidFill>
              <a:srgbClr val="0432FF"/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Elbow Connector 11"/>
            <p:cNvCxnSpPr>
              <a:stCxn id="127" idx="2"/>
              <a:endCxn id="72" idx="0"/>
            </p:cNvCxnSpPr>
            <p:nvPr/>
          </p:nvCxnSpPr>
          <p:spPr>
            <a:xfrm rot="5400000">
              <a:off x="6256407" y="1996190"/>
              <a:ext cx="932660" cy="201416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Diamond 180"/>
            <p:cNvSpPr/>
            <p:nvPr/>
          </p:nvSpPr>
          <p:spPr>
            <a:xfrm>
              <a:off x="6577062" y="2246830"/>
              <a:ext cx="109728" cy="109728"/>
            </a:xfrm>
            <a:prstGeom prst="diamond">
              <a:avLst/>
            </a:prstGeom>
            <a:solidFill>
              <a:srgbClr val="942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2" name="Group 181"/>
            <p:cNvGrpSpPr/>
            <p:nvPr/>
          </p:nvGrpSpPr>
          <p:grpSpPr>
            <a:xfrm>
              <a:off x="7851663" y="1831404"/>
              <a:ext cx="3310089" cy="327240"/>
              <a:chOff x="708401" y="2306067"/>
              <a:chExt cx="3310089" cy="327240"/>
            </a:xfrm>
          </p:grpSpPr>
          <p:grpSp>
            <p:nvGrpSpPr>
              <p:cNvPr id="183" name="Group 182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185" name="Rectangle 184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6" name="Rectangle 185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189" name="Picture 188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190" name="Rectangle 189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1" name="Rectangle 190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2" name="Rectangle 191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3" name="Rectangle 192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94" name="Straight Connector 193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Arc 194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7" name="Rectangle 196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98" name="Group 197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08" name="Straight Connector 207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9" name="Group 198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06" name="Straight Connector 205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0" name="Group 199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04" name="Straight Connector 203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Straight Connector 204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1" name="Group 200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02" name="Straight Connector 201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Connector 202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84" name="Bent-Up Arrow 183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" name="Elbow Connector 13"/>
            <p:cNvCxnSpPr>
              <a:stCxn id="185" idx="2"/>
              <a:endCxn id="75" idx="0"/>
            </p:cNvCxnSpPr>
            <p:nvPr/>
          </p:nvCxnSpPr>
          <p:spPr>
            <a:xfrm rot="5400000">
              <a:off x="7866488" y="1471957"/>
              <a:ext cx="478624" cy="170391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Hexagon 209"/>
            <p:cNvSpPr/>
            <p:nvPr/>
          </p:nvSpPr>
          <p:spPr>
            <a:xfrm>
              <a:off x="8199359" y="2255974"/>
              <a:ext cx="91440" cy="91440"/>
            </a:xfrm>
            <a:prstGeom prst="hexagon">
              <a:avLst/>
            </a:prstGeom>
            <a:solidFill>
              <a:srgbClr val="FF2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1" name="Group 210"/>
            <p:cNvGrpSpPr/>
            <p:nvPr/>
          </p:nvGrpSpPr>
          <p:grpSpPr>
            <a:xfrm>
              <a:off x="5335570" y="2932937"/>
              <a:ext cx="3310089" cy="327240"/>
              <a:chOff x="708401" y="2306067"/>
              <a:chExt cx="3310089" cy="327240"/>
            </a:xfrm>
          </p:grpSpPr>
          <p:grpSp>
            <p:nvGrpSpPr>
              <p:cNvPr id="212" name="Group 211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214" name="Rectangle 213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5" name="Rectangle 214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6" name="Rectangle 215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7" name="Rectangle 216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218" name="Picture 217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219" name="Rectangle 218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0" name="Rectangle 219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1" name="Rectangle 220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2" name="Rectangle 221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23" name="Straight Connector 222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4" name="Arc 223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6" name="Rectangle 225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27" name="Group 226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37" name="Straight Connector 236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8" name="Straight Connector 237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8" name="Group 227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35" name="Straight Connector 234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6" name="Straight Connector 235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9" name="Group 228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33" name="Straight Connector 232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0" name="Group 229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31" name="Straight Connector 230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2" name="Straight Connector 231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13" name="Bent-Up Arrow 212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9" name="Group 238"/>
            <p:cNvGrpSpPr/>
            <p:nvPr/>
          </p:nvGrpSpPr>
          <p:grpSpPr>
            <a:xfrm>
              <a:off x="6269049" y="3747759"/>
              <a:ext cx="3310089" cy="327240"/>
              <a:chOff x="708401" y="2306067"/>
              <a:chExt cx="3310089" cy="327240"/>
            </a:xfrm>
          </p:grpSpPr>
          <p:grpSp>
            <p:nvGrpSpPr>
              <p:cNvPr id="240" name="Group 239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242" name="Rectangle 241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3" name="Rectangle 242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4" name="Rectangle 243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5" name="Rectangle 244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246" name="Picture 245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247" name="Rectangle 246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8" name="Rectangle 247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9" name="Rectangle 248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0" name="Rectangle 249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51" name="Straight Connector 250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2" name="Arc 251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3" name="Straight Connector 252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4" name="Rectangle 253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55" name="Group 254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65" name="Straight Connector 264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6" name="Straight Connector 265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6" name="Group 255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63" name="Straight Connector 262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4" name="Straight Connector 263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7" name="Group 256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61" name="Straight Connector 260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2" name="Straight Connector 261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8" name="Group 257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59" name="Straight Connector 258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41" name="Bent-Up Arrow 240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7" name="Group 266"/>
            <p:cNvGrpSpPr/>
            <p:nvPr/>
          </p:nvGrpSpPr>
          <p:grpSpPr>
            <a:xfrm>
              <a:off x="2278142" y="3747759"/>
              <a:ext cx="3310089" cy="327240"/>
              <a:chOff x="708401" y="2306067"/>
              <a:chExt cx="3310089" cy="327240"/>
            </a:xfrm>
          </p:grpSpPr>
          <p:grpSp>
            <p:nvGrpSpPr>
              <p:cNvPr id="268" name="Group 267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270" name="Rectangle 269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1" name="Rectangle 270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2" name="Rectangle 271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3" name="Rectangle 272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274" name="Picture 273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275" name="Rectangle 274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6" name="Rectangle 275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7" name="Rectangle 276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8" name="Rectangle 277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79" name="Straight Connector 278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0" name="Arc 279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1" name="Straight Connector 280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2" name="Rectangle 281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83" name="Group 282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93" name="Straight Connector 292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4" name="Straight Connector 293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4" name="Group 283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91" name="Straight Connector 290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2" name="Straight Connector 291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5" name="Group 284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89" name="Straight Connector 288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0" name="Straight Connector 289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6" name="Group 285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87" name="Straight Connector 286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8" name="Straight Connector 287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69" name="Bent-Up Arrow 268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7" name="Elbow Connector 56"/>
            <p:cNvCxnSpPr>
              <a:stCxn id="216" idx="0"/>
              <a:endCxn id="71" idx="2"/>
            </p:cNvCxnSpPr>
            <p:nvPr/>
          </p:nvCxnSpPr>
          <p:spPr>
            <a:xfrm rot="16200000" flipV="1">
              <a:off x="5934962" y="2234423"/>
              <a:ext cx="496449" cy="1280519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5" name="Diamond 294"/>
            <p:cNvSpPr/>
            <p:nvPr/>
          </p:nvSpPr>
          <p:spPr>
            <a:xfrm>
              <a:off x="6566178" y="2845545"/>
              <a:ext cx="109728" cy="109728"/>
            </a:xfrm>
            <a:prstGeom prst="diamond">
              <a:avLst/>
            </a:prstGeom>
            <a:solidFill>
              <a:srgbClr val="942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Elbow Connector 58"/>
            <p:cNvCxnSpPr>
              <a:stCxn id="99" idx="2"/>
              <a:endCxn id="282" idx="0"/>
            </p:cNvCxnSpPr>
            <p:nvPr/>
          </p:nvCxnSpPr>
          <p:spPr>
            <a:xfrm rot="16200000" flipH="1">
              <a:off x="2368327" y="3366270"/>
              <a:ext cx="561622" cy="201356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lbow Connector 60"/>
            <p:cNvCxnSpPr>
              <a:stCxn id="215" idx="2"/>
              <a:endCxn id="244" idx="0"/>
            </p:cNvCxnSpPr>
            <p:nvPr/>
          </p:nvCxnSpPr>
          <p:spPr>
            <a:xfrm rot="16200000" flipH="1">
              <a:off x="7105278" y="3286083"/>
              <a:ext cx="751592" cy="551699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6" name="Diamond 295"/>
            <p:cNvSpPr/>
            <p:nvPr/>
          </p:nvSpPr>
          <p:spPr>
            <a:xfrm>
              <a:off x="7709179" y="3661975"/>
              <a:ext cx="109728" cy="109728"/>
            </a:xfrm>
            <a:prstGeom prst="diamond">
              <a:avLst/>
            </a:prstGeom>
            <a:solidFill>
              <a:srgbClr val="942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Triangle 296"/>
            <p:cNvSpPr/>
            <p:nvPr/>
          </p:nvSpPr>
          <p:spPr>
            <a:xfrm>
              <a:off x="2701023" y="3542227"/>
              <a:ext cx="109728" cy="109728"/>
            </a:xfrm>
            <a:prstGeom prst="triangle">
              <a:avLst/>
            </a:prstGeom>
            <a:solidFill>
              <a:srgbClr val="0432FF"/>
            </a:solidFill>
            <a:ln>
              <a:noFill/>
            </a:ln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TextBox 302"/>
            <p:cNvSpPr txBox="1"/>
            <p:nvPr/>
          </p:nvSpPr>
          <p:spPr>
            <a:xfrm>
              <a:off x="4847923" y="1402489"/>
              <a:ext cx="5100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RBP1</a:t>
              </a:r>
              <a:endParaRPr lang="en-US" sz="1200" dirty="0"/>
            </a:p>
          </p:txBody>
        </p:sp>
        <p:sp>
          <p:nvSpPr>
            <p:cNvPr id="304" name="TextBox 303"/>
            <p:cNvSpPr txBox="1"/>
            <p:nvPr/>
          </p:nvSpPr>
          <p:spPr>
            <a:xfrm>
              <a:off x="10341895" y="1648065"/>
              <a:ext cx="551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miR-1</a:t>
              </a:r>
              <a:endParaRPr lang="en-US" sz="1200" dirty="0"/>
            </a:p>
          </p:txBody>
        </p:sp>
        <p:sp>
          <p:nvSpPr>
            <p:cNvPr id="305" name="TextBox 304"/>
            <p:cNvSpPr txBox="1"/>
            <p:nvPr/>
          </p:nvSpPr>
          <p:spPr>
            <a:xfrm>
              <a:off x="7622111" y="2863353"/>
              <a:ext cx="5100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RBP2</a:t>
              </a:r>
              <a:endParaRPr lang="en-US" sz="1200" dirty="0"/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592810" y="2958058"/>
              <a:ext cx="4090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TF2</a:t>
              </a:r>
              <a:endParaRPr lang="en-US" sz="1200" dirty="0"/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3508150" y="2377192"/>
              <a:ext cx="360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G1</a:t>
              </a:r>
              <a:endParaRPr lang="en-US" sz="1200" dirty="0"/>
            </a:p>
          </p:txBody>
        </p:sp>
        <p:sp>
          <p:nvSpPr>
            <p:cNvPr id="308" name="TextBox 307"/>
            <p:cNvSpPr txBox="1"/>
            <p:nvPr/>
          </p:nvSpPr>
          <p:spPr>
            <a:xfrm>
              <a:off x="1787954" y="3772880"/>
              <a:ext cx="360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G2</a:t>
              </a:r>
              <a:endParaRPr lang="en-US" sz="1200" dirty="0"/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5772390" y="3772880"/>
              <a:ext cx="360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G3</a:t>
              </a:r>
              <a:endParaRPr lang="en-US" sz="1200" dirty="0"/>
            </a:p>
          </p:txBody>
        </p:sp>
      </p:grpSp>
      <p:grpSp>
        <p:nvGrpSpPr>
          <p:cNvPr id="481" name="Group 480"/>
          <p:cNvGrpSpPr/>
          <p:nvPr/>
        </p:nvGrpSpPr>
        <p:grpSpPr>
          <a:xfrm>
            <a:off x="1257512" y="4324370"/>
            <a:ext cx="9698749" cy="1888810"/>
            <a:chOff x="920855" y="4373405"/>
            <a:chExt cx="9698749" cy="1888810"/>
          </a:xfrm>
        </p:grpSpPr>
        <p:pic>
          <p:nvPicPr>
            <p:cNvPr id="330" name="Picture 32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59652" y="5373759"/>
              <a:ext cx="279400" cy="279400"/>
            </a:xfrm>
            <a:prstGeom prst="rect">
              <a:avLst/>
            </a:prstGeom>
          </p:spPr>
        </p:pic>
        <p:grpSp>
          <p:nvGrpSpPr>
            <p:cNvPr id="472" name="Group 471"/>
            <p:cNvGrpSpPr/>
            <p:nvPr/>
          </p:nvGrpSpPr>
          <p:grpSpPr>
            <a:xfrm>
              <a:off x="920855" y="5083427"/>
              <a:ext cx="1429356" cy="860064"/>
              <a:chOff x="692255" y="4803713"/>
              <a:chExt cx="1429356" cy="860064"/>
            </a:xfrm>
          </p:grpSpPr>
          <p:sp>
            <p:nvSpPr>
              <p:cNvPr id="328" name="Oval 327"/>
              <p:cNvSpPr/>
              <p:nvPr/>
            </p:nvSpPr>
            <p:spPr>
              <a:xfrm>
                <a:off x="1095111" y="5343737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29" name="TextBox 328"/>
              <p:cNvSpPr txBox="1"/>
              <p:nvPr/>
            </p:nvSpPr>
            <p:spPr>
              <a:xfrm>
                <a:off x="1104288" y="5396035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G1</a:t>
                </a:r>
                <a:endParaRPr lang="en-US" sz="800" b="1" dirty="0"/>
              </a:p>
            </p:txBody>
          </p:sp>
          <p:grpSp>
            <p:nvGrpSpPr>
              <p:cNvPr id="379" name="Group 378"/>
              <p:cNvGrpSpPr/>
              <p:nvPr/>
            </p:nvGrpSpPr>
            <p:grpSpPr>
              <a:xfrm>
                <a:off x="692255" y="4803713"/>
                <a:ext cx="333746" cy="320040"/>
                <a:chOff x="684335" y="4492300"/>
                <a:chExt cx="333746" cy="320040"/>
              </a:xfrm>
            </p:grpSpPr>
            <p:sp>
              <p:nvSpPr>
                <p:cNvPr id="326" name="Oval 325"/>
                <p:cNvSpPr/>
                <p:nvPr/>
              </p:nvSpPr>
              <p:spPr>
                <a:xfrm>
                  <a:off x="695195" y="4492300"/>
                  <a:ext cx="320040" cy="320040"/>
                </a:xfrm>
                <a:prstGeom prst="ellipse">
                  <a:avLst/>
                </a:prstGeom>
                <a:solidFill>
                  <a:srgbClr val="0432FF">
                    <a:alpha val="30000"/>
                  </a:srgb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7" name="TextBox 326"/>
                <p:cNvSpPr txBox="1"/>
                <p:nvPr/>
              </p:nvSpPr>
              <p:spPr>
                <a:xfrm>
                  <a:off x="684335" y="4544598"/>
                  <a:ext cx="333746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/>
                    <a:t>TF1</a:t>
                  </a:r>
                  <a:endParaRPr lang="en-US" sz="800" b="1" dirty="0"/>
                </a:p>
              </p:txBody>
            </p:sp>
          </p:grpSp>
          <p:grpSp>
            <p:nvGrpSpPr>
              <p:cNvPr id="375" name="Group 374"/>
              <p:cNvGrpSpPr/>
              <p:nvPr/>
            </p:nvGrpSpPr>
            <p:grpSpPr>
              <a:xfrm>
                <a:off x="1477700" y="4803713"/>
                <a:ext cx="333746" cy="320040"/>
                <a:chOff x="1469780" y="4468474"/>
                <a:chExt cx="333746" cy="320040"/>
              </a:xfrm>
            </p:grpSpPr>
            <p:sp>
              <p:nvSpPr>
                <p:cNvPr id="322" name="Oval 321"/>
                <p:cNvSpPr/>
                <p:nvPr/>
              </p:nvSpPr>
              <p:spPr>
                <a:xfrm>
                  <a:off x="1476633" y="4468474"/>
                  <a:ext cx="320040" cy="320040"/>
                </a:xfrm>
                <a:prstGeom prst="ellipse">
                  <a:avLst/>
                </a:prstGeom>
                <a:solidFill>
                  <a:srgbClr val="0096FF">
                    <a:alpha val="69804"/>
                  </a:srgb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3" name="TextBox 322"/>
                <p:cNvSpPr txBox="1"/>
                <p:nvPr/>
              </p:nvSpPr>
              <p:spPr>
                <a:xfrm>
                  <a:off x="1469780" y="4520772"/>
                  <a:ext cx="333746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/>
                    <a:t>TF2</a:t>
                  </a:r>
                  <a:endParaRPr lang="en-US" sz="800" b="1" dirty="0"/>
                </a:p>
              </p:txBody>
            </p:sp>
          </p:grpSp>
          <p:cxnSp>
            <p:nvCxnSpPr>
              <p:cNvPr id="316" name="Straight Connector 315"/>
              <p:cNvCxnSpPr/>
              <p:nvPr/>
            </p:nvCxnSpPr>
            <p:spPr>
              <a:xfrm>
                <a:off x="940190" y="5099368"/>
                <a:ext cx="214835" cy="307098"/>
              </a:xfrm>
              <a:prstGeom prst="line">
                <a:avLst/>
              </a:prstGeom>
              <a:ln w="793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 flipH="1">
                <a:off x="1381327" y="5075542"/>
                <a:ext cx="131452" cy="330924"/>
              </a:xfrm>
              <a:prstGeom prst="line">
                <a:avLst/>
              </a:prstGeom>
              <a:ln w="444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5" name="Oval 334"/>
              <p:cNvSpPr/>
              <p:nvPr/>
            </p:nvSpPr>
            <p:spPr>
              <a:xfrm>
                <a:off x="1801571" y="5343737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36" name="TextBox 335"/>
              <p:cNvSpPr txBox="1"/>
              <p:nvPr/>
            </p:nvSpPr>
            <p:spPr>
              <a:xfrm>
                <a:off x="1810748" y="5396035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G2</a:t>
                </a:r>
                <a:endParaRPr lang="en-US" sz="800" b="1" dirty="0"/>
              </a:p>
            </p:txBody>
          </p:sp>
          <p:cxnSp>
            <p:nvCxnSpPr>
              <p:cNvPr id="338" name="Straight Connector 337"/>
              <p:cNvCxnSpPr>
                <a:stCxn id="322" idx="5"/>
                <a:endCxn id="335" idx="0"/>
              </p:cNvCxnSpPr>
              <p:nvPr/>
            </p:nvCxnSpPr>
            <p:spPr>
              <a:xfrm>
                <a:off x="1757724" y="5076884"/>
                <a:ext cx="203867" cy="266853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3" name="Group 472"/>
            <p:cNvGrpSpPr/>
            <p:nvPr/>
          </p:nvGrpSpPr>
          <p:grpSpPr>
            <a:xfrm>
              <a:off x="3057623" y="5083427"/>
              <a:ext cx="1614880" cy="860064"/>
              <a:chOff x="2699093" y="4803713"/>
              <a:chExt cx="1614880" cy="860064"/>
            </a:xfrm>
          </p:grpSpPr>
          <p:sp>
            <p:nvSpPr>
              <p:cNvPr id="342" name="Oval 341"/>
              <p:cNvSpPr/>
              <p:nvPr/>
            </p:nvSpPr>
            <p:spPr>
              <a:xfrm>
                <a:off x="2699093" y="5343737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43" name="TextBox 342"/>
              <p:cNvSpPr txBox="1"/>
              <p:nvPr/>
            </p:nvSpPr>
            <p:spPr>
              <a:xfrm>
                <a:off x="2708270" y="5396035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G1</a:t>
                </a:r>
                <a:endParaRPr lang="en-US" sz="800" b="1" dirty="0"/>
              </a:p>
            </p:txBody>
          </p:sp>
          <p:grpSp>
            <p:nvGrpSpPr>
              <p:cNvPr id="377" name="Group 376"/>
              <p:cNvGrpSpPr/>
              <p:nvPr/>
            </p:nvGrpSpPr>
            <p:grpSpPr>
              <a:xfrm>
                <a:off x="3908093" y="4803713"/>
                <a:ext cx="405880" cy="320040"/>
                <a:chOff x="4088311" y="4441143"/>
                <a:chExt cx="405880" cy="320040"/>
              </a:xfrm>
            </p:grpSpPr>
            <p:sp>
              <p:nvSpPr>
                <p:cNvPr id="348" name="Oval 347"/>
                <p:cNvSpPr/>
                <p:nvPr/>
              </p:nvSpPr>
              <p:spPr>
                <a:xfrm>
                  <a:off x="4131231" y="4441143"/>
                  <a:ext cx="320040" cy="320040"/>
                </a:xfrm>
                <a:prstGeom prst="ellipse">
                  <a:avLst/>
                </a:prstGeom>
                <a:solidFill>
                  <a:srgbClr val="9437FF">
                    <a:alpha val="30000"/>
                  </a:srgb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9" name="TextBox 348"/>
                <p:cNvSpPr txBox="1"/>
                <p:nvPr/>
              </p:nvSpPr>
              <p:spPr>
                <a:xfrm>
                  <a:off x="4088311" y="4493441"/>
                  <a:ext cx="405880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/>
                    <a:t>RBP2</a:t>
                  </a:r>
                  <a:endParaRPr lang="en-US" sz="800" b="1" dirty="0"/>
                </a:p>
              </p:txBody>
            </p:sp>
          </p:grpSp>
          <p:sp>
            <p:nvSpPr>
              <p:cNvPr id="352" name="Oval 351"/>
              <p:cNvSpPr/>
              <p:nvPr/>
            </p:nvSpPr>
            <p:spPr>
              <a:xfrm>
                <a:off x="3405553" y="5343737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53" name="TextBox 352"/>
              <p:cNvSpPr txBox="1"/>
              <p:nvPr/>
            </p:nvSpPr>
            <p:spPr>
              <a:xfrm>
                <a:off x="3414730" y="5396035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G3</a:t>
                </a:r>
                <a:endParaRPr lang="en-US" sz="800" b="1" dirty="0"/>
              </a:p>
            </p:txBody>
          </p:sp>
          <p:sp>
            <p:nvSpPr>
              <p:cNvPr id="345" name="Oval 344"/>
              <p:cNvSpPr/>
              <p:nvPr/>
            </p:nvSpPr>
            <p:spPr>
              <a:xfrm>
                <a:off x="3099934" y="4803713"/>
                <a:ext cx="320040" cy="320040"/>
              </a:xfrm>
              <a:prstGeom prst="ellipse">
                <a:avLst/>
              </a:prstGeom>
              <a:solidFill>
                <a:srgbClr val="9437FF">
                  <a:alpha val="30000"/>
                </a:srgb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46" name="TextBox 345"/>
              <p:cNvSpPr txBox="1"/>
              <p:nvPr/>
            </p:nvSpPr>
            <p:spPr>
              <a:xfrm>
                <a:off x="3057014" y="4856011"/>
                <a:ext cx="40588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RBP1</a:t>
                </a:r>
                <a:endParaRPr lang="en-US" sz="800" b="1" dirty="0"/>
              </a:p>
            </p:txBody>
          </p:sp>
          <p:cxnSp>
            <p:nvCxnSpPr>
              <p:cNvPr id="384" name="Straight Connector 383"/>
              <p:cNvCxnSpPr>
                <a:endCxn id="342" idx="7"/>
              </p:cNvCxnSpPr>
              <p:nvPr/>
            </p:nvCxnSpPr>
            <p:spPr>
              <a:xfrm flipH="1">
                <a:off x="2972264" y="5082327"/>
                <a:ext cx="174540" cy="308279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>
                <a:stCxn id="352" idx="0"/>
                <a:endCxn id="345" idx="5"/>
              </p:cNvCxnSpPr>
              <p:nvPr/>
            </p:nvCxnSpPr>
            <p:spPr>
              <a:xfrm flipH="1" flipV="1">
                <a:off x="3373105" y="5076884"/>
                <a:ext cx="192468" cy="266853"/>
              </a:xfrm>
              <a:prstGeom prst="line">
                <a:avLst/>
              </a:prstGeom>
              <a:ln w="635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>
                <a:stCxn id="352" idx="7"/>
                <a:endCxn id="348" idx="3"/>
              </p:cNvCxnSpPr>
              <p:nvPr/>
            </p:nvCxnSpPr>
            <p:spPr>
              <a:xfrm flipV="1">
                <a:off x="3678724" y="5076884"/>
                <a:ext cx="319158" cy="313722"/>
              </a:xfrm>
              <a:prstGeom prst="line">
                <a:avLst/>
              </a:prstGeom>
              <a:ln w="317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4" name="Group 473"/>
            <p:cNvGrpSpPr/>
            <p:nvPr/>
          </p:nvGrpSpPr>
          <p:grpSpPr>
            <a:xfrm>
              <a:off x="5424228" y="5083427"/>
              <a:ext cx="792655" cy="860064"/>
              <a:chOff x="4891455" y="4803713"/>
              <a:chExt cx="792655" cy="860064"/>
            </a:xfrm>
          </p:grpSpPr>
          <p:sp>
            <p:nvSpPr>
              <p:cNvPr id="358" name="Oval 357"/>
              <p:cNvSpPr/>
              <p:nvPr/>
            </p:nvSpPr>
            <p:spPr>
              <a:xfrm>
                <a:off x="4891455" y="5343737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59" name="TextBox 358"/>
              <p:cNvSpPr txBox="1"/>
              <p:nvPr/>
            </p:nvSpPr>
            <p:spPr>
              <a:xfrm>
                <a:off x="4900632" y="5396035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G1</a:t>
                </a:r>
                <a:endParaRPr lang="en-US" sz="800" b="1" dirty="0"/>
              </a:p>
            </p:txBody>
          </p:sp>
          <p:grpSp>
            <p:nvGrpSpPr>
              <p:cNvPr id="378" name="Group 377"/>
              <p:cNvGrpSpPr/>
              <p:nvPr/>
            </p:nvGrpSpPr>
            <p:grpSpPr>
              <a:xfrm>
                <a:off x="5249376" y="4803713"/>
                <a:ext cx="434734" cy="320040"/>
                <a:chOff x="5263430" y="4465740"/>
                <a:chExt cx="434734" cy="320040"/>
              </a:xfrm>
            </p:grpSpPr>
            <p:sp>
              <p:nvSpPr>
                <p:cNvPr id="361" name="Oval 360"/>
                <p:cNvSpPr/>
                <p:nvPr/>
              </p:nvSpPr>
              <p:spPr>
                <a:xfrm>
                  <a:off x="5306350" y="4465740"/>
                  <a:ext cx="320040" cy="320040"/>
                </a:xfrm>
                <a:prstGeom prst="ellipse">
                  <a:avLst/>
                </a:prstGeom>
                <a:solidFill>
                  <a:srgbClr val="FF2600">
                    <a:alpha val="30000"/>
                  </a:srgb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2" name="TextBox 361"/>
                <p:cNvSpPr txBox="1"/>
                <p:nvPr/>
              </p:nvSpPr>
              <p:spPr>
                <a:xfrm>
                  <a:off x="5263430" y="4518038"/>
                  <a:ext cx="434734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/>
                    <a:t>miR-1</a:t>
                  </a:r>
                  <a:endParaRPr lang="en-US" sz="800" b="1" dirty="0"/>
                </a:p>
              </p:txBody>
            </p:sp>
          </p:grpSp>
          <p:cxnSp>
            <p:nvCxnSpPr>
              <p:cNvPr id="390" name="Straight Connector 389"/>
              <p:cNvCxnSpPr>
                <a:stCxn id="358" idx="7"/>
                <a:endCxn id="361" idx="3"/>
              </p:cNvCxnSpPr>
              <p:nvPr/>
            </p:nvCxnSpPr>
            <p:spPr>
              <a:xfrm flipV="1">
                <a:off x="5164626" y="5076884"/>
                <a:ext cx="174539" cy="313722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5" name="Group 474"/>
            <p:cNvGrpSpPr/>
            <p:nvPr/>
          </p:nvGrpSpPr>
          <p:grpSpPr>
            <a:xfrm>
              <a:off x="6852592" y="5083427"/>
              <a:ext cx="648113" cy="860064"/>
              <a:chOff x="6261592" y="4803713"/>
              <a:chExt cx="648113" cy="860064"/>
            </a:xfrm>
          </p:grpSpPr>
          <p:grpSp>
            <p:nvGrpSpPr>
              <p:cNvPr id="372" name="Group 371"/>
              <p:cNvGrpSpPr/>
              <p:nvPr/>
            </p:nvGrpSpPr>
            <p:grpSpPr>
              <a:xfrm>
                <a:off x="6589665" y="5343737"/>
                <a:ext cx="320040" cy="320040"/>
                <a:chOff x="6171894" y="4973956"/>
                <a:chExt cx="320040" cy="320040"/>
              </a:xfrm>
            </p:grpSpPr>
            <p:sp>
              <p:nvSpPr>
                <p:cNvPr id="364" name="Oval 363"/>
                <p:cNvSpPr/>
                <p:nvPr/>
              </p:nvSpPr>
              <p:spPr>
                <a:xfrm>
                  <a:off x="6171894" y="4973956"/>
                  <a:ext cx="320040" cy="320040"/>
                </a:xfrm>
                <a:prstGeom prst="ellipse">
                  <a:avLst/>
                </a:prstGeom>
                <a:noFill/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5" name="TextBox 364"/>
                <p:cNvSpPr txBox="1"/>
                <p:nvPr/>
              </p:nvSpPr>
              <p:spPr>
                <a:xfrm>
                  <a:off x="6181071" y="5026254"/>
                  <a:ext cx="301686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/>
                    <a:t>G1</a:t>
                  </a:r>
                  <a:endParaRPr lang="en-US" sz="800" b="1" dirty="0"/>
                </a:p>
              </p:txBody>
            </p:sp>
          </p:grpSp>
          <p:grpSp>
            <p:nvGrpSpPr>
              <p:cNvPr id="373" name="Group 372"/>
              <p:cNvGrpSpPr/>
              <p:nvPr/>
            </p:nvGrpSpPr>
            <p:grpSpPr>
              <a:xfrm>
                <a:off x="6261592" y="4803713"/>
                <a:ext cx="320040" cy="320040"/>
                <a:chOff x="6325084" y="4447447"/>
                <a:chExt cx="320040" cy="320040"/>
              </a:xfrm>
            </p:grpSpPr>
            <p:sp>
              <p:nvSpPr>
                <p:cNvPr id="366" name="Oval 365"/>
                <p:cNvSpPr/>
                <p:nvPr/>
              </p:nvSpPr>
              <p:spPr>
                <a:xfrm>
                  <a:off x="6325084" y="4447447"/>
                  <a:ext cx="320040" cy="320040"/>
                </a:xfrm>
                <a:prstGeom prst="ellipse">
                  <a:avLst/>
                </a:prstGeom>
                <a:noFill/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7" name="TextBox 366"/>
                <p:cNvSpPr txBox="1"/>
                <p:nvPr/>
              </p:nvSpPr>
              <p:spPr>
                <a:xfrm>
                  <a:off x="6334261" y="4499745"/>
                  <a:ext cx="301686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/>
                    <a:t>G3</a:t>
                  </a:r>
                  <a:endParaRPr lang="en-US" sz="800" b="1" dirty="0"/>
                </a:p>
              </p:txBody>
            </p:sp>
          </p:grpSp>
          <p:cxnSp>
            <p:nvCxnSpPr>
              <p:cNvPr id="392" name="Straight Connector 391"/>
              <p:cNvCxnSpPr>
                <a:stCxn id="366" idx="5"/>
                <a:endCxn id="364" idx="0"/>
              </p:cNvCxnSpPr>
              <p:nvPr/>
            </p:nvCxnSpPr>
            <p:spPr>
              <a:xfrm>
                <a:off x="6534763" y="5076884"/>
                <a:ext cx="214922" cy="266853"/>
              </a:xfrm>
              <a:prstGeom prst="line">
                <a:avLst/>
              </a:prstGeom>
              <a:ln w="317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97" name="Picture 39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72814" y="5373759"/>
              <a:ext cx="279400" cy="279400"/>
            </a:xfrm>
            <a:prstGeom prst="rect">
              <a:avLst/>
            </a:prstGeom>
          </p:spPr>
        </p:pic>
        <p:pic>
          <p:nvPicPr>
            <p:cNvPr id="398" name="Picture 39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63751" y="5373759"/>
              <a:ext cx="279400" cy="279400"/>
            </a:xfrm>
            <a:prstGeom prst="rect">
              <a:avLst/>
            </a:prstGeom>
          </p:spPr>
        </p:pic>
        <p:pic>
          <p:nvPicPr>
            <p:cNvPr id="399" name="Picture 39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10146" y="5399159"/>
              <a:ext cx="279400" cy="228600"/>
            </a:xfrm>
            <a:prstGeom prst="rect">
              <a:avLst/>
            </a:prstGeom>
          </p:spPr>
        </p:pic>
        <p:grpSp>
          <p:nvGrpSpPr>
            <p:cNvPr id="463" name="Group 462"/>
            <p:cNvGrpSpPr/>
            <p:nvPr/>
          </p:nvGrpSpPr>
          <p:grpSpPr>
            <a:xfrm>
              <a:off x="8198983" y="4764704"/>
              <a:ext cx="2420621" cy="1497511"/>
              <a:chOff x="7970383" y="4492564"/>
              <a:chExt cx="2420621" cy="1497511"/>
            </a:xfrm>
          </p:grpSpPr>
          <p:grpSp>
            <p:nvGrpSpPr>
              <p:cNvPr id="425" name="Group 424"/>
              <p:cNvGrpSpPr/>
              <p:nvPr/>
            </p:nvGrpSpPr>
            <p:grpSpPr>
              <a:xfrm>
                <a:off x="8877243" y="5113187"/>
                <a:ext cx="320040" cy="320040"/>
                <a:chOff x="8877243" y="5118791"/>
                <a:chExt cx="320040" cy="320040"/>
              </a:xfrm>
            </p:grpSpPr>
            <p:sp>
              <p:nvSpPr>
                <p:cNvPr id="401" name="Oval 400"/>
                <p:cNvSpPr/>
                <p:nvPr/>
              </p:nvSpPr>
              <p:spPr>
                <a:xfrm>
                  <a:off x="8877243" y="5118791"/>
                  <a:ext cx="320040" cy="320040"/>
                </a:xfrm>
                <a:prstGeom prst="ellipse">
                  <a:avLst/>
                </a:prstGeom>
                <a:noFill/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2" name="TextBox 401"/>
                <p:cNvSpPr txBox="1"/>
                <p:nvPr/>
              </p:nvSpPr>
              <p:spPr>
                <a:xfrm>
                  <a:off x="8886420" y="5171089"/>
                  <a:ext cx="301686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/>
                    <a:t>G1</a:t>
                  </a:r>
                  <a:endParaRPr lang="en-US" sz="800" b="1" dirty="0"/>
                </a:p>
              </p:txBody>
            </p:sp>
          </p:grpSp>
          <p:grpSp>
            <p:nvGrpSpPr>
              <p:cNvPr id="403" name="Group 402"/>
              <p:cNvGrpSpPr/>
              <p:nvPr/>
            </p:nvGrpSpPr>
            <p:grpSpPr>
              <a:xfrm>
                <a:off x="8474387" y="4492564"/>
                <a:ext cx="333746" cy="320040"/>
                <a:chOff x="684335" y="4492300"/>
                <a:chExt cx="333746" cy="320040"/>
              </a:xfrm>
            </p:grpSpPr>
            <p:sp>
              <p:nvSpPr>
                <p:cNvPr id="412" name="Oval 411"/>
                <p:cNvSpPr/>
                <p:nvPr/>
              </p:nvSpPr>
              <p:spPr>
                <a:xfrm>
                  <a:off x="695195" y="4492300"/>
                  <a:ext cx="320040" cy="320040"/>
                </a:xfrm>
                <a:prstGeom prst="ellipse">
                  <a:avLst/>
                </a:prstGeom>
                <a:solidFill>
                  <a:srgbClr val="0432FF">
                    <a:alpha val="30000"/>
                  </a:srgb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3" name="TextBox 412"/>
                <p:cNvSpPr txBox="1"/>
                <p:nvPr/>
              </p:nvSpPr>
              <p:spPr>
                <a:xfrm>
                  <a:off x="684335" y="4544598"/>
                  <a:ext cx="333746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/>
                    <a:t>TF1</a:t>
                  </a:r>
                  <a:endParaRPr lang="en-US" sz="800" b="1" dirty="0"/>
                </a:p>
              </p:txBody>
            </p:sp>
          </p:grpSp>
          <p:grpSp>
            <p:nvGrpSpPr>
              <p:cNvPr id="404" name="Group 403"/>
              <p:cNvGrpSpPr/>
              <p:nvPr/>
            </p:nvGrpSpPr>
            <p:grpSpPr>
              <a:xfrm>
                <a:off x="9259832" y="4492564"/>
                <a:ext cx="333746" cy="320040"/>
                <a:chOff x="1469780" y="4468474"/>
                <a:chExt cx="333746" cy="320040"/>
              </a:xfrm>
            </p:grpSpPr>
            <p:sp>
              <p:nvSpPr>
                <p:cNvPr id="410" name="Oval 409"/>
                <p:cNvSpPr/>
                <p:nvPr/>
              </p:nvSpPr>
              <p:spPr>
                <a:xfrm>
                  <a:off x="1476633" y="4468474"/>
                  <a:ext cx="320040" cy="320040"/>
                </a:xfrm>
                <a:prstGeom prst="ellipse">
                  <a:avLst/>
                </a:prstGeom>
                <a:solidFill>
                  <a:srgbClr val="0096FF">
                    <a:alpha val="69804"/>
                  </a:srgb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1" name="TextBox 410"/>
                <p:cNvSpPr txBox="1"/>
                <p:nvPr/>
              </p:nvSpPr>
              <p:spPr>
                <a:xfrm>
                  <a:off x="1469780" y="4520772"/>
                  <a:ext cx="333746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/>
                    <a:t>TF2</a:t>
                  </a:r>
                  <a:endParaRPr lang="en-US" sz="800" b="1" dirty="0"/>
                </a:p>
              </p:txBody>
            </p:sp>
          </p:grpSp>
          <p:cxnSp>
            <p:nvCxnSpPr>
              <p:cNvPr id="405" name="Straight Connector 404"/>
              <p:cNvCxnSpPr>
                <a:stCxn id="412" idx="5"/>
              </p:cNvCxnSpPr>
              <p:nvPr/>
            </p:nvCxnSpPr>
            <p:spPr>
              <a:xfrm>
                <a:off x="8758418" y="4765735"/>
                <a:ext cx="178739" cy="403715"/>
              </a:xfrm>
              <a:prstGeom prst="line">
                <a:avLst/>
              </a:prstGeom>
              <a:ln w="793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>
                <a:stCxn id="410" idx="3"/>
              </p:cNvCxnSpPr>
              <p:nvPr/>
            </p:nvCxnSpPr>
            <p:spPr>
              <a:xfrm flipH="1">
                <a:off x="9163460" y="4765735"/>
                <a:ext cx="150094" cy="403715"/>
              </a:xfrm>
              <a:prstGeom prst="line">
                <a:avLst/>
              </a:prstGeom>
              <a:ln w="444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6" name="Group 425"/>
              <p:cNvGrpSpPr/>
              <p:nvPr/>
            </p:nvGrpSpPr>
            <p:grpSpPr>
              <a:xfrm>
                <a:off x="10016838" y="4492564"/>
                <a:ext cx="320040" cy="320040"/>
                <a:chOff x="9583703" y="5118791"/>
                <a:chExt cx="320040" cy="320040"/>
              </a:xfrm>
            </p:grpSpPr>
            <p:sp>
              <p:nvSpPr>
                <p:cNvPr id="407" name="Oval 406"/>
                <p:cNvSpPr/>
                <p:nvPr/>
              </p:nvSpPr>
              <p:spPr>
                <a:xfrm>
                  <a:off x="9583703" y="5118791"/>
                  <a:ext cx="320040" cy="320040"/>
                </a:xfrm>
                <a:prstGeom prst="ellipse">
                  <a:avLst/>
                </a:prstGeom>
                <a:noFill/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8" name="TextBox 407"/>
                <p:cNvSpPr txBox="1"/>
                <p:nvPr/>
              </p:nvSpPr>
              <p:spPr>
                <a:xfrm>
                  <a:off x="9592880" y="5171089"/>
                  <a:ext cx="301686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/>
                    <a:t>G2</a:t>
                  </a:r>
                  <a:endParaRPr lang="en-US" sz="800" b="1" dirty="0"/>
                </a:p>
              </p:txBody>
            </p:sp>
          </p:grpSp>
          <p:grpSp>
            <p:nvGrpSpPr>
              <p:cNvPr id="414" name="Group 413"/>
              <p:cNvGrpSpPr/>
              <p:nvPr/>
            </p:nvGrpSpPr>
            <p:grpSpPr>
              <a:xfrm>
                <a:off x="9053218" y="5670035"/>
                <a:ext cx="320040" cy="320040"/>
                <a:chOff x="3621867" y="5103067"/>
                <a:chExt cx="320040" cy="320040"/>
              </a:xfrm>
            </p:grpSpPr>
            <p:sp>
              <p:nvSpPr>
                <p:cNvPr id="415" name="Oval 414"/>
                <p:cNvSpPr/>
                <p:nvPr/>
              </p:nvSpPr>
              <p:spPr>
                <a:xfrm>
                  <a:off x="3621867" y="5103067"/>
                  <a:ext cx="320040" cy="320040"/>
                </a:xfrm>
                <a:prstGeom prst="ellipse">
                  <a:avLst/>
                </a:prstGeom>
                <a:noFill/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6" name="TextBox 415"/>
                <p:cNvSpPr txBox="1"/>
                <p:nvPr/>
              </p:nvSpPr>
              <p:spPr>
                <a:xfrm>
                  <a:off x="3631044" y="5155365"/>
                  <a:ext cx="301686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/>
                    <a:t>G3</a:t>
                  </a:r>
                  <a:endParaRPr lang="en-US" sz="800" b="1" dirty="0"/>
                </a:p>
              </p:txBody>
            </p:sp>
          </p:grpSp>
          <p:sp>
            <p:nvSpPr>
              <p:cNvPr id="417" name="Oval 416"/>
              <p:cNvSpPr/>
              <p:nvPr/>
            </p:nvSpPr>
            <p:spPr>
              <a:xfrm>
                <a:off x="8406944" y="5670035"/>
                <a:ext cx="320040" cy="320040"/>
              </a:xfrm>
              <a:prstGeom prst="ellipse">
                <a:avLst/>
              </a:prstGeom>
              <a:solidFill>
                <a:srgbClr val="9437FF">
                  <a:alpha val="30000"/>
                </a:srgb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418" name="TextBox 417"/>
              <p:cNvSpPr txBox="1"/>
              <p:nvPr/>
            </p:nvSpPr>
            <p:spPr>
              <a:xfrm>
                <a:off x="8364024" y="5722333"/>
                <a:ext cx="40588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RBP2</a:t>
                </a:r>
                <a:endParaRPr lang="en-US" sz="800" b="1" dirty="0"/>
              </a:p>
            </p:txBody>
          </p:sp>
          <p:grpSp>
            <p:nvGrpSpPr>
              <p:cNvPr id="419" name="Group 418"/>
              <p:cNvGrpSpPr/>
              <p:nvPr/>
            </p:nvGrpSpPr>
            <p:grpSpPr>
              <a:xfrm>
                <a:off x="9985124" y="5670035"/>
                <a:ext cx="405880" cy="320040"/>
                <a:chOff x="4088311" y="4441143"/>
                <a:chExt cx="405880" cy="320040"/>
              </a:xfrm>
            </p:grpSpPr>
            <p:sp>
              <p:nvSpPr>
                <p:cNvPr id="420" name="Oval 419"/>
                <p:cNvSpPr/>
                <p:nvPr/>
              </p:nvSpPr>
              <p:spPr>
                <a:xfrm>
                  <a:off x="4131231" y="4441143"/>
                  <a:ext cx="320040" cy="320040"/>
                </a:xfrm>
                <a:prstGeom prst="ellipse">
                  <a:avLst/>
                </a:prstGeom>
                <a:solidFill>
                  <a:srgbClr val="9437FF">
                    <a:alpha val="30000"/>
                  </a:srgb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1" name="TextBox 420"/>
                <p:cNvSpPr txBox="1"/>
                <p:nvPr/>
              </p:nvSpPr>
              <p:spPr>
                <a:xfrm>
                  <a:off x="4088311" y="4493441"/>
                  <a:ext cx="405880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/>
                    <a:t>RBP1</a:t>
                  </a:r>
                  <a:endParaRPr lang="en-US" sz="800" b="1" dirty="0"/>
                </a:p>
              </p:txBody>
            </p:sp>
          </p:grpSp>
          <p:sp>
            <p:nvSpPr>
              <p:cNvPr id="423" name="Oval 422"/>
              <p:cNvSpPr/>
              <p:nvPr/>
            </p:nvSpPr>
            <p:spPr>
              <a:xfrm>
                <a:off x="8013303" y="5113187"/>
                <a:ext cx="320040" cy="320040"/>
              </a:xfrm>
              <a:prstGeom prst="ellipse">
                <a:avLst/>
              </a:prstGeom>
              <a:solidFill>
                <a:srgbClr val="FF2600">
                  <a:alpha val="30000"/>
                </a:srgb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424" name="TextBox 423"/>
              <p:cNvSpPr txBox="1"/>
              <p:nvPr/>
            </p:nvSpPr>
            <p:spPr>
              <a:xfrm>
                <a:off x="7970383" y="5165485"/>
                <a:ext cx="43473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miR-1</a:t>
                </a:r>
                <a:endParaRPr lang="en-US" sz="800" b="1" dirty="0"/>
              </a:p>
            </p:txBody>
          </p:sp>
          <p:cxnSp>
            <p:nvCxnSpPr>
              <p:cNvPr id="436" name="Straight Connector 435"/>
              <p:cNvCxnSpPr/>
              <p:nvPr/>
            </p:nvCxnSpPr>
            <p:spPr>
              <a:xfrm flipH="1">
                <a:off x="8332925" y="5273207"/>
                <a:ext cx="548640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>
                <a:endCxn id="402" idx="3"/>
              </p:cNvCxnSpPr>
              <p:nvPr/>
            </p:nvCxnSpPr>
            <p:spPr>
              <a:xfrm flipH="1" flipV="1">
                <a:off x="9188106" y="5273207"/>
                <a:ext cx="881872" cy="4436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3" name="Straight Connector 452"/>
              <p:cNvCxnSpPr>
                <a:stCxn id="410" idx="6"/>
                <a:endCxn id="408" idx="1"/>
              </p:cNvCxnSpPr>
              <p:nvPr/>
            </p:nvCxnSpPr>
            <p:spPr>
              <a:xfrm>
                <a:off x="9586725" y="4652584"/>
                <a:ext cx="43929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>
                <a:off x="8725453" y="5830055"/>
                <a:ext cx="329184" cy="0"/>
              </a:xfrm>
              <a:prstGeom prst="line">
                <a:avLst/>
              </a:prstGeom>
              <a:ln w="317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Straight Connector 458"/>
              <p:cNvCxnSpPr>
                <a:stCxn id="401" idx="4"/>
                <a:endCxn id="415" idx="0"/>
              </p:cNvCxnSpPr>
              <p:nvPr/>
            </p:nvCxnSpPr>
            <p:spPr>
              <a:xfrm>
                <a:off x="9037263" y="5433227"/>
                <a:ext cx="175975" cy="236808"/>
              </a:xfrm>
              <a:prstGeom prst="line">
                <a:avLst/>
              </a:prstGeom>
              <a:ln w="317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>
                <a:stCxn id="421" idx="1"/>
                <a:endCxn id="415" idx="6"/>
              </p:cNvCxnSpPr>
              <p:nvPr/>
            </p:nvCxnSpPr>
            <p:spPr>
              <a:xfrm flipH="1">
                <a:off x="9373258" y="5830055"/>
                <a:ext cx="640080" cy="0"/>
              </a:xfrm>
              <a:prstGeom prst="line">
                <a:avLst/>
              </a:prstGeom>
              <a:ln w="444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6" name="TextBox 475"/>
            <p:cNvSpPr txBox="1"/>
            <p:nvPr/>
          </p:nvSpPr>
          <p:spPr>
            <a:xfrm>
              <a:off x="1252159" y="4373405"/>
              <a:ext cx="7667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432FF"/>
                  </a:solidFill>
                </a:rPr>
                <a:t>TF-gene</a:t>
              </a:r>
              <a:endParaRPr lang="en-US" sz="1400" dirty="0">
                <a:solidFill>
                  <a:srgbClr val="0432FF"/>
                </a:solidFill>
              </a:endParaRPr>
            </a:p>
          </p:txBody>
        </p:sp>
        <p:sp>
          <p:nvSpPr>
            <p:cNvPr id="477" name="TextBox 476"/>
            <p:cNvSpPr txBox="1"/>
            <p:nvPr/>
          </p:nvSpPr>
          <p:spPr>
            <a:xfrm>
              <a:off x="5271911" y="4373405"/>
              <a:ext cx="10972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miRNA-gene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8" name="TextBox 477"/>
            <p:cNvSpPr txBox="1"/>
            <p:nvPr/>
          </p:nvSpPr>
          <p:spPr>
            <a:xfrm>
              <a:off x="3424975" y="4373405"/>
              <a:ext cx="8801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9437FF"/>
                  </a:solidFill>
                </a:rPr>
                <a:t>RBP-gene</a:t>
              </a:r>
              <a:endParaRPr lang="en-US" sz="1400" dirty="0">
                <a:solidFill>
                  <a:srgbClr val="9437FF"/>
                </a:solidFill>
              </a:endParaRPr>
            </a:p>
          </p:txBody>
        </p:sp>
        <p:sp>
          <p:nvSpPr>
            <p:cNvPr id="479" name="TextBox 478"/>
            <p:cNvSpPr txBox="1"/>
            <p:nvPr/>
          </p:nvSpPr>
          <p:spPr>
            <a:xfrm>
              <a:off x="6968899" y="4373405"/>
              <a:ext cx="4154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PPI</a:t>
              </a:r>
              <a:endParaRPr lang="en-US" sz="1400" dirty="0"/>
            </a:p>
          </p:txBody>
        </p:sp>
        <p:sp>
          <p:nvSpPr>
            <p:cNvPr id="480" name="TextBox 479"/>
            <p:cNvSpPr txBox="1"/>
            <p:nvPr/>
          </p:nvSpPr>
          <p:spPr>
            <a:xfrm>
              <a:off x="8963081" y="4373405"/>
              <a:ext cx="8924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Meta-Net</a:t>
              </a:r>
              <a:endParaRPr lang="en-US" sz="1400" dirty="0"/>
            </a:p>
          </p:txBody>
        </p:sp>
      </p:grpSp>
      <p:sp>
        <p:nvSpPr>
          <p:cNvPr id="484" name="Rounded Rectangle 483"/>
          <p:cNvSpPr/>
          <p:nvPr/>
        </p:nvSpPr>
        <p:spPr>
          <a:xfrm>
            <a:off x="527958" y="1208315"/>
            <a:ext cx="11157857" cy="2817061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Rounded Rectangle 484"/>
          <p:cNvSpPr/>
          <p:nvPr/>
        </p:nvSpPr>
        <p:spPr>
          <a:xfrm>
            <a:off x="527958" y="4298529"/>
            <a:ext cx="11157857" cy="1940492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17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620A-A37A-0348-B1AF-B61685941583}" type="datetime1">
              <a:rPr lang="en-US" smtClean="0"/>
              <a:t>9/18/17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10-3CFA-3A43-9BE3-6DA7EBF618DC}" type="slidenum">
              <a:rPr lang="en-US" smtClean="0"/>
              <a:t>2</a:t>
            </a:fld>
            <a:endParaRPr lang="en-US" dirty="0"/>
          </a:p>
        </p:txBody>
      </p:sp>
      <p:grpSp>
        <p:nvGrpSpPr>
          <p:cNvPr id="24" name="Group 23"/>
          <p:cNvGrpSpPr>
            <a:grpSpLocks noChangeAspect="1"/>
          </p:cNvGrpSpPr>
          <p:nvPr/>
        </p:nvGrpSpPr>
        <p:grpSpPr>
          <a:xfrm>
            <a:off x="1142125" y="129519"/>
            <a:ext cx="8483177" cy="703034"/>
            <a:chOff x="565328" y="743145"/>
            <a:chExt cx="8483177" cy="703034"/>
          </a:xfrm>
        </p:grpSpPr>
        <p:sp>
          <p:nvSpPr>
            <p:cNvPr id="25" name="Rectangle 24"/>
            <p:cNvSpPr/>
            <p:nvPr/>
          </p:nvSpPr>
          <p:spPr>
            <a:xfrm>
              <a:off x="2925793" y="1230004"/>
              <a:ext cx="948529" cy="162047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intron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4882659" y="1230004"/>
              <a:ext cx="948529" cy="162047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intron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103592" y="1230004"/>
              <a:ext cx="549797" cy="162047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exon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>
              <a:off x="6669776" y="1230004"/>
              <a:ext cx="948529" cy="162047"/>
            </a:xfrm>
            <a:prstGeom prst="rect">
              <a:avLst/>
            </a:prstGeom>
            <a:noFill/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 smtClean="0">
                  <a:solidFill>
                    <a:schemeClr val="tx1"/>
                  </a:solidFill>
                </a:rPr>
                <a:t>intron</a:t>
              </a:r>
              <a:endParaRPr lang="en-US" sz="1200" dirty="0">
                <a:solidFill>
                  <a:schemeClr val="tx1"/>
                </a:solidFill>
              </a:endParaRPr>
            </a:p>
          </p:txBody>
        </p:sp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060458" y="1234154"/>
              <a:ext cx="380048" cy="212025"/>
            </a:xfrm>
            <a:prstGeom prst="rect">
              <a:avLst/>
            </a:prstGeom>
          </p:spPr>
        </p:pic>
        <p:grpSp>
          <p:nvGrpSpPr>
            <p:cNvPr id="30" name="Group 29"/>
            <p:cNvGrpSpPr/>
            <p:nvPr/>
          </p:nvGrpSpPr>
          <p:grpSpPr>
            <a:xfrm>
              <a:off x="7847573" y="1078078"/>
              <a:ext cx="1200932" cy="313973"/>
              <a:chOff x="7847573" y="1078078"/>
              <a:chExt cx="1200932" cy="313973"/>
            </a:xfrm>
          </p:grpSpPr>
          <p:sp>
            <p:nvSpPr>
              <p:cNvPr id="54" name="Rectangle 53"/>
              <p:cNvSpPr/>
              <p:nvPr/>
            </p:nvSpPr>
            <p:spPr>
              <a:xfrm>
                <a:off x="7847573" y="1230004"/>
                <a:ext cx="626309" cy="16204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exon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5" name="Rectangle 54"/>
              <p:cNvSpPr/>
              <p:nvPr/>
            </p:nvSpPr>
            <p:spPr>
              <a:xfrm>
                <a:off x="8478026" y="1230004"/>
                <a:ext cx="570479" cy="162047"/>
              </a:xfrm>
              <a:prstGeom prst="rect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3’UTR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6" name="Hexagon 55"/>
              <p:cNvSpPr/>
              <p:nvPr/>
            </p:nvSpPr>
            <p:spPr>
              <a:xfrm>
                <a:off x="8852648" y="1078078"/>
                <a:ext cx="91440" cy="91440"/>
              </a:xfrm>
              <a:prstGeom prst="hexagon">
                <a:avLst/>
              </a:prstGeom>
              <a:solidFill>
                <a:srgbClr val="FF26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1" name="Group 30"/>
            <p:cNvGrpSpPr/>
            <p:nvPr/>
          </p:nvGrpSpPr>
          <p:grpSpPr>
            <a:xfrm>
              <a:off x="565328" y="743145"/>
              <a:ext cx="2131195" cy="648906"/>
              <a:chOff x="565328" y="743145"/>
              <a:chExt cx="2131195" cy="648906"/>
            </a:xfrm>
          </p:grpSpPr>
          <p:sp>
            <p:nvSpPr>
              <p:cNvPr id="46" name="Rectangle 45"/>
              <p:cNvSpPr/>
              <p:nvPr/>
            </p:nvSpPr>
            <p:spPr>
              <a:xfrm>
                <a:off x="2146726" y="1230004"/>
                <a:ext cx="549797" cy="162047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exon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47" name="Rectangle 46"/>
              <p:cNvSpPr/>
              <p:nvPr/>
            </p:nvSpPr>
            <p:spPr>
              <a:xfrm>
                <a:off x="1533865" y="1230004"/>
                <a:ext cx="610265" cy="162047"/>
              </a:xfrm>
              <a:prstGeom prst="rect">
                <a:avLst/>
              </a:prstGeom>
              <a:solidFill>
                <a:schemeClr val="accent5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5’ UTR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cxnSp>
            <p:nvCxnSpPr>
              <p:cNvPr id="48" name="Straight Connector 47"/>
              <p:cNvCxnSpPr/>
              <p:nvPr/>
            </p:nvCxnSpPr>
            <p:spPr>
              <a:xfrm>
                <a:off x="745322" y="824169"/>
                <a:ext cx="1634502" cy="0"/>
              </a:xfrm>
              <a:prstGeom prst="line">
                <a:avLst/>
              </a:prstGeom>
              <a:ln w="31750" cmpd="sng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9" name="Arc 48"/>
              <p:cNvSpPr/>
              <p:nvPr/>
            </p:nvSpPr>
            <p:spPr>
              <a:xfrm rot="16200000">
                <a:off x="516882" y="872615"/>
                <a:ext cx="486858" cy="389966"/>
              </a:xfrm>
              <a:prstGeom prst="arc">
                <a:avLst>
                  <a:gd name="adj1" fmla="val 10914554"/>
                  <a:gd name="adj2" fmla="val 0"/>
                </a:avLst>
              </a:prstGeom>
              <a:ln w="31750" cmpd="sng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0" name="Straight Connector 49"/>
              <p:cNvCxnSpPr/>
              <p:nvPr/>
            </p:nvCxnSpPr>
            <p:spPr>
              <a:xfrm>
                <a:off x="745322" y="1311027"/>
                <a:ext cx="780618" cy="0"/>
              </a:xfrm>
              <a:prstGeom prst="line">
                <a:avLst/>
              </a:prstGeom>
              <a:ln w="31750" cmpd="sng">
                <a:solidFill>
                  <a:schemeClr val="bg1">
                    <a:lumMod val="6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51" name="Rectangle 50"/>
              <p:cNvSpPr/>
              <p:nvPr/>
            </p:nvSpPr>
            <p:spPr>
              <a:xfrm>
                <a:off x="1357091" y="743145"/>
                <a:ext cx="834107" cy="162047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>
                    <a:solidFill>
                      <a:schemeClr val="tx1"/>
                    </a:solidFill>
                  </a:rPr>
                  <a:t>enhancer</a:t>
                </a:r>
                <a:endParaRPr lang="en-US" sz="1200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52" name="Triangle 51"/>
              <p:cNvSpPr/>
              <p:nvPr/>
            </p:nvSpPr>
            <p:spPr>
              <a:xfrm>
                <a:off x="1533865" y="937828"/>
                <a:ext cx="109728" cy="109728"/>
              </a:xfrm>
              <a:prstGeom prst="triangle">
                <a:avLst/>
              </a:prstGeom>
              <a:solidFill>
                <a:srgbClr val="0432FF"/>
              </a:solidFill>
              <a:ln>
                <a:noFill/>
              </a:ln>
              <a:scene3d>
                <a:camera prst="orthographicFront">
                  <a:rot lat="1080000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Triangle 52"/>
              <p:cNvSpPr/>
              <p:nvPr/>
            </p:nvSpPr>
            <p:spPr>
              <a:xfrm>
                <a:off x="1733333" y="1068934"/>
                <a:ext cx="109728" cy="109728"/>
              </a:xfrm>
              <a:prstGeom prst="triangle">
                <a:avLst/>
              </a:prstGeom>
              <a:solidFill>
                <a:srgbClr val="0432FF"/>
              </a:solidFill>
              <a:ln>
                <a:noFill/>
              </a:ln>
              <a:scene3d>
                <a:camera prst="orthographicFront">
                  <a:rot lat="0" lon="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2" name="Group 31"/>
            <p:cNvGrpSpPr/>
            <p:nvPr/>
          </p:nvGrpSpPr>
          <p:grpSpPr>
            <a:xfrm>
              <a:off x="2696523" y="1097974"/>
              <a:ext cx="229270" cy="132366"/>
              <a:chOff x="2696523" y="1097974"/>
              <a:chExt cx="229270" cy="132366"/>
            </a:xfrm>
          </p:grpSpPr>
          <p:cxnSp>
            <p:nvCxnSpPr>
              <p:cNvPr id="44" name="Straight Connector 43"/>
              <p:cNvCxnSpPr/>
              <p:nvPr/>
            </p:nvCxnSpPr>
            <p:spPr>
              <a:xfrm flipV="1">
                <a:off x="2696523" y="1097974"/>
                <a:ext cx="107456" cy="1323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 flipH="1" flipV="1">
                <a:off x="2803979" y="1097974"/>
                <a:ext cx="121814" cy="1323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3" name="Group 32"/>
            <p:cNvGrpSpPr/>
            <p:nvPr/>
          </p:nvGrpSpPr>
          <p:grpSpPr>
            <a:xfrm>
              <a:off x="3874322" y="1097638"/>
              <a:ext cx="229270" cy="132366"/>
              <a:chOff x="2696523" y="1097974"/>
              <a:chExt cx="229270" cy="132366"/>
            </a:xfrm>
          </p:grpSpPr>
          <p:cxnSp>
            <p:nvCxnSpPr>
              <p:cNvPr id="42" name="Straight Connector 41"/>
              <p:cNvCxnSpPr/>
              <p:nvPr/>
            </p:nvCxnSpPr>
            <p:spPr>
              <a:xfrm flipV="1">
                <a:off x="2696523" y="1097974"/>
                <a:ext cx="107456" cy="1323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flipH="1" flipV="1">
                <a:off x="2803979" y="1097974"/>
                <a:ext cx="121814" cy="1323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/>
            <p:cNvGrpSpPr/>
            <p:nvPr/>
          </p:nvGrpSpPr>
          <p:grpSpPr>
            <a:xfrm>
              <a:off x="4651317" y="1097638"/>
              <a:ext cx="229270" cy="132366"/>
              <a:chOff x="2696523" y="1097974"/>
              <a:chExt cx="229270" cy="132366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V="1">
                <a:off x="2696523" y="1097974"/>
                <a:ext cx="107456" cy="1323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 flipH="1" flipV="1">
                <a:off x="2803979" y="1097974"/>
                <a:ext cx="121814" cy="1323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5" name="Group 34"/>
            <p:cNvGrpSpPr/>
            <p:nvPr/>
          </p:nvGrpSpPr>
          <p:grpSpPr>
            <a:xfrm>
              <a:off x="7609932" y="1097638"/>
              <a:ext cx="229270" cy="132366"/>
              <a:chOff x="2696523" y="1097974"/>
              <a:chExt cx="229270" cy="132366"/>
            </a:xfrm>
          </p:grpSpPr>
          <p:cxnSp>
            <p:nvCxnSpPr>
              <p:cNvPr id="38" name="Straight Connector 37"/>
              <p:cNvCxnSpPr/>
              <p:nvPr/>
            </p:nvCxnSpPr>
            <p:spPr>
              <a:xfrm flipV="1">
                <a:off x="2696523" y="1097974"/>
                <a:ext cx="107456" cy="1323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Straight Connector 38"/>
              <p:cNvCxnSpPr/>
              <p:nvPr/>
            </p:nvCxnSpPr>
            <p:spPr>
              <a:xfrm flipH="1" flipV="1">
                <a:off x="2803979" y="1097974"/>
                <a:ext cx="121814" cy="132366"/>
              </a:xfrm>
              <a:prstGeom prst="line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6" name="Diamond 35"/>
            <p:cNvSpPr/>
            <p:nvPr/>
          </p:nvSpPr>
          <p:spPr>
            <a:xfrm>
              <a:off x="8476121" y="1073739"/>
              <a:ext cx="109728" cy="109728"/>
            </a:xfrm>
            <a:prstGeom prst="diamond">
              <a:avLst/>
            </a:prstGeom>
            <a:solidFill>
              <a:srgbClr val="942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Diamond 36"/>
            <p:cNvSpPr/>
            <p:nvPr/>
          </p:nvSpPr>
          <p:spPr>
            <a:xfrm>
              <a:off x="5717234" y="1073739"/>
              <a:ext cx="109728" cy="109728"/>
            </a:xfrm>
            <a:prstGeom prst="diamond">
              <a:avLst/>
            </a:prstGeom>
            <a:solidFill>
              <a:srgbClr val="942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3" name="Group 482"/>
          <p:cNvGrpSpPr/>
          <p:nvPr/>
        </p:nvGrpSpPr>
        <p:grpSpPr>
          <a:xfrm>
            <a:off x="822415" y="1268030"/>
            <a:ext cx="10568942" cy="2697631"/>
            <a:chOff x="592810" y="1377368"/>
            <a:chExt cx="10568942" cy="2697631"/>
          </a:xfrm>
        </p:grpSpPr>
        <p:cxnSp>
          <p:nvCxnSpPr>
            <p:cNvPr id="300" name="Elbow Connector 299"/>
            <p:cNvCxnSpPr>
              <a:stCxn id="75" idx="3"/>
              <a:endCxn id="247" idx="0"/>
            </p:cNvCxnSpPr>
            <p:nvPr/>
          </p:nvCxnSpPr>
          <p:spPr>
            <a:xfrm>
              <a:off x="7365140" y="2594843"/>
              <a:ext cx="1867592" cy="1342886"/>
            </a:xfrm>
            <a:prstGeom prst="bentConnector2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/>
          </p:nvGrpSpPr>
          <p:grpSpPr>
            <a:xfrm>
              <a:off x="1060585" y="1377368"/>
              <a:ext cx="3310089" cy="327240"/>
              <a:chOff x="708401" y="2306067"/>
              <a:chExt cx="3310089" cy="327240"/>
            </a:xfrm>
          </p:grpSpPr>
          <p:grpSp>
            <p:nvGrpSpPr>
              <p:cNvPr id="176" name="Group 175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148" name="Picture 147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173" name="Rectangle 172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4" name="Rectangle 173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5" name="Rectangle 164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6" name="Rectangle 165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8" name="Arc 167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0" name="Rectangle 169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51" name="Group 150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63" name="Straight Connector 162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2" name="Group 151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61" name="Straight Connector 160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3" name="Group 152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59" name="Straight Connector 158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159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" name="Group 153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57" name="Straight Connector 156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77" name="Bent-Up Arrow 176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9" name="TextBox 178"/>
            <p:cNvSpPr txBox="1"/>
            <p:nvPr/>
          </p:nvSpPr>
          <p:spPr>
            <a:xfrm>
              <a:off x="592810" y="1402489"/>
              <a:ext cx="4090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TF1</a:t>
              </a:r>
              <a:endParaRPr lang="en-US" sz="1200" dirty="0"/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4055051" y="2373258"/>
              <a:ext cx="3310089" cy="327240"/>
              <a:chOff x="708401" y="2306067"/>
              <a:chExt cx="3310089" cy="327240"/>
            </a:xfrm>
          </p:grpSpPr>
          <p:grpSp>
            <p:nvGrpSpPr>
              <p:cNvPr id="67" name="Group 66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69" name="Rectangle 68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73" name="Picture 72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74" name="Rectangle 73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Arc 78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1" name="Rectangle 80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82" name="Group 81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92" name="Straight Connector 91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3" name="Group 82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90" name="Straight Connector 89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4" name="Group 83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88" name="Straight Connector 87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5" name="Group 84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86" name="Straight Connector 85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8" name="Bent-Up Arrow 67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1060585" y="2932937"/>
              <a:ext cx="3310089" cy="327240"/>
              <a:chOff x="708401" y="2306067"/>
              <a:chExt cx="3310089" cy="327240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101" name="Picture 100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102" name="Rectangle 101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7" name="Arc 106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Rectangle 108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10" name="Group 109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20" name="Straight Connector 119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1" name="Group 110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18" name="Straight Connector 117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2" name="Group 111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16" name="Straight Connector 115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3" name="Group 112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14" name="Straight Connector 113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6" name="Bent-Up Arrow 95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5335570" y="1377368"/>
              <a:ext cx="3310089" cy="327240"/>
              <a:chOff x="708401" y="2306067"/>
              <a:chExt cx="3310089" cy="327240"/>
            </a:xfrm>
          </p:grpSpPr>
          <p:grpSp>
            <p:nvGrpSpPr>
              <p:cNvPr id="123" name="Group 122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125" name="Rectangle 124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6" name="Rectangle 125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129" name="Picture 128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130" name="Rectangle 129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5" name="Arc 134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Rectangle 136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38" name="Group 137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71" name="Straight Connector 170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9" name="Group 138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55" name="Straight Connector 154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0" name="Group 139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49" name="Straight Connector 148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Connector 149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1" name="Group 140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42" name="Straight Connector 141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24" name="Bent-Up Arrow 123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" name="Elbow Connector 4"/>
            <p:cNvCxnSpPr>
              <a:stCxn id="174" idx="3"/>
              <a:endCxn id="81" idx="0"/>
            </p:cNvCxnSpPr>
            <p:nvPr/>
          </p:nvCxnSpPr>
          <p:spPr>
            <a:xfrm>
              <a:off x="4370674" y="1598953"/>
              <a:ext cx="156051" cy="774305"/>
            </a:xfrm>
            <a:prstGeom prst="bentConnector2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Triangle 174"/>
            <p:cNvSpPr/>
            <p:nvPr/>
          </p:nvSpPr>
          <p:spPr>
            <a:xfrm>
              <a:off x="4475394" y="2246830"/>
              <a:ext cx="109728" cy="109728"/>
            </a:xfrm>
            <a:prstGeom prst="triangle">
              <a:avLst/>
            </a:prstGeom>
            <a:solidFill>
              <a:srgbClr val="0432FF"/>
            </a:solidFill>
            <a:ln>
              <a:noFill/>
            </a:ln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Elbow Connector 8"/>
            <p:cNvCxnSpPr>
              <a:stCxn id="103" idx="3"/>
            </p:cNvCxnSpPr>
            <p:nvPr/>
          </p:nvCxnSpPr>
          <p:spPr>
            <a:xfrm flipV="1">
              <a:off x="4370674" y="2622950"/>
              <a:ext cx="225461" cy="531572"/>
            </a:xfrm>
            <a:prstGeom prst="bentConnector2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Triangle 179"/>
            <p:cNvSpPr/>
            <p:nvPr/>
          </p:nvSpPr>
          <p:spPr>
            <a:xfrm>
              <a:off x="4541702" y="2752192"/>
              <a:ext cx="109728" cy="109728"/>
            </a:xfrm>
            <a:prstGeom prst="triangle">
              <a:avLst/>
            </a:prstGeom>
            <a:solidFill>
              <a:srgbClr val="0432FF"/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Elbow Connector 11"/>
            <p:cNvCxnSpPr>
              <a:stCxn id="127" idx="2"/>
              <a:endCxn id="72" idx="0"/>
            </p:cNvCxnSpPr>
            <p:nvPr/>
          </p:nvCxnSpPr>
          <p:spPr>
            <a:xfrm rot="5400000">
              <a:off x="6256407" y="1996190"/>
              <a:ext cx="932660" cy="201416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Diamond 180"/>
            <p:cNvSpPr/>
            <p:nvPr/>
          </p:nvSpPr>
          <p:spPr>
            <a:xfrm>
              <a:off x="6577062" y="2246830"/>
              <a:ext cx="109728" cy="109728"/>
            </a:xfrm>
            <a:prstGeom prst="diamond">
              <a:avLst/>
            </a:prstGeom>
            <a:solidFill>
              <a:srgbClr val="942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2" name="Group 181"/>
            <p:cNvGrpSpPr/>
            <p:nvPr/>
          </p:nvGrpSpPr>
          <p:grpSpPr>
            <a:xfrm>
              <a:off x="7851663" y="1831404"/>
              <a:ext cx="3310089" cy="327240"/>
              <a:chOff x="708401" y="2306067"/>
              <a:chExt cx="3310089" cy="327240"/>
            </a:xfrm>
          </p:grpSpPr>
          <p:grpSp>
            <p:nvGrpSpPr>
              <p:cNvPr id="183" name="Group 182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185" name="Rectangle 184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6" name="Rectangle 185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189" name="Picture 188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190" name="Rectangle 189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1" name="Rectangle 190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2" name="Rectangle 191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3" name="Rectangle 192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94" name="Straight Connector 193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Arc 194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7" name="Rectangle 196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98" name="Group 197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08" name="Straight Connector 207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9" name="Group 198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06" name="Straight Connector 205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0" name="Group 199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04" name="Straight Connector 203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Straight Connector 204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1" name="Group 200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02" name="Straight Connector 201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Connector 202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84" name="Bent-Up Arrow 183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" name="Elbow Connector 13"/>
            <p:cNvCxnSpPr>
              <a:stCxn id="185" idx="2"/>
              <a:endCxn id="75" idx="0"/>
            </p:cNvCxnSpPr>
            <p:nvPr/>
          </p:nvCxnSpPr>
          <p:spPr>
            <a:xfrm rot="5400000">
              <a:off x="7866488" y="1471957"/>
              <a:ext cx="478624" cy="170391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Hexagon 209"/>
            <p:cNvSpPr/>
            <p:nvPr/>
          </p:nvSpPr>
          <p:spPr>
            <a:xfrm>
              <a:off x="8199359" y="2255974"/>
              <a:ext cx="91440" cy="91440"/>
            </a:xfrm>
            <a:prstGeom prst="hexagon">
              <a:avLst/>
            </a:prstGeom>
            <a:solidFill>
              <a:srgbClr val="FF2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1" name="Group 210"/>
            <p:cNvGrpSpPr/>
            <p:nvPr/>
          </p:nvGrpSpPr>
          <p:grpSpPr>
            <a:xfrm>
              <a:off x="5335570" y="2932937"/>
              <a:ext cx="3310089" cy="327240"/>
              <a:chOff x="708401" y="2306067"/>
              <a:chExt cx="3310089" cy="327240"/>
            </a:xfrm>
          </p:grpSpPr>
          <p:grpSp>
            <p:nvGrpSpPr>
              <p:cNvPr id="212" name="Group 211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214" name="Rectangle 213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5" name="Rectangle 214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6" name="Rectangle 215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7" name="Rectangle 216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218" name="Picture 217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219" name="Rectangle 218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0" name="Rectangle 219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1" name="Rectangle 220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2" name="Rectangle 221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23" name="Straight Connector 222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4" name="Arc 223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6" name="Rectangle 225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27" name="Group 226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37" name="Straight Connector 236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8" name="Straight Connector 237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8" name="Group 227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35" name="Straight Connector 234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6" name="Straight Connector 235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9" name="Group 228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33" name="Straight Connector 232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0" name="Group 229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31" name="Straight Connector 230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2" name="Straight Connector 231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13" name="Bent-Up Arrow 212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9" name="Group 238"/>
            <p:cNvGrpSpPr/>
            <p:nvPr/>
          </p:nvGrpSpPr>
          <p:grpSpPr>
            <a:xfrm>
              <a:off x="6269049" y="3747759"/>
              <a:ext cx="3310089" cy="327240"/>
              <a:chOff x="708401" y="2306067"/>
              <a:chExt cx="3310089" cy="327240"/>
            </a:xfrm>
          </p:grpSpPr>
          <p:grpSp>
            <p:nvGrpSpPr>
              <p:cNvPr id="240" name="Group 239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242" name="Rectangle 241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3" name="Rectangle 242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4" name="Rectangle 243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5" name="Rectangle 244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246" name="Picture 245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247" name="Rectangle 246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8" name="Rectangle 247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9" name="Rectangle 248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0" name="Rectangle 249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51" name="Straight Connector 250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2" name="Arc 251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3" name="Straight Connector 252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4" name="Rectangle 253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55" name="Group 254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65" name="Straight Connector 264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6" name="Straight Connector 265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6" name="Group 255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63" name="Straight Connector 262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4" name="Straight Connector 263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7" name="Group 256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61" name="Straight Connector 260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2" name="Straight Connector 261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8" name="Group 257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59" name="Straight Connector 258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41" name="Bent-Up Arrow 240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7" name="Group 266"/>
            <p:cNvGrpSpPr/>
            <p:nvPr/>
          </p:nvGrpSpPr>
          <p:grpSpPr>
            <a:xfrm>
              <a:off x="2278142" y="3747759"/>
              <a:ext cx="3310089" cy="327240"/>
              <a:chOff x="708401" y="2306067"/>
              <a:chExt cx="3310089" cy="327240"/>
            </a:xfrm>
          </p:grpSpPr>
          <p:grpSp>
            <p:nvGrpSpPr>
              <p:cNvPr id="268" name="Group 267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270" name="Rectangle 269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1" name="Rectangle 270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2" name="Rectangle 271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3" name="Rectangle 272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274" name="Picture 273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275" name="Rectangle 274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6" name="Rectangle 275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7" name="Rectangle 276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8" name="Rectangle 277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79" name="Straight Connector 278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0" name="Arc 279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1" name="Straight Connector 280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2" name="Rectangle 281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83" name="Group 282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93" name="Straight Connector 292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4" name="Straight Connector 293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4" name="Group 283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91" name="Straight Connector 290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2" name="Straight Connector 291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5" name="Group 284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89" name="Straight Connector 288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0" name="Straight Connector 289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6" name="Group 285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87" name="Straight Connector 286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8" name="Straight Connector 287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69" name="Bent-Up Arrow 268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7" name="Elbow Connector 56"/>
            <p:cNvCxnSpPr>
              <a:stCxn id="216" idx="0"/>
              <a:endCxn id="71" idx="2"/>
            </p:cNvCxnSpPr>
            <p:nvPr/>
          </p:nvCxnSpPr>
          <p:spPr>
            <a:xfrm rot="16200000" flipV="1">
              <a:off x="5934962" y="2234423"/>
              <a:ext cx="496449" cy="1280519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5" name="Diamond 294"/>
            <p:cNvSpPr/>
            <p:nvPr/>
          </p:nvSpPr>
          <p:spPr>
            <a:xfrm>
              <a:off x="6566178" y="2845545"/>
              <a:ext cx="109728" cy="109728"/>
            </a:xfrm>
            <a:prstGeom prst="diamond">
              <a:avLst/>
            </a:prstGeom>
            <a:solidFill>
              <a:srgbClr val="942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Elbow Connector 58"/>
            <p:cNvCxnSpPr>
              <a:stCxn id="99" idx="2"/>
              <a:endCxn id="282" idx="0"/>
            </p:cNvCxnSpPr>
            <p:nvPr/>
          </p:nvCxnSpPr>
          <p:spPr>
            <a:xfrm rot="16200000" flipH="1">
              <a:off x="2368327" y="3366270"/>
              <a:ext cx="561622" cy="201356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lbow Connector 60"/>
            <p:cNvCxnSpPr>
              <a:stCxn id="215" idx="2"/>
              <a:endCxn id="244" idx="0"/>
            </p:cNvCxnSpPr>
            <p:nvPr/>
          </p:nvCxnSpPr>
          <p:spPr>
            <a:xfrm rot="16200000" flipH="1">
              <a:off x="7105278" y="3286083"/>
              <a:ext cx="751592" cy="551699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6" name="Diamond 295"/>
            <p:cNvSpPr/>
            <p:nvPr/>
          </p:nvSpPr>
          <p:spPr>
            <a:xfrm>
              <a:off x="7709179" y="3661975"/>
              <a:ext cx="109728" cy="109728"/>
            </a:xfrm>
            <a:prstGeom prst="diamond">
              <a:avLst/>
            </a:prstGeom>
            <a:solidFill>
              <a:srgbClr val="942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Triangle 296"/>
            <p:cNvSpPr/>
            <p:nvPr/>
          </p:nvSpPr>
          <p:spPr>
            <a:xfrm>
              <a:off x="2701023" y="3542227"/>
              <a:ext cx="109728" cy="109728"/>
            </a:xfrm>
            <a:prstGeom prst="triangle">
              <a:avLst/>
            </a:prstGeom>
            <a:solidFill>
              <a:srgbClr val="0432FF"/>
            </a:solidFill>
            <a:ln>
              <a:noFill/>
            </a:ln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TextBox 302"/>
            <p:cNvSpPr txBox="1"/>
            <p:nvPr/>
          </p:nvSpPr>
          <p:spPr>
            <a:xfrm>
              <a:off x="4847923" y="1402489"/>
              <a:ext cx="5100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RBP1</a:t>
              </a:r>
              <a:endParaRPr lang="en-US" sz="1200" dirty="0"/>
            </a:p>
          </p:txBody>
        </p:sp>
        <p:sp>
          <p:nvSpPr>
            <p:cNvPr id="304" name="TextBox 303"/>
            <p:cNvSpPr txBox="1"/>
            <p:nvPr/>
          </p:nvSpPr>
          <p:spPr>
            <a:xfrm>
              <a:off x="10341895" y="1648065"/>
              <a:ext cx="551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miR-1</a:t>
              </a:r>
              <a:endParaRPr lang="en-US" sz="1200" dirty="0"/>
            </a:p>
          </p:txBody>
        </p:sp>
        <p:sp>
          <p:nvSpPr>
            <p:cNvPr id="305" name="TextBox 304"/>
            <p:cNvSpPr txBox="1"/>
            <p:nvPr/>
          </p:nvSpPr>
          <p:spPr>
            <a:xfrm>
              <a:off x="7622111" y="2863353"/>
              <a:ext cx="5100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RBP2</a:t>
              </a:r>
              <a:endParaRPr lang="en-US" sz="1200" dirty="0"/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592810" y="2958058"/>
              <a:ext cx="4090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TF2</a:t>
              </a:r>
              <a:endParaRPr lang="en-US" sz="1200" dirty="0"/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3508150" y="2377192"/>
              <a:ext cx="360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G1</a:t>
              </a:r>
              <a:endParaRPr lang="en-US" sz="1200" dirty="0"/>
            </a:p>
          </p:txBody>
        </p:sp>
        <p:sp>
          <p:nvSpPr>
            <p:cNvPr id="308" name="TextBox 307"/>
            <p:cNvSpPr txBox="1"/>
            <p:nvPr/>
          </p:nvSpPr>
          <p:spPr>
            <a:xfrm>
              <a:off x="1787954" y="3772880"/>
              <a:ext cx="360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G2</a:t>
              </a:r>
              <a:endParaRPr lang="en-US" sz="1200" dirty="0"/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5772390" y="3772880"/>
              <a:ext cx="360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G3</a:t>
              </a:r>
              <a:endParaRPr lang="en-US" sz="1200" dirty="0"/>
            </a:p>
          </p:txBody>
        </p:sp>
      </p:grpSp>
      <p:grpSp>
        <p:nvGrpSpPr>
          <p:cNvPr id="481" name="Group 480"/>
          <p:cNvGrpSpPr/>
          <p:nvPr/>
        </p:nvGrpSpPr>
        <p:grpSpPr>
          <a:xfrm>
            <a:off x="1257512" y="4324370"/>
            <a:ext cx="9698749" cy="1888810"/>
            <a:chOff x="920855" y="4373405"/>
            <a:chExt cx="9698749" cy="1888810"/>
          </a:xfrm>
        </p:grpSpPr>
        <p:pic>
          <p:nvPicPr>
            <p:cNvPr id="330" name="Picture 32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59652" y="5373759"/>
              <a:ext cx="279400" cy="279400"/>
            </a:xfrm>
            <a:prstGeom prst="rect">
              <a:avLst/>
            </a:prstGeom>
          </p:spPr>
        </p:pic>
        <p:grpSp>
          <p:nvGrpSpPr>
            <p:cNvPr id="472" name="Group 471"/>
            <p:cNvGrpSpPr/>
            <p:nvPr/>
          </p:nvGrpSpPr>
          <p:grpSpPr>
            <a:xfrm>
              <a:off x="920855" y="5083427"/>
              <a:ext cx="1429356" cy="860064"/>
              <a:chOff x="692255" y="4803713"/>
              <a:chExt cx="1429356" cy="860064"/>
            </a:xfrm>
          </p:grpSpPr>
          <p:sp>
            <p:nvSpPr>
              <p:cNvPr id="328" name="Oval 327"/>
              <p:cNvSpPr/>
              <p:nvPr/>
            </p:nvSpPr>
            <p:spPr>
              <a:xfrm>
                <a:off x="1095111" y="5343737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29" name="TextBox 328"/>
              <p:cNvSpPr txBox="1"/>
              <p:nvPr/>
            </p:nvSpPr>
            <p:spPr>
              <a:xfrm>
                <a:off x="1104288" y="5396035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G1</a:t>
                </a:r>
                <a:endParaRPr lang="en-US" sz="800" b="1" dirty="0"/>
              </a:p>
            </p:txBody>
          </p:sp>
          <p:grpSp>
            <p:nvGrpSpPr>
              <p:cNvPr id="379" name="Group 378"/>
              <p:cNvGrpSpPr/>
              <p:nvPr/>
            </p:nvGrpSpPr>
            <p:grpSpPr>
              <a:xfrm>
                <a:off x="692255" y="4803713"/>
                <a:ext cx="333746" cy="320040"/>
                <a:chOff x="684335" y="4492300"/>
                <a:chExt cx="333746" cy="320040"/>
              </a:xfrm>
            </p:grpSpPr>
            <p:sp>
              <p:nvSpPr>
                <p:cNvPr id="326" name="Oval 325"/>
                <p:cNvSpPr/>
                <p:nvPr/>
              </p:nvSpPr>
              <p:spPr>
                <a:xfrm>
                  <a:off x="695195" y="4492300"/>
                  <a:ext cx="320040" cy="320040"/>
                </a:xfrm>
                <a:prstGeom prst="ellipse">
                  <a:avLst/>
                </a:prstGeom>
                <a:solidFill>
                  <a:srgbClr val="0432FF">
                    <a:alpha val="30000"/>
                  </a:srgb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7" name="TextBox 326"/>
                <p:cNvSpPr txBox="1"/>
                <p:nvPr/>
              </p:nvSpPr>
              <p:spPr>
                <a:xfrm>
                  <a:off x="684335" y="4544598"/>
                  <a:ext cx="333746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/>
                    <a:t>TF1</a:t>
                  </a:r>
                  <a:endParaRPr lang="en-US" sz="800" b="1" dirty="0"/>
                </a:p>
              </p:txBody>
            </p:sp>
          </p:grpSp>
          <p:grpSp>
            <p:nvGrpSpPr>
              <p:cNvPr id="375" name="Group 374"/>
              <p:cNvGrpSpPr/>
              <p:nvPr/>
            </p:nvGrpSpPr>
            <p:grpSpPr>
              <a:xfrm>
                <a:off x="1477700" y="4803713"/>
                <a:ext cx="333746" cy="320040"/>
                <a:chOff x="1469780" y="4468474"/>
                <a:chExt cx="333746" cy="320040"/>
              </a:xfrm>
            </p:grpSpPr>
            <p:sp>
              <p:nvSpPr>
                <p:cNvPr id="322" name="Oval 321"/>
                <p:cNvSpPr/>
                <p:nvPr/>
              </p:nvSpPr>
              <p:spPr>
                <a:xfrm>
                  <a:off x="1476633" y="4468474"/>
                  <a:ext cx="320040" cy="320040"/>
                </a:xfrm>
                <a:prstGeom prst="ellipse">
                  <a:avLst/>
                </a:prstGeom>
                <a:solidFill>
                  <a:srgbClr val="0096FF">
                    <a:alpha val="69804"/>
                  </a:srgb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23" name="TextBox 322"/>
                <p:cNvSpPr txBox="1"/>
                <p:nvPr/>
              </p:nvSpPr>
              <p:spPr>
                <a:xfrm>
                  <a:off x="1469780" y="4520772"/>
                  <a:ext cx="333746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/>
                    <a:t>TF2</a:t>
                  </a:r>
                  <a:endParaRPr lang="en-US" sz="800" b="1" dirty="0"/>
                </a:p>
              </p:txBody>
            </p:sp>
          </p:grpSp>
          <p:cxnSp>
            <p:nvCxnSpPr>
              <p:cNvPr id="316" name="Straight Connector 315"/>
              <p:cNvCxnSpPr/>
              <p:nvPr/>
            </p:nvCxnSpPr>
            <p:spPr>
              <a:xfrm>
                <a:off x="940190" y="5099368"/>
                <a:ext cx="214835" cy="307098"/>
              </a:xfrm>
              <a:prstGeom prst="line">
                <a:avLst/>
              </a:prstGeom>
              <a:ln w="793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19" name="Straight Connector 318"/>
              <p:cNvCxnSpPr/>
              <p:nvPr/>
            </p:nvCxnSpPr>
            <p:spPr>
              <a:xfrm flipH="1">
                <a:off x="1381327" y="5075542"/>
                <a:ext cx="131452" cy="330924"/>
              </a:xfrm>
              <a:prstGeom prst="line">
                <a:avLst/>
              </a:prstGeom>
              <a:ln w="444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35" name="Oval 334"/>
              <p:cNvSpPr/>
              <p:nvPr/>
            </p:nvSpPr>
            <p:spPr>
              <a:xfrm>
                <a:off x="1801571" y="5343737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36" name="TextBox 335"/>
              <p:cNvSpPr txBox="1"/>
              <p:nvPr/>
            </p:nvSpPr>
            <p:spPr>
              <a:xfrm>
                <a:off x="1810748" y="5396035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G2</a:t>
                </a:r>
                <a:endParaRPr lang="en-US" sz="800" b="1" dirty="0"/>
              </a:p>
            </p:txBody>
          </p:sp>
          <p:cxnSp>
            <p:nvCxnSpPr>
              <p:cNvPr id="338" name="Straight Connector 337"/>
              <p:cNvCxnSpPr>
                <a:stCxn id="322" idx="5"/>
                <a:endCxn id="335" idx="0"/>
              </p:cNvCxnSpPr>
              <p:nvPr/>
            </p:nvCxnSpPr>
            <p:spPr>
              <a:xfrm>
                <a:off x="1757724" y="5076884"/>
                <a:ext cx="203867" cy="266853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3" name="Group 472"/>
            <p:cNvGrpSpPr/>
            <p:nvPr/>
          </p:nvGrpSpPr>
          <p:grpSpPr>
            <a:xfrm>
              <a:off x="3057623" y="5083427"/>
              <a:ext cx="1614880" cy="860064"/>
              <a:chOff x="2699093" y="4803713"/>
              <a:chExt cx="1614880" cy="860064"/>
            </a:xfrm>
          </p:grpSpPr>
          <p:sp>
            <p:nvSpPr>
              <p:cNvPr id="342" name="Oval 341"/>
              <p:cNvSpPr/>
              <p:nvPr/>
            </p:nvSpPr>
            <p:spPr>
              <a:xfrm>
                <a:off x="2699093" y="5343737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43" name="TextBox 342"/>
              <p:cNvSpPr txBox="1"/>
              <p:nvPr/>
            </p:nvSpPr>
            <p:spPr>
              <a:xfrm>
                <a:off x="2708270" y="5396035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G1</a:t>
                </a:r>
                <a:endParaRPr lang="en-US" sz="800" b="1" dirty="0"/>
              </a:p>
            </p:txBody>
          </p:sp>
          <p:grpSp>
            <p:nvGrpSpPr>
              <p:cNvPr id="377" name="Group 376"/>
              <p:cNvGrpSpPr/>
              <p:nvPr/>
            </p:nvGrpSpPr>
            <p:grpSpPr>
              <a:xfrm>
                <a:off x="3908093" y="4803713"/>
                <a:ext cx="405880" cy="320040"/>
                <a:chOff x="4088311" y="4441143"/>
                <a:chExt cx="405880" cy="320040"/>
              </a:xfrm>
            </p:grpSpPr>
            <p:sp>
              <p:nvSpPr>
                <p:cNvPr id="348" name="Oval 347"/>
                <p:cNvSpPr/>
                <p:nvPr/>
              </p:nvSpPr>
              <p:spPr>
                <a:xfrm>
                  <a:off x="4131231" y="4441143"/>
                  <a:ext cx="320040" cy="320040"/>
                </a:xfrm>
                <a:prstGeom prst="ellipse">
                  <a:avLst/>
                </a:prstGeom>
                <a:solidFill>
                  <a:srgbClr val="9437FF">
                    <a:alpha val="30000"/>
                  </a:srgb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49" name="TextBox 348"/>
                <p:cNvSpPr txBox="1"/>
                <p:nvPr/>
              </p:nvSpPr>
              <p:spPr>
                <a:xfrm>
                  <a:off x="4088311" y="4493441"/>
                  <a:ext cx="405880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/>
                    <a:t>RBP2</a:t>
                  </a:r>
                  <a:endParaRPr lang="en-US" sz="800" b="1" dirty="0"/>
                </a:p>
              </p:txBody>
            </p:sp>
          </p:grpSp>
          <p:sp>
            <p:nvSpPr>
              <p:cNvPr id="352" name="Oval 351"/>
              <p:cNvSpPr/>
              <p:nvPr/>
            </p:nvSpPr>
            <p:spPr>
              <a:xfrm>
                <a:off x="3405553" y="5343737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53" name="TextBox 352"/>
              <p:cNvSpPr txBox="1"/>
              <p:nvPr/>
            </p:nvSpPr>
            <p:spPr>
              <a:xfrm>
                <a:off x="3414730" y="5396035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G3</a:t>
                </a:r>
                <a:endParaRPr lang="en-US" sz="800" b="1" dirty="0"/>
              </a:p>
            </p:txBody>
          </p:sp>
          <p:sp>
            <p:nvSpPr>
              <p:cNvPr id="345" name="Oval 344"/>
              <p:cNvSpPr/>
              <p:nvPr/>
            </p:nvSpPr>
            <p:spPr>
              <a:xfrm>
                <a:off x="3099934" y="4803713"/>
                <a:ext cx="320040" cy="320040"/>
              </a:xfrm>
              <a:prstGeom prst="ellipse">
                <a:avLst/>
              </a:prstGeom>
              <a:solidFill>
                <a:srgbClr val="9437FF">
                  <a:alpha val="30000"/>
                </a:srgb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46" name="TextBox 345"/>
              <p:cNvSpPr txBox="1"/>
              <p:nvPr/>
            </p:nvSpPr>
            <p:spPr>
              <a:xfrm>
                <a:off x="3057014" y="4856011"/>
                <a:ext cx="40588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RBP1</a:t>
                </a:r>
                <a:endParaRPr lang="en-US" sz="800" b="1" dirty="0"/>
              </a:p>
            </p:txBody>
          </p:sp>
          <p:cxnSp>
            <p:nvCxnSpPr>
              <p:cNvPr id="384" name="Straight Connector 383"/>
              <p:cNvCxnSpPr>
                <a:endCxn id="342" idx="7"/>
              </p:cNvCxnSpPr>
              <p:nvPr/>
            </p:nvCxnSpPr>
            <p:spPr>
              <a:xfrm flipH="1">
                <a:off x="2972264" y="5082327"/>
                <a:ext cx="174540" cy="308279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6" name="Straight Connector 385"/>
              <p:cNvCxnSpPr>
                <a:stCxn id="352" idx="0"/>
                <a:endCxn id="345" idx="5"/>
              </p:cNvCxnSpPr>
              <p:nvPr/>
            </p:nvCxnSpPr>
            <p:spPr>
              <a:xfrm flipH="1" flipV="1">
                <a:off x="3373105" y="5076884"/>
                <a:ext cx="192468" cy="266853"/>
              </a:xfrm>
              <a:prstGeom prst="line">
                <a:avLst/>
              </a:prstGeom>
              <a:ln w="635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8" name="Straight Connector 387"/>
              <p:cNvCxnSpPr>
                <a:stCxn id="352" idx="7"/>
                <a:endCxn id="348" idx="3"/>
              </p:cNvCxnSpPr>
              <p:nvPr/>
            </p:nvCxnSpPr>
            <p:spPr>
              <a:xfrm flipV="1">
                <a:off x="3678724" y="5076884"/>
                <a:ext cx="319158" cy="313722"/>
              </a:xfrm>
              <a:prstGeom prst="line">
                <a:avLst/>
              </a:prstGeom>
              <a:ln w="317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4" name="Group 473"/>
            <p:cNvGrpSpPr/>
            <p:nvPr/>
          </p:nvGrpSpPr>
          <p:grpSpPr>
            <a:xfrm>
              <a:off x="5424228" y="5083427"/>
              <a:ext cx="792655" cy="860064"/>
              <a:chOff x="4891455" y="4803713"/>
              <a:chExt cx="792655" cy="860064"/>
            </a:xfrm>
          </p:grpSpPr>
          <p:sp>
            <p:nvSpPr>
              <p:cNvPr id="358" name="Oval 357"/>
              <p:cNvSpPr/>
              <p:nvPr/>
            </p:nvSpPr>
            <p:spPr>
              <a:xfrm>
                <a:off x="4891455" y="5343737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59" name="TextBox 358"/>
              <p:cNvSpPr txBox="1"/>
              <p:nvPr/>
            </p:nvSpPr>
            <p:spPr>
              <a:xfrm>
                <a:off x="4900632" y="5396035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G1</a:t>
                </a:r>
                <a:endParaRPr lang="en-US" sz="800" b="1" dirty="0"/>
              </a:p>
            </p:txBody>
          </p:sp>
          <p:grpSp>
            <p:nvGrpSpPr>
              <p:cNvPr id="378" name="Group 377"/>
              <p:cNvGrpSpPr/>
              <p:nvPr/>
            </p:nvGrpSpPr>
            <p:grpSpPr>
              <a:xfrm>
                <a:off x="5249376" y="4803713"/>
                <a:ext cx="434734" cy="320040"/>
                <a:chOff x="5263430" y="4465740"/>
                <a:chExt cx="434734" cy="320040"/>
              </a:xfrm>
            </p:grpSpPr>
            <p:sp>
              <p:nvSpPr>
                <p:cNvPr id="361" name="Oval 360"/>
                <p:cNvSpPr/>
                <p:nvPr/>
              </p:nvSpPr>
              <p:spPr>
                <a:xfrm>
                  <a:off x="5306350" y="4465740"/>
                  <a:ext cx="320040" cy="320040"/>
                </a:xfrm>
                <a:prstGeom prst="ellipse">
                  <a:avLst/>
                </a:prstGeom>
                <a:solidFill>
                  <a:srgbClr val="FF2600">
                    <a:alpha val="30000"/>
                  </a:srgb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2" name="TextBox 361"/>
                <p:cNvSpPr txBox="1"/>
                <p:nvPr/>
              </p:nvSpPr>
              <p:spPr>
                <a:xfrm>
                  <a:off x="5263430" y="4518038"/>
                  <a:ext cx="434734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/>
                    <a:t>miR-1</a:t>
                  </a:r>
                  <a:endParaRPr lang="en-US" sz="800" b="1" dirty="0"/>
                </a:p>
              </p:txBody>
            </p:sp>
          </p:grpSp>
          <p:cxnSp>
            <p:nvCxnSpPr>
              <p:cNvPr id="390" name="Straight Connector 389"/>
              <p:cNvCxnSpPr>
                <a:stCxn id="358" idx="7"/>
                <a:endCxn id="361" idx="3"/>
              </p:cNvCxnSpPr>
              <p:nvPr/>
            </p:nvCxnSpPr>
            <p:spPr>
              <a:xfrm flipV="1">
                <a:off x="5164626" y="5076884"/>
                <a:ext cx="174539" cy="313722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475" name="Group 474"/>
            <p:cNvGrpSpPr/>
            <p:nvPr/>
          </p:nvGrpSpPr>
          <p:grpSpPr>
            <a:xfrm>
              <a:off x="6852592" y="5083427"/>
              <a:ext cx="648113" cy="860064"/>
              <a:chOff x="6261592" y="4803713"/>
              <a:chExt cx="648113" cy="860064"/>
            </a:xfrm>
          </p:grpSpPr>
          <p:grpSp>
            <p:nvGrpSpPr>
              <p:cNvPr id="372" name="Group 371"/>
              <p:cNvGrpSpPr/>
              <p:nvPr/>
            </p:nvGrpSpPr>
            <p:grpSpPr>
              <a:xfrm>
                <a:off x="6589665" y="5343737"/>
                <a:ext cx="320040" cy="320040"/>
                <a:chOff x="6171894" y="4973956"/>
                <a:chExt cx="320040" cy="320040"/>
              </a:xfrm>
            </p:grpSpPr>
            <p:sp>
              <p:nvSpPr>
                <p:cNvPr id="364" name="Oval 363"/>
                <p:cNvSpPr/>
                <p:nvPr/>
              </p:nvSpPr>
              <p:spPr>
                <a:xfrm>
                  <a:off x="6171894" y="4973956"/>
                  <a:ext cx="320040" cy="320040"/>
                </a:xfrm>
                <a:prstGeom prst="ellipse">
                  <a:avLst/>
                </a:prstGeom>
                <a:noFill/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5" name="TextBox 364"/>
                <p:cNvSpPr txBox="1"/>
                <p:nvPr/>
              </p:nvSpPr>
              <p:spPr>
                <a:xfrm>
                  <a:off x="6181071" y="5026254"/>
                  <a:ext cx="301686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/>
                    <a:t>G1</a:t>
                  </a:r>
                  <a:endParaRPr lang="en-US" sz="800" b="1" dirty="0"/>
                </a:p>
              </p:txBody>
            </p:sp>
          </p:grpSp>
          <p:grpSp>
            <p:nvGrpSpPr>
              <p:cNvPr id="373" name="Group 372"/>
              <p:cNvGrpSpPr/>
              <p:nvPr/>
            </p:nvGrpSpPr>
            <p:grpSpPr>
              <a:xfrm>
                <a:off x="6261592" y="4803713"/>
                <a:ext cx="320040" cy="320040"/>
                <a:chOff x="6325084" y="4447447"/>
                <a:chExt cx="320040" cy="320040"/>
              </a:xfrm>
            </p:grpSpPr>
            <p:sp>
              <p:nvSpPr>
                <p:cNvPr id="366" name="Oval 365"/>
                <p:cNvSpPr/>
                <p:nvPr/>
              </p:nvSpPr>
              <p:spPr>
                <a:xfrm>
                  <a:off x="6325084" y="4447447"/>
                  <a:ext cx="320040" cy="320040"/>
                </a:xfrm>
                <a:prstGeom prst="ellipse">
                  <a:avLst/>
                </a:prstGeom>
                <a:noFill/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67" name="TextBox 366"/>
                <p:cNvSpPr txBox="1"/>
                <p:nvPr/>
              </p:nvSpPr>
              <p:spPr>
                <a:xfrm>
                  <a:off x="6334261" y="4499745"/>
                  <a:ext cx="301686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/>
                    <a:t>G3</a:t>
                  </a:r>
                  <a:endParaRPr lang="en-US" sz="800" b="1" dirty="0"/>
                </a:p>
              </p:txBody>
            </p:sp>
          </p:grpSp>
          <p:cxnSp>
            <p:nvCxnSpPr>
              <p:cNvPr id="392" name="Straight Connector 391"/>
              <p:cNvCxnSpPr>
                <a:stCxn id="366" idx="5"/>
                <a:endCxn id="364" idx="0"/>
              </p:cNvCxnSpPr>
              <p:nvPr/>
            </p:nvCxnSpPr>
            <p:spPr>
              <a:xfrm>
                <a:off x="6534763" y="5076884"/>
                <a:ext cx="214922" cy="266853"/>
              </a:xfrm>
              <a:prstGeom prst="line">
                <a:avLst/>
              </a:prstGeom>
              <a:ln w="317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pic>
          <p:nvPicPr>
            <p:cNvPr id="397" name="Picture 39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72814" y="5373759"/>
              <a:ext cx="279400" cy="279400"/>
            </a:xfrm>
            <a:prstGeom prst="rect">
              <a:avLst/>
            </a:prstGeom>
          </p:spPr>
        </p:pic>
        <p:pic>
          <p:nvPicPr>
            <p:cNvPr id="398" name="Picture 39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363751" y="5373759"/>
              <a:ext cx="279400" cy="279400"/>
            </a:xfrm>
            <a:prstGeom prst="rect">
              <a:avLst/>
            </a:prstGeom>
          </p:spPr>
        </p:pic>
        <p:pic>
          <p:nvPicPr>
            <p:cNvPr id="399" name="Picture 398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710146" y="5399159"/>
              <a:ext cx="279400" cy="228600"/>
            </a:xfrm>
            <a:prstGeom prst="rect">
              <a:avLst/>
            </a:prstGeom>
          </p:spPr>
        </p:pic>
        <p:grpSp>
          <p:nvGrpSpPr>
            <p:cNvPr id="463" name="Group 462"/>
            <p:cNvGrpSpPr/>
            <p:nvPr/>
          </p:nvGrpSpPr>
          <p:grpSpPr>
            <a:xfrm>
              <a:off x="8198983" y="4764704"/>
              <a:ext cx="2420621" cy="1497511"/>
              <a:chOff x="7970383" y="4492564"/>
              <a:chExt cx="2420621" cy="1497511"/>
            </a:xfrm>
          </p:grpSpPr>
          <p:grpSp>
            <p:nvGrpSpPr>
              <p:cNvPr id="425" name="Group 424"/>
              <p:cNvGrpSpPr/>
              <p:nvPr/>
            </p:nvGrpSpPr>
            <p:grpSpPr>
              <a:xfrm>
                <a:off x="8877243" y="5113187"/>
                <a:ext cx="320040" cy="320040"/>
                <a:chOff x="8877243" y="5118791"/>
                <a:chExt cx="320040" cy="320040"/>
              </a:xfrm>
            </p:grpSpPr>
            <p:sp>
              <p:nvSpPr>
                <p:cNvPr id="401" name="Oval 400"/>
                <p:cNvSpPr/>
                <p:nvPr/>
              </p:nvSpPr>
              <p:spPr>
                <a:xfrm>
                  <a:off x="8877243" y="5118791"/>
                  <a:ext cx="320040" cy="320040"/>
                </a:xfrm>
                <a:prstGeom prst="ellipse">
                  <a:avLst/>
                </a:prstGeom>
                <a:noFill/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2" name="TextBox 401"/>
                <p:cNvSpPr txBox="1"/>
                <p:nvPr/>
              </p:nvSpPr>
              <p:spPr>
                <a:xfrm>
                  <a:off x="8886420" y="5171089"/>
                  <a:ext cx="301686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/>
                    <a:t>G1</a:t>
                  </a:r>
                  <a:endParaRPr lang="en-US" sz="800" b="1" dirty="0"/>
                </a:p>
              </p:txBody>
            </p:sp>
          </p:grpSp>
          <p:grpSp>
            <p:nvGrpSpPr>
              <p:cNvPr id="403" name="Group 402"/>
              <p:cNvGrpSpPr/>
              <p:nvPr/>
            </p:nvGrpSpPr>
            <p:grpSpPr>
              <a:xfrm>
                <a:off x="8474387" y="4492564"/>
                <a:ext cx="333746" cy="320040"/>
                <a:chOff x="684335" y="4492300"/>
                <a:chExt cx="333746" cy="320040"/>
              </a:xfrm>
            </p:grpSpPr>
            <p:sp>
              <p:nvSpPr>
                <p:cNvPr id="412" name="Oval 411"/>
                <p:cNvSpPr/>
                <p:nvPr/>
              </p:nvSpPr>
              <p:spPr>
                <a:xfrm>
                  <a:off x="695195" y="4492300"/>
                  <a:ext cx="320040" cy="320040"/>
                </a:xfrm>
                <a:prstGeom prst="ellipse">
                  <a:avLst/>
                </a:prstGeom>
                <a:solidFill>
                  <a:srgbClr val="0432FF">
                    <a:alpha val="30000"/>
                  </a:srgb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3" name="TextBox 412"/>
                <p:cNvSpPr txBox="1"/>
                <p:nvPr/>
              </p:nvSpPr>
              <p:spPr>
                <a:xfrm>
                  <a:off x="684335" y="4544598"/>
                  <a:ext cx="333746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/>
                    <a:t>TF1</a:t>
                  </a:r>
                  <a:endParaRPr lang="en-US" sz="800" b="1" dirty="0"/>
                </a:p>
              </p:txBody>
            </p:sp>
          </p:grpSp>
          <p:grpSp>
            <p:nvGrpSpPr>
              <p:cNvPr id="404" name="Group 403"/>
              <p:cNvGrpSpPr/>
              <p:nvPr/>
            </p:nvGrpSpPr>
            <p:grpSpPr>
              <a:xfrm>
                <a:off x="9259832" y="4492564"/>
                <a:ext cx="333746" cy="320040"/>
                <a:chOff x="1469780" y="4468474"/>
                <a:chExt cx="333746" cy="320040"/>
              </a:xfrm>
            </p:grpSpPr>
            <p:sp>
              <p:nvSpPr>
                <p:cNvPr id="410" name="Oval 409"/>
                <p:cNvSpPr/>
                <p:nvPr/>
              </p:nvSpPr>
              <p:spPr>
                <a:xfrm>
                  <a:off x="1476633" y="4468474"/>
                  <a:ext cx="320040" cy="320040"/>
                </a:xfrm>
                <a:prstGeom prst="ellipse">
                  <a:avLst/>
                </a:prstGeom>
                <a:solidFill>
                  <a:srgbClr val="0096FF">
                    <a:alpha val="69804"/>
                  </a:srgb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1" name="TextBox 410"/>
                <p:cNvSpPr txBox="1"/>
                <p:nvPr/>
              </p:nvSpPr>
              <p:spPr>
                <a:xfrm>
                  <a:off x="1469780" y="4520772"/>
                  <a:ext cx="333746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/>
                    <a:t>TF2</a:t>
                  </a:r>
                  <a:endParaRPr lang="en-US" sz="800" b="1" dirty="0"/>
                </a:p>
              </p:txBody>
            </p:sp>
          </p:grpSp>
          <p:cxnSp>
            <p:nvCxnSpPr>
              <p:cNvPr id="405" name="Straight Connector 404"/>
              <p:cNvCxnSpPr>
                <a:stCxn id="412" idx="5"/>
              </p:cNvCxnSpPr>
              <p:nvPr/>
            </p:nvCxnSpPr>
            <p:spPr>
              <a:xfrm>
                <a:off x="8758418" y="4765735"/>
                <a:ext cx="178739" cy="403715"/>
              </a:xfrm>
              <a:prstGeom prst="line">
                <a:avLst/>
              </a:prstGeom>
              <a:ln w="79375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06" name="Straight Connector 405"/>
              <p:cNvCxnSpPr>
                <a:stCxn id="410" idx="3"/>
              </p:cNvCxnSpPr>
              <p:nvPr/>
            </p:nvCxnSpPr>
            <p:spPr>
              <a:xfrm flipH="1">
                <a:off x="9163460" y="4765735"/>
                <a:ext cx="150094" cy="403715"/>
              </a:xfrm>
              <a:prstGeom prst="line">
                <a:avLst/>
              </a:prstGeom>
              <a:ln w="44450"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426" name="Group 425"/>
              <p:cNvGrpSpPr/>
              <p:nvPr/>
            </p:nvGrpSpPr>
            <p:grpSpPr>
              <a:xfrm>
                <a:off x="10016838" y="4492564"/>
                <a:ext cx="320040" cy="320040"/>
                <a:chOff x="9583703" y="5118791"/>
                <a:chExt cx="320040" cy="320040"/>
              </a:xfrm>
            </p:grpSpPr>
            <p:sp>
              <p:nvSpPr>
                <p:cNvPr id="407" name="Oval 406"/>
                <p:cNvSpPr/>
                <p:nvPr/>
              </p:nvSpPr>
              <p:spPr>
                <a:xfrm>
                  <a:off x="9583703" y="5118791"/>
                  <a:ext cx="320040" cy="320040"/>
                </a:xfrm>
                <a:prstGeom prst="ellipse">
                  <a:avLst/>
                </a:prstGeom>
                <a:noFill/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8" name="TextBox 407"/>
                <p:cNvSpPr txBox="1"/>
                <p:nvPr/>
              </p:nvSpPr>
              <p:spPr>
                <a:xfrm>
                  <a:off x="9592880" y="5171089"/>
                  <a:ext cx="301686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/>
                    <a:t>G2</a:t>
                  </a:r>
                  <a:endParaRPr lang="en-US" sz="800" b="1" dirty="0"/>
                </a:p>
              </p:txBody>
            </p:sp>
          </p:grpSp>
          <p:grpSp>
            <p:nvGrpSpPr>
              <p:cNvPr id="414" name="Group 413"/>
              <p:cNvGrpSpPr/>
              <p:nvPr/>
            </p:nvGrpSpPr>
            <p:grpSpPr>
              <a:xfrm>
                <a:off x="9053218" y="5670035"/>
                <a:ext cx="320040" cy="320040"/>
                <a:chOff x="3621867" y="5103067"/>
                <a:chExt cx="320040" cy="320040"/>
              </a:xfrm>
            </p:grpSpPr>
            <p:sp>
              <p:nvSpPr>
                <p:cNvPr id="415" name="Oval 414"/>
                <p:cNvSpPr/>
                <p:nvPr/>
              </p:nvSpPr>
              <p:spPr>
                <a:xfrm>
                  <a:off x="3621867" y="5103067"/>
                  <a:ext cx="320040" cy="320040"/>
                </a:xfrm>
                <a:prstGeom prst="ellipse">
                  <a:avLst/>
                </a:prstGeom>
                <a:noFill/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6" name="TextBox 415"/>
                <p:cNvSpPr txBox="1"/>
                <p:nvPr/>
              </p:nvSpPr>
              <p:spPr>
                <a:xfrm>
                  <a:off x="3631044" y="5155365"/>
                  <a:ext cx="301686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/>
                    <a:t>G3</a:t>
                  </a:r>
                  <a:endParaRPr lang="en-US" sz="800" b="1" dirty="0"/>
                </a:p>
              </p:txBody>
            </p:sp>
          </p:grpSp>
          <p:sp>
            <p:nvSpPr>
              <p:cNvPr id="417" name="Oval 416"/>
              <p:cNvSpPr/>
              <p:nvPr/>
            </p:nvSpPr>
            <p:spPr>
              <a:xfrm>
                <a:off x="8406944" y="5670035"/>
                <a:ext cx="320040" cy="320040"/>
              </a:xfrm>
              <a:prstGeom prst="ellipse">
                <a:avLst/>
              </a:prstGeom>
              <a:solidFill>
                <a:srgbClr val="9437FF">
                  <a:alpha val="30000"/>
                </a:srgb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418" name="TextBox 417"/>
              <p:cNvSpPr txBox="1"/>
              <p:nvPr/>
            </p:nvSpPr>
            <p:spPr>
              <a:xfrm>
                <a:off x="8364024" y="5722333"/>
                <a:ext cx="40588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RBP2</a:t>
                </a:r>
                <a:endParaRPr lang="en-US" sz="800" b="1" dirty="0"/>
              </a:p>
            </p:txBody>
          </p:sp>
          <p:grpSp>
            <p:nvGrpSpPr>
              <p:cNvPr id="419" name="Group 418"/>
              <p:cNvGrpSpPr/>
              <p:nvPr/>
            </p:nvGrpSpPr>
            <p:grpSpPr>
              <a:xfrm>
                <a:off x="9985124" y="5670035"/>
                <a:ext cx="405880" cy="320040"/>
                <a:chOff x="4088311" y="4441143"/>
                <a:chExt cx="405880" cy="320040"/>
              </a:xfrm>
            </p:grpSpPr>
            <p:sp>
              <p:nvSpPr>
                <p:cNvPr id="420" name="Oval 419"/>
                <p:cNvSpPr/>
                <p:nvPr/>
              </p:nvSpPr>
              <p:spPr>
                <a:xfrm>
                  <a:off x="4131231" y="4441143"/>
                  <a:ext cx="320040" cy="320040"/>
                </a:xfrm>
                <a:prstGeom prst="ellipse">
                  <a:avLst/>
                </a:prstGeom>
                <a:solidFill>
                  <a:srgbClr val="9437FF">
                    <a:alpha val="30000"/>
                  </a:srgbClr>
                </a:solidFill>
                <a:ln>
                  <a:solidFill>
                    <a:schemeClr val="tx1">
                      <a:lumMod val="50000"/>
                      <a:lumOff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800" b="1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21" name="TextBox 420"/>
                <p:cNvSpPr txBox="1"/>
                <p:nvPr/>
              </p:nvSpPr>
              <p:spPr>
                <a:xfrm>
                  <a:off x="4088311" y="4493441"/>
                  <a:ext cx="405880" cy="215444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800" b="1" dirty="0" smtClean="0"/>
                    <a:t>RBP1</a:t>
                  </a:r>
                  <a:endParaRPr lang="en-US" sz="800" b="1" dirty="0"/>
                </a:p>
              </p:txBody>
            </p:sp>
          </p:grpSp>
          <p:sp>
            <p:nvSpPr>
              <p:cNvPr id="423" name="Oval 422"/>
              <p:cNvSpPr/>
              <p:nvPr/>
            </p:nvSpPr>
            <p:spPr>
              <a:xfrm>
                <a:off x="8013303" y="5113187"/>
                <a:ext cx="320040" cy="320040"/>
              </a:xfrm>
              <a:prstGeom prst="ellipse">
                <a:avLst/>
              </a:prstGeom>
              <a:solidFill>
                <a:srgbClr val="FF2600">
                  <a:alpha val="30000"/>
                </a:srgb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424" name="TextBox 423"/>
              <p:cNvSpPr txBox="1"/>
              <p:nvPr/>
            </p:nvSpPr>
            <p:spPr>
              <a:xfrm>
                <a:off x="7970383" y="5165485"/>
                <a:ext cx="43473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miR-1</a:t>
                </a:r>
                <a:endParaRPr lang="en-US" sz="800" b="1" dirty="0"/>
              </a:p>
            </p:txBody>
          </p:sp>
          <p:cxnSp>
            <p:nvCxnSpPr>
              <p:cNvPr id="436" name="Straight Connector 435"/>
              <p:cNvCxnSpPr/>
              <p:nvPr/>
            </p:nvCxnSpPr>
            <p:spPr>
              <a:xfrm flipH="1">
                <a:off x="8332925" y="5273207"/>
                <a:ext cx="548640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1" name="Straight Connector 450"/>
              <p:cNvCxnSpPr>
                <a:endCxn id="402" idx="3"/>
              </p:cNvCxnSpPr>
              <p:nvPr/>
            </p:nvCxnSpPr>
            <p:spPr>
              <a:xfrm flipH="1" flipV="1">
                <a:off x="9188106" y="5273207"/>
                <a:ext cx="881872" cy="443697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3" name="Straight Connector 452"/>
              <p:cNvCxnSpPr>
                <a:stCxn id="410" idx="6"/>
                <a:endCxn id="408" idx="1"/>
              </p:cNvCxnSpPr>
              <p:nvPr/>
            </p:nvCxnSpPr>
            <p:spPr>
              <a:xfrm>
                <a:off x="9586725" y="4652584"/>
                <a:ext cx="439290" cy="0"/>
              </a:xfrm>
              <a:prstGeom prst="line">
                <a:avLst/>
              </a:prstGeom>
              <a:ln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6" name="Straight Connector 455"/>
              <p:cNvCxnSpPr/>
              <p:nvPr/>
            </p:nvCxnSpPr>
            <p:spPr>
              <a:xfrm>
                <a:off x="8725453" y="5830055"/>
                <a:ext cx="329184" cy="0"/>
              </a:xfrm>
              <a:prstGeom prst="line">
                <a:avLst/>
              </a:prstGeom>
              <a:ln w="317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9" name="Straight Connector 458"/>
              <p:cNvCxnSpPr>
                <a:stCxn id="401" idx="4"/>
                <a:endCxn id="415" idx="0"/>
              </p:cNvCxnSpPr>
              <p:nvPr/>
            </p:nvCxnSpPr>
            <p:spPr>
              <a:xfrm>
                <a:off x="9037263" y="5433227"/>
                <a:ext cx="175975" cy="236808"/>
              </a:xfrm>
              <a:prstGeom prst="line">
                <a:avLst/>
              </a:prstGeom>
              <a:ln w="317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62" name="Straight Connector 461"/>
              <p:cNvCxnSpPr>
                <a:stCxn id="421" idx="1"/>
                <a:endCxn id="415" idx="6"/>
              </p:cNvCxnSpPr>
              <p:nvPr/>
            </p:nvCxnSpPr>
            <p:spPr>
              <a:xfrm flipH="1">
                <a:off x="9373258" y="5830055"/>
                <a:ext cx="640080" cy="0"/>
              </a:xfrm>
              <a:prstGeom prst="line">
                <a:avLst/>
              </a:prstGeom>
              <a:ln w="44450">
                <a:solidFill>
                  <a:schemeClr val="bg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76" name="TextBox 475"/>
            <p:cNvSpPr txBox="1"/>
            <p:nvPr/>
          </p:nvSpPr>
          <p:spPr>
            <a:xfrm>
              <a:off x="1252159" y="4373405"/>
              <a:ext cx="76674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0432FF"/>
                  </a:solidFill>
                </a:rPr>
                <a:t>TF-gene</a:t>
              </a:r>
              <a:endParaRPr lang="en-US" sz="1400" dirty="0">
                <a:solidFill>
                  <a:srgbClr val="0432FF"/>
                </a:solidFill>
              </a:endParaRPr>
            </a:p>
          </p:txBody>
        </p:sp>
        <p:sp>
          <p:nvSpPr>
            <p:cNvPr id="477" name="TextBox 476"/>
            <p:cNvSpPr txBox="1"/>
            <p:nvPr/>
          </p:nvSpPr>
          <p:spPr>
            <a:xfrm>
              <a:off x="5271911" y="4373405"/>
              <a:ext cx="109728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FF0000"/>
                  </a:solidFill>
                </a:rPr>
                <a:t>miRNA-gene</a:t>
              </a:r>
              <a:endParaRPr lang="en-US" sz="1400" dirty="0">
                <a:solidFill>
                  <a:srgbClr val="FF0000"/>
                </a:solidFill>
              </a:endParaRPr>
            </a:p>
          </p:txBody>
        </p:sp>
        <p:sp>
          <p:nvSpPr>
            <p:cNvPr id="478" name="TextBox 477"/>
            <p:cNvSpPr txBox="1"/>
            <p:nvPr/>
          </p:nvSpPr>
          <p:spPr>
            <a:xfrm>
              <a:off x="3424975" y="4373405"/>
              <a:ext cx="88017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>
                  <a:solidFill>
                    <a:srgbClr val="9437FF"/>
                  </a:solidFill>
                </a:rPr>
                <a:t>RBP-gene</a:t>
              </a:r>
              <a:endParaRPr lang="en-US" sz="1400" dirty="0">
                <a:solidFill>
                  <a:srgbClr val="9437FF"/>
                </a:solidFill>
              </a:endParaRPr>
            </a:p>
          </p:txBody>
        </p:sp>
        <p:sp>
          <p:nvSpPr>
            <p:cNvPr id="479" name="TextBox 478"/>
            <p:cNvSpPr txBox="1"/>
            <p:nvPr/>
          </p:nvSpPr>
          <p:spPr>
            <a:xfrm>
              <a:off x="6968899" y="4373405"/>
              <a:ext cx="415499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PPI</a:t>
              </a:r>
              <a:endParaRPr lang="en-US" sz="1400" dirty="0"/>
            </a:p>
          </p:txBody>
        </p:sp>
        <p:sp>
          <p:nvSpPr>
            <p:cNvPr id="480" name="TextBox 479"/>
            <p:cNvSpPr txBox="1"/>
            <p:nvPr/>
          </p:nvSpPr>
          <p:spPr>
            <a:xfrm>
              <a:off x="8963081" y="4373405"/>
              <a:ext cx="8924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dirty="0" smtClean="0"/>
                <a:t>Meta-Net</a:t>
              </a:r>
              <a:endParaRPr lang="en-US" sz="1400" dirty="0"/>
            </a:p>
          </p:txBody>
        </p:sp>
      </p:grpSp>
      <p:sp>
        <p:nvSpPr>
          <p:cNvPr id="484" name="Rounded Rectangle 483"/>
          <p:cNvSpPr/>
          <p:nvPr/>
        </p:nvSpPr>
        <p:spPr>
          <a:xfrm>
            <a:off x="527958" y="1208315"/>
            <a:ext cx="11157857" cy="2817061"/>
          </a:xfrm>
          <a:prstGeom prst="roundRect">
            <a:avLst/>
          </a:prstGeom>
          <a:solidFill>
            <a:schemeClr val="accent2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Rounded Rectangle 484"/>
          <p:cNvSpPr/>
          <p:nvPr/>
        </p:nvSpPr>
        <p:spPr>
          <a:xfrm>
            <a:off x="527958" y="4298529"/>
            <a:ext cx="11157857" cy="1940492"/>
          </a:xfrm>
          <a:prstGeom prst="roundRect">
            <a:avLst/>
          </a:prstGeom>
          <a:solidFill>
            <a:schemeClr val="accent6">
              <a:lumMod val="40000"/>
              <a:lumOff val="6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261257" y="110474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</a:t>
            </a:r>
            <a:endParaRPr lang="en-US"/>
          </a:p>
        </p:txBody>
      </p:sp>
      <p:sp>
        <p:nvSpPr>
          <p:cNvPr id="371" name="TextBox 370"/>
          <p:cNvSpPr txBox="1"/>
          <p:nvPr/>
        </p:nvSpPr>
        <p:spPr>
          <a:xfrm>
            <a:off x="272143" y="422894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8425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Rounded Rectangle 483"/>
          <p:cNvSpPr/>
          <p:nvPr/>
        </p:nvSpPr>
        <p:spPr>
          <a:xfrm>
            <a:off x="513890" y="103569"/>
            <a:ext cx="11157857" cy="2817061"/>
          </a:xfrm>
          <a:prstGeom prst="roundRect">
            <a:avLst/>
          </a:prstGeom>
          <a:solidFill>
            <a:schemeClr val="accent2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5" name="Rounded Rectangle 484"/>
          <p:cNvSpPr/>
          <p:nvPr/>
        </p:nvSpPr>
        <p:spPr>
          <a:xfrm>
            <a:off x="513890" y="2997842"/>
            <a:ext cx="11157857" cy="1940492"/>
          </a:xfrm>
          <a:prstGeom prst="roundRect">
            <a:avLst/>
          </a:prstGeom>
          <a:solidFill>
            <a:schemeClr val="accent6">
              <a:lumMod val="40000"/>
              <a:lumOff val="6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83" name="Group 482"/>
          <p:cNvGrpSpPr/>
          <p:nvPr/>
        </p:nvGrpSpPr>
        <p:grpSpPr>
          <a:xfrm>
            <a:off x="808347" y="163284"/>
            <a:ext cx="10568942" cy="2697631"/>
            <a:chOff x="592810" y="1377368"/>
            <a:chExt cx="10568942" cy="2697631"/>
          </a:xfrm>
        </p:grpSpPr>
        <p:cxnSp>
          <p:nvCxnSpPr>
            <p:cNvPr id="300" name="Elbow Connector 299"/>
            <p:cNvCxnSpPr>
              <a:stCxn id="75" idx="3"/>
              <a:endCxn id="247" idx="0"/>
            </p:cNvCxnSpPr>
            <p:nvPr/>
          </p:nvCxnSpPr>
          <p:spPr>
            <a:xfrm>
              <a:off x="7365140" y="2594843"/>
              <a:ext cx="1867592" cy="1342886"/>
            </a:xfrm>
            <a:prstGeom prst="bentConnector2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8" name="Group 177"/>
            <p:cNvGrpSpPr/>
            <p:nvPr/>
          </p:nvGrpSpPr>
          <p:grpSpPr>
            <a:xfrm>
              <a:off x="1060585" y="1377368"/>
              <a:ext cx="3310089" cy="327240"/>
              <a:chOff x="708401" y="2306067"/>
              <a:chExt cx="3310089" cy="327240"/>
            </a:xfrm>
          </p:grpSpPr>
          <p:grpSp>
            <p:nvGrpSpPr>
              <p:cNvPr id="176" name="Group 175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144" name="Rectangle 143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5" name="Rectangle 144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6" name="Rectangle 145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148" name="Picture 147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173" name="Rectangle 172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4" name="Rectangle 173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5" name="Rectangle 164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66" name="Rectangle 165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67" name="Straight Connector 166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68" name="Arc 167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69" name="Straight Connector 168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70" name="Rectangle 169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51" name="Group 150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63" name="Straight Connector 162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2" name="Group 151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61" name="Straight Connector 160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2" name="Straight Connector 161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3" name="Group 152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59" name="Straight Connector 158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0" name="Straight Connector 159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54" name="Group 153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57" name="Straight Connector 156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8" name="Straight Connector 157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77" name="Bent-Up Arrow 176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79" name="TextBox 178"/>
            <p:cNvSpPr txBox="1"/>
            <p:nvPr/>
          </p:nvSpPr>
          <p:spPr>
            <a:xfrm>
              <a:off x="592810" y="1402489"/>
              <a:ext cx="4090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TF1</a:t>
              </a:r>
              <a:endParaRPr lang="en-US" sz="1200" dirty="0"/>
            </a:p>
          </p:txBody>
        </p:sp>
        <p:grpSp>
          <p:nvGrpSpPr>
            <p:cNvPr id="66" name="Group 65"/>
            <p:cNvGrpSpPr/>
            <p:nvPr/>
          </p:nvGrpSpPr>
          <p:grpSpPr>
            <a:xfrm>
              <a:off x="4055051" y="2373258"/>
              <a:ext cx="3310089" cy="327240"/>
              <a:chOff x="708401" y="2306067"/>
              <a:chExt cx="3310089" cy="327240"/>
            </a:xfrm>
          </p:grpSpPr>
          <p:grpSp>
            <p:nvGrpSpPr>
              <p:cNvPr id="67" name="Group 66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69" name="Rectangle 68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Rectangle 69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73" name="Picture 72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74" name="Rectangle 73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5" name="Rectangle 74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6" name="Rectangle 75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7" name="Rectangle 76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78" name="Straight Connector 77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9" name="Arc 78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80" name="Straight Connector 79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81" name="Rectangle 80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82" name="Group 81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92" name="Straight Connector 91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3" name="Straight Connector 92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3" name="Group 82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90" name="Straight Connector 89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91" name="Straight Connector 90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4" name="Group 83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88" name="Straight Connector 87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5" name="Group 84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86" name="Straight Connector 85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8" name="Bent-Up Arrow 67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4" name="Group 93"/>
            <p:cNvGrpSpPr/>
            <p:nvPr/>
          </p:nvGrpSpPr>
          <p:grpSpPr>
            <a:xfrm>
              <a:off x="1060585" y="2932937"/>
              <a:ext cx="3310089" cy="327240"/>
              <a:chOff x="708401" y="2306067"/>
              <a:chExt cx="3310089" cy="327240"/>
            </a:xfrm>
          </p:grpSpPr>
          <p:grpSp>
            <p:nvGrpSpPr>
              <p:cNvPr id="95" name="Group 94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97" name="Rectangle 96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101" name="Picture 100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102" name="Rectangle 101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3" name="Rectangle 102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4" name="Rectangle 103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5" name="Rectangle 104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06" name="Straight Connector 105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7" name="Arc 106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8" name="Straight Connector 107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9" name="Rectangle 108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10" name="Group 109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20" name="Straight Connector 119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21" name="Straight Connector 120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1" name="Group 110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18" name="Straight Connector 117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9" name="Straight Connector 118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2" name="Group 111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16" name="Straight Connector 115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7" name="Straight Connector 116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13" name="Group 112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14" name="Straight Connector 113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5" name="Straight Connector 114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6" name="Bent-Up Arrow 95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22" name="Group 121"/>
            <p:cNvGrpSpPr/>
            <p:nvPr/>
          </p:nvGrpSpPr>
          <p:grpSpPr>
            <a:xfrm>
              <a:off x="5335570" y="1377368"/>
              <a:ext cx="3310089" cy="327240"/>
              <a:chOff x="708401" y="2306067"/>
              <a:chExt cx="3310089" cy="327240"/>
            </a:xfrm>
          </p:grpSpPr>
          <p:grpSp>
            <p:nvGrpSpPr>
              <p:cNvPr id="123" name="Group 122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125" name="Rectangle 124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6" name="Rectangle 125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8" name="Rectangle 127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129" name="Picture 128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130" name="Rectangle 129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1" name="Rectangle 130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2" name="Rectangle 131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33" name="Rectangle 132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34" name="Straight Connector 133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5" name="Arc 134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6" name="Straight Connector 135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7" name="Rectangle 136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38" name="Group 137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71" name="Straight Connector 170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2" name="Straight Connector 171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9" name="Group 138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55" name="Straight Connector 154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6" name="Straight Connector 155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0" name="Group 139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49" name="Straight Connector 148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50" name="Straight Connector 149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41" name="Group 140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42" name="Straight Connector 141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24" name="Bent-Up Arrow 123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" name="Elbow Connector 4"/>
            <p:cNvCxnSpPr>
              <a:stCxn id="174" idx="3"/>
              <a:endCxn id="81" idx="0"/>
            </p:cNvCxnSpPr>
            <p:nvPr/>
          </p:nvCxnSpPr>
          <p:spPr>
            <a:xfrm>
              <a:off x="4370674" y="1598953"/>
              <a:ext cx="156051" cy="774305"/>
            </a:xfrm>
            <a:prstGeom prst="bentConnector2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5" name="Triangle 174"/>
            <p:cNvSpPr/>
            <p:nvPr/>
          </p:nvSpPr>
          <p:spPr>
            <a:xfrm>
              <a:off x="4475394" y="2246830"/>
              <a:ext cx="109728" cy="109728"/>
            </a:xfrm>
            <a:prstGeom prst="triangle">
              <a:avLst/>
            </a:prstGeom>
            <a:solidFill>
              <a:srgbClr val="0432FF"/>
            </a:solidFill>
            <a:ln>
              <a:noFill/>
            </a:ln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Elbow Connector 8"/>
            <p:cNvCxnSpPr>
              <a:stCxn id="103" idx="3"/>
            </p:cNvCxnSpPr>
            <p:nvPr/>
          </p:nvCxnSpPr>
          <p:spPr>
            <a:xfrm flipV="1">
              <a:off x="4370674" y="2622950"/>
              <a:ext cx="225461" cy="531572"/>
            </a:xfrm>
            <a:prstGeom prst="bentConnector2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0" name="Triangle 179"/>
            <p:cNvSpPr/>
            <p:nvPr/>
          </p:nvSpPr>
          <p:spPr>
            <a:xfrm>
              <a:off x="4541702" y="2752192"/>
              <a:ext cx="109728" cy="109728"/>
            </a:xfrm>
            <a:prstGeom prst="triangle">
              <a:avLst/>
            </a:prstGeom>
            <a:solidFill>
              <a:srgbClr val="0432FF"/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Elbow Connector 11"/>
            <p:cNvCxnSpPr>
              <a:stCxn id="127" idx="2"/>
              <a:endCxn id="72" idx="0"/>
            </p:cNvCxnSpPr>
            <p:nvPr/>
          </p:nvCxnSpPr>
          <p:spPr>
            <a:xfrm rot="5400000">
              <a:off x="6256407" y="1996190"/>
              <a:ext cx="932660" cy="201416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1" name="Diamond 180"/>
            <p:cNvSpPr/>
            <p:nvPr/>
          </p:nvSpPr>
          <p:spPr>
            <a:xfrm>
              <a:off x="6577062" y="2246830"/>
              <a:ext cx="109728" cy="109728"/>
            </a:xfrm>
            <a:prstGeom prst="diamond">
              <a:avLst/>
            </a:prstGeom>
            <a:solidFill>
              <a:srgbClr val="942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82" name="Group 181"/>
            <p:cNvGrpSpPr/>
            <p:nvPr/>
          </p:nvGrpSpPr>
          <p:grpSpPr>
            <a:xfrm>
              <a:off x="7851663" y="1831404"/>
              <a:ext cx="3310089" cy="327240"/>
              <a:chOff x="708401" y="2306067"/>
              <a:chExt cx="3310089" cy="327240"/>
            </a:xfrm>
          </p:grpSpPr>
          <p:grpSp>
            <p:nvGrpSpPr>
              <p:cNvPr id="183" name="Group 182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185" name="Rectangle 184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6" name="Rectangle 185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7" name="Rectangle 186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8" name="Rectangle 187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189" name="Picture 188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190" name="Rectangle 189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1" name="Rectangle 190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2" name="Rectangle 191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3" name="Rectangle 192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94" name="Straight Connector 193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5" name="Arc 194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96" name="Straight Connector 195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7" name="Rectangle 196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98" name="Group 197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08" name="Straight Connector 207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9" name="Straight Connector 208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99" name="Group 198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06" name="Straight Connector 205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7" name="Straight Connector 206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0" name="Group 199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04" name="Straight Connector 203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5" name="Straight Connector 204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01" name="Group 200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02" name="Straight Connector 201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03" name="Straight Connector 202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84" name="Bent-Up Arrow 183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4" name="Elbow Connector 13"/>
            <p:cNvCxnSpPr>
              <a:stCxn id="185" idx="2"/>
              <a:endCxn id="75" idx="0"/>
            </p:cNvCxnSpPr>
            <p:nvPr/>
          </p:nvCxnSpPr>
          <p:spPr>
            <a:xfrm rot="5400000">
              <a:off x="7866488" y="1471957"/>
              <a:ext cx="478624" cy="170391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0" name="Hexagon 209"/>
            <p:cNvSpPr/>
            <p:nvPr/>
          </p:nvSpPr>
          <p:spPr>
            <a:xfrm>
              <a:off x="8199359" y="2255974"/>
              <a:ext cx="91440" cy="91440"/>
            </a:xfrm>
            <a:prstGeom prst="hexagon">
              <a:avLst/>
            </a:prstGeom>
            <a:solidFill>
              <a:srgbClr val="FF2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11" name="Group 210"/>
            <p:cNvGrpSpPr/>
            <p:nvPr/>
          </p:nvGrpSpPr>
          <p:grpSpPr>
            <a:xfrm>
              <a:off x="5335570" y="2932937"/>
              <a:ext cx="3310089" cy="327240"/>
              <a:chOff x="708401" y="2306067"/>
              <a:chExt cx="3310089" cy="327240"/>
            </a:xfrm>
          </p:grpSpPr>
          <p:grpSp>
            <p:nvGrpSpPr>
              <p:cNvPr id="212" name="Group 211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214" name="Rectangle 213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5" name="Rectangle 214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6" name="Rectangle 215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17" name="Rectangle 216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218" name="Picture 217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219" name="Rectangle 218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0" name="Rectangle 219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1" name="Rectangle 220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2" name="Rectangle 221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23" name="Straight Connector 222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4" name="Arc 223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25" name="Straight Connector 224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26" name="Rectangle 225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27" name="Group 226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37" name="Straight Connector 236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8" name="Straight Connector 237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8" name="Group 227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35" name="Straight Connector 234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6" name="Straight Connector 235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29" name="Group 228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33" name="Straight Connector 232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4" name="Straight Connector 233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30" name="Group 229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31" name="Straight Connector 230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32" name="Straight Connector 231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13" name="Bent-Up Arrow 212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39" name="Group 238"/>
            <p:cNvGrpSpPr/>
            <p:nvPr/>
          </p:nvGrpSpPr>
          <p:grpSpPr>
            <a:xfrm>
              <a:off x="6269049" y="3747759"/>
              <a:ext cx="3310089" cy="327240"/>
              <a:chOff x="708401" y="2306067"/>
              <a:chExt cx="3310089" cy="327240"/>
            </a:xfrm>
          </p:grpSpPr>
          <p:grpSp>
            <p:nvGrpSpPr>
              <p:cNvPr id="240" name="Group 239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242" name="Rectangle 241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3" name="Rectangle 242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4" name="Rectangle 243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5" name="Rectangle 244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246" name="Picture 245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247" name="Rectangle 246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8" name="Rectangle 247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49" name="Rectangle 248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50" name="Rectangle 249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51" name="Straight Connector 250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2" name="Arc 251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53" name="Straight Connector 252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54" name="Rectangle 253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55" name="Group 254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65" name="Straight Connector 264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6" name="Straight Connector 265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6" name="Group 255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63" name="Straight Connector 262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4" name="Straight Connector 263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7" name="Group 256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61" name="Straight Connector 260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2" name="Straight Connector 261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58" name="Group 257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59" name="Straight Connector 258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60" name="Straight Connector 259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41" name="Bent-Up Arrow 240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67" name="Group 266"/>
            <p:cNvGrpSpPr/>
            <p:nvPr/>
          </p:nvGrpSpPr>
          <p:grpSpPr>
            <a:xfrm>
              <a:off x="2278142" y="3747759"/>
              <a:ext cx="3310089" cy="327240"/>
              <a:chOff x="708401" y="2306067"/>
              <a:chExt cx="3310089" cy="327240"/>
            </a:xfrm>
          </p:grpSpPr>
          <p:grpSp>
            <p:nvGrpSpPr>
              <p:cNvPr id="268" name="Group 267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270" name="Rectangle 269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1" name="Rectangle 270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2" name="Rectangle 271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3" name="Rectangle 272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274" name="Picture 273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275" name="Rectangle 274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6" name="Rectangle 275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7" name="Rectangle 276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78" name="Rectangle 277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79" name="Straight Connector 278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0" name="Arc 279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81" name="Straight Connector 280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82" name="Rectangle 281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83" name="Group 282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93" name="Straight Connector 292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4" name="Straight Connector 293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4" name="Group 283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91" name="Straight Connector 290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2" name="Straight Connector 291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5" name="Group 284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89" name="Straight Connector 288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90" name="Straight Connector 289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86" name="Group 285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87" name="Straight Connector 286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88" name="Straight Connector 287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69" name="Bent-Up Arrow 268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57" name="Elbow Connector 56"/>
            <p:cNvCxnSpPr>
              <a:stCxn id="216" idx="0"/>
              <a:endCxn id="71" idx="2"/>
            </p:cNvCxnSpPr>
            <p:nvPr/>
          </p:nvCxnSpPr>
          <p:spPr>
            <a:xfrm rot="16200000" flipV="1">
              <a:off x="5934962" y="2234423"/>
              <a:ext cx="496449" cy="1280519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5" name="Diamond 294"/>
            <p:cNvSpPr/>
            <p:nvPr/>
          </p:nvSpPr>
          <p:spPr>
            <a:xfrm>
              <a:off x="6566178" y="2845545"/>
              <a:ext cx="109728" cy="109728"/>
            </a:xfrm>
            <a:prstGeom prst="diamond">
              <a:avLst/>
            </a:prstGeom>
            <a:solidFill>
              <a:srgbClr val="942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9" name="Elbow Connector 58"/>
            <p:cNvCxnSpPr>
              <a:stCxn id="99" idx="2"/>
              <a:endCxn id="282" idx="0"/>
            </p:cNvCxnSpPr>
            <p:nvPr/>
          </p:nvCxnSpPr>
          <p:spPr>
            <a:xfrm rot="16200000" flipH="1">
              <a:off x="2368327" y="3366270"/>
              <a:ext cx="561622" cy="201356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lbow Connector 60"/>
            <p:cNvCxnSpPr>
              <a:stCxn id="215" idx="2"/>
              <a:endCxn id="244" idx="0"/>
            </p:cNvCxnSpPr>
            <p:nvPr/>
          </p:nvCxnSpPr>
          <p:spPr>
            <a:xfrm rot="16200000" flipH="1">
              <a:off x="7105278" y="3286083"/>
              <a:ext cx="751592" cy="551699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6" name="Diamond 295"/>
            <p:cNvSpPr/>
            <p:nvPr/>
          </p:nvSpPr>
          <p:spPr>
            <a:xfrm>
              <a:off x="7709179" y="3661975"/>
              <a:ext cx="109728" cy="109728"/>
            </a:xfrm>
            <a:prstGeom prst="diamond">
              <a:avLst/>
            </a:prstGeom>
            <a:solidFill>
              <a:srgbClr val="942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7" name="Triangle 296"/>
            <p:cNvSpPr/>
            <p:nvPr/>
          </p:nvSpPr>
          <p:spPr>
            <a:xfrm>
              <a:off x="2701023" y="3542227"/>
              <a:ext cx="109728" cy="109728"/>
            </a:xfrm>
            <a:prstGeom prst="triangle">
              <a:avLst/>
            </a:prstGeom>
            <a:solidFill>
              <a:srgbClr val="0432FF"/>
            </a:solidFill>
            <a:ln>
              <a:noFill/>
            </a:ln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3" name="TextBox 302"/>
            <p:cNvSpPr txBox="1"/>
            <p:nvPr/>
          </p:nvSpPr>
          <p:spPr>
            <a:xfrm>
              <a:off x="4847923" y="1402489"/>
              <a:ext cx="5100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RBP1</a:t>
              </a:r>
              <a:endParaRPr lang="en-US" sz="1200" dirty="0"/>
            </a:p>
          </p:txBody>
        </p:sp>
        <p:sp>
          <p:nvSpPr>
            <p:cNvPr id="304" name="TextBox 303"/>
            <p:cNvSpPr txBox="1"/>
            <p:nvPr/>
          </p:nvSpPr>
          <p:spPr>
            <a:xfrm>
              <a:off x="10341895" y="1648065"/>
              <a:ext cx="551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miR-1</a:t>
              </a:r>
              <a:endParaRPr lang="en-US" sz="1200" dirty="0"/>
            </a:p>
          </p:txBody>
        </p:sp>
        <p:sp>
          <p:nvSpPr>
            <p:cNvPr id="305" name="TextBox 304"/>
            <p:cNvSpPr txBox="1"/>
            <p:nvPr/>
          </p:nvSpPr>
          <p:spPr>
            <a:xfrm>
              <a:off x="7622111" y="2863353"/>
              <a:ext cx="5100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RBP2</a:t>
              </a:r>
              <a:endParaRPr lang="en-US" sz="1200" dirty="0"/>
            </a:p>
          </p:txBody>
        </p:sp>
        <p:sp>
          <p:nvSpPr>
            <p:cNvPr id="306" name="TextBox 305"/>
            <p:cNvSpPr txBox="1"/>
            <p:nvPr/>
          </p:nvSpPr>
          <p:spPr>
            <a:xfrm>
              <a:off x="592810" y="2958058"/>
              <a:ext cx="4090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TF2</a:t>
              </a:r>
              <a:endParaRPr lang="en-US" sz="1200" dirty="0"/>
            </a:p>
          </p:txBody>
        </p:sp>
        <p:sp>
          <p:nvSpPr>
            <p:cNvPr id="307" name="TextBox 306"/>
            <p:cNvSpPr txBox="1"/>
            <p:nvPr/>
          </p:nvSpPr>
          <p:spPr>
            <a:xfrm>
              <a:off x="3508150" y="2377192"/>
              <a:ext cx="360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G1</a:t>
              </a:r>
              <a:endParaRPr lang="en-US" sz="1200" dirty="0"/>
            </a:p>
          </p:txBody>
        </p:sp>
        <p:sp>
          <p:nvSpPr>
            <p:cNvPr id="308" name="TextBox 307"/>
            <p:cNvSpPr txBox="1"/>
            <p:nvPr/>
          </p:nvSpPr>
          <p:spPr>
            <a:xfrm>
              <a:off x="1787954" y="3772880"/>
              <a:ext cx="360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G2</a:t>
              </a:r>
              <a:endParaRPr lang="en-US" sz="1200" dirty="0"/>
            </a:p>
          </p:txBody>
        </p:sp>
        <p:sp>
          <p:nvSpPr>
            <p:cNvPr id="309" name="TextBox 308"/>
            <p:cNvSpPr txBox="1"/>
            <p:nvPr/>
          </p:nvSpPr>
          <p:spPr>
            <a:xfrm>
              <a:off x="5772390" y="3772880"/>
              <a:ext cx="360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G3</a:t>
              </a:r>
              <a:endParaRPr lang="en-US" sz="1200" dirty="0"/>
            </a:p>
          </p:txBody>
        </p:sp>
      </p:grpSp>
      <p:pic>
        <p:nvPicPr>
          <p:cNvPr id="330" name="Picture 3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82241" y="4024037"/>
            <a:ext cx="279400" cy="279400"/>
          </a:xfrm>
          <a:prstGeom prst="rect">
            <a:avLst/>
          </a:prstGeom>
        </p:spPr>
      </p:pic>
      <p:sp>
        <p:nvSpPr>
          <p:cNvPr id="328" name="Oval 327"/>
          <p:cNvSpPr/>
          <p:nvPr/>
        </p:nvSpPr>
        <p:spPr>
          <a:xfrm>
            <a:off x="1646300" y="4273729"/>
            <a:ext cx="320040" cy="32004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>
              <a:solidFill>
                <a:schemeClr val="tx1"/>
              </a:solidFill>
            </a:endParaRPr>
          </a:p>
        </p:txBody>
      </p:sp>
      <p:sp>
        <p:nvSpPr>
          <p:cNvPr id="329" name="TextBox 328"/>
          <p:cNvSpPr txBox="1"/>
          <p:nvPr/>
        </p:nvSpPr>
        <p:spPr>
          <a:xfrm>
            <a:off x="1655477" y="4326027"/>
            <a:ext cx="3016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G1</a:t>
            </a:r>
            <a:endParaRPr lang="en-US" sz="800" b="1" dirty="0"/>
          </a:p>
        </p:txBody>
      </p:sp>
      <p:grpSp>
        <p:nvGrpSpPr>
          <p:cNvPr id="379" name="Group 378"/>
          <p:cNvGrpSpPr/>
          <p:nvPr/>
        </p:nvGrpSpPr>
        <p:grpSpPr>
          <a:xfrm>
            <a:off x="1243444" y="3733705"/>
            <a:ext cx="333746" cy="320040"/>
            <a:chOff x="684335" y="4492300"/>
            <a:chExt cx="333746" cy="320040"/>
          </a:xfrm>
        </p:grpSpPr>
        <p:sp>
          <p:nvSpPr>
            <p:cNvPr id="326" name="Oval 325"/>
            <p:cNvSpPr/>
            <p:nvPr/>
          </p:nvSpPr>
          <p:spPr>
            <a:xfrm>
              <a:off x="695195" y="4492300"/>
              <a:ext cx="320040" cy="32004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>
                <a:solidFill>
                  <a:schemeClr val="tx1"/>
                </a:solidFill>
              </a:endParaRPr>
            </a:p>
          </p:txBody>
        </p:sp>
        <p:sp>
          <p:nvSpPr>
            <p:cNvPr id="327" name="TextBox 326"/>
            <p:cNvSpPr txBox="1"/>
            <p:nvPr/>
          </p:nvSpPr>
          <p:spPr>
            <a:xfrm>
              <a:off x="684335" y="4544598"/>
              <a:ext cx="33374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TF1</a:t>
              </a:r>
              <a:endParaRPr lang="en-US" sz="800" b="1" dirty="0"/>
            </a:p>
          </p:txBody>
        </p:sp>
      </p:grpSp>
      <p:sp>
        <p:nvSpPr>
          <p:cNvPr id="322" name="Oval 321"/>
          <p:cNvSpPr/>
          <p:nvPr/>
        </p:nvSpPr>
        <p:spPr>
          <a:xfrm>
            <a:off x="2035742" y="3733705"/>
            <a:ext cx="320040" cy="32004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>
              <a:solidFill>
                <a:schemeClr val="tx1"/>
              </a:solidFill>
            </a:endParaRPr>
          </a:p>
        </p:txBody>
      </p:sp>
      <p:sp>
        <p:nvSpPr>
          <p:cNvPr id="323" name="TextBox 322"/>
          <p:cNvSpPr txBox="1"/>
          <p:nvPr/>
        </p:nvSpPr>
        <p:spPr>
          <a:xfrm>
            <a:off x="2028889" y="3786003"/>
            <a:ext cx="33374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TF2</a:t>
            </a:r>
            <a:endParaRPr lang="en-US" sz="800" b="1" dirty="0"/>
          </a:p>
        </p:txBody>
      </p:sp>
      <p:cxnSp>
        <p:nvCxnSpPr>
          <p:cNvPr id="316" name="Straight Connector 315"/>
          <p:cNvCxnSpPr/>
          <p:nvPr/>
        </p:nvCxnSpPr>
        <p:spPr>
          <a:xfrm>
            <a:off x="1491379" y="4029360"/>
            <a:ext cx="214835" cy="307098"/>
          </a:xfrm>
          <a:prstGeom prst="line">
            <a:avLst/>
          </a:prstGeom>
          <a:ln w="79375">
            <a:solidFill>
              <a:srgbClr val="043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/>
          <p:cNvCxnSpPr/>
          <p:nvPr/>
        </p:nvCxnSpPr>
        <p:spPr>
          <a:xfrm flipH="1">
            <a:off x="1932516" y="4005534"/>
            <a:ext cx="131452" cy="330924"/>
          </a:xfrm>
          <a:prstGeom prst="line">
            <a:avLst/>
          </a:prstGeom>
          <a:ln w="44450">
            <a:solidFill>
              <a:srgbClr val="043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5" name="Oval 334"/>
          <p:cNvSpPr/>
          <p:nvPr/>
        </p:nvSpPr>
        <p:spPr>
          <a:xfrm>
            <a:off x="2352760" y="4273729"/>
            <a:ext cx="320040" cy="32004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>
              <a:solidFill>
                <a:schemeClr val="tx1"/>
              </a:solidFill>
            </a:endParaRPr>
          </a:p>
        </p:txBody>
      </p:sp>
      <p:sp>
        <p:nvSpPr>
          <p:cNvPr id="336" name="TextBox 335"/>
          <p:cNvSpPr txBox="1"/>
          <p:nvPr/>
        </p:nvSpPr>
        <p:spPr>
          <a:xfrm>
            <a:off x="2361937" y="4326027"/>
            <a:ext cx="3016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G2</a:t>
            </a:r>
            <a:endParaRPr lang="en-US" sz="800" b="1" dirty="0"/>
          </a:p>
        </p:txBody>
      </p:sp>
      <p:cxnSp>
        <p:nvCxnSpPr>
          <p:cNvPr id="338" name="Straight Connector 337"/>
          <p:cNvCxnSpPr>
            <a:stCxn id="322" idx="5"/>
            <a:endCxn id="335" idx="0"/>
          </p:cNvCxnSpPr>
          <p:nvPr/>
        </p:nvCxnSpPr>
        <p:spPr>
          <a:xfrm>
            <a:off x="2308913" y="4006876"/>
            <a:ext cx="203867" cy="266853"/>
          </a:xfrm>
          <a:prstGeom prst="line">
            <a:avLst/>
          </a:prstGeom>
          <a:ln>
            <a:solidFill>
              <a:srgbClr val="0432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2" name="Oval 341"/>
          <p:cNvSpPr/>
          <p:nvPr/>
        </p:nvSpPr>
        <p:spPr>
          <a:xfrm>
            <a:off x="3380212" y="4273729"/>
            <a:ext cx="320040" cy="32004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>
              <a:solidFill>
                <a:schemeClr val="tx1"/>
              </a:solidFill>
            </a:endParaRPr>
          </a:p>
        </p:txBody>
      </p:sp>
      <p:sp>
        <p:nvSpPr>
          <p:cNvPr id="343" name="TextBox 342"/>
          <p:cNvSpPr txBox="1"/>
          <p:nvPr/>
        </p:nvSpPr>
        <p:spPr>
          <a:xfrm>
            <a:off x="3389389" y="4326027"/>
            <a:ext cx="3016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G1</a:t>
            </a:r>
            <a:endParaRPr lang="en-US" sz="800" b="1" dirty="0"/>
          </a:p>
        </p:txBody>
      </p:sp>
      <p:sp>
        <p:nvSpPr>
          <p:cNvPr id="348" name="Oval 347"/>
          <p:cNvSpPr/>
          <p:nvPr/>
        </p:nvSpPr>
        <p:spPr>
          <a:xfrm>
            <a:off x="4632132" y="3733705"/>
            <a:ext cx="320040" cy="32004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>
              <a:solidFill>
                <a:schemeClr val="tx1"/>
              </a:solidFill>
            </a:endParaRPr>
          </a:p>
        </p:txBody>
      </p:sp>
      <p:sp>
        <p:nvSpPr>
          <p:cNvPr id="349" name="TextBox 348"/>
          <p:cNvSpPr txBox="1"/>
          <p:nvPr/>
        </p:nvSpPr>
        <p:spPr>
          <a:xfrm>
            <a:off x="4589212" y="3786003"/>
            <a:ext cx="4058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RBP2</a:t>
            </a:r>
            <a:endParaRPr lang="en-US" sz="800" b="1" dirty="0"/>
          </a:p>
        </p:txBody>
      </p:sp>
      <p:sp>
        <p:nvSpPr>
          <p:cNvPr id="352" name="Oval 351"/>
          <p:cNvSpPr/>
          <p:nvPr/>
        </p:nvSpPr>
        <p:spPr>
          <a:xfrm>
            <a:off x="4086672" y="4273729"/>
            <a:ext cx="320040" cy="32004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>
              <a:solidFill>
                <a:schemeClr val="tx1"/>
              </a:solidFill>
            </a:endParaRPr>
          </a:p>
        </p:txBody>
      </p:sp>
      <p:sp>
        <p:nvSpPr>
          <p:cNvPr id="353" name="TextBox 352"/>
          <p:cNvSpPr txBox="1"/>
          <p:nvPr/>
        </p:nvSpPr>
        <p:spPr>
          <a:xfrm>
            <a:off x="4095849" y="4326027"/>
            <a:ext cx="3016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G3</a:t>
            </a:r>
            <a:endParaRPr lang="en-US" sz="800" b="1" dirty="0"/>
          </a:p>
        </p:txBody>
      </p:sp>
      <p:sp>
        <p:nvSpPr>
          <p:cNvPr id="345" name="Oval 344"/>
          <p:cNvSpPr/>
          <p:nvPr/>
        </p:nvSpPr>
        <p:spPr>
          <a:xfrm>
            <a:off x="3781053" y="3733705"/>
            <a:ext cx="320040" cy="32004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>
              <a:solidFill>
                <a:schemeClr val="tx1"/>
              </a:solidFill>
            </a:endParaRPr>
          </a:p>
        </p:txBody>
      </p:sp>
      <p:sp>
        <p:nvSpPr>
          <p:cNvPr id="346" name="TextBox 345"/>
          <p:cNvSpPr txBox="1"/>
          <p:nvPr/>
        </p:nvSpPr>
        <p:spPr>
          <a:xfrm>
            <a:off x="3738133" y="3786003"/>
            <a:ext cx="40588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RBP1</a:t>
            </a:r>
            <a:endParaRPr lang="en-US" sz="800" b="1" dirty="0"/>
          </a:p>
        </p:txBody>
      </p:sp>
      <p:cxnSp>
        <p:nvCxnSpPr>
          <p:cNvPr id="384" name="Straight Connector 383"/>
          <p:cNvCxnSpPr>
            <a:endCxn id="342" idx="7"/>
          </p:cNvCxnSpPr>
          <p:nvPr/>
        </p:nvCxnSpPr>
        <p:spPr>
          <a:xfrm flipH="1">
            <a:off x="3653383" y="4012319"/>
            <a:ext cx="174540" cy="308279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6" name="Straight Connector 385"/>
          <p:cNvCxnSpPr>
            <a:stCxn id="352" idx="0"/>
            <a:endCxn id="345" idx="5"/>
          </p:cNvCxnSpPr>
          <p:nvPr/>
        </p:nvCxnSpPr>
        <p:spPr>
          <a:xfrm flipH="1" flipV="1">
            <a:off x="4054224" y="4006876"/>
            <a:ext cx="192468" cy="266853"/>
          </a:xfrm>
          <a:prstGeom prst="line">
            <a:avLst/>
          </a:prstGeom>
          <a:ln w="635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8" name="Straight Connector 387"/>
          <p:cNvCxnSpPr>
            <a:stCxn id="352" idx="7"/>
            <a:endCxn id="348" idx="3"/>
          </p:cNvCxnSpPr>
          <p:nvPr/>
        </p:nvCxnSpPr>
        <p:spPr>
          <a:xfrm flipV="1">
            <a:off x="4359843" y="4006876"/>
            <a:ext cx="319158" cy="313722"/>
          </a:xfrm>
          <a:prstGeom prst="line">
            <a:avLst/>
          </a:prstGeom>
          <a:ln w="3175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8" name="Oval 357"/>
          <p:cNvSpPr/>
          <p:nvPr/>
        </p:nvSpPr>
        <p:spPr>
          <a:xfrm>
            <a:off x="5746817" y="4273729"/>
            <a:ext cx="320040" cy="32004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>
              <a:solidFill>
                <a:schemeClr val="tx1"/>
              </a:solidFill>
            </a:endParaRPr>
          </a:p>
        </p:txBody>
      </p:sp>
      <p:sp>
        <p:nvSpPr>
          <p:cNvPr id="359" name="TextBox 358"/>
          <p:cNvSpPr txBox="1"/>
          <p:nvPr/>
        </p:nvSpPr>
        <p:spPr>
          <a:xfrm>
            <a:off x="5755994" y="4326027"/>
            <a:ext cx="30168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G1</a:t>
            </a:r>
            <a:endParaRPr lang="en-US" sz="800" b="1" dirty="0"/>
          </a:p>
        </p:txBody>
      </p:sp>
      <p:sp>
        <p:nvSpPr>
          <p:cNvPr id="361" name="Oval 360"/>
          <p:cNvSpPr/>
          <p:nvPr/>
        </p:nvSpPr>
        <p:spPr>
          <a:xfrm>
            <a:off x="6147658" y="3733705"/>
            <a:ext cx="320040" cy="320040"/>
          </a:xfrm>
          <a:prstGeom prst="ellipse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b="1">
              <a:solidFill>
                <a:schemeClr val="tx1"/>
              </a:solidFill>
            </a:endParaRPr>
          </a:p>
        </p:txBody>
      </p:sp>
      <p:sp>
        <p:nvSpPr>
          <p:cNvPr id="362" name="TextBox 361"/>
          <p:cNvSpPr txBox="1"/>
          <p:nvPr/>
        </p:nvSpPr>
        <p:spPr>
          <a:xfrm>
            <a:off x="6104738" y="3786003"/>
            <a:ext cx="434734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b="1" dirty="0" smtClean="0"/>
              <a:t>miR-1</a:t>
            </a:r>
            <a:endParaRPr lang="en-US" sz="800" b="1" dirty="0"/>
          </a:p>
        </p:txBody>
      </p:sp>
      <p:cxnSp>
        <p:nvCxnSpPr>
          <p:cNvPr id="390" name="Straight Connector 389"/>
          <p:cNvCxnSpPr>
            <a:stCxn id="358" idx="7"/>
            <a:endCxn id="361" idx="3"/>
          </p:cNvCxnSpPr>
          <p:nvPr/>
        </p:nvCxnSpPr>
        <p:spPr>
          <a:xfrm flipV="1">
            <a:off x="6019988" y="4006876"/>
            <a:ext cx="174539" cy="313722"/>
          </a:xfrm>
          <a:prstGeom prst="line">
            <a:avLst/>
          </a:prstGeom>
          <a:ln w="38100">
            <a:solidFill>
              <a:srgbClr val="FF26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5" name="Group 474"/>
          <p:cNvGrpSpPr/>
          <p:nvPr/>
        </p:nvGrpSpPr>
        <p:grpSpPr>
          <a:xfrm>
            <a:off x="7175181" y="3733705"/>
            <a:ext cx="648113" cy="860064"/>
            <a:chOff x="6261592" y="4803713"/>
            <a:chExt cx="648113" cy="860064"/>
          </a:xfrm>
        </p:grpSpPr>
        <p:grpSp>
          <p:nvGrpSpPr>
            <p:cNvPr id="372" name="Group 371"/>
            <p:cNvGrpSpPr/>
            <p:nvPr/>
          </p:nvGrpSpPr>
          <p:grpSpPr>
            <a:xfrm>
              <a:off x="6589665" y="5343737"/>
              <a:ext cx="320040" cy="320040"/>
              <a:chOff x="6171894" y="4973956"/>
              <a:chExt cx="320040" cy="320040"/>
            </a:xfrm>
          </p:grpSpPr>
          <p:sp>
            <p:nvSpPr>
              <p:cNvPr id="364" name="Oval 363"/>
              <p:cNvSpPr/>
              <p:nvPr/>
            </p:nvSpPr>
            <p:spPr>
              <a:xfrm>
                <a:off x="6171894" y="4973956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65" name="TextBox 364"/>
              <p:cNvSpPr txBox="1"/>
              <p:nvPr/>
            </p:nvSpPr>
            <p:spPr>
              <a:xfrm>
                <a:off x="6181071" y="5026254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G1</a:t>
                </a:r>
                <a:endParaRPr lang="en-US" sz="800" b="1" dirty="0"/>
              </a:p>
            </p:txBody>
          </p:sp>
        </p:grpSp>
        <p:grpSp>
          <p:nvGrpSpPr>
            <p:cNvPr id="373" name="Group 372"/>
            <p:cNvGrpSpPr/>
            <p:nvPr/>
          </p:nvGrpSpPr>
          <p:grpSpPr>
            <a:xfrm>
              <a:off x="6261592" y="4803713"/>
              <a:ext cx="320040" cy="320040"/>
              <a:chOff x="6325084" y="4447447"/>
              <a:chExt cx="320040" cy="320040"/>
            </a:xfrm>
          </p:grpSpPr>
          <p:sp>
            <p:nvSpPr>
              <p:cNvPr id="366" name="Oval 365"/>
              <p:cNvSpPr/>
              <p:nvPr/>
            </p:nvSpPr>
            <p:spPr>
              <a:xfrm>
                <a:off x="6325084" y="4447447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67" name="TextBox 366"/>
              <p:cNvSpPr txBox="1"/>
              <p:nvPr/>
            </p:nvSpPr>
            <p:spPr>
              <a:xfrm>
                <a:off x="6334261" y="4499745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G3</a:t>
                </a:r>
                <a:endParaRPr lang="en-US" sz="800" b="1" dirty="0"/>
              </a:p>
            </p:txBody>
          </p:sp>
        </p:grpSp>
        <p:cxnSp>
          <p:nvCxnSpPr>
            <p:cNvPr id="392" name="Straight Connector 391"/>
            <p:cNvCxnSpPr>
              <a:stCxn id="366" idx="5"/>
              <a:endCxn id="364" idx="0"/>
            </p:cNvCxnSpPr>
            <p:nvPr/>
          </p:nvCxnSpPr>
          <p:spPr>
            <a:xfrm>
              <a:off x="6534763" y="5076884"/>
              <a:ext cx="214922" cy="266853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97" name="Picture 39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95403" y="4024037"/>
            <a:ext cx="279400" cy="279400"/>
          </a:xfrm>
          <a:prstGeom prst="rect">
            <a:avLst/>
          </a:prstGeom>
        </p:spPr>
      </p:pic>
      <p:pic>
        <p:nvPicPr>
          <p:cNvPr id="398" name="Picture 39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6340" y="4024037"/>
            <a:ext cx="279400" cy="279400"/>
          </a:xfrm>
          <a:prstGeom prst="rect">
            <a:avLst/>
          </a:prstGeom>
        </p:spPr>
      </p:pic>
      <p:pic>
        <p:nvPicPr>
          <p:cNvPr id="399" name="Picture 39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32735" y="4049437"/>
            <a:ext cx="279400" cy="228600"/>
          </a:xfrm>
          <a:prstGeom prst="rect">
            <a:avLst/>
          </a:prstGeom>
        </p:spPr>
      </p:pic>
      <p:grpSp>
        <p:nvGrpSpPr>
          <p:cNvPr id="7" name="Group 6"/>
          <p:cNvGrpSpPr/>
          <p:nvPr/>
        </p:nvGrpSpPr>
        <p:grpSpPr>
          <a:xfrm>
            <a:off x="8521572" y="3414982"/>
            <a:ext cx="2420621" cy="1497511"/>
            <a:chOff x="8521572" y="3610923"/>
            <a:chExt cx="2420621" cy="1497511"/>
          </a:xfrm>
        </p:grpSpPr>
        <p:grpSp>
          <p:nvGrpSpPr>
            <p:cNvPr id="425" name="Group 424"/>
            <p:cNvGrpSpPr/>
            <p:nvPr/>
          </p:nvGrpSpPr>
          <p:grpSpPr>
            <a:xfrm>
              <a:off x="9428432" y="4231546"/>
              <a:ext cx="320040" cy="320040"/>
              <a:chOff x="8877243" y="5118791"/>
              <a:chExt cx="320040" cy="320040"/>
            </a:xfrm>
          </p:grpSpPr>
          <p:sp>
            <p:nvSpPr>
              <p:cNvPr id="401" name="Oval 400"/>
              <p:cNvSpPr/>
              <p:nvPr/>
            </p:nvSpPr>
            <p:spPr>
              <a:xfrm>
                <a:off x="8877243" y="5118791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402" name="TextBox 401"/>
              <p:cNvSpPr txBox="1"/>
              <p:nvPr/>
            </p:nvSpPr>
            <p:spPr>
              <a:xfrm>
                <a:off x="8886420" y="5171089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G1</a:t>
                </a:r>
                <a:endParaRPr lang="en-US" sz="800" b="1" dirty="0"/>
              </a:p>
            </p:txBody>
          </p:sp>
        </p:grpSp>
        <p:grpSp>
          <p:nvGrpSpPr>
            <p:cNvPr id="403" name="Group 402"/>
            <p:cNvGrpSpPr/>
            <p:nvPr/>
          </p:nvGrpSpPr>
          <p:grpSpPr>
            <a:xfrm>
              <a:off x="9025576" y="3610923"/>
              <a:ext cx="333746" cy="320040"/>
              <a:chOff x="684335" y="4492300"/>
              <a:chExt cx="333746" cy="320040"/>
            </a:xfrm>
          </p:grpSpPr>
          <p:sp>
            <p:nvSpPr>
              <p:cNvPr id="412" name="Oval 411"/>
              <p:cNvSpPr/>
              <p:nvPr/>
            </p:nvSpPr>
            <p:spPr>
              <a:xfrm>
                <a:off x="695195" y="4492300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413" name="TextBox 412"/>
              <p:cNvSpPr txBox="1"/>
              <p:nvPr/>
            </p:nvSpPr>
            <p:spPr>
              <a:xfrm>
                <a:off x="684335" y="4544598"/>
                <a:ext cx="33374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TF1</a:t>
                </a:r>
                <a:endParaRPr lang="en-US" sz="800" b="1" dirty="0"/>
              </a:p>
            </p:txBody>
          </p:sp>
        </p:grpSp>
        <p:grpSp>
          <p:nvGrpSpPr>
            <p:cNvPr id="404" name="Group 403"/>
            <p:cNvGrpSpPr/>
            <p:nvPr/>
          </p:nvGrpSpPr>
          <p:grpSpPr>
            <a:xfrm>
              <a:off x="9811021" y="3610923"/>
              <a:ext cx="333746" cy="320040"/>
              <a:chOff x="1469780" y="4468474"/>
              <a:chExt cx="333746" cy="320040"/>
            </a:xfrm>
          </p:grpSpPr>
          <p:sp>
            <p:nvSpPr>
              <p:cNvPr id="410" name="Oval 409"/>
              <p:cNvSpPr/>
              <p:nvPr/>
            </p:nvSpPr>
            <p:spPr>
              <a:xfrm>
                <a:off x="1476633" y="4468474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411" name="TextBox 410"/>
              <p:cNvSpPr txBox="1"/>
              <p:nvPr/>
            </p:nvSpPr>
            <p:spPr>
              <a:xfrm>
                <a:off x="1469780" y="4520772"/>
                <a:ext cx="33374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TF2</a:t>
                </a:r>
                <a:endParaRPr lang="en-US" sz="800" b="1" dirty="0"/>
              </a:p>
            </p:txBody>
          </p:sp>
        </p:grpSp>
        <p:cxnSp>
          <p:nvCxnSpPr>
            <p:cNvPr id="405" name="Straight Connector 404"/>
            <p:cNvCxnSpPr>
              <a:stCxn id="412" idx="5"/>
            </p:cNvCxnSpPr>
            <p:nvPr/>
          </p:nvCxnSpPr>
          <p:spPr>
            <a:xfrm>
              <a:off x="9309607" y="3884094"/>
              <a:ext cx="178739" cy="403715"/>
            </a:xfrm>
            <a:prstGeom prst="line">
              <a:avLst/>
            </a:prstGeom>
            <a:ln w="793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6" name="Straight Connector 405"/>
            <p:cNvCxnSpPr>
              <a:stCxn id="410" idx="3"/>
            </p:cNvCxnSpPr>
            <p:nvPr/>
          </p:nvCxnSpPr>
          <p:spPr>
            <a:xfrm flipH="1">
              <a:off x="9714649" y="3884094"/>
              <a:ext cx="150094" cy="403715"/>
            </a:xfrm>
            <a:prstGeom prst="line">
              <a:avLst/>
            </a:prstGeom>
            <a:ln w="444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26" name="Group 425"/>
            <p:cNvGrpSpPr/>
            <p:nvPr/>
          </p:nvGrpSpPr>
          <p:grpSpPr>
            <a:xfrm>
              <a:off x="10568027" y="3610923"/>
              <a:ext cx="320040" cy="320040"/>
              <a:chOff x="9583703" y="5118791"/>
              <a:chExt cx="320040" cy="320040"/>
            </a:xfrm>
          </p:grpSpPr>
          <p:sp>
            <p:nvSpPr>
              <p:cNvPr id="407" name="Oval 406"/>
              <p:cNvSpPr/>
              <p:nvPr/>
            </p:nvSpPr>
            <p:spPr>
              <a:xfrm>
                <a:off x="9583703" y="5118791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408" name="TextBox 407"/>
              <p:cNvSpPr txBox="1"/>
              <p:nvPr/>
            </p:nvSpPr>
            <p:spPr>
              <a:xfrm>
                <a:off x="9592880" y="5171089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G2</a:t>
                </a:r>
                <a:endParaRPr lang="en-US" sz="800" b="1" dirty="0"/>
              </a:p>
            </p:txBody>
          </p:sp>
        </p:grpSp>
        <p:grpSp>
          <p:nvGrpSpPr>
            <p:cNvPr id="414" name="Group 413"/>
            <p:cNvGrpSpPr/>
            <p:nvPr/>
          </p:nvGrpSpPr>
          <p:grpSpPr>
            <a:xfrm>
              <a:off x="9604407" y="4788394"/>
              <a:ext cx="320040" cy="320040"/>
              <a:chOff x="3621867" y="5103067"/>
              <a:chExt cx="320040" cy="320040"/>
            </a:xfrm>
          </p:grpSpPr>
          <p:sp>
            <p:nvSpPr>
              <p:cNvPr id="415" name="Oval 414"/>
              <p:cNvSpPr/>
              <p:nvPr/>
            </p:nvSpPr>
            <p:spPr>
              <a:xfrm>
                <a:off x="3621867" y="5103067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416" name="TextBox 415"/>
              <p:cNvSpPr txBox="1"/>
              <p:nvPr/>
            </p:nvSpPr>
            <p:spPr>
              <a:xfrm>
                <a:off x="3631044" y="5155365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G3</a:t>
                </a:r>
                <a:endParaRPr lang="en-US" sz="800" b="1" dirty="0"/>
              </a:p>
            </p:txBody>
          </p:sp>
        </p:grpSp>
        <p:sp>
          <p:nvSpPr>
            <p:cNvPr id="417" name="Oval 416"/>
            <p:cNvSpPr/>
            <p:nvPr/>
          </p:nvSpPr>
          <p:spPr>
            <a:xfrm>
              <a:off x="8958133" y="4788394"/>
              <a:ext cx="320040" cy="32004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>
                <a:solidFill>
                  <a:schemeClr val="tx1"/>
                </a:solidFill>
              </a:endParaRPr>
            </a:p>
          </p:txBody>
        </p:sp>
        <p:sp>
          <p:nvSpPr>
            <p:cNvPr id="418" name="TextBox 417"/>
            <p:cNvSpPr txBox="1"/>
            <p:nvPr/>
          </p:nvSpPr>
          <p:spPr>
            <a:xfrm>
              <a:off x="8915213" y="4840692"/>
              <a:ext cx="40588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RBP2</a:t>
              </a:r>
              <a:endParaRPr lang="en-US" sz="800" b="1" dirty="0"/>
            </a:p>
          </p:txBody>
        </p:sp>
        <p:grpSp>
          <p:nvGrpSpPr>
            <p:cNvPr id="419" name="Group 418"/>
            <p:cNvGrpSpPr/>
            <p:nvPr/>
          </p:nvGrpSpPr>
          <p:grpSpPr>
            <a:xfrm>
              <a:off x="10536313" y="4788394"/>
              <a:ext cx="405880" cy="320040"/>
              <a:chOff x="4088311" y="4441143"/>
              <a:chExt cx="405880" cy="320040"/>
            </a:xfrm>
          </p:grpSpPr>
          <p:sp>
            <p:nvSpPr>
              <p:cNvPr id="420" name="Oval 419"/>
              <p:cNvSpPr/>
              <p:nvPr/>
            </p:nvSpPr>
            <p:spPr>
              <a:xfrm>
                <a:off x="4131231" y="4441143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421" name="TextBox 420"/>
              <p:cNvSpPr txBox="1"/>
              <p:nvPr/>
            </p:nvSpPr>
            <p:spPr>
              <a:xfrm>
                <a:off x="4088311" y="4493441"/>
                <a:ext cx="40588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RBP1</a:t>
                </a:r>
                <a:endParaRPr lang="en-US" sz="800" b="1" dirty="0"/>
              </a:p>
            </p:txBody>
          </p:sp>
        </p:grpSp>
        <p:sp>
          <p:nvSpPr>
            <p:cNvPr id="423" name="Oval 422"/>
            <p:cNvSpPr/>
            <p:nvPr/>
          </p:nvSpPr>
          <p:spPr>
            <a:xfrm>
              <a:off x="8564492" y="4231546"/>
              <a:ext cx="320040" cy="32004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>
                <a:solidFill>
                  <a:schemeClr val="tx1"/>
                </a:solidFill>
              </a:endParaRPr>
            </a:p>
          </p:txBody>
        </p:sp>
        <p:sp>
          <p:nvSpPr>
            <p:cNvPr id="424" name="TextBox 423"/>
            <p:cNvSpPr txBox="1"/>
            <p:nvPr/>
          </p:nvSpPr>
          <p:spPr>
            <a:xfrm>
              <a:off x="8521572" y="4283844"/>
              <a:ext cx="43473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miR-1</a:t>
              </a:r>
              <a:endParaRPr lang="en-US" sz="800" b="1" dirty="0"/>
            </a:p>
          </p:txBody>
        </p:sp>
        <p:cxnSp>
          <p:nvCxnSpPr>
            <p:cNvPr id="436" name="Straight Connector 435"/>
            <p:cNvCxnSpPr/>
            <p:nvPr/>
          </p:nvCxnSpPr>
          <p:spPr>
            <a:xfrm flipH="1">
              <a:off x="8884114" y="4391566"/>
              <a:ext cx="548640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1" name="Straight Connector 450"/>
            <p:cNvCxnSpPr>
              <a:endCxn id="402" idx="3"/>
            </p:cNvCxnSpPr>
            <p:nvPr/>
          </p:nvCxnSpPr>
          <p:spPr>
            <a:xfrm flipH="1" flipV="1">
              <a:off x="9739295" y="4391566"/>
              <a:ext cx="881872" cy="44369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3" name="Straight Connector 452"/>
            <p:cNvCxnSpPr>
              <a:stCxn id="410" idx="6"/>
              <a:endCxn id="408" idx="1"/>
            </p:cNvCxnSpPr>
            <p:nvPr/>
          </p:nvCxnSpPr>
          <p:spPr>
            <a:xfrm>
              <a:off x="10137914" y="3770943"/>
              <a:ext cx="43929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6" name="Straight Connector 455"/>
            <p:cNvCxnSpPr/>
            <p:nvPr/>
          </p:nvCxnSpPr>
          <p:spPr>
            <a:xfrm>
              <a:off x="9276642" y="4948414"/>
              <a:ext cx="329184" cy="0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9" name="Straight Connector 458"/>
            <p:cNvCxnSpPr>
              <a:stCxn id="401" idx="4"/>
              <a:endCxn id="415" idx="0"/>
            </p:cNvCxnSpPr>
            <p:nvPr/>
          </p:nvCxnSpPr>
          <p:spPr>
            <a:xfrm>
              <a:off x="9588452" y="4551586"/>
              <a:ext cx="175975" cy="236808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2" name="Straight Connector 461"/>
            <p:cNvCxnSpPr>
              <a:stCxn id="421" idx="1"/>
              <a:endCxn id="415" idx="6"/>
            </p:cNvCxnSpPr>
            <p:nvPr/>
          </p:nvCxnSpPr>
          <p:spPr>
            <a:xfrm flipH="1">
              <a:off x="9924447" y="4948414"/>
              <a:ext cx="640080" cy="0"/>
            </a:xfrm>
            <a:prstGeom prst="line">
              <a:avLst/>
            </a:prstGeom>
            <a:ln w="444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76" name="TextBox 475"/>
          <p:cNvSpPr txBox="1"/>
          <p:nvPr/>
        </p:nvSpPr>
        <p:spPr>
          <a:xfrm>
            <a:off x="1574748" y="3023683"/>
            <a:ext cx="766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432FF"/>
                </a:solidFill>
              </a:rPr>
              <a:t>TF-gene</a:t>
            </a:r>
            <a:endParaRPr lang="en-US" sz="1400" dirty="0">
              <a:solidFill>
                <a:srgbClr val="0432FF"/>
              </a:solidFill>
            </a:endParaRPr>
          </a:p>
        </p:txBody>
      </p:sp>
      <p:sp>
        <p:nvSpPr>
          <p:cNvPr id="477" name="TextBox 476"/>
          <p:cNvSpPr txBox="1"/>
          <p:nvPr/>
        </p:nvSpPr>
        <p:spPr>
          <a:xfrm>
            <a:off x="5594500" y="3023683"/>
            <a:ext cx="1097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miRNA-gene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78" name="TextBox 477"/>
          <p:cNvSpPr txBox="1"/>
          <p:nvPr/>
        </p:nvSpPr>
        <p:spPr>
          <a:xfrm>
            <a:off x="3747564" y="3023683"/>
            <a:ext cx="880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9437FF"/>
                </a:solidFill>
              </a:rPr>
              <a:t>RBP-gene</a:t>
            </a:r>
            <a:endParaRPr lang="en-US" sz="1400" dirty="0">
              <a:solidFill>
                <a:srgbClr val="9437FF"/>
              </a:solidFill>
            </a:endParaRPr>
          </a:p>
        </p:txBody>
      </p:sp>
      <p:sp>
        <p:nvSpPr>
          <p:cNvPr id="479" name="TextBox 478"/>
          <p:cNvSpPr txBox="1"/>
          <p:nvPr/>
        </p:nvSpPr>
        <p:spPr>
          <a:xfrm>
            <a:off x="7291488" y="3023683"/>
            <a:ext cx="4154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PPI</a:t>
            </a:r>
            <a:endParaRPr lang="en-US" sz="1400" dirty="0"/>
          </a:p>
        </p:txBody>
      </p:sp>
      <p:sp>
        <p:nvSpPr>
          <p:cNvPr id="480" name="TextBox 479"/>
          <p:cNvSpPr txBox="1"/>
          <p:nvPr/>
        </p:nvSpPr>
        <p:spPr>
          <a:xfrm>
            <a:off x="9285670" y="3023683"/>
            <a:ext cx="892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Meta-Net</a:t>
            </a:r>
            <a:endParaRPr lang="en-US" sz="1400" dirty="0"/>
          </a:p>
        </p:txBody>
      </p:sp>
      <p:sp>
        <p:nvSpPr>
          <p:cNvPr id="4" name="TextBox 3"/>
          <p:cNvSpPr txBox="1"/>
          <p:nvPr/>
        </p:nvSpPr>
        <p:spPr>
          <a:xfrm>
            <a:off x="214531" y="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</a:t>
            </a:r>
            <a:endParaRPr lang="en-US"/>
          </a:p>
        </p:txBody>
      </p:sp>
      <p:sp>
        <p:nvSpPr>
          <p:cNvPr id="371" name="TextBox 370"/>
          <p:cNvSpPr txBox="1"/>
          <p:nvPr/>
        </p:nvSpPr>
        <p:spPr>
          <a:xfrm>
            <a:off x="214531" y="2928260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2363195" y="129479"/>
            <a:ext cx="182880" cy="182880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4" name="5-Point Star 373"/>
          <p:cNvSpPr/>
          <p:nvPr/>
        </p:nvSpPr>
        <p:spPr>
          <a:xfrm>
            <a:off x="4366085" y="107004"/>
            <a:ext cx="182880" cy="182880"/>
          </a:xfrm>
          <a:prstGeom prst="star5">
            <a:avLst/>
          </a:prstGeom>
          <a:pattFill prst="narVert">
            <a:fgClr>
              <a:schemeClr val="accent4">
                <a:lumMod val="20000"/>
                <a:lumOff val="80000"/>
              </a:schemeClr>
            </a:fgClr>
            <a:bgClr>
              <a:schemeClr val="bg1">
                <a:lumMod val="50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6" name="5-Point Star 375"/>
          <p:cNvSpPr/>
          <p:nvPr/>
        </p:nvSpPr>
        <p:spPr>
          <a:xfrm>
            <a:off x="7979580" y="129479"/>
            <a:ext cx="182880" cy="182880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0" name="5-Point Star 379"/>
          <p:cNvSpPr/>
          <p:nvPr/>
        </p:nvSpPr>
        <p:spPr>
          <a:xfrm>
            <a:off x="6043878" y="1109832"/>
            <a:ext cx="182880" cy="182880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1" name="5-Point Star 380"/>
          <p:cNvSpPr/>
          <p:nvPr/>
        </p:nvSpPr>
        <p:spPr>
          <a:xfrm>
            <a:off x="7175112" y="1118727"/>
            <a:ext cx="182880" cy="182880"/>
          </a:xfrm>
          <a:prstGeom prst="star5">
            <a:avLst/>
          </a:prstGeom>
          <a:pattFill prst="narVert">
            <a:fgClr>
              <a:schemeClr val="accent4">
                <a:lumMod val="20000"/>
                <a:lumOff val="80000"/>
              </a:schemeClr>
            </a:fgClr>
            <a:bgClr>
              <a:schemeClr val="bg1">
                <a:lumMod val="50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2" name="5-Point Star 381"/>
          <p:cNvSpPr/>
          <p:nvPr/>
        </p:nvSpPr>
        <p:spPr>
          <a:xfrm>
            <a:off x="7176843" y="912516"/>
            <a:ext cx="182880" cy="182880"/>
          </a:xfrm>
          <a:prstGeom prst="star5">
            <a:avLst/>
          </a:prstGeom>
          <a:pattFill prst="narVert">
            <a:fgClr>
              <a:schemeClr val="accent4">
                <a:lumMod val="20000"/>
                <a:lumOff val="80000"/>
              </a:schemeClr>
            </a:fgClr>
            <a:bgClr>
              <a:schemeClr val="bg1">
                <a:lumMod val="50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3" name="5-Point Star 382"/>
          <p:cNvSpPr/>
          <p:nvPr/>
        </p:nvSpPr>
        <p:spPr>
          <a:xfrm>
            <a:off x="7163706" y="727289"/>
            <a:ext cx="182880" cy="182880"/>
          </a:xfrm>
          <a:prstGeom prst="star5">
            <a:avLst/>
          </a:prstGeom>
          <a:pattFill prst="narVert">
            <a:fgClr>
              <a:schemeClr val="accent4">
                <a:lumMod val="20000"/>
                <a:lumOff val="80000"/>
              </a:schemeClr>
            </a:fgClr>
            <a:bgClr>
              <a:schemeClr val="bg1">
                <a:lumMod val="50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5" name="5-Point Star 384"/>
          <p:cNvSpPr/>
          <p:nvPr/>
        </p:nvSpPr>
        <p:spPr>
          <a:xfrm>
            <a:off x="3580825" y="2447891"/>
            <a:ext cx="182880" cy="182880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7" name="5-Point Star 386"/>
          <p:cNvSpPr/>
          <p:nvPr/>
        </p:nvSpPr>
        <p:spPr>
          <a:xfrm>
            <a:off x="9678847" y="2514354"/>
            <a:ext cx="182880" cy="182880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9" name="5-Point Star 388"/>
          <p:cNvSpPr/>
          <p:nvPr/>
        </p:nvSpPr>
        <p:spPr>
          <a:xfrm>
            <a:off x="7349457" y="1696182"/>
            <a:ext cx="182880" cy="182880"/>
          </a:xfrm>
          <a:prstGeom prst="star5">
            <a:avLst/>
          </a:prstGeom>
          <a:pattFill prst="narVert">
            <a:fgClr>
              <a:schemeClr val="accent4">
                <a:lumMod val="20000"/>
                <a:lumOff val="80000"/>
              </a:schemeClr>
            </a:fgClr>
            <a:bgClr>
              <a:schemeClr val="bg1">
                <a:lumMod val="50000"/>
              </a:schemeClr>
            </a:bgClr>
          </a:patt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52" name="Group 451"/>
          <p:cNvGrpSpPr/>
          <p:nvPr/>
        </p:nvGrpSpPr>
        <p:grpSpPr>
          <a:xfrm>
            <a:off x="4562818" y="5189702"/>
            <a:ext cx="2420621" cy="1497511"/>
            <a:chOff x="8521572" y="3610923"/>
            <a:chExt cx="2420621" cy="1497511"/>
          </a:xfrm>
        </p:grpSpPr>
        <p:grpSp>
          <p:nvGrpSpPr>
            <p:cNvPr id="454" name="Group 453"/>
            <p:cNvGrpSpPr/>
            <p:nvPr/>
          </p:nvGrpSpPr>
          <p:grpSpPr>
            <a:xfrm>
              <a:off x="9428432" y="4231546"/>
              <a:ext cx="320040" cy="320040"/>
              <a:chOff x="8877243" y="5118791"/>
              <a:chExt cx="320040" cy="320040"/>
            </a:xfrm>
          </p:grpSpPr>
          <p:sp>
            <p:nvSpPr>
              <p:cNvPr id="499" name="Oval 498"/>
              <p:cNvSpPr/>
              <p:nvPr/>
            </p:nvSpPr>
            <p:spPr>
              <a:xfrm>
                <a:off x="8877243" y="5118791"/>
                <a:ext cx="320040" cy="320040"/>
              </a:xfrm>
              <a:prstGeom prst="ellipse">
                <a:avLst/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00" name="TextBox 499"/>
              <p:cNvSpPr txBox="1"/>
              <p:nvPr/>
            </p:nvSpPr>
            <p:spPr>
              <a:xfrm>
                <a:off x="8886420" y="5171089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G1</a:t>
                </a:r>
                <a:endParaRPr lang="en-US" sz="800" b="1" dirty="0"/>
              </a:p>
            </p:txBody>
          </p:sp>
        </p:grpSp>
        <p:grpSp>
          <p:nvGrpSpPr>
            <p:cNvPr id="455" name="Group 454"/>
            <p:cNvGrpSpPr/>
            <p:nvPr/>
          </p:nvGrpSpPr>
          <p:grpSpPr>
            <a:xfrm>
              <a:off x="9025576" y="3610923"/>
              <a:ext cx="333746" cy="320040"/>
              <a:chOff x="684335" y="4492300"/>
              <a:chExt cx="333746" cy="320040"/>
            </a:xfrm>
          </p:grpSpPr>
          <p:sp>
            <p:nvSpPr>
              <p:cNvPr id="497" name="Oval 496"/>
              <p:cNvSpPr/>
              <p:nvPr/>
            </p:nvSpPr>
            <p:spPr>
              <a:xfrm>
                <a:off x="695195" y="4492300"/>
                <a:ext cx="320040" cy="32004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498" name="TextBox 497"/>
              <p:cNvSpPr txBox="1"/>
              <p:nvPr/>
            </p:nvSpPr>
            <p:spPr>
              <a:xfrm>
                <a:off x="684335" y="4544598"/>
                <a:ext cx="33374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TF1</a:t>
                </a:r>
                <a:endParaRPr lang="en-US" sz="800" b="1" dirty="0"/>
              </a:p>
            </p:txBody>
          </p:sp>
        </p:grpSp>
        <p:grpSp>
          <p:nvGrpSpPr>
            <p:cNvPr id="457" name="Group 456"/>
            <p:cNvGrpSpPr/>
            <p:nvPr/>
          </p:nvGrpSpPr>
          <p:grpSpPr>
            <a:xfrm>
              <a:off x="9811021" y="3610923"/>
              <a:ext cx="333746" cy="320040"/>
              <a:chOff x="1469780" y="4468474"/>
              <a:chExt cx="333746" cy="320040"/>
            </a:xfrm>
          </p:grpSpPr>
          <p:sp>
            <p:nvSpPr>
              <p:cNvPr id="495" name="Oval 494"/>
              <p:cNvSpPr/>
              <p:nvPr/>
            </p:nvSpPr>
            <p:spPr>
              <a:xfrm>
                <a:off x="1476633" y="4468474"/>
                <a:ext cx="320040" cy="320040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  <a:alpha val="5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496" name="TextBox 495"/>
              <p:cNvSpPr txBox="1"/>
              <p:nvPr/>
            </p:nvSpPr>
            <p:spPr>
              <a:xfrm>
                <a:off x="1469780" y="4520772"/>
                <a:ext cx="33374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TF2</a:t>
                </a:r>
                <a:endParaRPr lang="en-US" sz="800" b="1" dirty="0"/>
              </a:p>
            </p:txBody>
          </p:sp>
        </p:grpSp>
        <p:cxnSp>
          <p:nvCxnSpPr>
            <p:cNvPr id="458" name="Straight Connector 457"/>
            <p:cNvCxnSpPr/>
            <p:nvPr/>
          </p:nvCxnSpPr>
          <p:spPr>
            <a:xfrm>
              <a:off x="9309607" y="3884094"/>
              <a:ext cx="178739" cy="403715"/>
            </a:xfrm>
            <a:prstGeom prst="line">
              <a:avLst/>
            </a:prstGeom>
            <a:ln w="793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0" name="Straight Connector 459"/>
            <p:cNvCxnSpPr/>
            <p:nvPr/>
          </p:nvCxnSpPr>
          <p:spPr>
            <a:xfrm flipH="1">
              <a:off x="9714649" y="3884094"/>
              <a:ext cx="150094" cy="403715"/>
            </a:xfrm>
            <a:prstGeom prst="line">
              <a:avLst/>
            </a:prstGeom>
            <a:ln w="444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461" name="Group 460"/>
            <p:cNvGrpSpPr/>
            <p:nvPr/>
          </p:nvGrpSpPr>
          <p:grpSpPr>
            <a:xfrm>
              <a:off x="10568027" y="3610923"/>
              <a:ext cx="320040" cy="320040"/>
              <a:chOff x="9583703" y="5118791"/>
              <a:chExt cx="320040" cy="320040"/>
            </a:xfrm>
          </p:grpSpPr>
          <p:sp>
            <p:nvSpPr>
              <p:cNvPr id="493" name="Oval 492"/>
              <p:cNvSpPr/>
              <p:nvPr/>
            </p:nvSpPr>
            <p:spPr>
              <a:xfrm>
                <a:off x="9583703" y="5118791"/>
                <a:ext cx="320040" cy="320040"/>
              </a:xfrm>
              <a:prstGeom prst="ellipse">
                <a:avLst/>
              </a:prstGeom>
              <a:solidFill>
                <a:schemeClr val="accent4">
                  <a:alpha val="2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494" name="TextBox 493"/>
              <p:cNvSpPr txBox="1"/>
              <p:nvPr/>
            </p:nvSpPr>
            <p:spPr>
              <a:xfrm>
                <a:off x="9592880" y="5171089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G2</a:t>
                </a:r>
                <a:endParaRPr lang="en-US" sz="800" b="1" dirty="0"/>
              </a:p>
            </p:txBody>
          </p:sp>
        </p:grpSp>
        <p:grpSp>
          <p:nvGrpSpPr>
            <p:cNvPr id="464" name="Group 463"/>
            <p:cNvGrpSpPr/>
            <p:nvPr/>
          </p:nvGrpSpPr>
          <p:grpSpPr>
            <a:xfrm>
              <a:off x="9604407" y="4788394"/>
              <a:ext cx="320040" cy="320040"/>
              <a:chOff x="3621867" y="5103067"/>
              <a:chExt cx="320040" cy="320040"/>
            </a:xfrm>
          </p:grpSpPr>
          <p:sp>
            <p:nvSpPr>
              <p:cNvPr id="491" name="Oval 490"/>
              <p:cNvSpPr/>
              <p:nvPr/>
            </p:nvSpPr>
            <p:spPr>
              <a:xfrm>
                <a:off x="3621867" y="5103067"/>
                <a:ext cx="320040" cy="320040"/>
              </a:xfrm>
              <a:prstGeom prst="ellipse">
                <a:avLst/>
              </a:prstGeom>
              <a:solidFill>
                <a:schemeClr val="accent4">
                  <a:lumMod val="75000"/>
                  <a:alpha val="4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492" name="TextBox 491"/>
              <p:cNvSpPr txBox="1"/>
              <p:nvPr/>
            </p:nvSpPr>
            <p:spPr>
              <a:xfrm>
                <a:off x="3631044" y="5155365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G3</a:t>
                </a:r>
                <a:endParaRPr lang="en-US" sz="800" b="1" dirty="0"/>
              </a:p>
            </p:txBody>
          </p:sp>
        </p:grpSp>
        <p:sp>
          <p:nvSpPr>
            <p:cNvPr id="465" name="Oval 464"/>
            <p:cNvSpPr/>
            <p:nvPr/>
          </p:nvSpPr>
          <p:spPr>
            <a:xfrm>
              <a:off x="8958133" y="4788394"/>
              <a:ext cx="320040" cy="32004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>
                <a:solidFill>
                  <a:schemeClr val="tx1"/>
                </a:solidFill>
              </a:endParaRPr>
            </a:p>
          </p:txBody>
        </p:sp>
        <p:sp>
          <p:nvSpPr>
            <p:cNvPr id="466" name="TextBox 465"/>
            <p:cNvSpPr txBox="1"/>
            <p:nvPr/>
          </p:nvSpPr>
          <p:spPr>
            <a:xfrm>
              <a:off x="8915213" y="4840692"/>
              <a:ext cx="40588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RBP1</a:t>
              </a:r>
              <a:endParaRPr lang="en-US" sz="800" b="1" dirty="0"/>
            </a:p>
          </p:txBody>
        </p:sp>
        <p:grpSp>
          <p:nvGrpSpPr>
            <p:cNvPr id="467" name="Group 466"/>
            <p:cNvGrpSpPr/>
            <p:nvPr/>
          </p:nvGrpSpPr>
          <p:grpSpPr>
            <a:xfrm>
              <a:off x="10536313" y="4788394"/>
              <a:ext cx="405880" cy="320040"/>
              <a:chOff x="4088311" y="4441143"/>
              <a:chExt cx="405880" cy="320040"/>
            </a:xfrm>
          </p:grpSpPr>
          <p:sp>
            <p:nvSpPr>
              <p:cNvPr id="489" name="Oval 488"/>
              <p:cNvSpPr/>
              <p:nvPr/>
            </p:nvSpPr>
            <p:spPr>
              <a:xfrm>
                <a:off x="4131231" y="4441143"/>
                <a:ext cx="320040" cy="32004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490" name="TextBox 489"/>
              <p:cNvSpPr txBox="1"/>
              <p:nvPr/>
            </p:nvSpPr>
            <p:spPr>
              <a:xfrm>
                <a:off x="4088311" y="4493441"/>
                <a:ext cx="40588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RBP2</a:t>
                </a:r>
                <a:endParaRPr lang="en-US" sz="800" b="1" dirty="0"/>
              </a:p>
            </p:txBody>
          </p:sp>
        </p:grpSp>
        <p:sp>
          <p:nvSpPr>
            <p:cNvPr id="468" name="Oval 467"/>
            <p:cNvSpPr/>
            <p:nvPr/>
          </p:nvSpPr>
          <p:spPr>
            <a:xfrm>
              <a:off x="8564492" y="4231546"/>
              <a:ext cx="320040" cy="32004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>
                <a:solidFill>
                  <a:schemeClr val="tx1"/>
                </a:solidFill>
              </a:endParaRPr>
            </a:p>
          </p:txBody>
        </p:sp>
        <p:sp>
          <p:nvSpPr>
            <p:cNvPr id="469" name="TextBox 468"/>
            <p:cNvSpPr txBox="1"/>
            <p:nvPr/>
          </p:nvSpPr>
          <p:spPr>
            <a:xfrm>
              <a:off x="8521572" y="4283844"/>
              <a:ext cx="43473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miR-1</a:t>
              </a:r>
              <a:endParaRPr lang="en-US" sz="800" b="1" dirty="0"/>
            </a:p>
          </p:txBody>
        </p:sp>
        <p:cxnSp>
          <p:nvCxnSpPr>
            <p:cNvPr id="470" name="Straight Connector 469"/>
            <p:cNvCxnSpPr/>
            <p:nvPr/>
          </p:nvCxnSpPr>
          <p:spPr>
            <a:xfrm flipH="1">
              <a:off x="8884114" y="4391566"/>
              <a:ext cx="548640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1" name="Straight Connector 470"/>
            <p:cNvCxnSpPr/>
            <p:nvPr/>
          </p:nvCxnSpPr>
          <p:spPr>
            <a:xfrm flipH="1" flipV="1">
              <a:off x="9739295" y="4391566"/>
              <a:ext cx="881872" cy="44369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2" name="Straight Connector 481"/>
            <p:cNvCxnSpPr/>
            <p:nvPr/>
          </p:nvCxnSpPr>
          <p:spPr>
            <a:xfrm>
              <a:off x="10137914" y="3770943"/>
              <a:ext cx="43929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6" name="Straight Connector 485"/>
            <p:cNvCxnSpPr/>
            <p:nvPr/>
          </p:nvCxnSpPr>
          <p:spPr>
            <a:xfrm>
              <a:off x="9276642" y="4948414"/>
              <a:ext cx="329184" cy="0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7" name="Straight Connector 486"/>
            <p:cNvCxnSpPr/>
            <p:nvPr/>
          </p:nvCxnSpPr>
          <p:spPr>
            <a:xfrm>
              <a:off x="9588452" y="4551586"/>
              <a:ext cx="175975" cy="236808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8" name="Straight Connector 487"/>
            <p:cNvCxnSpPr/>
            <p:nvPr/>
          </p:nvCxnSpPr>
          <p:spPr>
            <a:xfrm flipH="1">
              <a:off x="9924447" y="4948414"/>
              <a:ext cx="640080" cy="0"/>
            </a:xfrm>
            <a:prstGeom prst="line">
              <a:avLst/>
            </a:prstGeom>
            <a:ln w="444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01" name="Group 500"/>
          <p:cNvGrpSpPr/>
          <p:nvPr/>
        </p:nvGrpSpPr>
        <p:grpSpPr>
          <a:xfrm>
            <a:off x="1058385" y="5189702"/>
            <a:ext cx="2420621" cy="1497511"/>
            <a:chOff x="8521572" y="3610923"/>
            <a:chExt cx="2420621" cy="1497511"/>
          </a:xfrm>
        </p:grpSpPr>
        <p:grpSp>
          <p:nvGrpSpPr>
            <p:cNvPr id="502" name="Group 501"/>
            <p:cNvGrpSpPr/>
            <p:nvPr/>
          </p:nvGrpSpPr>
          <p:grpSpPr>
            <a:xfrm>
              <a:off x="9428432" y="4231546"/>
              <a:ext cx="320040" cy="320040"/>
              <a:chOff x="8877243" y="5118791"/>
              <a:chExt cx="320040" cy="320040"/>
            </a:xfrm>
          </p:grpSpPr>
          <p:sp>
            <p:nvSpPr>
              <p:cNvPr id="530" name="Oval 529"/>
              <p:cNvSpPr/>
              <p:nvPr/>
            </p:nvSpPr>
            <p:spPr>
              <a:xfrm>
                <a:off x="8877243" y="5118791"/>
                <a:ext cx="320040" cy="320040"/>
              </a:xfrm>
              <a:prstGeom prst="ellipse">
                <a:avLst/>
              </a:prstGeom>
              <a:solidFill>
                <a:schemeClr val="accent4">
                  <a:lumMod val="75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31" name="TextBox 530"/>
              <p:cNvSpPr txBox="1"/>
              <p:nvPr/>
            </p:nvSpPr>
            <p:spPr>
              <a:xfrm>
                <a:off x="8886420" y="5171089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G1</a:t>
                </a:r>
                <a:endParaRPr lang="en-US" sz="800" b="1" dirty="0"/>
              </a:p>
            </p:txBody>
          </p:sp>
        </p:grpSp>
        <p:grpSp>
          <p:nvGrpSpPr>
            <p:cNvPr id="503" name="Group 502"/>
            <p:cNvGrpSpPr/>
            <p:nvPr/>
          </p:nvGrpSpPr>
          <p:grpSpPr>
            <a:xfrm>
              <a:off x="9025576" y="3610923"/>
              <a:ext cx="333746" cy="320040"/>
              <a:chOff x="684335" y="4492300"/>
              <a:chExt cx="333746" cy="320040"/>
            </a:xfrm>
          </p:grpSpPr>
          <p:sp>
            <p:nvSpPr>
              <p:cNvPr id="528" name="Oval 527"/>
              <p:cNvSpPr/>
              <p:nvPr/>
            </p:nvSpPr>
            <p:spPr>
              <a:xfrm>
                <a:off x="695195" y="4492300"/>
                <a:ext cx="320040" cy="32004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29" name="TextBox 528"/>
              <p:cNvSpPr txBox="1"/>
              <p:nvPr/>
            </p:nvSpPr>
            <p:spPr>
              <a:xfrm>
                <a:off x="684335" y="4544598"/>
                <a:ext cx="33374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TF1</a:t>
                </a:r>
                <a:endParaRPr lang="en-US" sz="800" b="1" dirty="0"/>
              </a:p>
            </p:txBody>
          </p:sp>
        </p:grpSp>
        <p:grpSp>
          <p:nvGrpSpPr>
            <p:cNvPr id="504" name="Group 503"/>
            <p:cNvGrpSpPr/>
            <p:nvPr/>
          </p:nvGrpSpPr>
          <p:grpSpPr>
            <a:xfrm>
              <a:off x="9811021" y="3610923"/>
              <a:ext cx="333746" cy="320040"/>
              <a:chOff x="1469780" y="4468474"/>
              <a:chExt cx="333746" cy="320040"/>
            </a:xfrm>
          </p:grpSpPr>
          <p:sp>
            <p:nvSpPr>
              <p:cNvPr id="526" name="Oval 525"/>
              <p:cNvSpPr/>
              <p:nvPr/>
            </p:nvSpPr>
            <p:spPr>
              <a:xfrm>
                <a:off x="1476633" y="4468474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27" name="TextBox 526"/>
              <p:cNvSpPr txBox="1"/>
              <p:nvPr/>
            </p:nvSpPr>
            <p:spPr>
              <a:xfrm>
                <a:off x="1469780" y="4520772"/>
                <a:ext cx="33374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TF2</a:t>
                </a:r>
                <a:endParaRPr lang="en-US" sz="800" b="1" dirty="0"/>
              </a:p>
            </p:txBody>
          </p:sp>
        </p:grpSp>
        <p:cxnSp>
          <p:nvCxnSpPr>
            <p:cNvPr id="505" name="Straight Connector 504"/>
            <p:cNvCxnSpPr/>
            <p:nvPr/>
          </p:nvCxnSpPr>
          <p:spPr>
            <a:xfrm>
              <a:off x="9309607" y="3884094"/>
              <a:ext cx="178739" cy="403715"/>
            </a:xfrm>
            <a:prstGeom prst="line">
              <a:avLst/>
            </a:prstGeom>
            <a:ln w="793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6" name="Straight Connector 505"/>
            <p:cNvCxnSpPr/>
            <p:nvPr/>
          </p:nvCxnSpPr>
          <p:spPr>
            <a:xfrm flipH="1">
              <a:off x="9714649" y="3884094"/>
              <a:ext cx="150094" cy="403715"/>
            </a:xfrm>
            <a:prstGeom prst="line">
              <a:avLst/>
            </a:prstGeom>
            <a:ln w="444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07" name="Group 506"/>
            <p:cNvGrpSpPr/>
            <p:nvPr/>
          </p:nvGrpSpPr>
          <p:grpSpPr>
            <a:xfrm>
              <a:off x="10568027" y="3610923"/>
              <a:ext cx="320040" cy="320040"/>
              <a:chOff x="9583703" y="5118791"/>
              <a:chExt cx="320040" cy="320040"/>
            </a:xfrm>
          </p:grpSpPr>
          <p:sp>
            <p:nvSpPr>
              <p:cNvPr id="524" name="Oval 523"/>
              <p:cNvSpPr/>
              <p:nvPr/>
            </p:nvSpPr>
            <p:spPr>
              <a:xfrm>
                <a:off x="9583703" y="5118791"/>
                <a:ext cx="320040" cy="320040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25" name="TextBox 524"/>
              <p:cNvSpPr txBox="1"/>
              <p:nvPr/>
            </p:nvSpPr>
            <p:spPr>
              <a:xfrm>
                <a:off x="9592880" y="5171089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G2</a:t>
                </a:r>
                <a:endParaRPr lang="en-US" sz="800" b="1" dirty="0"/>
              </a:p>
            </p:txBody>
          </p:sp>
        </p:grpSp>
        <p:grpSp>
          <p:nvGrpSpPr>
            <p:cNvPr id="508" name="Group 507"/>
            <p:cNvGrpSpPr/>
            <p:nvPr/>
          </p:nvGrpSpPr>
          <p:grpSpPr>
            <a:xfrm>
              <a:off x="9604407" y="4788394"/>
              <a:ext cx="320040" cy="320040"/>
              <a:chOff x="3621867" y="5103067"/>
              <a:chExt cx="320040" cy="320040"/>
            </a:xfrm>
          </p:grpSpPr>
          <p:sp>
            <p:nvSpPr>
              <p:cNvPr id="522" name="Oval 521"/>
              <p:cNvSpPr/>
              <p:nvPr/>
            </p:nvSpPr>
            <p:spPr>
              <a:xfrm>
                <a:off x="3621867" y="5103067"/>
                <a:ext cx="320040" cy="320040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23" name="TextBox 522"/>
              <p:cNvSpPr txBox="1"/>
              <p:nvPr/>
            </p:nvSpPr>
            <p:spPr>
              <a:xfrm>
                <a:off x="3631044" y="5155365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G3</a:t>
                </a:r>
                <a:endParaRPr lang="en-US" sz="800" b="1" dirty="0"/>
              </a:p>
            </p:txBody>
          </p:sp>
        </p:grpSp>
        <p:sp>
          <p:nvSpPr>
            <p:cNvPr id="509" name="Oval 508"/>
            <p:cNvSpPr/>
            <p:nvPr/>
          </p:nvSpPr>
          <p:spPr>
            <a:xfrm>
              <a:off x="8958133" y="4788394"/>
              <a:ext cx="320040" cy="320040"/>
            </a:xfrm>
            <a:prstGeom prst="ellipse">
              <a:avLst/>
            </a:prstGeom>
            <a:solidFill>
              <a:schemeClr val="accent4">
                <a:lumMod val="20000"/>
                <a:lumOff val="80000"/>
              </a:scheme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>
                <a:solidFill>
                  <a:schemeClr val="tx1"/>
                </a:solidFill>
              </a:endParaRPr>
            </a:p>
          </p:txBody>
        </p:sp>
        <p:sp>
          <p:nvSpPr>
            <p:cNvPr id="510" name="TextBox 509"/>
            <p:cNvSpPr txBox="1"/>
            <p:nvPr/>
          </p:nvSpPr>
          <p:spPr>
            <a:xfrm>
              <a:off x="8915213" y="4840692"/>
              <a:ext cx="40588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RBP1</a:t>
              </a:r>
              <a:endParaRPr lang="en-US" sz="800" b="1" dirty="0"/>
            </a:p>
          </p:txBody>
        </p:sp>
        <p:grpSp>
          <p:nvGrpSpPr>
            <p:cNvPr id="511" name="Group 510"/>
            <p:cNvGrpSpPr/>
            <p:nvPr/>
          </p:nvGrpSpPr>
          <p:grpSpPr>
            <a:xfrm>
              <a:off x="10536313" y="4788394"/>
              <a:ext cx="405880" cy="320040"/>
              <a:chOff x="4088311" y="4441143"/>
              <a:chExt cx="405880" cy="320040"/>
            </a:xfrm>
          </p:grpSpPr>
          <p:sp>
            <p:nvSpPr>
              <p:cNvPr id="520" name="Oval 519"/>
              <p:cNvSpPr/>
              <p:nvPr/>
            </p:nvSpPr>
            <p:spPr>
              <a:xfrm>
                <a:off x="4131231" y="4441143"/>
                <a:ext cx="320040" cy="320040"/>
              </a:xfrm>
              <a:prstGeom prst="ellipse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21" name="TextBox 520"/>
              <p:cNvSpPr txBox="1"/>
              <p:nvPr/>
            </p:nvSpPr>
            <p:spPr>
              <a:xfrm>
                <a:off x="4088311" y="4493441"/>
                <a:ext cx="40588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RBP2</a:t>
                </a:r>
                <a:endParaRPr lang="en-US" sz="800" b="1" dirty="0"/>
              </a:p>
            </p:txBody>
          </p:sp>
        </p:grpSp>
        <p:sp>
          <p:nvSpPr>
            <p:cNvPr id="512" name="Oval 511"/>
            <p:cNvSpPr/>
            <p:nvPr/>
          </p:nvSpPr>
          <p:spPr>
            <a:xfrm>
              <a:off x="8564492" y="4231546"/>
              <a:ext cx="320040" cy="32004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>
                <a:solidFill>
                  <a:schemeClr val="tx1"/>
                </a:solidFill>
              </a:endParaRPr>
            </a:p>
          </p:txBody>
        </p:sp>
        <p:sp>
          <p:nvSpPr>
            <p:cNvPr id="513" name="TextBox 512"/>
            <p:cNvSpPr txBox="1"/>
            <p:nvPr/>
          </p:nvSpPr>
          <p:spPr>
            <a:xfrm>
              <a:off x="8521572" y="4283844"/>
              <a:ext cx="43473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miR-1</a:t>
              </a:r>
              <a:endParaRPr lang="en-US" sz="800" b="1" dirty="0"/>
            </a:p>
          </p:txBody>
        </p:sp>
        <p:cxnSp>
          <p:nvCxnSpPr>
            <p:cNvPr id="514" name="Straight Connector 513"/>
            <p:cNvCxnSpPr/>
            <p:nvPr/>
          </p:nvCxnSpPr>
          <p:spPr>
            <a:xfrm flipH="1">
              <a:off x="8884114" y="4391566"/>
              <a:ext cx="548640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5" name="Straight Connector 514"/>
            <p:cNvCxnSpPr/>
            <p:nvPr/>
          </p:nvCxnSpPr>
          <p:spPr>
            <a:xfrm flipH="1" flipV="1">
              <a:off x="9739295" y="4391566"/>
              <a:ext cx="881872" cy="44369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6" name="Straight Connector 515"/>
            <p:cNvCxnSpPr/>
            <p:nvPr/>
          </p:nvCxnSpPr>
          <p:spPr>
            <a:xfrm>
              <a:off x="10137914" y="3770943"/>
              <a:ext cx="43929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7" name="Straight Connector 516"/>
            <p:cNvCxnSpPr/>
            <p:nvPr/>
          </p:nvCxnSpPr>
          <p:spPr>
            <a:xfrm>
              <a:off x="9276642" y="4948414"/>
              <a:ext cx="329184" cy="0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8" name="Straight Connector 517"/>
            <p:cNvCxnSpPr/>
            <p:nvPr/>
          </p:nvCxnSpPr>
          <p:spPr>
            <a:xfrm>
              <a:off x="9588452" y="4551586"/>
              <a:ext cx="175975" cy="236808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9" name="Straight Connector 518"/>
            <p:cNvCxnSpPr/>
            <p:nvPr/>
          </p:nvCxnSpPr>
          <p:spPr>
            <a:xfrm flipH="1">
              <a:off x="9924447" y="4948414"/>
              <a:ext cx="640080" cy="0"/>
            </a:xfrm>
            <a:prstGeom prst="line">
              <a:avLst/>
            </a:prstGeom>
            <a:ln w="444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9531110" y="5189702"/>
            <a:ext cx="898871" cy="1497511"/>
            <a:chOff x="9531110" y="5186104"/>
            <a:chExt cx="898871" cy="1497511"/>
          </a:xfrm>
        </p:grpSpPr>
        <p:grpSp>
          <p:nvGrpSpPr>
            <p:cNvPr id="533" name="Group 532"/>
            <p:cNvGrpSpPr/>
            <p:nvPr/>
          </p:nvGrpSpPr>
          <p:grpSpPr>
            <a:xfrm>
              <a:off x="9933966" y="5806727"/>
              <a:ext cx="320040" cy="320040"/>
              <a:chOff x="8877243" y="5118791"/>
              <a:chExt cx="320040" cy="320040"/>
            </a:xfrm>
          </p:grpSpPr>
          <p:sp>
            <p:nvSpPr>
              <p:cNvPr id="561" name="Oval 560"/>
              <p:cNvSpPr/>
              <p:nvPr/>
            </p:nvSpPr>
            <p:spPr>
              <a:xfrm>
                <a:off x="8877243" y="5118791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62" name="TextBox 561"/>
              <p:cNvSpPr txBox="1"/>
              <p:nvPr/>
            </p:nvSpPr>
            <p:spPr>
              <a:xfrm>
                <a:off x="8886420" y="5171089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G1</a:t>
                </a:r>
                <a:endParaRPr lang="en-US" sz="800" b="1" dirty="0"/>
              </a:p>
            </p:txBody>
          </p:sp>
        </p:grpSp>
        <p:grpSp>
          <p:nvGrpSpPr>
            <p:cNvPr id="534" name="Group 533"/>
            <p:cNvGrpSpPr/>
            <p:nvPr/>
          </p:nvGrpSpPr>
          <p:grpSpPr>
            <a:xfrm>
              <a:off x="9531110" y="5186104"/>
              <a:ext cx="333746" cy="320040"/>
              <a:chOff x="684335" y="4492300"/>
              <a:chExt cx="333746" cy="320040"/>
            </a:xfrm>
          </p:grpSpPr>
          <p:sp>
            <p:nvSpPr>
              <p:cNvPr id="559" name="Oval 558"/>
              <p:cNvSpPr/>
              <p:nvPr/>
            </p:nvSpPr>
            <p:spPr>
              <a:xfrm>
                <a:off x="695195" y="4492300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60" name="TextBox 559"/>
              <p:cNvSpPr txBox="1"/>
              <p:nvPr/>
            </p:nvSpPr>
            <p:spPr>
              <a:xfrm>
                <a:off x="684335" y="4544598"/>
                <a:ext cx="33374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TF1</a:t>
                </a:r>
                <a:endParaRPr lang="en-US" sz="800" b="1" dirty="0"/>
              </a:p>
            </p:txBody>
          </p:sp>
        </p:grpSp>
        <p:cxnSp>
          <p:nvCxnSpPr>
            <p:cNvPr id="536" name="Straight Connector 535"/>
            <p:cNvCxnSpPr/>
            <p:nvPr/>
          </p:nvCxnSpPr>
          <p:spPr>
            <a:xfrm>
              <a:off x="9815141" y="5459275"/>
              <a:ext cx="178739" cy="403715"/>
            </a:xfrm>
            <a:prstGeom prst="line">
              <a:avLst/>
            </a:prstGeom>
            <a:ln w="793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539" name="Group 538"/>
            <p:cNvGrpSpPr/>
            <p:nvPr/>
          </p:nvGrpSpPr>
          <p:grpSpPr>
            <a:xfrm>
              <a:off x="10109941" y="6363575"/>
              <a:ext cx="320040" cy="320040"/>
              <a:chOff x="3621867" y="5103067"/>
              <a:chExt cx="320040" cy="320040"/>
            </a:xfrm>
          </p:grpSpPr>
          <p:sp>
            <p:nvSpPr>
              <p:cNvPr id="553" name="Oval 552"/>
              <p:cNvSpPr/>
              <p:nvPr/>
            </p:nvSpPr>
            <p:spPr>
              <a:xfrm>
                <a:off x="3621867" y="5103067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554" name="TextBox 553"/>
              <p:cNvSpPr txBox="1"/>
              <p:nvPr/>
            </p:nvSpPr>
            <p:spPr>
              <a:xfrm>
                <a:off x="3631044" y="5155365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G3</a:t>
                </a:r>
                <a:endParaRPr lang="en-US" sz="800" b="1" dirty="0"/>
              </a:p>
            </p:txBody>
          </p:sp>
        </p:grpSp>
        <p:cxnSp>
          <p:nvCxnSpPr>
            <p:cNvPr id="549" name="Straight Connector 548"/>
            <p:cNvCxnSpPr/>
            <p:nvPr/>
          </p:nvCxnSpPr>
          <p:spPr>
            <a:xfrm>
              <a:off x="10093986" y="6126767"/>
              <a:ext cx="175975" cy="236808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63" name="5-Point Star 562"/>
          <p:cNvSpPr/>
          <p:nvPr/>
        </p:nvSpPr>
        <p:spPr>
          <a:xfrm>
            <a:off x="5019726" y="1096508"/>
            <a:ext cx="182880" cy="182880"/>
          </a:xfrm>
          <a:prstGeom prst="star5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64" name="Picture 56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67251" y="5832445"/>
            <a:ext cx="380048" cy="212025"/>
          </a:xfrm>
          <a:prstGeom prst="rect">
            <a:avLst/>
          </a:prstGeom>
        </p:spPr>
      </p:pic>
      <p:sp>
        <p:nvSpPr>
          <p:cNvPr id="565" name="Rounded Rectangle 564"/>
          <p:cNvSpPr/>
          <p:nvPr/>
        </p:nvSpPr>
        <p:spPr>
          <a:xfrm>
            <a:off x="513892" y="5098785"/>
            <a:ext cx="11157857" cy="1672129"/>
          </a:xfrm>
          <a:prstGeom prst="roundRect">
            <a:avLst/>
          </a:prstGeom>
          <a:solidFill>
            <a:schemeClr val="accent3">
              <a:lumMod val="40000"/>
              <a:lumOff val="6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6" name="TextBox 565"/>
          <p:cNvSpPr txBox="1"/>
          <p:nvPr/>
        </p:nvSpPr>
        <p:spPr>
          <a:xfrm>
            <a:off x="214531" y="502919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45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2620A-A37A-0348-B1AF-B61685941583}" type="datetime1">
              <a:rPr lang="en-US" smtClean="0"/>
              <a:t>9/18/17</a:t>
            </a:fld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90CB10-3CFA-3A43-9BE3-6DA7EBF618DC}" type="slidenum">
              <a:rPr lang="en-US" smtClean="0"/>
              <a:t>4</a:t>
            </a:fld>
            <a:endParaRPr lang="en-US"/>
          </a:p>
        </p:txBody>
      </p:sp>
      <p:grpSp>
        <p:nvGrpSpPr>
          <p:cNvPr id="4" name="Group 3"/>
          <p:cNvGrpSpPr/>
          <p:nvPr/>
        </p:nvGrpSpPr>
        <p:grpSpPr>
          <a:xfrm>
            <a:off x="822415" y="168544"/>
            <a:ext cx="10568942" cy="2697631"/>
            <a:chOff x="592810" y="1377368"/>
            <a:chExt cx="10568942" cy="2697631"/>
          </a:xfrm>
        </p:grpSpPr>
        <p:cxnSp>
          <p:nvCxnSpPr>
            <p:cNvPr id="5" name="Elbow Connector 4"/>
            <p:cNvCxnSpPr>
              <a:stCxn id="77" idx="3"/>
              <a:endCxn id="249" idx="0"/>
            </p:cNvCxnSpPr>
            <p:nvPr/>
          </p:nvCxnSpPr>
          <p:spPr>
            <a:xfrm>
              <a:off x="7365140" y="2594843"/>
              <a:ext cx="1867592" cy="1342886"/>
            </a:xfrm>
            <a:prstGeom prst="bentConnector2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Group 5"/>
            <p:cNvGrpSpPr/>
            <p:nvPr/>
          </p:nvGrpSpPr>
          <p:grpSpPr>
            <a:xfrm>
              <a:off x="1060585" y="1377368"/>
              <a:ext cx="3310089" cy="327240"/>
              <a:chOff x="708401" y="2306067"/>
              <a:chExt cx="3310089" cy="327240"/>
            </a:xfrm>
          </p:grpSpPr>
          <p:grpSp>
            <p:nvGrpSpPr>
              <p:cNvPr id="225" name="Group 224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227" name="Rectangle 226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8" name="Rectangle 227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29" name="Rectangle 228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0" name="Rectangle 229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231" name="Picture 230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232" name="Rectangle 231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3" name="Rectangle 232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4" name="Rectangle 233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35" name="Rectangle 234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36" name="Straight Connector 235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7" name="Arc 236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38" name="Straight Connector 237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39" name="Rectangle 238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40" name="Group 239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50" name="Straight Connector 249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51" name="Straight Connector 250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1" name="Group 240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48" name="Straight Connector 247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9" name="Straight Connector 248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2" name="Group 241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46" name="Straight Connector 245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7" name="Straight Connector 246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43" name="Group 242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44" name="Straight Connector 243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45" name="Straight Connector 244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226" name="Bent-Up Arrow 225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" name="TextBox 6"/>
            <p:cNvSpPr txBox="1"/>
            <p:nvPr/>
          </p:nvSpPr>
          <p:spPr>
            <a:xfrm>
              <a:off x="592810" y="1402489"/>
              <a:ext cx="4090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TF1</a:t>
              </a:r>
              <a:endParaRPr lang="en-US" sz="1200" dirty="0"/>
            </a:p>
          </p:txBody>
        </p:sp>
        <p:grpSp>
          <p:nvGrpSpPr>
            <p:cNvPr id="8" name="Group 7"/>
            <p:cNvGrpSpPr/>
            <p:nvPr/>
          </p:nvGrpSpPr>
          <p:grpSpPr>
            <a:xfrm>
              <a:off x="4055051" y="2373258"/>
              <a:ext cx="3310089" cy="327240"/>
              <a:chOff x="708401" y="2306067"/>
              <a:chExt cx="3310089" cy="327240"/>
            </a:xfrm>
          </p:grpSpPr>
          <p:grpSp>
            <p:nvGrpSpPr>
              <p:cNvPr id="198" name="Group 197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200" name="Rectangle 199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1" name="Rectangle 200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2" name="Rectangle 201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3" name="Rectangle 202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204" name="Picture 203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205" name="Rectangle 204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6" name="Rectangle 205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7" name="Rectangle 206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208" name="Rectangle 207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09" name="Straight Connector 208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0" name="Arc 209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11" name="Straight Connector 210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12" name="Rectangle 211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13" name="Group 212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23" name="Straight Connector 222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4" name="Straight Connector 223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4" name="Group 213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21" name="Straight Connector 220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2" name="Straight Connector 221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5" name="Group 214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19" name="Straight Connector 218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20" name="Straight Connector 219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216" name="Group 215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217" name="Straight Connector 216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218" name="Straight Connector 217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99" name="Bent-Up Arrow 198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1060585" y="2932937"/>
              <a:ext cx="3310089" cy="327240"/>
              <a:chOff x="708401" y="2306067"/>
              <a:chExt cx="3310089" cy="327240"/>
            </a:xfrm>
          </p:grpSpPr>
          <p:grpSp>
            <p:nvGrpSpPr>
              <p:cNvPr id="171" name="Group 170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173" name="Rectangle 172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4" name="Rectangle 173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5" name="Rectangle 174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6" name="Rectangle 175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177" name="Picture 176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178" name="Rectangle 177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79" name="Rectangle 178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0" name="Rectangle 179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81" name="Rectangle 180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82" name="Straight Connector 181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3" name="Arc 182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84" name="Straight Connector 183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5" name="Rectangle 184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86" name="Group 185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96" name="Straight Connector 195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7" name="Straight Connector 196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7" name="Group 186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94" name="Straight Connector 193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5" name="Straight Connector 194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8" name="Group 187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92" name="Straight Connector 191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3" name="Straight Connector 192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89" name="Group 188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90" name="Straight Connector 189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91" name="Straight Connector 190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72" name="Bent-Up Arrow 171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5335570" y="1377368"/>
              <a:ext cx="3310089" cy="327240"/>
              <a:chOff x="708401" y="2306067"/>
              <a:chExt cx="3310089" cy="327240"/>
            </a:xfrm>
          </p:grpSpPr>
          <p:grpSp>
            <p:nvGrpSpPr>
              <p:cNvPr id="144" name="Group 143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146" name="Rectangle 145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7" name="Rectangle 146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8" name="Rectangle 147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49" name="Rectangle 148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150" name="Picture 149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151" name="Rectangle 150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2" name="Rectangle 151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3" name="Rectangle 152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54" name="Rectangle 153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55" name="Straight Connector 154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6" name="Arc 155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57" name="Straight Connector 156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58" name="Rectangle 157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59" name="Group 158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69" name="Straight Connector 168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70" name="Straight Connector 169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0" name="Group 159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67" name="Straight Connector 166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8" name="Straight Connector 167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1" name="Group 160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65" name="Straight Connector 164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6" name="Straight Connector 165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62" name="Group 161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63" name="Straight Connector 162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64" name="Straight Connector 163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45" name="Bent-Up Arrow 144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1" name="Elbow Connector 10"/>
            <p:cNvCxnSpPr>
              <a:stCxn id="176" idx="3"/>
              <a:endCxn id="83" idx="0"/>
            </p:cNvCxnSpPr>
            <p:nvPr/>
          </p:nvCxnSpPr>
          <p:spPr>
            <a:xfrm>
              <a:off x="4370674" y="1598953"/>
              <a:ext cx="156051" cy="774305"/>
            </a:xfrm>
            <a:prstGeom prst="bentConnector2">
              <a:avLst/>
            </a:prstGeom>
            <a:ln>
              <a:solidFill>
                <a:schemeClr val="bg1">
                  <a:lumMod val="50000"/>
                </a:schemeClr>
              </a:solidFill>
              <a:headEnd type="none" w="sm" len="sm"/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Triangle 11"/>
            <p:cNvSpPr/>
            <p:nvPr/>
          </p:nvSpPr>
          <p:spPr>
            <a:xfrm>
              <a:off x="4475394" y="2246830"/>
              <a:ext cx="109728" cy="109728"/>
            </a:xfrm>
            <a:prstGeom prst="triangle">
              <a:avLst/>
            </a:prstGeom>
            <a:solidFill>
              <a:srgbClr val="0432FF"/>
            </a:solidFill>
            <a:ln>
              <a:noFill/>
            </a:ln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" name="Elbow Connector 12"/>
            <p:cNvCxnSpPr>
              <a:stCxn id="105" idx="3"/>
            </p:cNvCxnSpPr>
            <p:nvPr/>
          </p:nvCxnSpPr>
          <p:spPr>
            <a:xfrm flipV="1">
              <a:off x="4370674" y="2622950"/>
              <a:ext cx="225461" cy="531572"/>
            </a:xfrm>
            <a:prstGeom prst="bentConnector2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riangle 13"/>
            <p:cNvSpPr/>
            <p:nvPr/>
          </p:nvSpPr>
          <p:spPr>
            <a:xfrm>
              <a:off x="4541702" y="2752192"/>
              <a:ext cx="109728" cy="109728"/>
            </a:xfrm>
            <a:prstGeom prst="triangle">
              <a:avLst/>
            </a:prstGeom>
            <a:solidFill>
              <a:srgbClr val="0432FF"/>
            </a:solidFill>
            <a:ln>
              <a:noFill/>
            </a:ln>
            <a:scene3d>
              <a:camera prst="orthographicFront">
                <a:rot lat="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Elbow Connector 14"/>
            <p:cNvCxnSpPr>
              <a:stCxn id="129" idx="2"/>
              <a:endCxn id="74" idx="0"/>
            </p:cNvCxnSpPr>
            <p:nvPr/>
          </p:nvCxnSpPr>
          <p:spPr>
            <a:xfrm rot="5400000">
              <a:off x="6256407" y="1996190"/>
              <a:ext cx="932660" cy="201416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Diamond 15"/>
            <p:cNvSpPr/>
            <p:nvPr/>
          </p:nvSpPr>
          <p:spPr>
            <a:xfrm>
              <a:off x="6577062" y="2246830"/>
              <a:ext cx="109728" cy="109728"/>
            </a:xfrm>
            <a:prstGeom prst="diamond">
              <a:avLst/>
            </a:prstGeom>
            <a:solidFill>
              <a:srgbClr val="942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7" name="Group 16"/>
            <p:cNvGrpSpPr/>
            <p:nvPr/>
          </p:nvGrpSpPr>
          <p:grpSpPr>
            <a:xfrm>
              <a:off x="7851663" y="1831404"/>
              <a:ext cx="3310089" cy="327240"/>
              <a:chOff x="708401" y="2306067"/>
              <a:chExt cx="3310089" cy="327240"/>
            </a:xfrm>
          </p:grpSpPr>
          <p:grpSp>
            <p:nvGrpSpPr>
              <p:cNvPr id="117" name="Group 116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119" name="Rectangle 118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0" name="Rectangle 119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1" name="Rectangle 120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2" name="Rectangle 121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123" name="Picture 122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124" name="Rectangle 123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5" name="Rectangle 124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6" name="Rectangle 125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27" name="Rectangle 126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28" name="Straight Connector 127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29" name="Arc 128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30" name="Straight Connector 129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31" name="Rectangle 130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32" name="Group 131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42" name="Straight Connector 141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3" name="Straight Connector 142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3" name="Group 132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40" name="Straight Connector 139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41" name="Straight Connector 140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4" name="Group 133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38" name="Straight Connector 137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9" name="Straight Connector 138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35" name="Group 134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36" name="Straight Connector 135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7" name="Straight Connector 136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118" name="Bent-Up Arrow 117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8" name="Elbow Connector 17"/>
            <p:cNvCxnSpPr>
              <a:stCxn id="187" idx="2"/>
              <a:endCxn id="77" idx="0"/>
            </p:cNvCxnSpPr>
            <p:nvPr/>
          </p:nvCxnSpPr>
          <p:spPr>
            <a:xfrm rot="5400000">
              <a:off x="7866488" y="1471957"/>
              <a:ext cx="478624" cy="1703918"/>
            </a:xfrm>
            <a:prstGeom prst="bentConnector3">
              <a:avLst>
                <a:gd name="adj1" fmla="val 50000"/>
              </a:avLst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Hexagon 18"/>
            <p:cNvSpPr/>
            <p:nvPr/>
          </p:nvSpPr>
          <p:spPr>
            <a:xfrm>
              <a:off x="8199359" y="2255974"/>
              <a:ext cx="91440" cy="91440"/>
            </a:xfrm>
            <a:prstGeom prst="hexagon">
              <a:avLst/>
            </a:prstGeom>
            <a:solidFill>
              <a:srgbClr val="FF2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5335570" y="2932937"/>
              <a:ext cx="3310089" cy="327240"/>
              <a:chOff x="708401" y="2306067"/>
              <a:chExt cx="3310089" cy="327240"/>
            </a:xfrm>
          </p:grpSpPr>
          <p:grpSp>
            <p:nvGrpSpPr>
              <p:cNvPr id="90" name="Group 89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92" name="Rectangle 91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3" name="Rectangle 92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4" name="Rectangle 93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5" name="Rectangle 94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96" name="Picture 95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97" name="Rectangle 96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99" name="Rectangle 98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00" name="Rectangle 99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01" name="Straight Connector 100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2" name="Arc 101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03" name="Straight Connector 102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04" name="Rectangle 103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105" name="Group 104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15" name="Straight Connector 114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6" name="Straight Connector 115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6" name="Group 105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13" name="Straight Connector 112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4" name="Straight Connector 113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7" name="Group 106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11" name="Straight Connector 110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2" name="Straight Connector 111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108" name="Group 107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109" name="Straight Connector 108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0" name="Straight Connector 109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91" name="Bent-Up Arrow 90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1" name="Group 20"/>
            <p:cNvGrpSpPr/>
            <p:nvPr/>
          </p:nvGrpSpPr>
          <p:grpSpPr>
            <a:xfrm>
              <a:off x="6269049" y="3747759"/>
              <a:ext cx="3310089" cy="327240"/>
              <a:chOff x="708401" y="2306067"/>
              <a:chExt cx="3310089" cy="327240"/>
            </a:xfrm>
          </p:grpSpPr>
          <p:grpSp>
            <p:nvGrpSpPr>
              <p:cNvPr id="63" name="Group 62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65" name="Rectangle 64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6" name="Rectangle 65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7" name="Rectangle 66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68" name="Rectangle 67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69" name="Picture 68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70" name="Rectangle 69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1" name="Rectangle 70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2" name="Rectangle 71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3" name="Rectangle 72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74" name="Straight Connector 73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5" name="Arc 74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6" name="Straight Connector 75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77" name="Rectangle 76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78" name="Group 77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88" name="Straight Connector 87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9" name="Straight Connector 88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79" name="Group 78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86" name="Straight Connector 85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7" name="Straight Connector 86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0" name="Group 79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84" name="Straight Connector 83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5" name="Straight Connector 84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81" name="Group 80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82" name="Straight Connector 81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83" name="Straight Connector 82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64" name="Bent-Up Arrow 63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2278142" y="3747759"/>
              <a:ext cx="3310089" cy="327240"/>
              <a:chOff x="708401" y="2306067"/>
              <a:chExt cx="3310089" cy="327240"/>
            </a:xfrm>
          </p:grpSpPr>
          <p:grpSp>
            <p:nvGrpSpPr>
              <p:cNvPr id="36" name="Group 35"/>
              <p:cNvGrpSpPr/>
              <p:nvPr/>
            </p:nvGrpSpPr>
            <p:grpSpPr>
              <a:xfrm>
                <a:off x="708401" y="2306067"/>
                <a:ext cx="3310089" cy="274320"/>
                <a:chOff x="708401" y="2306067"/>
                <a:chExt cx="3310089" cy="27432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1629441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39" name="Rectangle 38"/>
                <p:cNvSpPr/>
                <p:nvPr/>
              </p:nvSpPr>
              <p:spPr>
                <a:xfrm>
                  <a:off x="2393000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0" name="Rectangle 39"/>
                <p:cNvSpPr/>
                <p:nvPr/>
              </p:nvSpPr>
              <p:spPr>
                <a:xfrm>
                  <a:off x="2089012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1" name="Rectangle 40"/>
                <p:cNvSpPr/>
                <p:nvPr/>
              </p:nvSpPr>
              <p:spPr>
                <a:xfrm>
                  <a:off x="3090323" y="2496037"/>
                  <a:ext cx="370111" cy="63230"/>
                </a:xfrm>
                <a:prstGeom prst="rect">
                  <a:avLst/>
                </a:prstGeom>
                <a:noFill/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pic>
              <p:nvPicPr>
                <p:cNvPr id="42" name="Picture 41"/>
                <p:cNvPicPr>
                  <a:picLocks noChangeAspect="1"/>
                </p:cNvPicPr>
                <p:nvPr/>
              </p:nvPicPr>
              <p:blipFill>
                <a:blip r:embed="rId2"/>
                <a:stretch>
                  <a:fillRect/>
                </a:stretch>
              </p:blipFill>
              <p:spPr>
                <a:xfrm>
                  <a:off x="2852570" y="2497656"/>
                  <a:ext cx="148293" cy="82731"/>
                </a:xfrm>
                <a:prstGeom prst="rect">
                  <a:avLst/>
                </a:prstGeom>
              </p:spPr>
            </p:pic>
            <p:sp>
              <p:nvSpPr>
                <p:cNvPr id="43" name="Rectangle 42"/>
                <p:cNvSpPr/>
                <p:nvPr/>
              </p:nvSpPr>
              <p:spPr>
                <a:xfrm>
                  <a:off x="3549893" y="2496037"/>
                  <a:ext cx="244382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4" name="Rectangle 43"/>
                <p:cNvSpPr/>
                <p:nvPr/>
              </p:nvSpPr>
              <p:spPr>
                <a:xfrm>
                  <a:off x="3795892" y="2496037"/>
                  <a:ext cx="222598" cy="63230"/>
                </a:xfrm>
                <a:prstGeom prst="rect">
                  <a:avLst/>
                </a:prstGeom>
                <a:solidFill>
                  <a:schemeClr val="accent2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5" name="Rectangle 44"/>
                <p:cNvSpPr/>
                <p:nvPr/>
              </p:nvSpPr>
              <p:spPr>
                <a:xfrm>
                  <a:off x="1325454" y="2496037"/>
                  <a:ext cx="214528" cy="63230"/>
                </a:xfrm>
                <a:prstGeom prst="rect">
                  <a:avLst/>
                </a:prstGeom>
                <a:solidFill>
                  <a:schemeClr val="bg1">
                    <a:lumMod val="85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46" name="Rectangle 45"/>
                <p:cNvSpPr/>
                <p:nvPr/>
              </p:nvSpPr>
              <p:spPr>
                <a:xfrm>
                  <a:off x="1086319" y="2496037"/>
                  <a:ext cx="238122" cy="63230"/>
                </a:xfrm>
                <a:prstGeom prst="rect">
                  <a:avLst/>
                </a:prstGeom>
                <a:solidFill>
                  <a:schemeClr val="accent5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7" name="Straight Connector 46"/>
                <p:cNvCxnSpPr/>
                <p:nvPr/>
              </p:nvCxnSpPr>
              <p:spPr>
                <a:xfrm>
                  <a:off x="778634" y="2337682"/>
                  <a:ext cx="637774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48" name="Arc 47"/>
                <p:cNvSpPr/>
                <p:nvPr/>
              </p:nvSpPr>
              <p:spPr>
                <a:xfrm rot="16200000">
                  <a:off x="689498" y="2356586"/>
                  <a:ext cx="189970" cy="152163"/>
                </a:xfrm>
                <a:prstGeom prst="arc">
                  <a:avLst>
                    <a:gd name="adj1" fmla="val 10914554"/>
                    <a:gd name="adj2" fmla="val 0"/>
                  </a:avLst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49" name="Straight Connector 48"/>
                <p:cNvCxnSpPr/>
                <p:nvPr/>
              </p:nvCxnSpPr>
              <p:spPr>
                <a:xfrm>
                  <a:off x="778634" y="2527652"/>
                  <a:ext cx="304593" cy="0"/>
                </a:xfrm>
                <a:prstGeom prst="line">
                  <a:avLst/>
                </a:prstGeom>
                <a:ln w="31750" cmpd="sng">
                  <a:solidFill>
                    <a:schemeClr val="bg1">
                      <a:lumMod val="6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0" name="Rectangle 49"/>
                <p:cNvSpPr/>
                <p:nvPr/>
              </p:nvSpPr>
              <p:spPr>
                <a:xfrm>
                  <a:off x="1017343" y="2306067"/>
                  <a:ext cx="325464" cy="63230"/>
                </a:xfrm>
                <a:prstGeom prst="rect">
                  <a:avLst/>
                </a:prstGeom>
                <a:solidFill>
                  <a:schemeClr val="accent6">
                    <a:lumMod val="40000"/>
                    <a:lumOff val="60000"/>
                  </a:schemeClr>
                </a:solidFill>
                <a:ln>
                  <a:solidFill>
                    <a:schemeClr val="bg1">
                      <a:lumMod val="5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sz="1200" dirty="0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51" name="Group 50"/>
                <p:cNvGrpSpPr/>
                <p:nvPr/>
              </p:nvGrpSpPr>
              <p:grpSpPr>
                <a:xfrm>
                  <a:off x="1539982" y="2444519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61" name="Straight Connector 60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Straight Connector 61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2" name="Group 51"/>
                <p:cNvGrpSpPr/>
                <p:nvPr/>
              </p:nvGrpSpPr>
              <p:grpSpPr>
                <a:xfrm>
                  <a:off x="1999552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59" name="Straight Connector 58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0" name="Straight Connector 59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3" name="Group 52"/>
                <p:cNvGrpSpPr/>
                <p:nvPr/>
              </p:nvGrpSpPr>
              <p:grpSpPr>
                <a:xfrm>
                  <a:off x="2302731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57" name="Straight Connector 56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8" name="Straight Connector 57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  <p:grpSp>
              <p:nvGrpSpPr>
                <p:cNvPr id="54" name="Group 53"/>
                <p:cNvGrpSpPr/>
                <p:nvPr/>
              </p:nvGrpSpPr>
              <p:grpSpPr>
                <a:xfrm>
                  <a:off x="3457167" y="2444388"/>
                  <a:ext cx="89460" cy="51648"/>
                  <a:chOff x="2696523" y="1097974"/>
                  <a:chExt cx="229270" cy="132366"/>
                </a:xfrm>
              </p:grpSpPr>
              <p:cxnSp>
                <p:nvCxnSpPr>
                  <p:cNvPr id="55" name="Straight Connector 54"/>
                  <p:cNvCxnSpPr/>
                  <p:nvPr/>
                </p:nvCxnSpPr>
                <p:spPr>
                  <a:xfrm flipV="1">
                    <a:off x="2696523" y="1097974"/>
                    <a:ext cx="107456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56" name="Straight Connector 55"/>
                  <p:cNvCxnSpPr/>
                  <p:nvPr/>
                </p:nvCxnSpPr>
                <p:spPr>
                  <a:xfrm flipH="1" flipV="1">
                    <a:off x="2803979" y="1097974"/>
                    <a:ext cx="121814" cy="132366"/>
                  </a:xfrm>
                  <a:prstGeom prst="line">
                    <a:avLst/>
                  </a:prstGeom>
                  <a:ln>
                    <a:solidFill>
                      <a:schemeClr val="tx1">
                        <a:lumMod val="50000"/>
                        <a:lumOff val="50000"/>
                      </a:schemeClr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  <p:sp>
            <p:nvSpPr>
              <p:cNvPr id="37" name="Bent-Up Arrow 36"/>
              <p:cNvSpPr/>
              <p:nvPr/>
            </p:nvSpPr>
            <p:spPr>
              <a:xfrm rot="5400000">
                <a:off x="1103250" y="2519007"/>
                <a:ext cx="91440" cy="137160"/>
              </a:xfrm>
              <a:prstGeom prst="bentUpArrow">
                <a:avLst/>
              </a:prstGeom>
              <a:solidFill>
                <a:schemeClr val="tx1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23" name="Elbow Connector 22"/>
            <p:cNvCxnSpPr>
              <a:stCxn id="218" idx="0"/>
              <a:endCxn id="73" idx="2"/>
            </p:cNvCxnSpPr>
            <p:nvPr/>
          </p:nvCxnSpPr>
          <p:spPr>
            <a:xfrm rot="16200000" flipV="1">
              <a:off x="5934962" y="2234423"/>
              <a:ext cx="496449" cy="1280519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Diamond 23"/>
            <p:cNvSpPr/>
            <p:nvPr/>
          </p:nvSpPr>
          <p:spPr>
            <a:xfrm>
              <a:off x="6566178" y="2845545"/>
              <a:ext cx="109728" cy="109728"/>
            </a:xfrm>
            <a:prstGeom prst="diamond">
              <a:avLst/>
            </a:prstGeom>
            <a:solidFill>
              <a:srgbClr val="942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Elbow Connector 24"/>
            <p:cNvCxnSpPr>
              <a:stCxn id="101" idx="2"/>
              <a:endCxn id="284" idx="0"/>
            </p:cNvCxnSpPr>
            <p:nvPr/>
          </p:nvCxnSpPr>
          <p:spPr>
            <a:xfrm rot="16200000" flipH="1">
              <a:off x="2368327" y="3366270"/>
              <a:ext cx="561622" cy="201356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Elbow Connector 25"/>
            <p:cNvCxnSpPr>
              <a:stCxn id="217" idx="2"/>
              <a:endCxn id="246" idx="0"/>
            </p:cNvCxnSpPr>
            <p:nvPr/>
          </p:nvCxnSpPr>
          <p:spPr>
            <a:xfrm rot="16200000" flipH="1">
              <a:off x="7105278" y="3286083"/>
              <a:ext cx="751592" cy="551699"/>
            </a:xfrm>
            <a:prstGeom prst="bentConnector3">
              <a:avLst/>
            </a:prstGeom>
            <a:ln>
              <a:solidFill>
                <a:schemeClr val="bg1">
                  <a:lumMod val="50000"/>
                </a:schemeClr>
              </a:solidFill>
              <a:tailEnd type="arrow" w="sm" len="sm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7" name="Diamond 26"/>
            <p:cNvSpPr/>
            <p:nvPr/>
          </p:nvSpPr>
          <p:spPr>
            <a:xfrm>
              <a:off x="7709179" y="3661975"/>
              <a:ext cx="109728" cy="109728"/>
            </a:xfrm>
            <a:prstGeom prst="diamond">
              <a:avLst/>
            </a:prstGeom>
            <a:solidFill>
              <a:srgbClr val="94209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Triangle 27"/>
            <p:cNvSpPr/>
            <p:nvPr/>
          </p:nvSpPr>
          <p:spPr>
            <a:xfrm>
              <a:off x="2701023" y="3542227"/>
              <a:ext cx="109728" cy="109728"/>
            </a:xfrm>
            <a:prstGeom prst="triangle">
              <a:avLst/>
            </a:prstGeom>
            <a:solidFill>
              <a:srgbClr val="0432FF"/>
            </a:solidFill>
            <a:ln>
              <a:noFill/>
            </a:ln>
            <a:scene3d>
              <a:camera prst="orthographicFront">
                <a:rot lat="10800000" lon="0" rev="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847923" y="1402489"/>
              <a:ext cx="5100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RBP1</a:t>
              </a:r>
              <a:endParaRPr lang="en-US" sz="1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10341895" y="1648065"/>
              <a:ext cx="5517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miR-1</a:t>
              </a:r>
              <a:endParaRPr lang="en-US" sz="1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7622111" y="2863353"/>
              <a:ext cx="51007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RBP2</a:t>
              </a:r>
              <a:endParaRPr lang="en-US" sz="1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592810" y="2958058"/>
              <a:ext cx="40908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TF2</a:t>
              </a:r>
              <a:endParaRPr lang="en-US" sz="1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3508150" y="2377192"/>
              <a:ext cx="360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G1</a:t>
              </a:r>
              <a:endParaRPr lang="en-US" sz="12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1787954" y="3772880"/>
              <a:ext cx="360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G2</a:t>
              </a:r>
              <a:endParaRPr lang="en-US" sz="1200" dirty="0"/>
            </a:p>
          </p:txBody>
        </p:sp>
        <p:sp>
          <p:nvSpPr>
            <p:cNvPr id="35" name="TextBox 34"/>
            <p:cNvSpPr txBox="1"/>
            <p:nvPr/>
          </p:nvSpPr>
          <p:spPr>
            <a:xfrm>
              <a:off x="5772390" y="3772880"/>
              <a:ext cx="3609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G3</a:t>
              </a:r>
              <a:endParaRPr lang="en-US" sz="1200" dirty="0"/>
            </a:p>
          </p:txBody>
        </p:sp>
      </p:grpSp>
      <p:pic>
        <p:nvPicPr>
          <p:cNvPr id="253" name="Picture 25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9421" y="4102923"/>
            <a:ext cx="279400" cy="279400"/>
          </a:xfrm>
          <a:prstGeom prst="rect">
            <a:avLst/>
          </a:prstGeom>
        </p:spPr>
      </p:pic>
      <p:pic>
        <p:nvPicPr>
          <p:cNvPr id="258" name="Picture 25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09417" y="4102923"/>
            <a:ext cx="279400" cy="279400"/>
          </a:xfrm>
          <a:prstGeom prst="rect">
            <a:avLst/>
          </a:prstGeom>
        </p:spPr>
      </p:pic>
      <p:pic>
        <p:nvPicPr>
          <p:cNvPr id="259" name="Picture 25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5555" y="4102923"/>
            <a:ext cx="279400" cy="279400"/>
          </a:xfrm>
          <a:prstGeom prst="rect">
            <a:avLst/>
          </a:prstGeom>
        </p:spPr>
      </p:pic>
      <p:pic>
        <p:nvPicPr>
          <p:cNvPr id="260" name="Picture 25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076470" y="4128323"/>
            <a:ext cx="279400" cy="228600"/>
          </a:xfrm>
          <a:prstGeom prst="rect">
            <a:avLst/>
          </a:prstGeom>
        </p:spPr>
      </p:pic>
      <p:grpSp>
        <p:nvGrpSpPr>
          <p:cNvPr id="254" name="Group 253"/>
          <p:cNvGrpSpPr/>
          <p:nvPr/>
        </p:nvGrpSpPr>
        <p:grpSpPr>
          <a:xfrm>
            <a:off x="1257512" y="3812591"/>
            <a:ext cx="1429356" cy="860064"/>
            <a:chOff x="692255" y="4803713"/>
            <a:chExt cx="1429356" cy="860064"/>
          </a:xfrm>
        </p:grpSpPr>
        <p:sp>
          <p:nvSpPr>
            <p:cNvPr id="322" name="Oval 321"/>
            <p:cNvSpPr/>
            <p:nvPr/>
          </p:nvSpPr>
          <p:spPr>
            <a:xfrm>
              <a:off x="1095111" y="5343737"/>
              <a:ext cx="320040" cy="32004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>
                <a:solidFill>
                  <a:schemeClr val="tx1"/>
                </a:solidFill>
              </a:endParaRPr>
            </a:p>
          </p:txBody>
        </p:sp>
        <p:sp>
          <p:nvSpPr>
            <p:cNvPr id="323" name="TextBox 322"/>
            <p:cNvSpPr txBox="1"/>
            <p:nvPr/>
          </p:nvSpPr>
          <p:spPr>
            <a:xfrm>
              <a:off x="1104288" y="5396035"/>
              <a:ext cx="3016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G1</a:t>
              </a:r>
              <a:endParaRPr lang="en-US" sz="800" b="1" dirty="0"/>
            </a:p>
          </p:txBody>
        </p:sp>
        <p:grpSp>
          <p:nvGrpSpPr>
            <p:cNvPr id="324" name="Group 323"/>
            <p:cNvGrpSpPr/>
            <p:nvPr/>
          </p:nvGrpSpPr>
          <p:grpSpPr>
            <a:xfrm>
              <a:off x="692255" y="4803713"/>
              <a:ext cx="333746" cy="320040"/>
              <a:chOff x="684335" y="4492300"/>
              <a:chExt cx="333746" cy="320040"/>
            </a:xfrm>
          </p:grpSpPr>
          <p:sp>
            <p:nvSpPr>
              <p:cNvPr id="333" name="Oval 332"/>
              <p:cNvSpPr/>
              <p:nvPr/>
            </p:nvSpPr>
            <p:spPr>
              <a:xfrm>
                <a:off x="695195" y="4492300"/>
                <a:ext cx="320040" cy="320040"/>
              </a:xfrm>
              <a:prstGeom prst="ellipse">
                <a:avLst/>
              </a:prstGeom>
              <a:solidFill>
                <a:srgbClr val="0432FF">
                  <a:alpha val="30000"/>
                </a:srgb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34" name="TextBox 333"/>
              <p:cNvSpPr txBox="1"/>
              <p:nvPr/>
            </p:nvSpPr>
            <p:spPr>
              <a:xfrm>
                <a:off x="684335" y="4544598"/>
                <a:ext cx="33374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TF1</a:t>
                </a:r>
                <a:endParaRPr lang="en-US" sz="800" b="1" dirty="0"/>
              </a:p>
            </p:txBody>
          </p:sp>
        </p:grpSp>
        <p:grpSp>
          <p:nvGrpSpPr>
            <p:cNvPr id="325" name="Group 324"/>
            <p:cNvGrpSpPr/>
            <p:nvPr/>
          </p:nvGrpSpPr>
          <p:grpSpPr>
            <a:xfrm>
              <a:off x="1477700" y="4803713"/>
              <a:ext cx="333746" cy="320040"/>
              <a:chOff x="1469780" y="4468474"/>
              <a:chExt cx="333746" cy="320040"/>
            </a:xfrm>
          </p:grpSpPr>
          <p:sp>
            <p:nvSpPr>
              <p:cNvPr id="331" name="Oval 330"/>
              <p:cNvSpPr/>
              <p:nvPr/>
            </p:nvSpPr>
            <p:spPr>
              <a:xfrm>
                <a:off x="1476633" y="4468474"/>
                <a:ext cx="320040" cy="320040"/>
              </a:xfrm>
              <a:prstGeom prst="ellipse">
                <a:avLst/>
              </a:prstGeom>
              <a:solidFill>
                <a:srgbClr val="0096FF">
                  <a:alpha val="69804"/>
                </a:srgb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32" name="TextBox 331"/>
              <p:cNvSpPr txBox="1"/>
              <p:nvPr/>
            </p:nvSpPr>
            <p:spPr>
              <a:xfrm>
                <a:off x="1469780" y="4520772"/>
                <a:ext cx="33374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TF2</a:t>
                </a:r>
                <a:endParaRPr lang="en-US" sz="800" b="1" dirty="0"/>
              </a:p>
            </p:txBody>
          </p:sp>
        </p:grpSp>
        <p:cxnSp>
          <p:nvCxnSpPr>
            <p:cNvPr id="326" name="Straight Connector 325"/>
            <p:cNvCxnSpPr/>
            <p:nvPr/>
          </p:nvCxnSpPr>
          <p:spPr>
            <a:xfrm>
              <a:off x="940190" y="5099368"/>
              <a:ext cx="214835" cy="307098"/>
            </a:xfrm>
            <a:prstGeom prst="line">
              <a:avLst/>
            </a:prstGeom>
            <a:ln w="793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/>
            <p:nvPr/>
          </p:nvCxnSpPr>
          <p:spPr>
            <a:xfrm flipH="1">
              <a:off x="1381327" y="5075542"/>
              <a:ext cx="131452" cy="330924"/>
            </a:xfrm>
            <a:prstGeom prst="line">
              <a:avLst/>
            </a:prstGeom>
            <a:ln w="444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8" name="Oval 327"/>
            <p:cNvSpPr/>
            <p:nvPr/>
          </p:nvSpPr>
          <p:spPr>
            <a:xfrm>
              <a:off x="1801571" y="5343737"/>
              <a:ext cx="320040" cy="32004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>
                <a:solidFill>
                  <a:schemeClr val="tx1"/>
                </a:solidFill>
              </a:endParaRPr>
            </a:p>
          </p:txBody>
        </p:sp>
        <p:sp>
          <p:nvSpPr>
            <p:cNvPr id="329" name="TextBox 328"/>
            <p:cNvSpPr txBox="1"/>
            <p:nvPr/>
          </p:nvSpPr>
          <p:spPr>
            <a:xfrm>
              <a:off x="1810748" y="5396035"/>
              <a:ext cx="3016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G2</a:t>
              </a:r>
              <a:endParaRPr lang="en-US" sz="800" b="1" dirty="0"/>
            </a:p>
          </p:txBody>
        </p:sp>
        <p:cxnSp>
          <p:nvCxnSpPr>
            <p:cNvPr id="330" name="Straight Connector 329"/>
            <p:cNvCxnSpPr>
              <a:stCxn id="324" idx="5"/>
              <a:endCxn id="337" idx="0"/>
            </p:cNvCxnSpPr>
            <p:nvPr/>
          </p:nvCxnSpPr>
          <p:spPr>
            <a:xfrm>
              <a:off x="1757724" y="5076884"/>
              <a:ext cx="203867" cy="266853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2" name="TextBox 261"/>
          <p:cNvSpPr txBox="1"/>
          <p:nvPr/>
        </p:nvSpPr>
        <p:spPr>
          <a:xfrm>
            <a:off x="1588816" y="3067069"/>
            <a:ext cx="7667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0432FF"/>
                </a:solidFill>
              </a:rPr>
              <a:t>TF-gene</a:t>
            </a:r>
            <a:endParaRPr lang="en-US" sz="1400" dirty="0">
              <a:solidFill>
                <a:srgbClr val="0432FF"/>
              </a:solidFill>
            </a:endParaRPr>
          </a:p>
        </p:txBody>
      </p:sp>
      <p:grpSp>
        <p:nvGrpSpPr>
          <p:cNvPr id="256" name="Group 255"/>
          <p:cNvGrpSpPr/>
          <p:nvPr/>
        </p:nvGrpSpPr>
        <p:grpSpPr>
          <a:xfrm>
            <a:off x="5760885" y="3812591"/>
            <a:ext cx="792655" cy="860064"/>
            <a:chOff x="4891455" y="4803713"/>
            <a:chExt cx="792655" cy="860064"/>
          </a:xfrm>
        </p:grpSpPr>
        <p:sp>
          <p:nvSpPr>
            <p:cNvPr id="304" name="Oval 303"/>
            <p:cNvSpPr/>
            <p:nvPr/>
          </p:nvSpPr>
          <p:spPr>
            <a:xfrm>
              <a:off x="4891455" y="5343737"/>
              <a:ext cx="320040" cy="32004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>
                <a:solidFill>
                  <a:schemeClr val="tx1"/>
                </a:solidFill>
              </a:endParaRPr>
            </a:p>
          </p:txBody>
        </p:sp>
        <p:sp>
          <p:nvSpPr>
            <p:cNvPr id="305" name="TextBox 304"/>
            <p:cNvSpPr txBox="1"/>
            <p:nvPr/>
          </p:nvSpPr>
          <p:spPr>
            <a:xfrm>
              <a:off x="4900632" y="5396035"/>
              <a:ext cx="3016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G1</a:t>
              </a:r>
              <a:endParaRPr lang="en-US" sz="800" b="1" dirty="0"/>
            </a:p>
          </p:txBody>
        </p:sp>
        <p:grpSp>
          <p:nvGrpSpPr>
            <p:cNvPr id="306" name="Group 305"/>
            <p:cNvGrpSpPr/>
            <p:nvPr/>
          </p:nvGrpSpPr>
          <p:grpSpPr>
            <a:xfrm>
              <a:off x="5249376" y="4803713"/>
              <a:ext cx="434734" cy="320040"/>
              <a:chOff x="5263430" y="4465740"/>
              <a:chExt cx="434734" cy="320040"/>
            </a:xfrm>
          </p:grpSpPr>
          <p:sp>
            <p:nvSpPr>
              <p:cNvPr id="308" name="Oval 307"/>
              <p:cNvSpPr/>
              <p:nvPr/>
            </p:nvSpPr>
            <p:spPr>
              <a:xfrm>
                <a:off x="5306350" y="4465740"/>
                <a:ext cx="320040" cy="320040"/>
              </a:xfrm>
              <a:prstGeom prst="ellipse">
                <a:avLst/>
              </a:prstGeom>
              <a:solidFill>
                <a:srgbClr val="FF2600">
                  <a:alpha val="30000"/>
                </a:srgb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09" name="TextBox 308"/>
              <p:cNvSpPr txBox="1"/>
              <p:nvPr/>
            </p:nvSpPr>
            <p:spPr>
              <a:xfrm>
                <a:off x="5263430" y="4518038"/>
                <a:ext cx="434734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miR-1</a:t>
                </a:r>
                <a:endParaRPr lang="en-US" sz="800" b="1" dirty="0"/>
              </a:p>
            </p:txBody>
          </p:sp>
        </p:grpSp>
        <p:cxnSp>
          <p:nvCxnSpPr>
            <p:cNvPr id="307" name="Straight Connector 306"/>
            <p:cNvCxnSpPr/>
            <p:nvPr/>
          </p:nvCxnSpPr>
          <p:spPr>
            <a:xfrm flipV="1">
              <a:off x="5164626" y="5076884"/>
              <a:ext cx="174539" cy="313722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3" name="TextBox 262"/>
          <p:cNvSpPr txBox="1"/>
          <p:nvPr/>
        </p:nvSpPr>
        <p:spPr>
          <a:xfrm>
            <a:off x="5608568" y="3067069"/>
            <a:ext cx="1097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miRNA-gene</a:t>
            </a:r>
            <a:endParaRPr lang="en-US" sz="1400" dirty="0">
              <a:solidFill>
                <a:srgbClr val="FF0000"/>
              </a:solidFill>
            </a:endParaRPr>
          </a:p>
        </p:txBody>
      </p:sp>
      <p:grpSp>
        <p:nvGrpSpPr>
          <p:cNvPr id="255" name="Group 254"/>
          <p:cNvGrpSpPr/>
          <p:nvPr/>
        </p:nvGrpSpPr>
        <p:grpSpPr>
          <a:xfrm>
            <a:off x="3394280" y="3812591"/>
            <a:ext cx="1614880" cy="860064"/>
            <a:chOff x="2699093" y="4803713"/>
            <a:chExt cx="1614880" cy="860064"/>
          </a:xfrm>
        </p:grpSpPr>
        <p:sp>
          <p:nvSpPr>
            <p:cNvPr id="310" name="Oval 309"/>
            <p:cNvSpPr/>
            <p:nvPr/>
          </p:nvSpPr>
          <p:spPr>
            <a:xfrm>
              <a:off x="2699093" y="5343737"/>
              <a:ext cx="320040" cy="32004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>
                <a:solidFill>
                  <a:schemeClr val="tx1"/>
                </a:solidFill>
              </a:endParaRPr>
            </a:p>
          </p:txBody>
        </p:sp>
        <p:sp>
          <p:nvSpPr>
            <p:cNvPr id="311" name="TextBox 310"/>
            <p:cNvSpPr txBox="1"/>
            <p:nvPr/>
          </p:nvSpPr>
          <p:spPr>
            <a:xfrm>
              <a:off x="2708270" y="5396035"/>
              <a:ext cx="3016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G1</a:t>
              </a:r>
              <a:endParaRPr lang="en-US" sz="800" b="1" dirty="0"/>
            </a:p>
          </p:txBody>
        </p:sp>
        <p:grpSp>
          <p:nvGrpSpPr>
            <p:cNvPr id="312" name="Group 311"/>
            <p:cNvGrpSpPr/>
            <p:nvPr/>
          </p:nvGrpSpPr>
          <p:grpSpPr>
            <a:xfrm>
              <a:off x="3908093" y="4803713"/>
              <a:ext cx="405880" cy="320040"/>
              <a:chOff x="4088311" y="4441143"/>
              <a:chExt cx="405880" cy="320040"/>
            </a:xfrm>
          </p:grpSpPr>
          <p:sp>
            <p:nvSpPr>
              <p:cNvPr id="320" name="Oval 319"/>
              <p:cNvSpPr/>
              <p:nvPr/>
            </p:nvSpPr>
            <p:spPr>
              <a:xfrm>
                <a:off x="4131231" y="4441143"/>
                <a:ext cx="320040" cy="320040"/>
              </a:xfrm>
              <a:prstGeom prst="ellipse">
                <a:avLst/>
              </a:prstGeom>
              <a:solidFill>
                <a:srgbClr val="9437FF">
                  <a:alpha val="30000"/>
                </a:srgb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21" name="TextBox 320"/>
              <p:cNvSpPr txBox="1"/>
              <p:nvPr/>
            </p:nvSpPr>
            <p:spPr>
              <a:xfrm>
                <a:off x="4088311" y="4493441"/>
                <a:ext cx="40588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RBP2</a:t>
                </a:r>
                <a:endParaRPr lang="en-US" sz="800" b="1" dirty="0"/>
              </a:p>
            </p:txBody>
          </p:sp>
        </p:grpSp>
        <p:sp>
          <p:nvSpPr>
            <p:cNvPr id="313" name="Oval 312"/>
            <p:cNvSpPr/>
            <p:nvPr/>
          </p:nvSpPr>
          <p:spPr>
            <a:xfrm>
              <a:off x="3405553" y="5343737"/>
              <a:ext cx="320040" cy="320040"/>
            </a:xfrm>
            <a:prstGeom prst="ellipse">
              <a:avLst/>
            </a:prstGeom>
            <a:noFill/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>
                <a:solidFill>
                  <a:schemeClr val="tx1"/>
                </a:solidFill>
              </a:endParaRPr>
            </a:p>
          </p:txBody>
        </p:sp>
        <p:sp>
          <p:nvSpPr>
            <p:cNvPr id="314" name="TextBox 313"/>
            <p:cNvSpPr txBox="1"/>
            <p:nvPr/>
          </p:nvSpPr>
          <p:spPr>
            <a:xfrm>
              <a:off x="3414730" y="5396035"/>
              <a:ext cx="301686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G3</a:t>
              </a:r>
              <a:endParaRPr lang="en-US" sz="800" b="1" dirty="0"/>
            </a:p>
          </p:txBody>
        </p:sp>
        <p:sp>
          <p:nvSpPr>
            <p:cNvPr id="315" name="Oval 314"/>
            <p:cNvSpPr/>
            <p:nvPr/>
          </p:nvSpPr>
          <p:spPr>
            <a:xfrm>
              <a:off x="3099934" y="4803713"/>
              <a:ext cx="320040" cy="320040"/>
            </a:xfrm>
            <a:prstGeom prst="ellipse">
              <a:avLst/>
            </a:prstGeom>
            <a:solidFill>
              <a:srgbClr val="9437FF">
                <a:alpha val="30000"/>
              </a:srgb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>
                <a:solidFill>
                  <a:schemeClr val="tx1"/>
                </a:solidFill>
              </a:endParaRPr>
            </a:p>
          </p:txBody>
        </p:sp>
        <p:sp>
          <p:nvSpPr>
            <p:cNvPr id="316" name="TextBox 315"/>
            <p:cNvSpPr txBox="1"/>
            <p:nvPr/>
          </p:nvSpPr>
          <p:spPr>
            <a:xfrm>
              <a:off x="3057014" y="4856011"/>
              <a:ext cx="40588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RBP1</a:t>
              </a:r>
              <a:endParaRPr lang="en-US" sz="800" b="1" dirty="0"/>
            </a:p>
          </p:txBody>
        </p:sp>
        <p:cxnSp>
          <p:nvCxnSpPr>
            <p:cNvPr id="317" name="Straight Connector 316"/>
            <p:cNvCxnSpPr/>
            <p:nvPr/>
          </p:nvCxnSpPr>
          <p:spPr>
            <a:xfrm flipH="1">
              <a:off x="2972264" y="5082327"/>
              <a:ext cx="174540" cy="308279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/>
            <p:nvPr/>
          </p:nvCxnSpPr>
          <p:spPr>
            <a:xfrm flipH="1" flipV="1">
              <a:off x="3373105" y="5076884"/>
              <a:ext cx="192468" cy="266853"/>
            </a:xfrm>
            <a:prstGeom prst="line">
              <a:avLst/>
            </a:prstGeom>
            <a:ln w="635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/>
            <p:nvPr/>
          </p:nvCxnSpPr>
          <p:spPr>
            <a:xfrm flipV="1">
              <a:off x="3678724" y="5076884"/>
              <a:ext cx="319158" cy="313722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4" name="TextBox 263"/>
          <p:cNvSpPr txBox="1"/>
          <p:nvPr/>
        </p:nvSpPr>
        <p:spPr>
          <a:xfrm>
            <a:off x="3761632" y="3067069"/>
            <a:ext cx="8801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9437FF"/>
                </a:solidFill>
              </a:rPr>
              <a:t>RBP-gene</a:t>
            </a:r>
            <a:endParaRPr lang="en-US" sz="1400" dirty="0">
              <a:solidFill>
                <a:srgbClr val="9437FF"/>
              </a:solidFill>
            </a:endParaRPr>
          </a:p>
        </p:txBody>
      </p:sp>
      <p:grpSp>
        <p:nvGrpSpPr>
          <p:cNvPr id="257" name="Group 256"/>
          <p:cNvGrpSpPr/>
          <p:nvPr/>
        </p:nvGrpSpPr>
        <p:grpSpPr>
          <a:xfrm>
            <a:off x="7189249" y="3812591"/>
            <a:ext cx="648113" cy="860064"/>
            <a:chOff x="6261592" y="4803713"/>
            <a:chExt cx="648113" cy="860064"/>
          </a:xfrm>
        </p:grpSpPr>
        <p:grpSp>
          <p:nvGrpSpPr>
            <p:cNvPr id="297" name="Group 296"/>
            <p:cNvGrpSpPr/>
            <p:nvPr/>
          </p:nvGrpSpPr>
          <p:grpSpPr>
            <a:xfrm>
              <a:off x="6589665" y="5343737"/>
              <a:ext cx="320040" cy="320040"/>
              <a:chOff x="6171894" y="4973956"/>
              <a:chExt cx="320040" cy="320040"/>
            </a:xfrm>
          </p:grpSpPr>
          <p:sp>
            <p:nvSpPr>
              <p:cNvPr id="302" name="Oval 301"/>
              <p:cNvSpPr/>
              <p:nvPr/>
            </p:nvSpPr>
            <p:spPr>
              <a:xfrm>
                <a:off x="6171894" y="4973956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03" name="TextBox 302"/>
              <p:cNvSpPr txBox="1"/>
              <p:nvPr/>
            </p:nvSpPr>
            <p:spPr>
              <a:xfrm>
                <a:off x="6181071" y="5026254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G1</a:t>
                </a:r>
                <a:endParaRPr lang="en-US" sz="800" b="1" dirty="0"/>
              </a:p>
            </p:txBody>
          </p:sp>
        </p:grpSp>
        <p:grpSp>
          <p:nvGrpSpPr>
            <p:cNvPr id="298" name="Group 297"/>
            <p:cNvGrpSpPr/>
            <p:nvPr/>
          </p:nvGrpSpPr>
          <p:grpSpPr>
            <a:xfrm>
              <a:off x="6261592" y="4803713"/>
              <a:ext cx="320040" cy="320040"/>
              <a:chOff x="6325084" y="4447447"/>
              <a:chExt cx="320040" cy="320040"/>
            </a:xfrm>
          </p:grpSpPr>
          <p:sp>
            <p:nvSpPr>
              <p:cNvPr id="300" name="Oval 299"/>
              <p:cNvSpPr/>
              <p:nvPr/>
            </p:nvSpPr>
            <p:spPr>
              <a:xfrm>
                <a:off x="6325084" y="4447447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01" name="TextBox 300"/>
              <p:cNvSpPr txBox="1"/>
              <p:nvPr/>
            </p:nvSpPr>
            <p:spPr>
              <a:xfrm>
                <a:off x="6334261" y="4499745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G3</a:t>
                </a:r>
                <a:endParaRPr lang="en-US" sz="800" b="1" dirty="0"/>
              </a:p>
            </p:txBody>
          </p:sp>
        </p:grpSp>
        <p:cxnSp>
          <p:nvCxnSpPr>
            <p:cNvPr id="299" name="Straight Connector 298"/>
            <p:cNvCxnSpPr/>
            <p:nvPr/>
          </p:nvCxnSpPr>
          <p:spPr>
            <a:xfrm>
              <a:off x="6534763" y="5076884"/>
              <a:ext cx="214922" cy="266853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5" name="TextBox 264"/>
          <p:cNvSpPr txBox="1"/>
          <p:nvPr/>
        </p:nvSpPr>
        <p:spPr>
          <a:xfrm>
            <a:off x="7305556" y="3067069"/>
            <a:ext cx="4154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PPI</a:t>
            </a:r>
            <a:endParaRPr lang="en-US" sz="1400" dirty="0"/>
          </a:p>
        </p:txBody>
      </p:sp>
      <p:sp>
        <p:nvSpPr>
          <p:cNvPr id="266" name="TextBox 265"/>
          <p:cNvSpPr txBox="1"/>
          <p:nvPr/>
        </p:nvSpPr>
        <p:spPr>
          <a:xfrm>
            <a:off x="9299738" y="3067069"/>
            <a:ext cx="8924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/>
              <a:t>Meta-Net</a:t>
            </a:r>
            <a:endParaRPr lang="en-US" sz="1400" dirty="0"/>
          </a:p>
        </p:txBody>
      </p:sp>
      <p:sp>
        <p:nvSpPr>
          <p:cNvPr id="335" name="Rounded Rectangle 334"/>
          <p:cNvSpPr/>
          <p:nvPr/>
        </p:nvSpPr>
        <p:spPr>
          <a:xfrm>
            <a:off x="527958" y="76199"/>
            <a:ext cx="11157857" cy="2817061"/>
          </a:xfrm>
          <a:prstGeom prst="roundRect">
            <a:avLst/>
          </a:prstGeom>
          <a:solidFill>
            <a:schemeClr val="accent2">
              <a:lumMod val="20000"/>
              <a:lumOff val="8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6" name="Rounded Rectangle 335"/>
          <p:cNvSpPr/>
          <p:nvPr/>
        </p:nvSpPr>
        <p:spPr>
          <a:xfrm>
            <a:off x="455127" y="3057552"/>
            <a:ext cx="11157857" cy="2007221"/>
          </a:xfrm>
          <a:prstGeom prst="roundRect">
            <a:avLst/>
          </a:prstGeom>
          <a:solidFill>
            <a:schemeClr val="accent6">
              <a:lumMod val="40000"/>
              <a:lumOff val="60000"/>
              <a:alpha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7" name="TextBox 336"/>
          <p:cNvSpPr txBox="1"/>
          <p:nvPr/>
        </p:nvSpPr>
        <p:spPr>
          <a:xfrm>
            <a:off x="261257" y="1104746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A</a:t>
            </a:r>
            <a:endParaRPr lang="en-US"/>
          </a:p>
        </p:txBody>
      </p:sp>
      <p:sp>
        <p:nvSpPr>
          <p:cNvPr id="338" name="TextBox 337"/>
          <p:cNvSpPr txBox="1"/>
          <p:nvPr/>
        </p:nvSpPr>
        <p:spPr>
          <a:xfrm>
            <a:off x="272143" y="4228947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grpSp>
        <p:nvGrpSpPr>
          <p:cNvPr id="354" name="Group 353"/>
          <p:cNvGrpSpPr/>
          <p:nvPr/>
        </p:nvGrpSpPr>
        <p:grpSpPr>
          <a:xfrm>
            <a:off x="8545211" y="3493868"/>
            <a:ext cx="2420621" cy="1497511"/>
            <a:chOff x="8535640" y="4715669"/>
            <a:chExt cx="2420621" cy="1497511"/>
          </a:xfrm>
        </p:grpSpPr>
        <p:grpSp>
          <p:nvGrpSpPr>
            <p:cNvPr id="355" name="Group 354"/>
            <p:cNvGrpSpPr/>
            <p:nvPr/>
          </p:nvGrpSpPr>
          <p:grpSpPr>
            <a:xfrm>
              <a:off x="9442500" y="5336292"/>
              <a:ext cx="320040" cy="320040"/>
              <a:chOff x="8877243" y="5118791"/>
              <a:chExt cx="320040" cy="320040"/>
            </a:xfrm>
          </p:grpSpPr>
          <p:sp>
            <p:nvSpPr>
              <p:cNvPr id="383" name="Oval 382"/>
              <p:cNvSpPr/>
              <p:nvPr/>
            </p:nvSpPr>
            <p:spPr>
              <a:xfrm>
                <a:off x="8877243" y="5118791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84" name="TextBox 383"/>
              <p:cNvSpPr txBox="1"/>
              <p:nvPr/>
            </p:nvSpPr>
            <p:spPr>
              <a:xfrm>
                <a:off x="8886420" y="5171089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G1</a:t>
                </a:r>
                <a:endParaRPr lang="en-US" sz="800" b="1" dirty="0"/>
              </a:p>
            </p:txBody>
          </p:sp>
        </p:grpSp>
        <p:grpSp>
          <p:nvGrpSpPr>
            <p:cNvPr id="356" name="Group 355"/>
            <p:cNvGrpSpPr/>
            <p:nvPr/>
          </p:nvGrpSpPr>
          <p:grpSpPr>
            <a:xfrm>
              <a:off x="9039644" y="4715669"/>
              <a:ext cx="333746" cy="320040"/>
              <a:chOff x="684335" y="4492300"/>
              <a:chExt cx="333746" cy="320040"/>
            </a:xfrm>
          </p:grpSpPr>
          <p:sp>
            <p:nvSpPr>
              <p:cNvPr id="381" name="Oval 380"/>
              <p:cNvSpPr/>
              <p:nvPr/>
            </p:nvSpPr>
            <p:spPr>
              <a:xfrm>
                <a:off x="695195" y="4492300"/>
                <a:ext cx="320040" cy="320040"/>
              </a:xfrm>
              <a:prstGeom prst="ellipse">
                <a:avLst/>
              </a:prstGeom>
              <a:solidFill>
                <a:srgbClr val="0432FF">
                  <a:alpha val="30000"/>
                </a:srgb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82" name="TextBox 381"/>
              <p:cNvSpPr txBox="1"/>
              <p:nvPr/>
            </p:nvSpPr>
            <p:spPr>
              <a:xfrm>
                <a:off x="684335" y="4544598"/>
                <a:ext cx="33374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TF1</a:t>
                </a:r>
                <a:endParaRPr lang="en-US" sz="800" b="1" dirty="0"/>
              </a:p>
            </p:txBody>
          </p:sp>
        </p:grpSp>
        <p:grpSp>
          <p:nvGrpSpPr>
            <p:cNvPr id="357" name="Group 356"/>
            <p:cNvGrpSpPr/>
            <p:nvPr/>
          </p:nvGrpSpPr>
          <p:grpSpPr>
            <a:xfrm>
              <a:off x="9825089" y="4715669"/>
              <a:ext cx="333746" cy="320040"/>
              <a:chOff x="1469780" y="4468474"/>
              <a:chExt cx="333746" cy="320040"/>
            </a:xfrm>
          </p:grpSpPr>
          <p:sp>
            <p:nvSpPr>
              <p:cNvPr id="379" name="Oval 378"/>
              <p:cNvSpPr/>
              <p:nvPr/>
            </p:nvSpPr>
            <p:spPr>
              <a:xfrm>
                <a:off x="1476633" y="4468474"/>
                <a:ext cx="320040" cy="320040"/>
              </a:xfrm>
              <a:prstGeom prst="ellipse">
                <a:avLst/>
              </a:prstGeom>
              <a:solidFill>
                <a:srgbClr val="0096FF">
                  <a:alpha val="69804"/>
                </a:srgb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80" name="TextBox 379"/>
              <p:cNvSpPr txBox="1"/>
              <p:nvPr/>
            </p:nvSpPr>
            <p:spPr>
              <a:xfrm>
                <a:off x="1469780" y="4520772"/>
                <a:ext cx="33374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TF2</a:t>
                </a:r>
                <a:endParaRPr lang="en-US" sz="800" b="1" dirty="0"/>
              </a:p>
            </p:txBody>
          </p:sp>
        </p:grpSp>
        <p:cxnSp>
          <p:nvCxnSpPr>
            <p:cNvPr id="358" name="Straight Connector 357"/>
            <p:cNvCxnSpPr/>
            <p:nvPr/>
          </p:nvCxnSpPr>
          <p:spPr>
            <a:xfrm>
              <a:off x="9323675" y="4988840"/>
              <a:ext cx="178739" cy="403715"/>
            </a:xfrm>
            <a:prstGeom prst="line">
              <a:avLst/>
            </a:prstGeom>
            <a:ln w="79375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/>
            <p:nvPr/>
          </p:nvCxnSpPr>
          <p:spPr>
            <a:xfrm flipH="1">
              <a:off x="9728717" y="4988840"/>
              <a:ext cx="150094" cy="403715"/>
            </a:xfrm>
            <a:prstGeom prst="line">
              <a:avLst/>
            </a:prstGeom>
            <a:ln w="44450"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60" name="Group 359"/>
            <p:cNvGrpSpPr/>
            <p:nvPr/>
          </p:nvGrpSpPr>
          <p:grpSpPr>
            <a:xfrm>
              <a:off x="10582095" y="4715669"/>
              <a:ext cx="320040" cy="320040"/>
              <a:chOff x="9583703" y="5118791"/>
              <a:chExt cx="320040" cy="320040"/>
            </a:xfrm>
          </p:grpSpPr>
          <p:sp>
            <p:nvSpPr>
              <p:cNvPr id="377" name="Oval 376"/>
              <p:cNvSpPr/>
              <p:nvPr/>
            </p:nvSpPr>
            <p:spPr>
              <a:xfrm>
                <a:off x="9583703" y="5118791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78" name="TextBox 377"/>
              <p:cNvSpPr txBox="1"/>
              <p:nvPr/>
            </p:nvSpPr>
            <p:spPr>
              <a:xfrm>
                <a:off x="9592880" y="5171089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G2</a:t>
                </a:r>
                <a:endParaRPr lang="en-US" sz="800" b="1" dirty="0"/>
              </a:p>
            </p:txBody>
          </p:sp>
        </p:grpSp>
        <p:grpSp>
          <p:nvGrpSpPr>
            <p:cNvPr id="361" name="Group 360"/>
            <p:cNvGrpSpPr/>
            <p:nvPr/>
          </p:nvGrpSpPr>
          <p:grpSpPr>
            <a:xfrm>
              <a:off x="9618475" y="5893140"/>
              <a:ext cx="320040" cy="320040"/>
              <a:chOff x="3621867" y="5103067"/>
              <a:chExt cx="320040" cy="320040"/>
            </a:xfrm>
          </p:grpSpPr>
          <p:sp>
            <p:nvSpPr>
              <p:cNvPr id="375" name="Oval 374"/>
              <p:cNvSpPr/>
              <p:nvPr/>
            </p:nvSpPr>
            <p:spPr>
              <a:xfrm>
                <a:off x="3621867" y="5103067"/>
                <a:ext cx="320040" cy="320040"/>
              </a:xfrm>
              <a:prstGeom prst="ellipse">
                <a:avLst/>
              </a:prstGeom>
              <a:noFill/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76" name="TextBox 375"/>
              <p:cNvSpPr txBox="1"/>
              <p:nvPr/>
            </p:nvSpPr>
            <p:spPr>
              <a:xfrm>
                <a:off x="3631044" y="5155365"/>
                <a:ext cx="301686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G3</a:t>
                </a:r>
                <a:endParaRPr lang="en-US" sz="800" b="1" dirty="0"/>
              </a:p>
            </p:txBody>
          </p:sp>
        </p:grpSp>
        <p:sp>
          <p:nvSpPr>
            <p:cNvPr id="362" name="Oval 361"/>
            <p:cNvSpPr/>
            <p:nvPr/>
          </p:nvSpPr>
          <p:spPr>
            <a:xfrm>
              <a:off x="8972201" y="5893140"/>
              <a:ext cx="320040" cy="320040"/>
            </a:xfrm>
            <a:prstGeom prst="ellipse">
              <a:avLst/>
            </a:prstGeom>
            <a:solidFill>
              <a:srgbClr val="9437FF">
                <a:alpha val="30000"/>
              </a:srgb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>
                <a:solidFill>
                  <a:schemeClr val="tx1"/>
                </a:solidFill>
              </a:endParaRPr>
            </a:p>
          </p:txBody>
        </p:sp>
        <p:sp>
          <p:nvSpPr>
            <p:cNvPr id="363" name="TextBox 362"/>
            <p:cNvSpPr txBox="1"/>
            <p:nvPr/>
          </p:nvSpPr>
          <p:spPr>
            <a:xfrm>
              <a:off x="8929281" y="5945438"/>
              <a:ext cx="405880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RBP2</a:t>
              </a:r>
              <a:endParaRPr lang="en-US" sz="800" b="1" dirty="0"/>
            </a:p>
          </p:txBody>
        </p:sp>
        <p:grpSp>
          <p:nvGrpSpPr>
            <p:cNvPr id="364" name="Group 363"/>
            <p:cNvGrpSpPr/>
            <p:nvPr/>
          </p:nvGrpSpPr>
          <p:grpSpPr>
            <a:xfrm>
              <a:off x="10550381" y="5893140"/>
              <a:ext cx="405880" cy="320040"/>
              <a:chOff x="4088311" y="4441143"/>
              <a:chExt cx="405880" cy="320040"/>
            </a:xfrm>
          </p:grpSpPr>
          <p:sp>
            <p:nvSpPr>
              <p:cNvPr id="373" name="Oval 372"/>
              <p:cNvSpPr/>
              <p:nvPr/>
            </p:nvSpPr>
            <p:spPr>
              <a:xfrm>
                <a:off x="4131231" y="4441143"/>
                <a:ext cx="320040" cy="320040"/>
              </a:xfrm>
              <a:prstGeom prst="ellipse">
                <a:avLst/>
              </a:prstGeom>
              <a:solidFill>
                <a:srgbClr val="9437FF">
                  <a:alpha val="30000"/>
                </a:srgbClr>
              </a:solidFill>
              <a:ln>
                <a:solidFill>
                  <a:schemeClr val="tx1">
                    <a:lumMod val="50000"/>
                    <a:lumOff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800" b="1">
                  <a:solidFill>
                    <a:schemeClr val="tx1"/>
                  </a:solidFill>
                </a:endParaRPr>
              </a:p>
            </p:txBody>
          </p:sp>
          <p:sp>
            <p:nvSpPr>
              <p:cNvPr id="374" name="TextBox 373"/>
              <p:cNvSpPr txBox="1"/>
              <p:nvPr/>
            </p:nvSpPr>
            <p:spPr>
              <a:xfrm>
                <a:off x="4088311" y="4493441"/>
                <a:ext cx="405880" cy="21544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800" b="1" dirty="0" smtClean="0"/>
                  <a:t>RBP1</a:t>
                </a:r>
                <a:endParaRPr lang="en-US" sz="800" b="1" dirty="0"/>
              </a:p>
            </p:txBody>
          </p:sp>
        </p:grpSp>
        <p:sp>
          <p:nvSpPr>
            <p:cNvPr id="365" name="Oval 364"/>
            <p:cNvSpPr/>
            <p:nvPr/>
          </p:nvSpPr>
          <p:spPr>
            <a:xfrm>
              <a:off x="8578560" y="5336292"/>
              <a:ext cx="320040" cy="320040"/>
            </a:xfrm>
            <a:prstGeom prst="ellipse">
              <a:avLst/>
            </a:prstGeom>
            <a:solidFill>
              <a:srgbClr val="FF2600">
                <a:alpha val="30000"/>
              </a:srgbClr>
            </a:solidFill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800" b="1">
                <a:solidFill>
                  <a:schemeClr val="tx1"/>
                </a:solidFill>
              </a:endParaRPr>
            </a:p>
          </p:txBody>
        </p:sp>
        <p:sp>
          <p:nvSpPr>
            <p:cNvPr id="366" name="TextBox 365"/>
            <p:cNvSpPr txBox="1"/>
            <p:nvPr/>
          </p:nvSpPr>
          <p:spPr>
            <a:xfrm>
              <a:off x="8535640" y="5388590"/>
              <a:ext cx="434734" cy="21544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800" b="1" dirty="0" smtClean="0"/>
                <a:t>miR-1</a:t>
              </a:r>
              <a:endParaRPr lang="en-US" sz="800" b="1" dirty="0"/>
            </a:p>
          </p:txBody>
        </p:sp>
        <p:cxnSp>
          <p:nvCxnSpPr>
            <p:cNvPr id="367" name="Straight Connector 366"/>
            <p:cNvCxnSpPr/>
            <p:nvPr/>
          </p:nvCxnSpPr>
          <p:spPr>
            <a:xfrm flipH="1">
              <a:off x="8898182" y="5496312"/>
              <a:ext cx="548640" cy="0"/>
            </a:xfrm>
            <a:prstGeom prst="line">
              <a:avLst/>
            </a:prstGeom>
            <a:ln w="3810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Connector 367"/>
            <p:cNvCxnSpPr/>
            <p:nvPr/>
          </p:nvCxnSpPr>
          <p:spPr>
            <a:xfrm flipH="1" flipV="1">
              <a:off x="9753363" y="5496312"/>
              <a:ext cx="881872" cy="443697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/>
            <p:cNvCxnSpPr/>
            <p:nvPr/>
          </p:nvCxnSpPr>
          <p:spPr>
            <a:xfrm>
              <a:off x="10151982" y="4875689"/>
              <a:ext cx="439290" cy="0"/>
            </a:xfrm>
            <a:prstGeom prst="line">
              <a:avLst/>
            </a:prstGeom>
            <a:ln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/>
            <p:nvPr/>
          </p:nvCxnSpPr>
          <p:spPr>
            <a:xfrm>
              <a:off x="9290710" y="6053160"/>
              <a:ext cx="329184" cy="0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/>
            <p:cNvCxnSpPr/>
            <p:nvPr/>
          </p:nvCxnSpPr>
          <p:spPr>
            <a:xfrm>
              <a:off x="9602520" y="5656332"/>
              <a:ext cx="175975" cy="236808"/>
            </a:xfrm>
            <a:prstGeom prst="line">
              <a:avLst/>
            </a:prstGeom>
            <a:ln w="317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/>
            <p:cNvCxnSpPr/>
            <p:nvPr/>
          </p:nvCxnSpPr>
          <p:spPr>
            <a:xfrm flipH="1">
              <a:off x="9938515" y="6053160"/>
              <a:ext cx="640080" cy="0"/>
            </a:xfrm>
            <a:prstGeom prst="line">
              <a:avLst/>
            </a:prstGeom>
            <a:ln w="44450">
              <a:solidFill>
                <a:schemeClr val="bg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923158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10355</TotalTime>
  <Words>186</Words>
  <Application>Microsoft Macintosh PowerPoint</Application>
  <PresentationFormat>Widescreen</PresentationFormat>
  <Paragraphs>182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Calibri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jingzhang.wti.bupt@gmail.com</dc:creator>
  <cp:lastModifiedBy>jingzhang.wti.bupt@gmail.com</cp:lastModifiedBy>
  <cp:revision>133</cp:revision>
  <dcterms:created xsi:type="dcterms:W3CDTF">2017-08-31T14:48:15Z</dcterms:created>
  <dcterms:modified xsi:type="dcterms:W3CDTF">2017-09-18T23:50:04Z</dcterms:modified>
</cp:coreProperties>
</file>