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65"/>
    <p:restoredTop sz="94620"/>
  </p:normalViewPr>
  <p:slideViewPr>
    <p:cSldViewPr snapToGrid="0" snapToObjects="1">
      <p:cViewPr>
        <p:scale>
          <a:sx n="180" d="100"/>
          <a:sy n="180" d="100"/>
        </p:scale>
        <p:origin x="1736" y="14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20F42-7B2B-2740-B2E6-94E74DA5B4A7}" type="datetimeFigureOut">
              <a:rPr lang="en-US" smtClean="0"/>
              <a:t>9/17/17</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91AAD7-0FEC-B64A-B558-484FADC25444}" type="slidenum">
              <a:rPr lang="en-US" smtClean="0"/>
              <a:t>‹#›</a:t>
            </a:fld>
            <a:endParaRPr lang="en-US"/>
          </a:p>
        </p:txBody>
      </p:sp>
    </p:spTree>
    <p:extLst>
      <p:ext uri="{BB962C8B-B14F-4D97-AF65-F5344CB8AC3E}">
        <p14:creationId xmlns:p14="http://schemas.microsoft.com/office/powerpoint/2010/main" val="591181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Figure 1</a:t>
            </a:r>
            <a:r>
              <a:rPr lang="en-US" sz="1200" b="0" kern="1200" dirty="0" smtClean="0">
                <a:solidFill>
                  <a:schemeClr val="tx1"/>
                </a:solidFill>
                <a:effectLst/>
                <a:latin typeface="+mn-lt"/>
                <a:ea typeface="+mn-ea"/>
                <a:cs typeface="+mn-cs"/>
              </a:rPr>
              <a:t> (a) MOAT-a shuffles each annotation to a new location within the local genome context bounded by user-defined parameters </a:t>
            </a:r>
            <a:r>
              <a:rPr lang="en-US" sz="1200" b="0" i="1" kern="1200" dirty="0" err="1" smtClean="0">
                <a:solidFill>
                  <a:schemeClr val="tx1"/>
                </a:solidFill>
                <a:effectLst/>
                <a:latin typeface="+mn-lt"/>
                <a:ea typeface="+mn-ea"/>
                <a:cs typeface="+mn-cs"/>
              </a:rPr>
              <a:t>d_min</a:t>
            </a:r>
            <a:r>
              <a:rPr lang="en-US" sz="1200" b="0" kern="1200" dirty="0" smtClean="0">
                <a:solidFill>
                  <a:schemeClr val="tx1"/>
                </a:solidFill>
                <a:effectLst/>
                <a:latin typeface="+mn-lt"/>
                <a:ea typeface="+mn-ea"/>
                <a:cs typeface="+mn-cs"/>
              </a:rPr>
              <a:t> and </a:t>
            </a:r>
            <a:r>
              <a:rPr lang="en-US" sz="1200" b="0" i="1" kern="1200" dirty="0" err="1" smtClean="0">
                <a:solidFill>
                  <a:schemeClr val="tx1"/>
                </a:solidFill>
                <a:effectLst/>
                <a:latin typeface="+mn-lt"/>
                <a:ea typeface="+mn-ea"/>
                <a:cs typeface="+mn-cs"/>
              </a:rPr>
              <a:t>d_max</a:t>
            </a:r>
            <a:r>
              <a:rPr lang="en-US" sz="1200" b="0" kern="1200" dirty="0" smtClean="0">
                <a:solidFill>
                  <a:schemeClr val="tx1"/>
                </a:solidFill>
                <a:effectLst/>
                <a:latin typeface="+mn-lt"/>
                <a:ea typeface="+mn-ea"/>
                <a:cs typeface="+mn-cs"/>
              </a:rPr>
              <a:t>, producing </a:t>
            </a:r>
            <a:r>
              <a:rPr lang="en-US" sz="1200" b="0" i="1" kern="1200" dirty="0" smtClean="0">
                <a:solidFill>
                  <a:schemeClr val="tx1"/>
                </a:solidFill>
                <a:effectLst/>
                <a:latin typeface="+mn-lt"/>
                <a:ea typeface="+mn-ea"/>
                <a:cs typeface="+mn-cs"/>
              </a:rPr>
              <a:t>n</a:t>
            </a:r>
            <a:r>
              <a:rPr lang="en-US" sz="1200" b="0" kern="1200" dirty="0" smtClean="0">
                <a:solidFill>
                  <a:schemeClr val="tx1"/>
                </a:solidFill>
                <a:effectLst/>
                <a:latin typeface="+mn-lt"/>
                <a:ea typeface="+mn-ea"/>
                <a:cs typeface="+mn-cs"/>
              </a:rPr>
              <a:t> permutations. (b) In MOAT-v, the whole genome is divided into bins of user-defined width </a:t>
            </a:r>
            <a:r>
              <a:rPr lang="en-US" sz="1200" b="0" i="1" kern="1200" dirty="0" smtClean="0">
                <a:solidFill>
                  <a:schemeClr val="tx1"/>
                </a:solidFill>
                <a:effectLst/>
                <a:latin typeface="+mn-lt"/>
                <a:ea typeface="+mn-ea"/>
                <a:cs typeface="+mn-cs"/>
              </a:rPr>
              <a:t>W</a:t>
            </a:r>
            <a:r>
              <a:rPr lang="en-US" sz="1200" b="0" kern="1200" dirty="0" smtClean="0">
                <a:solidFill>
                  <a:schemeClr val="tx1"/>
                </a:solidFill>
                <a:effectLst/>
                <a:latin typeface="+mn-lt"/>
                <a:ea typeface="+mn-ea"/>
                <a:cs typeface="+mn-cs"/>
              </a:rPr>
              <a:t>, within which variants are moved to new coordinates, thereby preserving the local mutation context. As with MOAT-a, MOAT-v produces </a:t>
            </a:r>
            <a:r>
              <a:rPr lang="en-US" sz="1200" b="0" i="1" kern="1200" dirty="0" smtClean="0">
                <a:solidFill>
                  <a:schemeClr val="tx1"/>
                </a:solidFill>
                <a:effectLst/>
                <a:latin typeface="+mn-lt"/>
                <a:ea typeface="+mn-ea"/>
                <a:cs typeface="+mn-cs"/>
              </a:rPr>
              <a:t>n</a:t>
            </a:r>
            <a:r>
              <a:rPr lang="en-US" sz="1200" b="0" kern="1200" dirty="0" smtClean="0">
                <a:solidFill>
                  <a:schemeClr val="tx1"/>
                </a:solidFill>
                <a:effectLst/>
                <a:latin typeface="+mn-lt"/>
                <a:ea typeface="+mn-ea"/>
                <a:cs typeface="+mn-cs"/>
              </a:rPr>
              <a:t> permutations. (c) MOAT-s bins the entire genome, whereupon it calculates the covariate values for each bin. The program then clusters bins with similar covariate values, represented here as bins with the same color (we refer to these clusters as equivalence classes). </a:t>
            </a:r>
            <a:r>
              <a:rPr lang="en-US" sz="1200" b="0" kern="1200" smtClean="0">
                <a:solidFill>
                  <a:schemeClr val="tx1"/>
                </a:solidFill>
                <a:effectLst/>
                <a:latin typeface="+mn-lt"/>
                <a:ea typeface="+mn-ea"/>
                <a:cs typeface="+mn-cs"/>
              </a:rPr>
              <a:t>The input variants that fall within each cluster are then permuted to new locations chosen from the bins within the same cluster, honoring trinucleotide context preservation if requested.</a:t>
            </a:r>
            <a:endParaRPr lang="en-US" sz="1200" b="1"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491AAD7-0FEC-B64A-B558-484FADC25444}" type="slidenum">
              <a:rPr lang="en-US" smtClean="0"/>
              <a:t>1</a:t>
            </a:fld>
            <a:endParaRPr lang="en-US"/>
          </a:p>
        </p:txBody>
      </p:sp>
    </p:spTree>
    <p:extLst>
      <p:ext uri="{BB962C8B-B14F-4D97-AF65-F5344CB8AC3E}">
        <p14:creationId xmlns:p14="http://schemas.microsoft.com/office/powerpoint/2010/main" val="1726724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Figure 1</a:t>
            </a:r>
            <a:r>
              <a:rPr lang="en-US" sz="1200" b="0" kern="1200" dirty="0" smtClean="0">
                <a:solidFill>
                  <a:schemeClr val="tx1"/>
                </a:solidFill>
                <a:effectLst/>
                <a:latin typeface="+mn-lt"/>
                <a:ea typeface="+mn-ea"/>
                <a:cs typeface="+mn-cs"/>
              </a:rPr>
              <a:t> (a) MOAT-a shuffles each annotation to a new location within the local genome context bounded by user-defined parameters </a:t>
            </a:r>
            <a:r>
              <a:rPr lang="en-US" sz="1200" b="0" i="1" kern="1200" dirty="0" err="1" smtClean="0">
                <a:solidFill>
                  <a:schemeClr val="tx1"/>
                </a:solidFill>
                <a:effectLst/>
                <a:latin typeface="+mn-lt"/>
                <a:ea typeface="+mn-ea"/>
                <a:cs typeface="+mn-cs"/>
              </a:rPr>
              <a:t>d_min</a:t>
            </a:r>
            <a:r>
              <a:rPr lang="en-US" sz="1200" b="0" kern="1200" dirty="0" smtClean="0">
                <a:solidFill>
                  <a:schemeClr val="tx1"/>
                </a:solidFill>
                <a:effectLst/>
                <a:latin typeface="+mn-lt"/>
                <a:ea typeface="+mn-ea"/>
                <a:cs typeface="+mn-cs"/>
              </a:rPr>
              <a:t> and </a:t>
            </a:r>
            <a:r>
              <a:rPr lang="en-US" sz="1200" b="0" i="1" kern="1200" dirty="0" err="1" smtClean="0">
                <a:solidFill>
                  <a:schemeClr val="tx1"/>
                </a:solidFill>
                <a:effectLst/>
                <a:latin typeface="+mn-lt"/>
                <a:ea typeface="+mn-ea"/>
                <a:cs typeface="+mn-cs"/>
              </a:rPr>
              <a:t>d_max</a:t>
            </a:r>
            <a:r>
              <a:rPr lang="en-US" sz="1200" b="0" kern="1200" dirty="0" smtClean="0">
                <a:solidFill>
                  <a:schemeClr val="tx1"/>
                </a:solidFill>
                <a:effectLst/>
                <a:latin typeface="+mn-lt"/>
                <a:ea typeface="+mn-ea"/>
                <a:cs typeface="+mn-cs"/>
              </a:rPr>
              <a:t>, producing </a:t>
            </a:r>
            <a:r>
              <a:rPr lang="en-US" sz="1200" b="0" i="1" kern="1200" dirty="0" smtClean="0">
                <a:solidFill>
                  <a:schemeClr val="tx1"/>
                </a:solidFill>
                <a:effectLst/>
                <a:latin typeface="+mn-lt"/>
                <a:ea typeface="+mn-ea"/>
                <a:cs typeface="+mn-cs"/>
              </a:rPr>
              <a:t>n</a:t>
            </a:r>
            <a:r>
              <a:rPr lang="en-US" sz="1200" b="0" kern="1200" dirty="0" smtClean="0">
                <a:solidFill>
                  <a:schemeClr val="tx1"/>
                </a:solidFill>
                <a:effectLst/>
                <a:latin typeface="+mn-lt"/>
                <a:ea typeface="+mn-ea"/>
                <a:cs typeface="+mn-cs"/>
              </a:rPr>
              <a:t> permutations. (b) In MOAT-v, the whole genome is divided into bins of user-defined width </a:t>
            </a:r>
            <a:r>
              <a:rPr lang="en-US" sz="1200" b="0" i="1" kern="1200" dirty="0" smtClean="0">
                <a:solidFill>
                  <a:schemeClr val="tx1"/>
                </a:solidFill>
                <a:effectLst/>
                <a:latin typeface="+mn-lt"/>
                <a:ea typeface="+mn-ea"/>
                <a:cs typeface="+mn-cs"/>
              </a:rPr>
              <a:t>W</a:t>
            </a:r>
            <a:r>
              <a:rPr lang="en-US" sz="1200" b="0" kern="1200" dirty="0" smtClean="0">
                <a:solidFill>
                  <a:schemeClr val="tx1"/>
                </a:solidFill>
                <a:effectLst/>
                <a:latin typeface="+mn-lt"/>
                <a:ea typeface="+mn-ea"/>
                <a:cs typeface="+mn-cs"/>
              </a:rPr>
              <a:t>, within which variants are moved to new coordinates, thereby preserving the local mutation context. As with MOAT-a, MOAT-v produces </a:t>
            </a:r>
            <a:r>
              <a:rPr lang="en-US" sz="1200" b="0" i="1" kern="1200" dirty="0" smtClean="0">
                <a:solidFill>
                  <a:schemeClr val="tx1"/>
                </a:solidFill>
                <a:effectLst/>
                <a:latin typeface="+mn-lt"/>
                <a:ea typeface="+mn-ea"/>
                <a:cs typeface="+mn-cs"/>
              </a:rPr>
              <a:t>n</a:t>
            </a:r>
            <a:r>
              <a:rPr lang="en-US" sz="1200" b="0" kern="1200" dirty="0" smtClean="0">
                <a:solidFill>
                  <a:schemeClr val="tx1"/>
                </a:solidFill>
                <a:effectLst/>
                <a:latin typeface="+mn-lt"/>
                <a:ea typeface="+mn-ea"/>
                <a:cs typeface="+mn-cs"/>
              </a:rPr>
              <a:t> permutations. (c) MOAT-s bins the entire genome, whereupon it calculates the covariate values for each bin. The program then clusters bins with similar covariate values, represented here as bins with the same color (we refer to these clusters as equivalence classes). </a:t>
            </a:r>
            <a:r>
              <a:rPr lang="en-US" sz="1200" b="0" kern="1200" smtClean="0">
                <a:solidFill>
                  <a:schemeClr val="tx1"/>
                </a:solidFill>
                <a:effectLst/>
                <a:latin typeface="+mn-lt"/>
                <a:ea typeface="+mn-ea"/>
                <a:cs typeface="+mn-cs"/>
              </a:rPr>
              <a:t>The input variants that fall within each cluster are then permuted to new locations chosen from the bins within the same cluster, honoring trinucleotide context preservation if requested.</a:t>
            </a:r>
            <a:endParaRPr lang="en-US" sz="1200" b="1"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491AAD7-0FEC-B64A-B558-484FADC25444}" type="slidenum">
              <a:rPr lang="en-US" smtClean="0"/>
              <a:t>2</a:t>
            </a:fld>
            <a:endParaRPr lang="en-US"/>
          </a:p>
        </p:txBody>
      </p:sp>
    </p:spTree>
    <p:extLst>
      <p:ext uri="{BB962C8B-B14F-4D97-AF65-F5344CB8AC3E}">
        <p14:creationId xmlns:p14="http://schemas.microsoft.com/office/powerpoint/2010/main" val="254923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0"/>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5042C8-184F-4C46-B5DB-71329AF75729}" type="datetimeFigureOut">
              <a:rPr lang="en-US" smtClean="0"/>
              <a:t>9/17/17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3923248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042C8-184F-4C46-B5DB-71329AF75729}" type="datetimeFigureOut">
              <a:rPr lang="en-US" smtClean="0"/>
              <a:t>9/17/17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614350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8"/>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8"/>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042C8-184F-4C46-B5DB-71329AF75729}" type="datetimeFigureOut">
              <a:rPr lang="en-US" smtClean="0"/>
              <a:t>9/17/17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445500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042C8-184F-4C46-B5DB-71329AF75729}" type="datetimeFigureOut">
              <a:rPr lang="en-US" smtClean="0"/>
              <a:t>9/17/17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129522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1"/>
            <a:ext cx="5829300" cy="2000249"/>
          </a:xfrm>
        </p:spPr>
        <p:txBody>
          <a:bodyPr anchor="b"/>
          <a:lstStyle>
            <a:lvl1pPr marL="0" indent="0">
              <a:buNone/>
              <a:defRPr sz="1500">
                <a:solidFill>
                  <a:schemeClr val="tx1">
                    <a:tint val="75000"/>
                  </a:schemeClr>
                </a:solidFill>
              </a:defRPr>
            </a:lvl1pPr>
            <a:lvl2pPr marL="342884" indent="0">
              <a:buNone/>
              <a:defRPr sz="1350">
                <a:solidFill>
                  <a:schemeClr val="tx1">
                    <a:tint val="75000"/>
                  </a:schemeClr>
                </a:solidFill>
              </a:defRPr>
            </a:lvl2pPr>
            <a:lvl3pPr marL="685766" indent="0">
              <a:buNone/>
              <a:defRPr sz="1200">
                <a:solidFill>
                  <a:schemeClr val="tx1">
                    <a:tint val="75000"/>
                  </a:schemeClr>
                </a:solidFill>
              </a:defRPr>
            </a:lvl3pPr>
            <a:lvl4pPr marL="1028649" indent="0">
              <a:buNone/>
              <a:defRPr sz="1050">
                <a:solidFill>
                  <a:schemeClr val="tx1">
                    <a:tint val="75000"/>
                  </a:schemeClr>
                </a:solidFill>
              </a:defRPr>
            </a:lvl4pPr>
            <a:lvl5pPr marL="1371532" indent="0">
              <a:buNone/>
              <a:defRPr sz="1050">
                <a:solidFill>
                  <a:schemeClr val="tx1">
                    <a:tint val="75000"/>
                  </a:schemeClr>
                </a:solidFill>
              </a:defRPr>
            </a:lvl5pPr>
            <a:lvl6pPr marL="1714415" indent="0">
              <a:buNone/>
              <a:defRPr sz="1050">
                <a:solidFill>
                  <a:schemeClr val="tx1">
                    <a:tint val="75000"/>
                  </a:schemeClr>
                </a:solidFill>
              </a:defRPr>
            </a:lvl6pPr>
            <a:lvl7pPr marL="2057297" indent="0">
              <a:buNone/>
              <a:defRPr sz="1050">
                <a:solidFill>
                  <a:schemeClr val="tx1">
                    <a:tint val="75000"/>
                  </a:schemeClr>
                </a:solidFill>
              </a:defRPr>
            </a:lvl7pPr>
            <a:lvl8pPr marL="2400180" indent="0">
              <a:buNone/>
              <a:defRPr sz="1050">
                <a:solidFill>
                  <a:schemeClr val="tx1">
                    <a:tint val="75000"/>
                  </a:schemeClr>
                </a:solidFill>
              </a:defRPr>
            </a:lvl8pPr>
            <a:lvl9pPr marL="2743064"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5042C8-184F-4C46-B5DB-71329AF75729}" type="datetimeFigureOut">
              <a:rPr lang="en-US" smtClean="0"/>
              <a:t>9/17/17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42528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4"/>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4"/>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5042C8-184F-4C46-B5DB-71329AF75729}" type="datetimeFigureOut">
              <a:rPr lang="en-US" smtClean="0"/>
              <a:t>9/17/17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1923276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1" y="2046817"/>
            <a:ext cx="3031331" cy="853016"/>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83771" y="2899833"/>
            <a:ext cx="303133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5042C8-184F-4C46-B5DB-71329AF75729}" type="datetimeFigureOut">
              <a:rPr lang="en-US" smtClean="0"/>
              <a:t>9/17/17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18566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5042C8-184F-4C46-B5DB-71329AF75729}" type="datetimeFigureOut">
              <a:rPr lang="en-US" smtClean="0"/>
              <a:t>9/17/17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239388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042C8-184F-4C46-B5DB-71329AF75729}" type="datetimeFigureOut">
              <a:rPr lang="en-US" smtClean="0"/>
              <a:t>9/17/17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822352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2681289" y="364070"/>
            <a:ext cx="3833813"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2" y="1913470"/>
            <a:ext cx="2256235" cy="6254751"/>
          </a:xfrm>
        </p:spPr>
        <p:txBody>
          <a:bodyPr/>
          <a:lstStyle>
            <a:lvl1pPr marL="0" indent="0">
              <a:buNone/>
              <a:defRPr sz="1050"/>
            </a:lvl1pPr>
            <a:lvl2pPr marL="342884" indent="0">
              <a:buNone/>
              <a:defRPr sz="900"/>
            </a:lvl2pPr>
            <a:lvl3pPr marL="685766" indent="0">
              <a:buNone/>
              <a:defRPr sz="750"/>
            </a:lvl3pPr>
            <a:lvl4pPr marL="1028649" indent="0">
              <a:buNone/>
              <a:defRPr sz="675"/>
            </a:lvl4pPr>
            <a:lvl5pPr marL="1371532" indent="0">
              <a:buNone/>
              <a:defRPr sz="675"/>
            </a:lvl5pPr>
            <a:lvl6pPr marL="1714415" indent="0">
              <a:buNone/>
              <a:defRPr sz="675"/>
            </a:lvl6pPr>
            <a:lvl7pPr marL="2057297" indent="0">
              <a:buNone/>
              <a:defRPr sz="675"/>
            </a:lvl7pPr>
            <a:lvl8pPr marL="2400180" indent="0">
              <a:buNone/>
              <a:defRPr sz="675"/>
            </a:lvl8pPr>
            <a:lvl9pPr marL="2743064"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042C8-184F-4C46-B5DB-71329AF75729}" type="datetimeFigureOut">
              <a:rPr lang="en-US" smtClean="0"/>
              <a:t>9/17/17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325052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050"/>
            </a:lvl1pPr>
            <a:lvl2pPr marL="342884" indent="0">
              <a:buNone/>
              <a:defRPr sz="900"/>
            </a:lvl2pPr>
            <a:lvl3pPr marL="685766" indent="0">
              <a:buNone/>
              <a:defRPr sz="750"/>
            </a:lvl3pPr>
            <a:lvl4pPr marL="1028649" indent="0">
              <a:buNone/>
              <a:defRPr sz="675"/>
            </a:lvl4pPr>
            <a:lvl5pPr marL="1371532" indent="0">
              <a:buNone/>
              <a:defRPr sz="675"/>
            </a:lvl5pPr>
            <a:lvl6pPr marL="1714415" indent="0">
              <a:buNone/>
              <a:defRPr sz="675"/>
            </a:lvl6pPr>
            <a:lvl7pPr marL="2057297" indent="0">
              <a:buNone/>
              <a:defRPr sz="675"/>
            </a:lvl7pPr>
            <a:lvl8pPr marL="2400180" indent="0">
              <a:buNone/>
              <a:defRPr sz="675"/>
            </a:lvl8pPr>
            <a:lvl9pPr marL="2743064"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042C8-184F-4C46-B5DB-71329AF75729}" type="datetimeFigureOut">
              <a:rPr lang="en-US" smtClean="0"/>
              <a:t>9/17/17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30018627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4"/>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E5042C8-184F-4C46-B5DB-71329AF75729}" type="datetimeFigureOut">
              <a:rPr lang="en-US" smtClean="0"/>
              <a:t>9/17/17</a:t>
            </a:fld>
            <a:endParaRPr lang="en-US"/>
          </a:p>
        </p:txBody>
      </p:sp>
      <p:sp>
        <p:nvSpPr>
          <p:cNvPr id="5" name="Footer Placeholder 4"/>
          <p:cNvSpPr>
            <a:spLocks noGrp="1"/>
          </p:cNvSpPr>
          <p:nvPr>
            <p:ph type="ftr" sz="quarter" idx="3"/>
          </p:nvPr>
        </p:nvSpPr>
        <p:spPr>
          <a:xfrm>
            <a:off x="2343150" y="8475137"/>
            <a:ext cx="2171700"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7"/>
            <a:ext cx="160020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265554E-1683-A54A-8E19-9EC266B37BC4}" type="slidenum">
              <a:rPr lang="en-US" smtClean="0"/>
              <a:t>‹#›</a:t>
            </a:fld>
            <a:endParaRPr lang="en-US"/>
          </a:p>
        </p:txBody>
      </p:sp>
    </p:spTree>
    <p:extLst>
      <p:ext uri="{BB962C8B-B14F-4D97-AF65-F5344CB8AC3E}">
        <p14:creationId xmlns:p14="http://schemas.microsoft.com/office/powerpoint/2010/main" val="4244084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884" rtl="0" eaLnBrk="1" latinLnBrk="0" hangingPunct="1">
        <a:spcBef>
          <a:spcPct val="0"/>
        </a:spcBef>
        <a:buNone/>
        <a:defRPr sz="3300" kern="1200">
          <a:solidFill>
            <a:schemeClr val="tx1"/>
          </a:solidFill>
          <a:latin typeface="+mj-lt"/>
          <a:ea typeface="+mj-ea"/>
          <a:cs typeface="+mj-cs"/>
        </a:defRPr>
      </a:lvl1pPr>
    </p:titleStyle>
    <p:bodyStyle>
      <a:lvl1pPr marL="257162" indent="-257162" algn="l" defTabSz="342884" rtl="0" eaLnBrk="1" latinLnBrk="0" hangingPunct="1">
        <a:spcBef>
          <a:spcPct val="20000"/>
        </a:spcBef>
        <a:buFont typeface="Arial"/>
        <a:buChar char="•"/>
        <a:defRPr sz="2400" kern="1200">
          <a:solidFill>
            <a:schemeClr val="tx1"/>
          </a:solidFill>
          <a:latin typeface="+mn-lt"/>
          <a:ea typeface="+mn-ea"/>
          <a:cs typeface="+mn-cs"/>
        </a:defRPr>
      </a:lvl1pPr>
      <a:lvl2pPr marL="557185" indent="-214303" algn="l" defTabSz="342884" rtl="0" eaLnBrk="1" latinLnBrk="0" hangingPunct="1">
        <a:spcBef>
          <a:spcPct val="20000"/>
        </a:spcBef>
        <a:buFont typeface="Arial"/>
        <a:buChar char="–"/>
        <a:defRPr sz="2100" kern="1200">
          <a:solidFill>
            <a:schemeClr val="tx1"/>
          </a:solidFill>
          <a:latin typeface="+mn-lt"/>
          <a:ea typeface="+mn-ea"/>
          <a:cs typeface="+mn-cs"/>
        </a:defRPr>
      </a:lvl2pPr>
      <a:lvl3pPr marL="857207" indent="-171441" algn="l" defTabSz="342884" rtl="0" eaLnBrk="1" latinLnBrk="0" hangingPunct="1">
        <a:spcBef>
          <a:spcPct val="20000"/>
        </a:spcBef>
        <a:buFont typeface="Arial"/>
        <a:buChar char="•"/>
        <a:defRPr sz="1800" kern="1200">
          <a:solidFill>
            <a:schemeClr val="tx1"/>
          </a:solidFill>
          <a:latin typeface="+mn-lt"/>
          <a:ea typeface="+mn-ea"/>
          <a:cs typeface="+mn-cs"/>
        </a:defRPr>
      </a:lvl3pPr>
      <a:lvl4pPr marL="1200090" indent="-171441" algn="l" defTabSz="342884" rtl="0" eaLnBrk="1" latinLnBrk="0" hangingPunct="1">
        <a:spcBef>
          <a:spcPct val="20000"/>
        </a:spcBef>
        <a:buFont typeface="Arial"/>
        <a:buChar char="–"/>
        <a:defRPr sz="1500" kern="1200">
          <a:solidFill>
            <a:schemeClr val="tx1"/>
          </a:solidFill>
          <a:latin typeface="+mn-lt"/>
          <a:ea typeface="+mn-ea"/>
          <a:cs typeface="+mn-cs"/>
        </a:defRPr>
      </a:lvl4pPr>
      <a:lvl5pPr marL="1542973" indent="-171441" algn="l" defTabSz="342884" rtl="0" eaLnBrk="1" latinLnBrk="0" hangingPunct="1">
        <a:spcBef>
          <a:spcPct val="20000"/>
        </a:spcBef>
        <a:buFont typeface="Arial"/>
        <a:buChar char="»"/>
        <a:defRPr sz="1500" kern="1200">
          <a:solidFill>
            <a:schemeClr val="tx1"/>
          </a:solidFill>
          <a:latin typeface="+mn-lt"/>
          <a:ea typeface="+mn-ea"/>
          <a:cs typeface="+mn-cs"/>
        </a:defRPr>
      </a:lvl5pPr>
      <a:lvl6pPr marL="1885856" indent="-171441" algn="l" defTabSz="342884" rtl="0" eaLnBrk="1" latinLnBrk="0" hangingPunct="1">
        <a:spcBef>
          <a:spcPct val="20000"/>
        </a:spcBef>
        <a:buFont typeface="Arial"/>
        <a:buChar char="•"/>
        <a:defRPr sz="1500" kern="1200">
          <a:solidFill>
            <a:schemeClr val="tx1"/>
          </a:solidFill>
          <a:latin typeface="+mn-lt"/>
          <a:ea typeface="+mn-ea"/>
          <a:cs typeface="+mn-cs"/>
        </a:defRPr>
      </a:lvl6pPr>
      <a:lvl7pPr marL="2228739" indent="-171441" algn="l" defTabSz="342884" rtl="0" eaLnBrk="1" latinLnBrk="0" hangingPunct="1">
        <a:spcBef>
          <a:spcPct val="20000"/>
        </a:spcBef>
        <a:buFont typeface="Arial"/>
        <a:buChar char="•"/>
        <a:defRPr sz="1500" kern="1200">
          <a:solidFill>
            <a:schemeClr val="tx1"/>
          </a:solidFill>
          <a:latin typeface="+mn-lt"/>
          <a:ea typeface="+mn-ea"/>
          <a:cs typeface="+mn-cs"/>
        </a:defRPr>
      </a:lvl7pPr>
      <a:lvl8pPr marL="2571621" indent="-171441" algn="l" defTabSz="342884" rtl="0" eaLnBrk="1" latinLnBrk="0" hangingPunct="1">
        <a:spcBef>
          <a:spcPct val="20000"/>
        </a:spcBef>
        <a:buFont typeface="Arial"/>
        <a:buChar char="•"/>
        <a:defRPr sz="1500" kern="1200">
          <a:solidFill>
            <a:schemeClr val="tx1"/>
          </a:solidFill>
          <a:latin typeface="+mn-lt"/>
          <a:ea typeface="+mn-ea"/>
          <a:cs typeface="+mn-cs"/>
        </a:defRPr>
      </a:lvl8pPr>
      <a:lvl9pPr marL="2914505" indent="-171441" algn="l" defTabSz="342884"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84" rtl="0" eaLnBrk="1" latinLnBrk="0" hangingPunct="1">
        <a:defRPr sz="1350" kern="1200">
          <a:solidFill>
            <a:schemeClr val="tx1"/>
          </a:solidFill>
          <a:latin typeface="+mn-lt"/>
          <a:ea typeface="+mn-ea"/>
          <a:cs typeface="+mn-cs"/>
        </a:defRPr>
      </a:lvl1pPr>
      <a:lvl2pPr marL="342884" algn="l" defTabSz="342884" rtl="0" eaLnBrk="1" latinLnBrk="0" hangingPunct="1">
        <a:defRPr sz="1350" kern="1200">
          <a:solidFill>
            <a:schemeClr val="tx1"/>
          </a:solidFill>
          <a:latin typeface="+mn-lt"/>
          <a:ea typeface="+mn-ea"/>
          <a:cs typeface="+mn-cs"/>
        </a:defRPr>
      </a:lvl2pPr>
      <a:lvl3pPr marL="685766" algn="l" defTabSz="342884" rtl="0" eaLnBrk="1" latinLnBrk="0" hangingPunct="1">
        <a:defRPr sz="1350" kern="1200">
          <a:solidFill>
            <a:schemeClr val="tx1"/>
          </a:solidFill>
          <a:latin typeface="+mn-lt"/>
          <a:ea typeface="+mn-ea"/>
          <a:cs typeface="+mn-cs"/>
        </a:defRPr>
      </a:lvl3pPr>
      <a:lvl4pPr marL="1028649" algn="l" defTabSz="342884" rtl="0" eaLnBrk="1" latinLnBrk="0" hangingPunct="1">
        <a:defRPr sz="1350" kern="1200">
          <a:solidFill>
            <a:schemeClr val="tx1"/>
          </a:solidFill>
          <a:latin typeface="+mn-lt"/>
          <a:ea typeface="+mn-ea"/>
          <a:cs typeface="+mn-cs"/>
        </a:defRPr>
      </a:lvl4pPr>
      <a:lvl5pPr marL="1371532" algn="l" defTabSz="342884" rtl="0" eaLnBrk="1" latinLnBrk="0" hangingPunct="1">
        <a:defRPr sz="1350" kern="1200">
          <a:solidFill>
            <a:schemeClr val="tx1"/>
          </a:solidFill>
          <a:latin typeface="+mn-lt"/>
          <a:ea typeface="+mn-ea"/>
          <a:cs typeface="+mn-cs"/>
        </a:defRPr>
      </a:lvl5pPr>
      <a:lvl6pPr marL="1714415" algn="l" defTabSz="342884" rtl="0" eaLnBrk="1" latinLnBrk="0" hangingPunct="1">
        <a:defRPr sz="1350" kern="1200">
          <a:solidFill>
            <a:schemeClr val="tx1"/>
          </a:solidFill>
          <a:latin typeface="+mn-lt"/>
          <a:ea typeface="+mn-ea"/>
          <a:cs typeface="+mn-cs"/>
        </a:defRPr>
      </a:lvl6pPr>
      <a:lvl7pPr marL="2057297" algn="l" defTabSz="342884" rtl="0" eaLnBrk="1" latinLnBrk="0" hangingPunct="1">
        <a:defRPr sz="1350" kern="1200">
          <a:solidFill>
            <a:schemeClr val="tx1"/>
          </a:solidFill>
          <a:latin typeface="+mn-lt"/>
          <a:ea typeface="+mn-ea"/>
          <a:cs typeface="+mn-cs"/>
        </a:defRPr>
      </a:lvl7pPr>
      <a:lvl8pPr marL="2400180" algn="l" defTabSz="342884" rtl="0" eaLnBrk="1" latinLnBrk="0" hangingPunct="1">
        <a:defRPr sz="1350" kern="1200">
          <a:solidFill>
            <a:schemeClr val="tx1"/>
          </a:solidFill>
          <a:latin typeface="+mn-lt"/>
          <a:ea typeface="+mn-ea"/>
          <a:cs typeface="+mn-cs"/>
        </a:defRPr>
      </a:lvl8pPr>
      <a:lvl9pPr marL="2743064" algn="l" defTabSz="3428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Arrow Connector 31"/>
          <p:cNvCxnSpPr/>
          <p:nvPr/>
        </p:nvCxnSpPr>
        <p:spPr>
          <a:xfrm>
            <a:off x="3218180" y="6617970"/>
            <a:ext cx="722955" cy="2570"/>
          </a:xfrm>
          <a:prstGeom prst="straightConnector1">
            <a:avLst/>
          </a:prstGeom>
          <a:ln>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grpSp>
        <p:nvGrpSpPr>
          <p:cNvPr id="179" name="Group 178"/>
          <p:cNvGrpSpPr/>
          <p:nvPr/>
        </p:nvGrpSpPr>
        <p:grpSpPr>
          <a:xfrm>
            <a:off x="249365" y="6756758"/>
            <a:ext cx="5941780" cy="148374"/>
            <a:chOff x="249365" y="6756758"/>
            <a:chExt cx="5941780" cy="148374"/>
          </a:xfrm>
        </p:grpSpPr>
        <p:sp>
          <p:nvSpPr>
            <p:cNvPr id="206" name="Rectangle 205"/>
            <p:cNvSpPr/>
            <p:nvPr/>
          </p:nvSpPr>
          <p:spPr>
            <a:xfrm>
              <a:off x="249365" y="6760923"/>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Rectangle 206"/>
            <p:cNvSpPr/>
            <p:nvPr/>
          </p:nvSpPr>
          <p:spPr>
            <a:xfrm>
              <a:off x="993942" y="6760922"/>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08" name="Rectangle 207"/>
            <p:cNvSpPr/>
            <p:nvPr/>
          </p:nvSpPr>
          <p:spPr>
            <a:xfrm>
              <a:off x="1731175" y="6760922"/>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9" name="Rectangle 208"/>
            <p:cNvSpPr/>
            <p:nvPr/>
          </p:nvSpPr>
          <p:spPr>
            <a:xfrm>
              <a:off x="2475754" y="6760922"/>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0" name="Rectangle 209"/>
            <p:cNvSpPr/>
            <p:nvPr/>
          </p:nvSpPr>
          <p:spPr>
            <a:xfrm>
              <a:off x="3220332" y="6760922"/>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1" name="Rectangle 210"/>
            <p:cNvSpPr/>
            <p:nvPr/>
          </p:nvSpPr>
          <p:spPr>
            <a:xfrm>
              <a:off x="3964909" y="6760922"/>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78" name="Rectangle 277"/>
            <p:cNvSpPr/>
            <p:nvPr/>
          </p:nvSpPr>
          <p:spPr>
            <a:xfrm>
              <a:off x="4709486" y="6756758"/>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79" name="Rectangle 278"/>
            <p:cNvSpPr/>
            <p:nvPr/>
          </p:nvSpPr>
          <p:spPr>
            <a:xfrm>
              <a:off x="5453912" y="6756758"/>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cxnSp>
        <p:nvCxnSpPr>
          <p:cNvPr id="5" name="Straight Connector 4"/>
          <p:cNvCxnSpPr/>
          <p:nvPr/>
        </p:nvCxnSpPr>
        <p:spPr>
          <a:xfrm flipV="1">
            <a:off x="152910" y="1240177"/>
            <a:ext cx="6112751" cy="2055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2976287" y="1164567"/>
            <a:ext cx="520816" cy="178160"/>
          </a:xfrm>
          <a:prstGeom prst="rect">
            <a:avLst/>
          </a:prstGeom>
          <a:pattFill prst="ltHorz">
            <a:fgClr>
              <a:schemeClr val="tx1"/>
            </a:fgClr>
            <a:bgClr>
              <a:schemeClr val="bg1"/>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12" name="Straight Connector 11"/>
          <p:cNvCxnSpPr/>
          <p:nvPr/>
        </p:nvCxnSpPr>
        <p:spPr>
          <a:xfrm>
            <a:off x="2329918"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813755"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999300"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3622910"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3389913"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868061"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534341"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192215"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835866"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566534"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6213291" y="1169467"/>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152910" y="1984889"/>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152910" y="2442090"/>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V="1">
            <a:off x="151543" y="2912822"/>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1453185" y="477095"/>
            <a:ext cx="657616" cy="300082"/>
          </a:xfrm>
          <a:prstGeom prst="rect">
            <a:avLst/>
          </a:prstGeom>
          <a:noFill/>
        </p:spPr>
        <p:txBody>
          <a:bodyPr wrap="none" rtlCol="0">
            <a:spAutoFit/>
          </a:bodyPr>
          <a:lstStyle/>
          <a:p>
            <a:r>
              <a:rPr lang="en-US" sz="1350" i="1" dirty="0" err="1"/>
              <a:t>d_max</a:t>
            </a:r>
            <a:endParaRPr lang="en-US" sz="1350" i="1" dirty="0"/>
          </a:p>
        </p:txBody>
      </p:sp>
      <p:sp>
        <p:nvSpPr>
          <p:cNvPr id="59" name="TextBox 58"/>
          <p:cNvSpPr txBox="1"/>
          <p:nvPr/>
        </p:nvSpPr>
        <p:spPr>
          <a:xfrm>
            <a:off x="2420494" y="767596"/>
            <a:ext cx="631904" cy="300082"/>
          </a:xfrm>
          <a:prstGeom prst="rect">
            <a:avLst/>
          </a:prstGeom>
          <a:noFill/>
        </p:spPr>
        <p:txBody>
          <a:bodyPr wrap="none" rtlCol="0">
            <a:spAutoFit/>
          </a:bodyPr>
          <a:lstStyle/>
          <a:p>
            <a:r>
              <a:rPr lang="en-US" sz="1350" i="1" dirty="0" err="1"/>
              <a:t>d_min</a:t>
            </a:r>
            <a:endParaRPr lang="en-US" sz="1350" i="1" dirty="0"/>
          </a:p>
        </p:txBody>
      </p:sp>
      <p:sp>
        <p:nvSpPr>
          <p:cNvPr id="60" name="TextBox 59"/>
          <p:cNvSpPr txBox="1"/>
          <p:nvPr/>
        </p:nvSpPr>
        <p:spPr>
          <a:xfrm>
            <a:off x="3507861" y="770009"/>
            <a:ext cx="631904" cy="300082"/>
          </a:xfrm>
          <a:prstGeom prst="rect">
            <a:avLst/>
          </a:prstGeom>
          <a:noFill/>
        </p:spPr>
        <p:txBody>
          <a:bodyPr wrap="none" rtlCol="0">
            <a:spAutoFit/>
          </a:bodyPr>
          <a:lstStyle/>
          <a:p>
            <a:r>
              <a:rPr lang="en-US" sz="1350" i="1" dirty="0" err="1"/>
              <a:t>d_min</a:t>
            </a:r>
            <a:endParaRPr lang="en-US" sz="1350" i="1" dirty="0"/>
          </a:p>
        </p:txBody>
      </p:sp>
      <p:sp>
        <p:nvSpPr>
          <p:cNvPr id="61" name="TextBox 60"/>
          <p:cNvSpPr txBox="1"/>
          <p:nvPr/>
        </p:nvSpPr>
        <p:spPr>
          <a:xfrm>
            <a:off x="4397500" y="474584"/>
            <a:ext cx="657616" cy="300082"/>
          </a:xfrm>
          <a:prstGeom prst="rect">
            <a:avLst/>
          </a:prstGeom>
          <a:noFill/>
        </p:spPr>
        <p:txBody>
          <a:bodyPr wrap="none" rtlCol="0">
            <a:spAutoFit/>
          </a:bodyPr>
          <a:lstStyle/>
          <a:p>
            <a:r>
              <a:rPr lang="en-US" sz="1350" i="1" dirty="0" err="1"/>
              <a:t>d_max</a:t>
            </a:r>
            <a:endParaRPr lang="en-US" sz="1350" i="1" dirty="0"/>
          </a:p>
        </p:txBody>
      </p:sp>
      <p:sp>
        <p:nvSpPr>
          <p:cNvPr id="62" name="TextBox 61"/>
          <p:cNvSpPr txBox="1"/>
          <p:nvPr/>
        </p:nvSpPr>
        <p:spPr>
          <a:xfrm>
            <a:off x="5199960" y="15056"/>
            <a:ext cx="960135" cy="300082"/>
          </a:xfrm>
          <a:prstGeom prst="rect">
            <a:avLst/>
          </a:prstGeom>
          <a:noFill/>
        </p:spPr>
        <p:txBody>
          <a:bodyPr wrap="none" rtlCol="0">
            <a:spAutoFit/>
          </a:bodyPr>
          <a:lstStyle/>
          <a:p>
            <a:pPr algn="ctr"/>
            <a:r>
              <a:rPr lang="en-US" sz="1350" smtClean="0"/>
              <a:t>annotation</a:t>
            </a:r>
            <a:endParaRPr lang="en-US" sz="1350" dirty="0"/>
          </a:p>
        </p:txBody>
      </p:sp>
      <p:sp>
        <p:nvSpPr>
          <p:cNvPr id="63" name="TextBox 62"/>
          <p:cNvSpPr txBox="1"/>
          <p:nvPr/>
        </p:nvSpPr>
        <p:spPr>
          <a:xfrm>
            <a:off x="151542" y="48218"/>
            <a:ext cx="2835135" cy="300082"/>
          </a:xfrm>
          <a:prstGeom prst="rect">
            <a:avLst/>
          </a:prstGeom>
          <a:noFill/>
        </p:spPr>
        <p:txBody>
          <a:bodyPr wrap="none" rtlCol="0">
            <a:spAutoFit/>
          </a:bodyPr>
          <a:lstStyle/>
          <a:p>
            <a:r>
              <a:rPr lang="en-US" sz="1350" dirty="0"/>
              <a:t>(a) MOAT-a: </a:t>
            </a:r>
            <a:r>
              <a:rPr lang="en-US" sz="1350" dirty="0" smtClean="0"/>
              <a:t>annotation permutation</a:t>
            </a:r>
            <a:endParaRPr lang="en-US" sz="1350" dirty="0"/>
          </a:p>
        </p:txBody>
      </p:sp>
      <p:sp>
        <p:nvSpPr>
          <p:cNvPr id="64" name="Rectangle 63"/>
          <p:cNvSpPr/>
          <p:nvPr/>
        </p:nvSpPr>
        <p:spPr>
          <a:xfrm>
            <a:off x="1553348" y="1916366"/>
            <a:ext cx="520816" cy="178160"/>
          </a:xfrm>
          <a:prstGeom prst="rect">
            <a:avLst/>
          </a:prstGeom>
          <a:pattFill prst="ltUpDiag">
            <a:fgClr>
              <a:schemeClr val="tx1"/>
            </a:fgClr>
            <a:bgClr>
              <a:prstClr val="white"/>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5" name="Rectangle 64"/>
          <p:cNvSpPr/>
          <p:nvPr/>
        </p:nvSpPr>
        <p:spPr>
          <a:xfrm>
            <a:off x="306127" y="2370053"/>
            <a:ext cx="520816" cy="178160"/>
          </a:xfrm>
          <a:prstGeom prst="rect">
            <a:avLst/>
          </a:prstGeom>
          <a:pattFill prst="ltUpDiag">
            <a:fgClr>
              <a:schemeClr val="tx1"/>
            </a:fgClr>
            <a:bgClr>
              <a:prstClr val="white"/>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8" name="Rectangle 67"/>
          <p:cNvSpPr/>
          <p:nvPr/>
        </p:nvSpPr>
        <p:spPr>
          <a:xfrm>
            <a:off x="5046938" y="2844299"/>
            <a:ext cx="520816" cy="178160"/>
          </a:xfrm>
          <a:prstGeom prst="rect">
            <a:avLst/>
          </a:prstGeom>
          <a:pattFill prst="ltUpDiag">
            <a:fgClr>
              <a:schemeClr val="tx1"/>
            </a:fgClr>
            <a:bgClr>
              <a:prstClr val="white"/>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3" name="Straight Connector 2"/>
          <p:cNvCxnSpPr/>
          <p:nvPr/>
        </p:nvCxnSpPr>
        <p:spPr>
          <a:xfrm>
            <a:off x="3246221" y="617603"/>
            <a:ext cx="3166" cy="550507"/>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324358" y="966768"/>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6160666" y="958284"/>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3246219" y="1044886"/>
            <a:ext cx="1078139" cy="0"/>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160666" y="528483"/>
            <a:ext cx="0" cy="1182301"/>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3246219" y="767887"/>
            <a:ext cx="2914448" cy="0"/>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2144006" y="948005"/>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303928" y="511554"/>
            <a:ext cx="0" cy="1199229"/>
          </a:xfrm>
          <a:prstGeom prst="line">
            <a:avLst/>
          </a:prstGeom>
          <a:ln w="285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a:off x="2168082" y="1047115"/>
            <a:ext cx="1078139" cy="0"/>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p:nvPr/>
        </p:nvCxnSpPr>
        <p:spPr>
          <a:xfrm>
            <a:off x="322247" y="767595"/>
            <a:ext cx="2914448" cy="0"/>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V="1">
            <a:off x="229511" y="4731843"/>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161397" y="3403713"/>
            <a:ext cx="2536785" cy="300082"/>
          </a:xfrm>
          <a:prstGeom prst="rect">
            <a:avLst/>
          </a:prstGeom>
          <a:noFill/>
        </p:spPr>
        <p:txBody>
          <a:bodyPr wrap="none" rtlCol="0">
            <a:spAutoFit/>
          </a:bodyPr>
          <a:lstStyle/>
          <a:p>
            <a:r>
              <a:rPr lang="en-US" sz="1350" dirty="0"/>
              <a:t>(b) MOAT-v: </a:t>
            </a:r>
            <a:r>
              <a:rPr lang="en-US" sz="1350" dirty="0" smtClean="0"/>
              <a:t>variant permutation</a:t>
            </a:r>
            <a:endParaRPr lang="en-US" sz="1350" dirty="0"/>
          </a:p>
        </p:txBody>
      </p:sp>
      <p:cxnSp>
        <p:nvCxnSpPr>
          <p:cNvPr id="80" name="Straight Connector 79"/>
          <p:cNvCxnSpPr/>
          <p:nvPr/>
        </p:nvCxnSpPr>
        <p:spPr>
          <a:xfrm>
            <a:off x="442204" y="465646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1248643" y="465646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2139514" y="46567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3235972" y="4656467"/>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4298165" y="464961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2707151" y="465670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5960973" y="465670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5634473" y="465646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4475468" y="465339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457720" y="4652090"/>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flipV="1">
            <a:off x="229511" y="5189045"/>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flipV="1">
            <a:off x="229511" y="5687074"/>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a:off x="810060" y="512052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1474786" y="5120524"/>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2084692" y="511614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a:off x="2854154" y="511614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a:off x="3146884" y="511614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a:off x="3597665" y="5120524"/>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768416" y="5120524"/>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p:nvCxnSpPr>
        <p:spPr>
          <a:xfrm>
            <a:off x="4133697" y="511614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a:off x="5317827" y="5116144"/>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a:off x="520297"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2248319"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581973"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a:off x="4387253"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6175849"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3900083" y="561890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5127361"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a:off x="4072021"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3105182"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1952814"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2980958" y="1361451"/>
            <a:ext cx="3232" cy="1763707"/>
          </a:xfrm>
          <a:prstGeom prst="line">
            <a:avLst/>
          </a:prstGeom>
          <a:ln>
            <a:solidFill>
              <a:schemeClr val="bg1">
                <a:lumMod val="50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3494309" y="1352751"/>
            <a:ext cx="4290" cy="1779453"/>
          </a:xfrm>
          <a:prstGeom prst="line">
            <a:avLst/>
          </a:prstGeom>
          <a:ln>
            <a:solidFill>
              <a:schemeClr val="bg1">
                <a:lumMod val="50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flipV="1">
            <a:off x="229511" y="4145686"/>
            <a:ext cx="6112751" cy="2055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8" name="Rectangle 117"/>
          <p:cNvSpPr/>
          <p:nvPr/>
        </p:nvSpPr>
        <p:spPr>
          <a:xfrm>
            <a:off x="3052889" y="4077163"/>
            <a:ext cx="149656" cy="178160"/>
          </a:xfrm>
          <a:prstGeom prst="rect">
            <a:avLst/>
          </a:prstGeom>
          <a:pattFill prst="ltHorz">
            <a:fgClr>
              <a:schemeClr val="tx1"/>
            </a:fgClr>
            <a:bgClr>
              <a:schemeClr val="bg1"/>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119" name="Straight Connector 118"/>
          <p:cNvCxnSpPr/>
          <p:nvPr/>
        </p:nvCxnSpPr>
        <p:spPr>
          <a:xfrm>
            <a:off x="2406520"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1890356"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3075901"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3699511"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3466515"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944662"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4610942"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5268817"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4912468"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643135"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293079" y="3879154"/>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a:off x="1786591" y="3871882"/>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3286170" y="3879154"/>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4781413" y="3863792"/>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p:nvPr/>
        </p:nvCxnSpPr>
        <p:spPr>
          <a:xfrm>
            <a:off x="6289808" y="3853513"/>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8" name="Straight Arrow Connector 137"/>
          <p:cNvCxnSpPr/>
          <p:nvPr/>
        </p:nvCxnSpPr>
        <p:spPr>
          <a:xfrm flipV="1">
            <a:off x="296840" y="3968133"/>
            <a:ext cx="1482663" cy="7534"/>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p:nvCxnSpPr>
        <p:spPr>
          <a:xfrm>
            <a:off x="5122552" y="512052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04" name="Content Placeholder 2"/>
          <p:cNvSpPr txBox="1">
            <a:spLocks/>
          </p:cNvSpPr>
          <p:nvPr/>
        </p:nvSpPr>
        <p:spPr>
          <a:xfrm>
            <a:off x="151542" y="6490402"/>
            <a:ext cx="5660923" cy="396440"/>
          </a:xfrm>
          <a:prstGeom prst="rect">
            <a:avLst/>
          </a:prstGeom>
        </p:spPr>
        <p:txBody>
          <a:bodyPr>
            <a:normAutofit/>
          </a:bodyPr>
          <a:lstStyle>
            <a:lvl1pPr marL="257162" indent="-257162" algn="l" defTabSz="342884" rtl="0" eaLnBrk="1" latinLnBrk="0" hangingPunct="1">
              <a:spcBef>
                <a:spcPct val="20000"/>
              </a:spcBef>
              <a:buFont typeface="Arial"/>
              <a:buChar char="•"/>
              <a:defRPr sz="2400" kern="1200">
                <a:solidFill>
                  <a:schemeClr val="tx1"/>
                </a:solidFill>
                <a:latin typeface="+mn-lt"/>
                <a:ea typeface="+mn-ea"/>
                <a:cs typeface="+mn-cs"/>
              </a:defRPr>
            </a:lvl1pPr>
            <a:lvl2pPr marL="557185" indent="-214303" algn="l" defTabSz="342884" rtl="0" eaLnBrk="1" latinLnBrk="0" hangingPunct="1">
              <a:spcBef>
                <a:spcPct val="20000"/>
              </a:spcBef>
              <a:buFont typeface="Arial"/>
              <a:buChar char="–"/>
              <a:defRPr sz="2100" kern="1200">
                <a:solidFill>
                  <a:schemeClr val="tx1"/>
                </a:solidFill>
                <a:latin typeface="+mn-lt"/>
                <a:ea typeface="+mn-ea"/>
                <a:cs typeface="+mn-cs"/>
              </a:defRPr>
            </a:lvl2pPr>
            <a:lvl3pPr marL="857207" indent="-171441" algn="l" defTabSz="342884" rtl="0" eaLnBrk="1" latinLnBrk="0" hangingPunct="1">
              <a:spcBef>
                <a:spcPct val="20000"/>
              </a:spcBef>
              <a:buFont typeface="Arial"/>
              <a:buChar char="•"/>
              <a:defRPr sz="1800" kern="1200">
                <a:solidFill>
                  <a:schemeClr val="tx1"/>
                </a:solidFill>
                <a:latin typeface="+mn-lt"/>
                <a:ea typeface="+mn-ea"/>
                <a:cs typeface="+mn-cs"/>
              </a:defRPr>
            </a:lvl3pPr>
            <a:lvl4pPr marL="1200090" indent="-171441" algn="l" defTabSz="342884" rtl="0" eaLnBrk="1" latinLnBrk="0" hangingPunct="1">
              <a:spcBef>
                <a:spcPct val="20000"/>
              </a:spcBef>
              <a:buFont typeface="Arial"/>
              <a:buChar char="–"/>
              <a:defRPr sz="1500" kern="1200">
                <a:solidFill>
                  <a:schemeClr val="tx1"/>
                </a:solidFill>
                <a:latin typeface="+mn-lt"/>
                <a:ea typeface="+mn-ea"/>
                <a:cs typeface="+mn-cs"/>
              </a:defRPr>
            </a:lvl4pPr>
            <a:lvl5pPr marL="1542973" indent="-171441" algn="l" defTabSz="342884" rtl="0" eaLnBrk="1" latinLnBrk="0" hangingPunct="1">
              <a:spcBef>
                <a:spcPct val="20000"/>
              </a:spcBef>
              <a:buFont typeface="Arial"/>
              <a:buChar char="»"/>
              <a:defRPr sz="1500" kern="1200">
                <a:solidFill>
                  <a:schemeClr val="tx1"/>
                </a:solidFill>
                <a:latin typeface="+mn-lt"/>
                <a:ea typeface="+mn-ea"/>
                <a:cs typeface="+mn-cs"/>
              </a:defRPr>
            </a:lvl5pPr>
            <a:lvl6pPr marL="1885856" indent="-171441" algn="l" defTabSz="342884" rtl="0" eaLnBrk="1" latinLnBrk="0" hangingPunct="1">
              <a:spcBef>
                <a:spcPct val="20000"/>
              </a:spcBef>
              <a:buFont typeface="Arial"/>
              <a:buChar char="•"/>
              <a:defRPr sz="1500" kern="1200">
                <a:solidFill>
                  <a:schemeClr val="tx1"/>
                </a:solidFill>
                <a:latin typeface="+mn-lt"/>
                <a:ea typeface="+mn-ea"/>
                <a:cs typeface="+mn-cs"/>
              </a:defRPr>
            </a:lvl6pPr>
            <a:lvl7pPr marL="2228739" indent="-171441" algn="l" defTabSz="342884" rtl="0" eaLnBrk="1" latinLnBrk="0" hangingPunct="1">
              <a:spcBef>
                <a:spcPct val="20000"/>
              </a:spcBef>
              <a:buFont typeface="Arial"/>
              <a:buChar char="•"/>
              <a:defRPr sz="1500" kern="1200">
                <a:solidFill>
                  <a:schemeClr val="tx1"/>
                </a:solidFill>
                <a:latin typeface="+mn-lt"/>
                <a:ea typeface="+mn-ea"/>
                <a:cs typeface="+mn-cs"/>
              </a:defRPr>
            </a:lvl7pPr>
            <a:lvl8pPr marL="2571621" indent="-171441" algn="l" defTabSz="342884" rtl="0" eaLnBrk="1" latinLnBrk="0" hangingPunct="1">
              <a:spcBef>
                <a:spcPct val="20000"/>
              </a:spcBef>
              <a:buFont typeface="Arial"/>
              <a:buChar char="•"/>
              <a:defRPr sz="1500" kern="1200">
                <a:solidFill>
                  <a:schemeClr val="tx1"/>
                </a:solidFill>
                <a:latin typeface="+mn-lt"/>
                <a:ea typeface="+mn-ea"/>
                <a:cs typeface="+mn-cs"/>
              </a:defRPr>
            </a:lvl8pPr>
            <a:lvl9pPr marL="2914505" indent="-171441" algn="l" defTabSz="342884" rtl="0" eaLnBrk="1" latinLnBrk="0" hangingPunct="1">
              <a:spcBef>
                <a:spcPct val="20000"/>
              </a:spcBef>
              <a:buFont typeface="Arial"/>
              <a:buChar char="•"/>
              <a:defRPr sz="1500" kern="1200">
                <a:solidFill>
                  <a:schemeClr val="tx1"/>
                </a:solidFill>
                <a:latin typeface="+mn-lt"/>
                <a:ea typeface="+mn-ea"/>
                <a:cs typeface="+mn-cs"/>
              </a:defRPr>
            </a:lvl9pPr>
          </a:lstStyle>
          <a:p>
            <a:pPr marL="0" indent="0">
              <a:buFont typeface="Arial"/>
              <a:buNone/>
            </a:pPr>
            <a:r>
              <a:rPr lang="en-US" sz="1350" dirty="0" smtClean="0"/>
              <a:t>Binning whole genome</a:t>
            </a:r>
          </a:p>
          <a:p>
            <a:pPr marL="0" indent="0">
              <a:buFont typeface="Arial"/>
              <a:buNone/>
            </a:pPr>
            <a:endParaRPr lang="en-US" sz="1350" dirty="0" smtClean="0"/>
          </a:p>
        </p:txBody>
      </p:sp>
      <p:sp>
        <p:nvSpPr>
          <p:cNvPr id="220" name="Rectangle 219"/>
          <p:cNvSpPr/>
          <p:nvPr/>
        </p:nvSpPr>
        <p:spPr>
          <a:xfrm>
            <a:off x="250960" y="7877804"/>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1" name="Rectangle 220"/>
          <p:cNvSpPr/>
          <p:nvPr/>
        </p:nvSpPr>
        <p:spPr>
          <a:xfrm>
            <a:off x="995004"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22" name="Rectangle 221"/>
          <p:cNvSpPr/>
          <p:nvPr/>
        </p:nvSpPr>
        <p:spPr>
          <a:xfrm>
            <a:off x="1731709"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3" name="Rectangle 222"/>
          <p:cNvSpPr/>
          <p:nvPr/>
        </p:nvSpPr>
        <p:spPr>
          <a:xfrm>
            <a:off x="2475754"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24" name="Rectangle 223"/>
          <p:cNvSpPr/>
          <p:nvPr/>
        </p:nvSpPr>
        <p:spPr>
          <a:xfrm>
            <a:off x="3219798"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25" name="Rectangle 224"/>
          <p:cNvSpPr/>
          <p:nvPr/>
        </p:nvSpPr>
        <p:spPr>
          <a:xfrm>
            <a:off x="3963843"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cxnSp>
        <p:nvCxnSpPr>
          <p:cNvPr id="226" name="Straight Connector 225"/>
          <p:cNvCxnSpPr/>
          <p:nvPr/>
        </p:nvCxnSpPr>
        <p:spPr>
          <a:xfrm>
            <a:off x="381940" y="7810976"/>
            <a:ext cx="0" cy="28197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186961" y="7810976"/>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1578593" y="7810976"/>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4405414" y="7813909"/>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a:off x="4258975" y="7813909"/>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2654277" y="7813909"/>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a:off x="2816152" y="7813909"/>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a:off x="2746176" y="7813909"/>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a:off x="3103348" y="7813909"/>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a:off x="2970303"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860505"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395768"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3776956"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a:off x="3327885"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a:off x="3510919"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3615081" y="7809267"/>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3693271" y="7809267"/>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44" name="Rectangle 243"/>
          <p:cNvSpPr/>
          <p:nvPr/>
        </p:nvSpPr>
        <p:spPr>
          <a:xfrm>
            <a:off x="250962" y="8453809"/>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5" name="Rectangle 244"/>
          <p:cNvSpPr/>
          <p:nvPr/>
        </p:nvSpPr>
        <p:spPr>
          <a:xfrm>
            <a:off x="995006"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46" name="Rectangle 245"/>
          <p:cNvSpPr/>
          <p:nvPr/>
        </p:nvSpPr>
        <p:spPr>
          <a:xfrm>
            <a:off x="1731710"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7" name="Rectangle 246"/>
          <p:cNvSpPr/>
          <p:nvPr/>
        </p:nvSpPr>
        <p:spPr>
          <a:xfrm>
            <a:off x="2475755"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48" name="Rectangle 247"/>
          <p:cNvSpPr/>
          <p:nvPr/>
        </p:nvSpPr>
        <p:spPr>
          <a:xfrm>
            <a:off x="3219799"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49" name="Rectangle 248"/>
          <p:cNvSpPr/>
          <p:nvPr/>
        </p:nvSpPr>
        <p:spPr>
          <a:xfrm>
            <a:off x="3963843"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cxnSp>
        <p:nvCxnSpPr>
          <p:cNvPr id="250" name="Straight Connector 249"/>
          <p:cNvCxnSpPr/>
          <p:nvPr/>
        </p:nvCxnSpPr>
        <p:spPr>
          <a:xfrm>
            <a:off x="2029567" y="8383556"/>
            <a:ext cx="0" cy="28197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a:off x="1298289" y="8385271"/>
            <a:ext cx="0" cy="281975"/>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a:off x="4344445" y="8389616"/>
            <a:ext cx="0" cy="281975"/>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a:off x="4562992" y="8385080"/>
            <a:ext cx="0" cy="281975"/>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a:off x="4110541" y="8384100"/>
            <a:ext cx="0" cy="281975"/>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a:off x="2617170" y="8384886"/>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a:xfrm>
            <a:off x="3172396" y="83872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a:off x="2858162" y="83850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a:off x="2554140" y="8387715"/>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a:off x="2970303" y="83850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a:off x="3897613" y="83850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a:off x="3269599" y="8387473"/>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a:off x="3420714" y="8387473"/>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a:xfrm>
            <a:off x="3023594" y="83850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a:off x="3458967" y="8387473"/>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a:off x="3577974" y="8387665"/>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a:off x="3500307" y="8387665"/>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67" name="TextBox 266"/>
          <p:cNvSpPr txBox="1"/>
          <p:nvPr/>
        </p:nvSpPr>
        <p:spPr>
          <a:xfrm>
            <a:off x="151542" y="6223170"/>
            <a:ext cx="2811282" cy="300082"/>
          </a:xfrm>
          <a:prstGeom prst="rect">
            <a:avLst/>
          </a:prstGeom>
          <a:noFill/>
        </p:spPr>
        <p:txBody>
          <a:bodyPr wrap="none" rtlCol="0">
            <a:spAutoFit/>
          </a:bodyPr>
          <a:lstStyle/>
          <a:p>
            <a:r>
              <a:rPr lang="en-US" sz="1350" dirty="0" smtClean="0"/>
              <a:t>(c) MOAT-s: somatic variant simulator</a:t>
            </a:r>
            <a:endParaRPr lang="en-US" sz="1350" dirty="0"/>
          </a:p>
        </p:txBody>
      </p:sp>
      <p:sp>
        <p:nvSpPr>
          <p:cNvPr id="15" name="TextBox 14"/>
          <p:cNvSpPr txBox="1"/>
          <p:nvPr/>
        </p:nvSpPr>
        <p:spPr>
          <a:xfrm>
            <a:off x="156730" y="7555533"/>
            <a:ext cx="3624647" cy="300082"/>
          </a:xfrm>
          <a:prstGeom prst="rect">
            <a:avLst/>
          </a:prstGeom>
          <a:noFill/>
        </p:spPr>
        <p:txBody>
          <a:bodyPr wrap="none" rtlCol="0">
            <a:spAutoFit/>
          </a:bodyPr>
          <a:lstStyle/>
          <a:p>
            <a:r>
              <a:rPr lang="en-US" sz="1350" smtClean="0"/>
              <a:t>Overlaying </a:t>
            </a:r>
            <a:r>
              <a:rPr lang="en-US" sz="1350" dirty="0" smtClean="0"/>
              <a:t>variants (with tri-nucleotide indexing)</a:t>
            </a:r>
            <a:endParaRPr lang="en-US" sz="1350" dirty="0"/>
          </a:p>
        </p:txBody>
      </p:sp>
      <p:sp>
        <p:nvSpPr>
          <p:cNvPr id="16" name="TextBox 15"/>
          <p:cNvSpPr txBox="1"/>
          <p:nvPr/>
        </p:nvSpPr>
        <p:spPr>
          <a:xfrm>
            <a:off x="157810" y="8147777"/>
            <a:ext cx="1402243" cy="300082"/>
          </a:xfrm>
          <a:prstGeom prst="rect">
            <a:avLst/>
          </a:prstGeom>
          <a:noFill/>
        </p:spPr>
        <p:txBody>
          <a:bodyPr wrap="none" rtlCol="0">
            <a:spAutoFit/>
          </a:bodyPr>
          <a:lstStyle/>
          <a:p>
            <a:r>
              <a:rPr lang="en-US" sz="1350" dirty="0" smtClean="0"/>
              <a:t>Shuffling variants</a:t>
            </a:r>
            <a:endParaRPr lang="en-US" sz="1350" dirty="0"/>
          </a:p>
        </p:txBody>
      </p:sp>
      <p:sp>
        <p:nvSpPr>
          <p:cNvPr id="28" name="TextBox 27"/>
          <p:cNvSpPr txBox="1"/>
          <p:nvPr/>
        </p:nvSpPr>
        <p:spPr>
          <a:xfrm>
            <a:off x="151051" y="7038852"/>
            <a:ext cx="4706481" cy="300082"/>
          </a:xfrm>
          <a:prstGeom prst="rect">
            <a:avLst/>
          </a:prstGeom>
          <a:noFill/>
        </p:spPr>
        <p:txBody>
          <a:bodyPr wrap="none" rtlCol="0">
            <a:spAutoFit/>
          </a:bodyPr>
          <a:lstStyle/>
          <a:p>
            <a:r>
              <a:rPr lang="en-US" sz="1350" dirty="0" smtClean="0"/>
              <a:t>Marking equivalence classes (bins with </a:t>
            </a:r>
            <a:r>
              <a:rPr lang="en-US" sz="1350" dirty="0"/>
              <a:t>similar covariate </a:t>
            </a:r>
            <a:r>
              <a:rPr lang="en-US" sz="1350" dirty="0" smtClean="0"/>
              <a:t>vectors)</a:t>
            </a:r>
            <a:endParaRPr lang="en-US" sz="1350" dirty="0"/>
          </a:p>
        </p:txBody>
      </p:sp>
      <p:cxnSp>
        <p:nvCxnSpPr>
          <p:cNvPr id="268" name="Straight Connector 267"/>
          <p:cNvCxnSpPr/>
          <p:nvPr/>
        </p:nvCxnSpPr>
        <p:spPr>
          <a:xfrm>
            <a:off x="3062805" y="4264759"/>
            <a:ext cx="3232" cy="1763707"/>
          </a:xfrm>
          <a:prstGeom prst="line">
            <a:avLst/>
          </a:prstGeom>
          <a:ln>
            <a:solidFill>
              <a:schemeClr val="bg1">
                <a:lumMod val="50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69" name="Straight Connector 268"/>
          <p:cNvCxnSpPr/>
          <p:nvPr/>
        </p:nvCxnSpPr>
        <p:spPr>
          <a:xfrm>
            <a:off x="3200475" y="4256059"/>
            <a:ext cx="4290" cy="1779453"/>
          </a:xfrm>
          <a:prstGeom prst="line">
            <a:avLst/>
          </a:prstGeom>
          <a:ln>
            <a:solidFill>
              <a:schemeClr val="bg1">
                <a:lumMod val="50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6320560" y="994864"/>
            <a:ext cx="343364" cy="369332"/>
          </a:xfrm>
          <a:prstGeom prst="rect">
            <a:avLst/>
          </a:prstGeom>
          <a:noFill/>
        </p:spPr>
        <p:txBody>
          <a:bodyPr wrap="none" rtlCol="0">
            <a:spAutoFit/>
          </a:bodyPr>
          <a:lstStyle/>
          <a:p>
            <a:r>
              <a:rPr lang="mr-IN" dirty="0" smtClean="0"/>
              <a:t>…</a:t>
            </a:r>
            <a:endParaRPr lang="en-US" dirty="0"/>
          </a:p>
        </p:txBody>
      </p:sp>
      <p:sp>
        <p:nvSpPr>
          <p:cNvPr id="167" name="TextBox 166"/>
          <p:cNvSpPr txBox="1"/>
          <p:nvPr/>
        </p:nvSpPr>
        <p:spPr>
          <a:xfrm>
            <a:off x="6320560" y="3906060"/>
            <a:ext cx="343364" cy="369332"/>
          </a:xfrm>
          <a:prstGeom prst="rect">
            <a:avLst/>
          </a:prstGeom>
          <a:noFill/>
        </p:spPr>
        <p:txBody>
          <a:bodyPr wrap="none" rtlCol="0">
            <a:spAutoFit/>
          </a:bodyPr>
          <a:lstStyle/>
          <a:p>
            <a:r>
              <a:rPr lang="mr-IN" dirty="0" smtClean="0"/>
              <a:t>…</a:t>
            </a:r>
            <a:endParaRPr lang="en-US" dirty="0"/>
          </a:p>
        </p:txBody>
      </p:sp>
      <p:sp>
        <p:nvSpPr>
          <p:cNvPr id="168" name="TextBox 167"/>
          <p:cNvSpPr txBox="1"/>
          <p:nvPr/>
        </p:nvSpPr>
        <p:spPr>
          <a:xfrm>
            <a:off x="6157253" y="6578986"/>
            <a:ext cx="343364" cy="369332"/>
          </a:xfrm>
          <a:prstGeom prst="rect">
            <a:avLst/>
          </a:prstGeom>
          <a:noFill/>
        </p:spPr>
        <p:txBody>
          <a:bodyPr wrap="none" rtlCol="0">
            <a:spAutoFit/>
          </a:bodyPr>
          <a:lstStyle/>
          <a:p>
            <a:r>
              <a:rPr lang="mr-IN" dirty="0" smtClean="0"/>
              <a:t>…</a:t>
            </a:r>
            <a:endParaRPr lang="en-US" dirty="0"/>
          </a:p>
        </p:txBody>
      </p:sp>
      <p:sp>
        <p:nvSpPr>
          <p:cNvPr id="169" name="TextBox 168"/>
          <p:cNvSpPr txBox="1"/>
          <p:nvPr/>
        </p:nvSpPr>
        <p:spPr>
          <a:xfrm>
            <a:off x="6153621" y="7123038"/>
            <a:ext cx="343364" cy="369332"/>
          </a:xfrm>
          <a:prstGeom prst="rect">
            <a:avLst/>
          </a:prstGeom>
          <a:noFill/>
        </p:spPr>
        <p:txBody>
          <a:bodyPr wrap="none" rtlCol="0">
            <a:spAutoFit/>
          </a:bodyPr>
          <a:lstStyle/>
          <a:p>
            <a:r>
              <a:rPr lang="mr-IN" dirty="0" smtClean="0"/>
              <a:t>…</a:t>
            </a:r>
            <a:endParaRPr lang="en-US" dirty="0"/>
          </a:p>
        </p:txBody>
      </p:sp>
      <p:sp>
        <p:nvSpPr>
          <p:cNvPr id="170" name="TextBox 169"/>
          <p:cNvSpPr txBox="1"/>
          <p:nvPr/>
        </p:nvSpPr>
        <p:spPr>
          <a:xfrm>
            <a:off x="6148878" y="7705574"/>
            <a:ext cx="343364" cy="369332"/>
          </a:xfrm>
          <a:prstGeom prst="rect">
            <a:avLst/>
          </a:prstGeom>
          <a:noFill/>
        </p:spPr>
        <p:txBody>
          <a:bodyPr wrap="none" rtlCol="0">
            <a:spAutoFit/>
          </a:bodyPr>
          <a:lstStyle/>
          <a:p>
            <a:r>
              <a:rPr lang="mr-IN" dirty="0" smtClean="0"/>
              <a:t>…</a:t>
            </a:r>
            <a:endParaRPr lang="en-US" dirty="0"/>
          </a:p>
        </p:txBody>
      </p:sp>
      <p:sp>
        <p:nvSpPr>
          <p:cNvPr id="171" name="TextBox 170"/>
          <p:cNvSpPr txBox="1"/>
          <p:nvPr/>
        </p:nvSpPr>
        <p:spPr>
          <a:xfrm>
            <a:off x="6147487" y="8280850"/>
            <a:ext cx="343364" cy="369332"/>
          </a:xfrm>
          <a:prstGeom prst="rect">
            <a:avLst/>
          </a:prstGeom>
          <a:noFill/>
        </p:spPr>
        <p:txBody>
          <a:bodyPr wrap="none" rtlCol="0">
            <a:spAutoFit/>
          </a:bodyPr>
          <a:lstStyle/>
          <a:p>
            <a:r>
              <a:rPr lang="mr-IN" smtClean="0"/>
              <a:t>…</a:t>
            </a:r>
            <a:endParaRPr lang="en-US" dirty="0"/>
          </a:p>
        </p:txBody>
      </p:sp>
      <p:sp>
        <p:nvSpPr>
          <p:cNvPr id="11" name="TextBox 10"/>
          <p:cNvSpPr txBox="1"/>
          <p:nvPr/>
        </p:nvSpPr>
        <p:spPr>
          <a:xfrm>
            <a:off x="3504208" y="3493480"/>
            <a:ext cx="1154483" cy="300082"/>
          </a:xfrm>
          <a:prstGeom prst="rect">
            <a:avLst/>
          </a:prstGeom>
          <a:noFill/>
        </p:spPr>
        <p:txBody>
          <a:bodyPr wrap="none" rtlCol="0">
            <a:spAutoFit/>
          </a:bodyPr>
          <a:lstStyle/>
          <a:p>
            <a:r>
              <a:rPr lang="en-US" sz="1350" smtClean="0"/>
              <a:t>W </a:t>
            </a:r>
            <a:r>
              <a:rPr lang="en-US" sz="1350" dirty="0" smtClean="0"/>
              <a:t>≈ 2*</a:t>
            </a:r>
            <a:r>
              <a:rPr lang="en-US" sz="1350" i="1" dirty="0" err="1" smtClean="0"/>
              <a:t>d_max</a:t>
            </a:r>
            <a:endParaRPr lang="en-US" sz="1350" i="1" dirty="0"/>
          </a:p>
        </p:txBody>
      </p:sp>
      <p:sp>
        <p:nvSpPr>
          <p:cNvPr id="183" name="TextBox 182"/>
          <p:cNvSpPr txBox="1"/>
          <p:nvPr/>
        </p:nvSpPr>
        <p:spPr>
          <a:xfrm>
            <a:off x="3153017" y="6157245"/>
            <a:ext cx="849913" cy="507831"/>
          </a:xfrm>
          <a:prstGeom prst="rect">
            <a:avLst/>
          </a:prstGeom>
          <a:noFill/>
        </p:spPr>
        <p:txBody>
          <a:bodyPr wrap="none" rtlCol="0">
            <a:spAutoFit/>
          </a:bodyPr>
          <a:lstStyle/>
          <a:p>
            <a:pPr algn="ctr"/>
            <a:r>
              <a:rPr lang="en-US" sz="1350" dirty="0" smtClean="0"/>
              <a:t>bin width</a:t>
            </a:r>
          </a:p>
          <a:p>
            <a:pPr algn="ctr"/>
            <a:r>
              <a:rPr lang="en-US" sz="1350" i="1" dirty="0" smtClean="0"/>
              <a:t>W</a:t>
            </a:r>
            <a:endParaRPr lang="en-US" sz="1350" i="1" dirty="0"/>
          </a:p>
        </p:txBody>
      </p:sp>
      <p:grpSp>
        <p:nvGrpSpPr>
          <p:cNvPr id="175" name="Group 174"/>
          <p:cNvGrpSpPr/>
          <p:nvPr/>
        </p:nvGrpSpPr>
        <p:grpSpPr>
          <a:xfrm>
            <a:off x="249365" y="7303612"/>
            <a:ext cx="5935824" cy="147754"/>
            <a:chOff x="249365" y="7303612"/>
            <a:chExt cx="5935824" cy="147754"/>
          </a:xfrm>
        </p:grpSpPr>
        <p:sp>
          <p:nvSpPr>
            <p:cNvPr id="213" name="Rectangle 212"/>
            <p:cNvSpPr/>
            <p:nvPr/>
          </p:nvSpPr>
          <p:spPr>
            <a:xfrm>
              <a:off x="249365" y="7303613"/>
              <a:ext cx="737232" cy="14420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Rectangle 213"/>
            <p:cNvSpPr/>
            <p:nvPr/>
          </p:nvSpPr>
          <p:spPr>
            <a:xfrm>
              <a:off x="993943" y="7303612"/>
              <a:ext cx="737232" cy="144209"/>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15" name="Rectangle 214"/>
            <p:cNvSpPr/>
            <p:nvPr/>
          </p:nvSpPr>
          <p:spPr>
            <a:xfrm>
              <a:off x="1731175" y="7303612"/>
              <a:ext cx="737232" cy="14420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16" name="Rectangle 215"/>
            <p:cNvSpPr/>
            <p:nvPr/>
          </p:nvSpPr>
          <p:spPr>
            <a:xfrm>
              <a:off x="2475754" y="7303612"/>
              <a:ext cx="737232" cy="14420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7" name="Rectangle 216"/>
            <p:cNvSpPr/>
            <p:nvPr/>
          </p:nvSpPr>
          <p:spPr>
            <a:xfrm>
              <a:off x="3220332" y="7303612"/>
              <a:ext cx="737232" cy="14420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8" name="Rectangle 217"/>
            <p:cNvSpPr/>
            <p:nvPr/>
          </p:nvSpPr>
          <p:spPr>
            <a:xfrm>
              <a:off x="3964910" y="7303612"/>
              <a:ext cx="737232" cy="144209"/>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80" name="Rectangle 279"/>
            <p:cNvSpPr/>
            <p:nvPr/>
          </p:nvSpPr>
          <p:spPr>
            <a:xfrm>
              <a:off x="4709487" y="7307157"/>
              <a:ext cx="737232" cy="144209"/>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1" name="Rectangle 280"/>
            <p:cNvSpPr/>
            <p:nvPr/>
          </p:nvSpPr>
          <p:spPr>
            <a:xfrm>
              <a:off x="5447957" y="7307157"/>
              <a:ext cx="737232" cy="14420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82" name="Rectangle 281"/>
          <p:cNvSpPr/>
          <p:nvPr/>
        </p:nvSpPr>
        <p:spPr>
          <a:xfrm>
            <a:off x="4707431" y="788284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3" name="Rectangle 282"/>
          <p:cNvSpPr/>
          <p:nvPr/>
        </p:nvSpPr>
        <p:spPr>
          <a:xfrm>
            <a:off x="5448876" y="788284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4" name="Rectangle 283"/>
          <p:cNvSpPr/>
          <p:nvPr/>
        </p:nvSpPr>
        <p:spPr>
          <a:xfrm>
            <a:off x="4706081" y="8452375"/>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5" name="Rectangle 284"/>
          <p:cNvSpPr/>
          <p:nvPr/>
        </p:nvSpPr>
        <p:spPr>
          <a:xfrm>
            <a:off x="5450041" y="8450942"/>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286" name="Straight Connector 285"/>
          <p:cNvCxnSpPr/>
          <p:nvPr/>
        </p:nvCxnSpPr>
        <p:spPr>
          <a:xfrm>
            <a:off x="5240887" y="7808868"/>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a:off x="1625506" y="8383556"/>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8" name="Straight Connector 287"/>
          <p:cNvCxnSpPr/>
          <p:nvPr/>
        </p:nvCxnSpPr>
        <p:spPr>
          <a:xfrm>
            <a:off x="6093505" y="7808868"/>
            <a:ext cx="0" cy="28197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a:off x="5584643" y="8388580"/>
            <a:ext cx="0" cy="28197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207825" y="6429153"/>
            <a:ext cx="0" cy="645795"/>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p:nvPr/>
        </p:nvCxnSpPr>
        <p:spPr>
          <a:xfrm>
            <a:off x="3956502" y="6422065"/>
            <a:ext cx="0" cy="652883"/>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90" name="Straight Arrow Connector 189"/>
          <p:cNvCxnSpPr/>
          <p:nvPr/>
        </p:nvCxnSpPr>
        <p:spPr>
          <a:xfrm flipV="1">
            <a:off x="1797440" y="3964472"/>
            <a:ext cx="1482663" cy="7534"/>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92" name="Straight Arrow Connector 191"/>
          <p:cNvCxnSpPr/>
          <p:nvPr/>
        </p:nvCxnSpPr>
        <p:spPr>
          <a:xfrm flipV="1">
            <a:off x="3297591" y="3957439"/>
            <a:ext cx="1482663" cy="7534"/>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93" name="TextBox 192"/>
          <p:cNvSpPr txBox="1"/>
          <p:nvPr/>
        </p:nvSpPr>
        <p:spPr>
          <a:xfrm>
            <a:off x="3568339" y="3719241"/>
            <a:ext cx="1042273" cy="300082"/>
          </a:xfrm>
          <a:prstGeom prst="rect">
            <a:avLst/>
          </a:prstGeom>
          <a:noFill/>
        </p:spPr>
        <p:txBody>
          <a:bodyPr wrap="none" rtlCol="0">
            <a:spAutoFit/>
          </a:bodyPr>
          <a:lstStyle/>
          <a:p>
            <a:r>
              <a:rPr lang="en-US" sz="1350" dirty="0" smtClean="0"/>
              <a:t>bin width </a:t>
            </a:r>
            <a:r>
              <a:rPr lang="en-US" sz="1350" i="1" dirty="0" smtClean="0"/>
              <a:t>W</a:t>
            </a:r>
            <a:endParaRPr lang="en-US" sz="1350" i="1" dirty="0"/>
          </a:p>
        </p:txBody>
      </p:sp>
      <p:cxnSp>
        <p:nvCxnSpPr>
          <p:cNvPr id="194" name="Straight Arrow Connector 193"/>
          <p:cNvCxnSpPr/>
          <p:nvPr/>
        </p:nvCxnSpPr>
        <p:spPr>
          <a:xfrm flipV="1">
            <a:off x="4792833" y="3950377"/>
            <a:ext cx="1482663" cy="7534"/>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99" name="TextBox 198"/>
          <p:cNvSpPr txBox="1"/>
          <p:nvPr/>
        </p:nvSpPr>
        <p:spPr>
          <a:xfrm>
            <a:off x="5199233" y="219696"/>
            <a:ext cx="1138068" cy="300082"/>
          </a:xfrm>
          <a:prstGeom prst="rect">
            <a:avLst/>
          </a:prstGeom>
          <a:noFill/>
        </p:spPr>
        <p:txBody>
          <a:bodyPr wrap="none" rtlCol="0">
            <a:spAutoFit/>
          </a:bodyPr>
          <a:lstStyle/>
          <a:p>
            <a:pPr algn="ctr"/>
            <a:r>
              <a:rPr lang="en-US" sz="1350" dirty="0" smtClean="0"/>
              <a:t>permutations</a:t>
            </a:r>
            <a:endParaRPr lang="en-US" sz="1350" dirty="0"/>
          </a:p>
        </p:txBody>
      </p:sp>
      <p:sp>
        <p:nvSpPr>
          <p:cNvPr id="200" name="Rectangle 199"/>
          <p:cNvSpPr/>
          <p:nvPr/>
        </p:nvSpPr>
        <p:spPr>
          <a:xfrm>
            <a:off x="4707431" y="83848"/>
            <a:ext cx="520816" cy="178160"/>
          </a:xfrm>
          <a:prstGeom prst="rect">
            <a:avLst/>
          </a:prstGeom>
          <a:pattFill prst="ltHorz">
            <a:fgClr>
              <a:schemeClr val="tx1"/>
            </a:fgClr>
            <a:bgClr>
              <a:schemeClr val="bg1"/>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01" name="Rectangle 200"/>
          <p:cNvSpPr/>
          <p:nvPr/>
        </p:nvSpPr>
        <p:spPr>
          <a:xfrm>
            <a:off x="4710040" y="296847"/>
            <a:ext cx="520816" cy="178160"/>
          </a:xfrm>
          <a:prstGeom prst="rect">
            <a:avLst/>
          </a:prstGeom>
          <a:pattFill prst="ltUpDiag">
            <a:fgClr>
              <a:schemeClr val="tx1"/>
            </a:fgClr>
            <a:bgClr>
              <a:prstClr val="white"/>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03" name="TextBox 202"/>
          <p:cNvSpPr txBox="1"/>
          <p:nvPr/>
        </p:nvSpPr>
        <p:spPr>
          <a:xfrm>
            <a:off x="5328395" y="3377129"/>
            <a:ext cx="960135" cy="300082"/>
          </a:xfrm>
          <a:prstGeom prst="rect">
            <a:avLst/>
          </a:prstGeom>
          <a:noFill/>
        </p:spPr>
        <p:txBody>
          <a:bodyPr wrap="none" rtlCol="0">
            <a:spAutoFit/>
          </a:bodyPr>
          <a:lstStyle/>
          <a:p>
            <a:pPr algn="ctr"/>
            <a:r>
              <a:rPr lang="en-US" sz="1350" smtClean="0"/>
              <a:t>annotation</a:t>
            </a:r>
            <a:endParaRPr lang="en-US" sz="1350" dirty="0"/>
          </a:p>
        </p:txBody>
      </p:sp>
      <p:sp>
        <p:nvSpPr>
          <p:cNvPr id="212" name="Rectangle 211"/>
          <p:cNvSpPr/>
          <p:nvPr/>
        </p:nvSpPr>
        <p:spPr>
          <a:xfrm>
            <a:off x="5199233" y="3441877"/>
            <a:ext cx="149656" cy="178160"/>
          </a:xfrm>
          <a:prstGeom prst="rect">
            <a:avLst/>
          </a:prstGeom>
          <a:pattFill prst="ltHorz">
            <a:fgClr>
              <a:schemeClr val="tx1"/>
            </a:fgClr>
            <a:bgClr>
              <a:schemeClr val="bg1"/>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29" name="Straight Connector 28"/>
          <p:cNvCxnSpPr/>
          <p:nvPr/>
        </p:nvCxnSpPr>
        <p:spPr>
          <a:xfrm>
            <a:off x="5313449" y="3125158"/>
            <a:ext cx="0" cy="17802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p:nvCxnSpPr>
        <p:spPr>
          <a:xfrm>
            <a:off x="6177851" y="3125157"/>
            <a:ext cx="0" cy="17802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313449" y="3214168"/>
            <a:ext cx="864402"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895151" y="3070952"/>
            <a:ext cx="452368" cy="307777"/>
          </a:xfrm>
          <a:prstGeom prst="rect">
            <a:avLst/>
          </a:prstGeom>
          <a:noFill/>
        </p:spPr>
        <p:txBody>
          <a:bodyPr wrap="none" rtlCol="0">
            <a:spAutoFit/>
          </a:bodyPr>
          <a:lstStyle/>
          <a:p>
            <a:r>
              <a:rPr lang="en-US" sz="1400" dirty="0" smtClean="0"/>
              <a:t>2kb</a:t>
            </a:r>
            <a:endParaRPr lang="en-US" sz="1400" dirty="0"/>
          </a:p>
        </p:txBody>
      </p:sp>
      <p:cxnSp>
        <p:nvCxnSpPr>
          <p:cNvPr id="243" name="Straight Connector 242"/>
          <p:cNvCxnSpPr/>
          <p:nvPr/>
        </p:nvCxnSpPr>
        <p:spPr>
          <a:xfrm>
            <a:off x="5313449" y="5927114"/>
            <a:ext cx="0" cy="17802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0" name="Straight Connector 269"/>
          <p:cNvCxnSpPr/>
          <p:nvPr/>
        </p:nvCxnSpPr>
        <p:spPr>
          <a:xfrm>
            <a:off x="6177851" y="5927113"/>
            <a:ext cx="0" cy="17802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1" name="Straight Connector 270"/>
          <p:cNvCxnSpPr/>
          <p:nvPr/>
        </p:nvCxnSpPr>
        <p:spPr>
          <a:xfrm>
            <a:off x="5313449" y="6016124"/>
            <a:ext cx="864402"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72" name="TextBox 271"/>
          <p:cNvSpPr txBox="1"/>
          <p:nvPr/>
        </p:nvSpPr>
        <p:spPr>
          <a:xfrm>
            <a:off x="4895151" y="5872908"/>
            <a:ext cx="452368" cy="307777"/>
          </a:xfrm>
          <a:prstGeom prst="rect">
            <a:avLst/>
          </a:prstGeom>
          <a:noFill/>
        </p:spPr>
        <p:txBody>
          <a:bodyPr wrap="none" rtlCol="0">
            <a:spAutoFit/>
          </a:bodyPr>
          <a:lstStyle/>
          <a:p>
            <a:r>
              <a:rPr lang="en-US" sz="1400" dirty="0" smtClean="0"/>
              <a:t>8kb</a:t>
            </a:r>
            <a:endParaRPr lang="en-US" sz="1400" dirty="0"/>
          </a:p>
        </p:txBody>
      </p:sp>
      <p:cxnSp>
        <p:nvCxnSpPr>
          <p:cNvPr id="273" name="Straight Connector 272"/>
          <p:cNvCxnSpPr/>
          <p:nvPr/>
        </p:nvCxnSpPr>
        <p:spPr>
          <a:xfrm>
            <a:off x="5315163" y="8755307"/>
            <a:ext cx="0" cy="17802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p:nvCxnSpPr>
        <p:spPr>
          <a:xfrm>
            <a:off x="6179565" y="8755306"/>
            <a:ext cx="0" cy="17802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p:nvCxnSpPr>
        <p:spPr>
          <a:xfrm>
            <a:off x="5315163" y="8844317"/>
            <a:ext cx="864402" cy="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76" name="TextBox 275"/>
          <p:cNvSpPr txBox="1"/>
          <p:nvPr/>
        </p:nvSpPr>
        <p:spPr>
          <a:xfrm>
            <a:off x="4803797" y="8701050"/>
            <a:ext cx="543739" cy="307777"/>
          </a:xfrm>
          <a:prstGeom prst="rect">
            <a:avLst/>
          </a:prstGeom>
          <a:noFill/>
        </p:spPr>
        <p:txBody>
          <a:bodyPr wrap="none" rtlCol="0">
            <a:spAutoFit/>
          </a:bodyPr>
          <a:lstStyle/>
          <a:p>
            <a:r>
              <a:rPr lang="en-US" sz="1400" smtClean="0"/>
              <a:t>16kb</a:t>
            </a:r>
            <a:endParaRPr lang="en-US" sz="1400" dirty="0"/>
          </a:p>
        </p:txBody>
      </p:sp>
    </p:spTree>
    <p:extLst>
      <p:ext uri="{BB962C8B-B14F-4D97-AF65-F5344CB8AC3E}">
        <p14:creationId xmlns:p14="http://schemas.microsoft.com/office/powerpoint/2010/main" val="2181085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Rectangle 205"/>
          <p:cNvSpPr/>
          <p:nvPr/>
        </p:nvSpPr>
        <p:spPr>
          <a:xfrm>
            <a:off x="249365" y="6760923"/>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Rectangle 206"/>
          <p:cNvSpPr/>
          <p:nvPr/>
        </p:nvSpPr>
        <p:spPr>
          <a:xfrm>
            <a:off x="993942" y="6760922"/>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08" name="Rectangle 207"/>
          <p:cNvSpPr/>
          <p:nvPr/>
        </p:nvSpPr>
        <p:spPr>
          <a:xfrm>
            <a:off x="1731175" y="6758840"/>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9" name="Rectangle 208"/>
          <p:cNvSpPr/>
          <p:nvPr/>
        </p:nvSpPr>
        <p:spPr>
          <a:xfrm>
            <a:off x="2475754" y="6758840"/>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0" name="Rectangle 209"/>
          <p:cNvSpPr/>
          <p:nvPr/>
        </p:nvSpPr>
        <p:spPr>
          <a:xfrm>
            <a:off x="3220332" y="6758840"/>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1" name="Rectangle 210"/>
          <p:cNvSpPr/>
          <p:nvPr/>
        </p:nvSpPr>
        <p:spPr>
          <a:xfrm>
            <a:off x="3964909" y="6758840"/>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78" name="Rectangle 277"/>
          <p:cNvSpPr/>
          <p:nvPr/>
        </p:nvSpPr>
        <p:spPr>
          <a:xfrm>
            <a:off x="4709486" y="6758840"/>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79" name="Rectangle 278"/>
          <p:cNvSpPr/>
          <p:nvPr/>
        </p:nvSpPr>
        <p:spPr>
          <a:xfrm>
            <a:off x="5453912" y="6758840"/>
            <a:ext cx="737233" cy="1442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5" name="Straight Connector 4"/>
          <p:cNvCxnSpPr/>
          <p:nvPr/>
        </p:nvCxnSpPr>
        <p:spPr>
          <a:xfrm flipV="1">
            <a:off x="152910" y="1240177"/>
            <a:ext cx="6112751" cy="2055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2976287" y="1164567"/>
            <a:ext cx="520816" cy="178160"/>
          </a:xfrm>
          <a:prstGeom prst="rect">
            <a:avLst/>
          </a:prstGeom>
          <a:pattFill prst="ltHorz">
            <a:fgClr>
              <a:schemeClr val="tx1"/>
            </a:fgClr>
            <a:bgClr>
              <a:schemeClr val="bg1"/>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12" name="Straight Connector 11"/>
          <p:cNvCxnSpPr/>
          <p:nvPr/>
        </p:nvCxnSpPr>
        <p:spPr>
          <a:xfrm>
            <a:off x="2329918"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813755"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999300"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3622910"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3389913"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868061"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534341"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192215"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835866"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566534" y="11716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6213291" y="1169467"/>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152910" y="1984889"/>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152910" y="2442090"/>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V="1">
            <a:off x="151543" y="2912822"/>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1453185" y="477095"/>
            <a:ext cx="657616" cy="300082"/>
          </a:xfrm>
          <a:prstGeom prst="rect">
            <a:avLst/>
          </a:prstGeom>
          <a:noFill/>
        </p:spPr>
        <p:txBody>
          <a:bodyPr wrap="none" rtlCol="0">
            <a:spAutoFit/>
          </a:bodyPr>
          <a:lstStyle/>
          <a:p>
            <a:r>
              <a:rPr lang="en-US" sz="1350" i="1" dirty="0" err="1"/>
              <a:t>d_max</a:t>
            </a:r>
            <a:endParaRPr lang="en-US" sz="1350" i="1" dirty="0"/>
          </a:p>
        </p:txBody>
      </p:sp>
      <p:sp>
        <p:nvSpPr>
          <p:cNvPr id="59" name="TextBox 58"/>
          <p:cNvSpPr txBox="1"/>
          <p:nvPr/>
        </p:nvSpPr>
        <p:spPr>
          <a:xfrm>
            <a:off x="2420494" y="767596"/>
            <a:ext cx="631904" cy="300082"/>
          </a:xfrm>
          <a:prstGeom prst="rect">
            <a:avLst/>
          </a:prstGeom>
          <a:noFill/>
        </p:spPr>
        <p:txBody>
          <a:bodyPr wrap="none" rtlCol="0">
            <a:spAutoFit/>
          </a:bodyPr>
          <a:lstStyle/>
          <a:p>
            <a:r>
              <a:rPr lang="en-US" sz="1350" i="1" dirty="0" err="1"/>
              <a:t>d_min</a:t>
            </a:r>
            <a:endParaRPr lang="en-US" sz="1350" i="1" dirty="0"/>
          </a:p>
        </p:txBody>
      </p:sp>
      <p:sp>
        <p:nvSpPr>
          <p:cNvPr id="60" name="TextBox 59"/>
          <p:cNvSpPr txBox="1"/>
          <p:nvPr/>
        </p:nvSpPr>
        <p:spPr>
          <a:xfrm>
            <a:off x="3507861" y="770009"/>
            <a:ext cx="631904" cy="300082"/>
          </a:xfrm>
          <a:prstGeom prst="rect">
            <a:avLst/>
          </a:prstGeom>
          <a:noFill/>
        </p:spPr>
        <p:txBody>
          <a:bodyPr wrap="none" rtlCol="0">
            <a:spAutoFit/>
          </a:bodyPr>
          <a:lstStyle/>
          <a:p>
            <a:r>
              <a:rPr lang="en-US" sz="1350" i="1" dirty="0" err="1"/>
              <a:t>d_min</a:t>
            </a:r>
            <a:endParaRPr lang="en-US" sz="1350" i="1" dirty="0"/>
          </a:p>
        </p:txBody>
      </p:sp>
      <p:sp>
        <p:nvSpPr>
          <p:cNvPr id="61" name="TextBox 60"/>
          <p:cNvSpPr txBox="1"/>
          <p:nvPr/>
        </p:nvSpPr>
        <p:spPr>
          <a:xfrm>
            <a:off x="4397500" y="474584"/>
            <a:ext cx="657616" cy="300082"/>
          </a:xfrm>
          <a:prstGeom prst="rect">
            <a:avLst/>
          </a:prstGeom>
          <a:noFill/>
        </p:spPr>
        <p:txBody>
          <a:bodyPr wrap="none" rtlCol="0">
            <a:spAutoFit/>
          </a:bodyPr>
          <a:lstStyle/>
          <a:p>
            <a:r>
              <a:rPr lang="en-US" sz="1350" i="1" dirty="0" err="1"/>
              <a:t>d_max</a:t>
            </a:r>
            <a:endParaRPr lang="en-US" sz="1350" i="1" dirty="0"/>
          </a:p>
        </p:txBody>
      </p:sp>
      <p:sp>
        <p:nvSpPr>
          <p:cNvPr id="62" name="TextBox 61"/>
          <p:cNvSpPr txBox="1"/>
          <p:nvPr/>
        </p:nvSpPr>
        <p:spPr>
          <a:xfrm>
            <a:off x="5199960" y="15056"/>
            <a:ext cx="960135" cy="300082"/>
          </a:xfrm>
          <a:prstGeom prst="rect">
            <a:avLst/>
          </a:prstGeom>
          <a:noFill/>
        </p:spPr>
        <p:txBody>
          <a:bodyPr wrap="none" rtlCol="0">
            <a:spAutoFit/>
          </a:bodyPr>
          <a:lstStyle/>
          <a:p>
            <a:pPr algn="ctr"/>
            <a:r>
              <a:rPr lang="en-US" sz="1350" smtClean="0"/>
              <a:t>annotation</a:t>
            </a:r>
            <a:endParaRPr lang="en-US" sz="1350" dirty="0"/>
          </a:p>
        </p:txBody>
      </p:sp>
      <p:sp>
        <p:nvSpPr>
          <p:cNvPr id="63" name="TextBox 62"/>
          <p:cNvSpPr txBox="1"/>
          <p:nvPr/>
        </p:nvSpPr>
        <p:spPr>
          <a:xfrm>
            <a:off x="151542" y="48218"/>
            <a:ext cx="2835135" cy="300082"/>
          </a:xfrm>
          <a:prstGeom prst="rect">
            <a:avLst/>
          </a:prstGeom>
          <a:noFill/>
        </p:spPr>
        <p:txBody>
          <a:bodyPr wrap="none" rtlCol="0">
            <a:spAutoFit/>
          </a:bodyPr>
          <a:lstStyle/>
          <a:p>
            <a:r>
              <a:rPr lang="en-US" sz="1350" dirty="0"/>
              <a:t>(a) MOAT-a: </a:t>
            </a:r>
            <a:r>
              <a:rPr lang="en-US" sz="1350" dirty="0" smtClean="0"/>
              <a:t>annotation permutation</a:t>
            </a:r>
            <a:endParaRPr lang="en-US" sz="1350" dirty="0"/>
          </a:p>
        </p:txBody>
      </p:sp>
      <p:sp>
        <p:nvSpPr>
          <p:cNvPr id="64" name="Rectangle 63"/>
          <p:cNvSpPr/>
          <p:nvPr/>
        </p:nvSpPr>
        <p:spPr>
          <a:xfrm>
            <a:off x="1553348" y="1916366"/>
            <a:ext cx="520816" cy="178160"/>
          </a:xfrm>
          <a:prstGeom prst="rect">
            <a:avLst/>
          </a:prstGeom>
          <a:pattFill prst="ltUpDiag">
            <a:fgClr>
              <a:schemeClr val="tx1"/>
            </a:fgClr>
            <a:bgClr>
              <a:prstClr val="white"/>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5" name="Rectangle 64"/>
          <p:cNvSpPr/>
          <p:nvPr/>
        </p:nvSpPr>
        <p:spPr>
          <a:xfrm>
            <a:off x="306127" y="2370053"/>
            <a:ext cx="520816" cy="178160"/>
          </a:xfrm>
          <a:prstGeom prst="rect">
            <a:avLst/>
          </a:prstGeom>
          <a:pattFill prst="ltUpDiag">
            <a:fgClr>
              <a:schemeClr val="tx1"/>
            </a:fgClr>
            <a:bgClr>
              <a:prstClr val="white"/>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8" name="Rectangle 67"/>
          <p:cNvSpPr/>
          <p:nvPr/>
        </p:nvSpPr>
        <p:spPr>
          <a:xfrm>
            <a:off x="5046938" y="2844299"/>
            <a:ext cx="520816" cy="178160"/>
          </a:xfrm>
          <a:prstGeom prst="rect">
            <a:avLst/>
          </a:prstGeom>
          <a:pattFill prst="ltUpDiag">
            <a:fgClr>
              <a:schemeClr val="tx1"/>
            </a:fgClr>
            <a:bgClr>
              <a:prstClr val="white"/>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3" name="Straight Connector 2"/>
          <p:cNvCxnSpPr/>
          <p:nvPr/>
        </p:nvCxnSpPr>
        <p:spPr>
          <a:xfrm>
            <a:off x="3246221" y="617603"/>
            <a:ext cx="3166" cy="550507"/>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324358" y="966768"/>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6160666" y="958284"/>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3246219" y="1044886"/>
            <a:ext cx="1078139" cy="0"/>
          </a:xfrm>
          <a:prstGeom prst="straightConnector1">
            <a:avLst/>
          </a:prstGeom>
          <a:ln w="31750">
            <a:solidFill>
              <a:schemeClr val="bg1">
                <a:lumMod val="50000"/>
              </a:schemeClr>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160666" y="528483"/>
            <a:ext cx="0" cy="1182301"/>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3246219" y="767887"/>
            <a:ext cx="2914448" cy="0"/>
          </a:xfrm>
          <a:prstGeom prst="straightConnector1">
            <a:avLst/>
          </a:prstGeom>
          <a:ln w="31750">
            <a:solidFill>
              <a:schemeClr val="bg1">
                <a:lumMod val="50000"/>
              </a:schemeClr>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2144006" y="948005"/>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303928" y="511554"/>
            <a:ext cx="0" cy="1199229"/>
          </a:xfrm>
          <a:prstGeom prst="line">
            <a:avLst/>
          </a:prstGeom>
          <a:ln w="28575">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a:off x="2168082" y="1047115"/>
            <a:ext cx="1078139" cy="0"/>
          </a:xfrm>
          <a:prstGeom prst="straightConnector1">
            <a:avLst/>
          </a:prstGeom>
          <a:ln w="31750">
            <a:solidFill>
              <a:schemeClr val="bg1">
                <a:lumMod val="50000"/>
              </a:schemeClr>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p:nvPr/>
        </p:nvCxnSpPr>
        <p:spPr>
          <a:xfrm>
            <a:off x="322247" y="767595"/>
            <a:ext cx="2914448" cy="0"/>
          </a:xfrm>
          <a:prstGeom prst="straightConnector1">
            <a:avLst/>
          </a:prstGeom>
          <a:ln w="31750">
            <a:solidFill>
              <a:schemeClr val="bg1">
                <a:lumMod val="50000"/>
              </a:schemeClr>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V="1">
            <a:off x="229511" y="4731843"/>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161397" y="3403713"/>
            <a:ext cx="2536785" cy="300082"/>
          </a:xfrm>
          <a:prstGeom prst="rect">
            <a:avLst/>
          </a:prstGeom>
          <a:noFill/>
        </p:spPr>
        <p:txBody>
          <a:bodyPr wrap="none" rtlCol="0">
            <a:spAutoFit/>
          </a:bodyPr>
          <a:lstStyle/>
          <a:p>
            <a:r>
              <a:rPr lang="en-US" sz="1350" dirty="0"/>
              <a:t>(b) MOAT-v: </a:t>
            </a:r>
            <a:r>
              <a:rPr lang="en-US" sz="1350" dirty="0" smtClean="0"/>
              <a:t>variant permutation</a:t>
            </a:r>
            <a:endParaRPr lang="en-US" sz="1350" dirty="0"/>
          </a:p>
        </p:txBody>
      </p:sp>
      <p:cxnSp>
        <p:nvCxnSpPr>
          <p:cNvPr id="80" name="Straight Connector 79"/>
          <p:cNvCxnSpPr/>
          <p:nvPr/>
        </p:nvCxnSpPr>
        <p:spPr>
          <a:xfrm>
            <a:off x="442204" y="465646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1248643" y="465646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2139514" y="465675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3235972" y="4656467"/>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4298165" y="464961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2707151" y="465670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5960973" y="465670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5634473" y="465646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4475468" y="465339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457720" y="4652090"/>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flipV="1">
            <a:off x="229511" y="5189045"/>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flipV="1">
            <a:off x="229511" y="5687074"/>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a:off x="810060" y="512052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1474786" y="5120524"/>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2084692" y="511614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a:off x="2854154" y="511614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a:off x="3146884" y="511614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a:off x="3597665" y="5120524"/>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768416" y="5120524"/>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p:nvCxnSpPr>
        <p:spPr>
          <a:xfrm>
            <a:off x="4133697" y="5116145"/>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a:off x="5317827" y="5116144"/>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a:off x="520297"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2248319"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581973"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a:off x="4387253"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6175849"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3900083" y="5618906"/>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5127361"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a:off x="4072021"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3105182"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1952814" y="5618551"/>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2980958" y="1361451"/>
            <a:ext cx="3232" cy="1763707"/>
          </a:xfrm>
          <a:prstGeom prst="line">
            <a:avLst/>
          </a:prstGeom>
          <a:ln>
            <a:solidFill>
              <a:schemeClr val="bg1">
                <a:lumMod val="50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3494309" y="1352751"/>
            <a:ext cx="4290" cy="1779453"/>
          </a:xfrm>
          <a:prstGeom prst="line">
            <a:avLst/>
          </a:prstGeom>
          <a:ln>
            <a:solidFill>
              <a:schemeClr val="bg1">
                <a:lumMod val="50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flipV="1">
            <a:off x="229511" y="4145686"/>
            <a:ext cx="6112751" cy="2055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8" name="Rectangle 117"/>
          <p:cNvSpPr/>
          <p:nvPr/>
        </p:nvSpPr>
        <p:spPr>
          <a:xfrm>
            <a:off x="3052889" y="4077163"/>
            <a:ext cx="149656" cy="178160"/>
          </a:xfrm>
          <a:prstGeom prst="rect">
            <a:avLst/>
          </a:prstGeom>
          <a:pattFill prst="ltHorz">
            <a:fgClr>
              <a:schemeClr val="tx1"/>
            </a:fgClr>
            <a:bgClr>
              <a:schemeClr val="bg1"/>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119" name="Straight Connector 118"/>
          <p:cNvCxnSpPr/>
          <p:nvPr/>
        </p:nvCxnSpPr>
        <p:spPr>
          <a:xfrm>
            <a:off x="2406520"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1890356"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3075901"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3699511"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3466515"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944662"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4610942"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5268817"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4912468"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643135" y="407716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293079" y="3879154"/>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a:off x="1786591" y="3871882"/>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3286170" y="3879154"/>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4781413" y="3863792"/>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p:nvPr/>
        </p:nvCxnSpPr>
        <p:spPr>
          <a:xfrm>
            <a:off x="6289808" y="3853513"/>
            <a:ext cx="0" cy="584345"/>
          </a:xfrm>
          <a:prstGeom prst="line">
            <a:avLst/>
          </a:prstGeom>
          <a:ln w="317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8" name="Straight Arrow Connector 137"/>
          <p:cNvCxnSpPr/>
          <p:nvPr/>
        </p:nvCxnSpPr>
        <p:spPr>
          <a:xfrm flipV="1">
            <a:off x="296840" y="3968133"/>
            <a:ext cx="1482663" cy="7534"/>
          </a:xfrm>
          <a:prstGeom prst="straightConnector1">
            <a:avLst/>
          </a:prstGeom>
          <a:ln w="31750">
            <a:solidFill>
              <a:schemeClr val="bg1">
                <a:lumMod val="50000"/>
              </a:schemeClr>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40" name="Straight Connector 139"/>
          <p:cNvCxnSpPr/>
          <p:nvPr/>
        </p:nvCxnSpPr>
        <p:spPr>
          <a:xfrm>
            <a:off x="5122552" y="5120523"/>
            <a:ext cx="0" cy="17816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04" name="Content Placeholder 2"/>
          <p:cNvSpPr txBox="1">
            <a:spLocks/>
          </p:cNvSpPr>
          <p:nvPr/>
        </p:nvSpPr>
        <p:spPr>
          <a:xfrm>
            <a:off x="151542" y="6490402"/>
            <a:ext cx="5660923" cy="396440"/>
          </a:xfrm>
          <a:prstGeom prst="rect">
            <a:avLst/>
          </a:prstGeom>
        </p:spPr>
        <p:txBody>
          <a:bodyPr>
            <a:normAutofit/>
          </a:bodyPr>
          <a:lstStyle>
            <a:lvl1pPr marL="257162" indent="-257162" algn="l" defTabSz="342884" rtl="0" eaLnBrk="1" latinLnBrk="0" hangingPunct="1">
              <a:spcBef>
                <a:spcPct val="20000"/>
              </a:spcBef>
              <a:buFont typeface="Arial"/>
              <a:buChar char="•"/>
              <a:defRPr sz="2400" kern="1200">
                <a:solidFill>
                  <a:schemeClr val="tx1"/>
                </a:solidFill>
                <a:latin typeface="+mn-lt"/>
                <a:ea typeface="+mn-ea"/>
                <a:cs typeface="+mn-cs"/>
              </a:defRPr>
            </a:lvl1pPr>
            <a:lvl2pPr marL="557185" indent="-214303" algn="l" defTabSz="342884" rtl="0" eaLnBrk="1" latinLnBrk="0" hangingPunct="1">
              <a:spcBef>
                <a:spcPct val="20000"/>
              </a:spcBef>
              <a:buFont typeface="Arial"/>
              <a:buChar char="–"/>
              <a:defRPr sz="2100" kern="1200">
                <a:solidFill>
                  <a:schemeClr val="tx1"/>
                </a:solidFill>
                <a:latin typeface="+mn-lt"/>
                <a:ea typeface="+mn-ea"/>
                <a:cs typeface="+mn-cs"/>
              </a:defRPr>
            </a:lvl2pPr>
            <a:lvl3pPr marL="857207" indent="-171441" algn="l" defTabSz="342884" rtl="0" eaLnBrk="1" latinLnBrk="0" hangingPunct="1">
              <a:spcBef>
                <a:spcPct val="20000"/>
              </a:spcBef>
              <a:buFont typeface="Arial"/>
              <a:buChar char="•"/>
              <a:defRPr sz="1800" kern="1200">
                <a:solidFill>
                  <a:schemeClr val="tx1"/>
                </a:solidFill>
                <a:latin typeface="+mn-lt"/>
                <a:ea typeface="+mn-ea"/>
                <a:cs typeface="+mn-cs"/>
              </a:defRPr>
            </a:lvl3pPr>
            <a:lvl4pPr marL="1200090" indent="-171441" algn="l" defTabSz="342884" rtl="0" eaLnBrk="1" latinLnBrk="0" hangingPunct="1">
              <a:spcBef>
                <a:spcPct val="20000"/>
              </a:spcBef>
              <a:buFont typeface="Arial"/>
              <a:buChar char="–"/>
              <a:defRPr sz="1500" kern="1200">
                <a:solidFill>
                  <a:schemeClr val="tx1"/>
                </a:solidFill>
                <a:latin typeface="+mn-lt"/>
                <a:ea typeface="+mn-ea"/>
                <a:cs typeface="+mn-cs"/>
              </a:defRPr>
            </a:lvl4pPr>
            <a:lvl5pPr marL="1542973" indent="-171441" algn="l" defTabSz="342884" rtl="0" eaLnBrk="1" latinLnBrk="0" hangingPunct="1">
              <a:spcBef>
                <a:spcPct val="20000"/>
              </a:spcBef>
              <a:buFont typeface="Arial"/>
              <a:buChar char="»"/>
              <a:defRPr sz="1500" kern="1200">
                <a:solidFill>
                  <a:schemeClr val="tx1"/>
                </a:solidFill>
                <a:latin typeface="+mn-lt"/>
                <a:ea typeface="+mn-ea"/>
                <a:cs typeface="+mn-cs"/>
              </a:defRPr>
            </a:lvl5pPr>
            <a:lvl6pPr marL="1885856" indent="-171441" algn="l" defTabSz="342884" rtl="0" eaLnBrk="1" latinLnBrk="0" hangingPunct="1">
              <a:spcBef>
                <a:spcPct val="20000"/>
              </a:spcBef>
              <a:buFont typeface="Arial"/>
              <a:buChar char="•"/>
              <a:defRPr sz="1500" kern="1200">
                <a:solidFill>
                  <a:schemeClr val="tx1"/>
                </a:solidFill>
                <a:latin typeface="+mn-lt"/>
                <a:ea typeface="+mn-ea"/>
                <a:cs typeface="+mn-cs"/>
              </a:defRPr>
            </a:lvl6pPr>
            <a:lvl7pPr marL="2228739" indent="-171441" algn="l" defTabSz="342884" rtl="0" eaLnBrk="1" latinLnBrk="0" hangingPunct="1">
              <a:spcBef>
                <a:spcPct val="20000"/>
              </a:spcBef>
              <a:buFont typeface="Arial"/>
              <a:buChar char="•"/>
              <a:defRPr sz="1500" kern="1200">
                <a:solidFill>
                  <a:schemeClr val="tx1"/>
                </a:solidFill>
                <a:latin typeface="+mn-lt"/>
                <a:ea typeface="+mn-ea"/>
                <a:cs typeface="+mn-cs"/>
              </a:defRPr>
            </a:lvl7pPr>
            <a:lvl8pPr marL="2571621" indent="-171441" algn="l" defTabSz="342884" rtl="0" eaLnBrk="1" latinLnBrk="0" hangingPunct="1">
              <a:spcBef>
                <a:spcPct val="20000"/>
              </a:spcBef>
              <a:buFont typeface="Arial"/>
              <a:buChar char="•"/>
              <a:defRPr sz="1500" kern="1200">
                <a:solidFill>
                  <a:schemeClr val="tx1"/>
                </a:solidFill>
                <a:latin typeface="+mn-lt"/>
                <a:ea typeface="+mn-ea"/>
                <a:cs typeface="+mn-cs"/>
              </a:defRPr>
            </a:lvl8pPr>
            <a:lvl9pPr marL="2914505" indent="-171441" algn="l" defTabSz="342884" rtl="0" eaLnBrk="1" latinLnBrk="0" hangingPunct="1">
              <a:spcBef>
                <a:spcPct val="20000"/>
              </a:spcBef>
              <a:buFont typeface="Arial"/>
              <a:buChar char="•"/>
              <a:defRPr sz="1500" kern="1200">
                <a:solidFill>
                  <a:schemeClr val="tx1"/>
                </a:solidFill>
                <a:latin typeface="+mn-lt"/>
                <a:ea typeface="+mn-ea"/>
                <a:cs typeface="+mn-cs"/>
              </a:defRPr>
            </a:lvl9pPr>
          </a:lstStyle>
          <a:p>
            <a:pPr marL="0" indent="0">
              <a:buFont typeface="Arial"/>
              <a:buNone/>
            </a:pPr>
            <a:r>
              <a:rPr lang="en-US" sz="1350" dirty="0" smtClean="0"/>
              <a:t>Binning whole genome</a:t>
            </a:r>
          </a:p>
          <a:p>
            <a:pPr marL="0" indent="0">
              <a:buFont typeface="Arial"/>
              <a:buNone/>
            </a:pPr>
            <a:endParaRPr lang="en-US" sz="1350" dirty="0" smtClean="0"/>
          </a:p>
        </p:txBody>
      </p:sp>
      <p:sp>
        <p:nvSpPr>
          <p:cNvPr id="220" name="Rectangle 219"/>
          <p:cNvSpPr/>
          <p:nvPr/>
        </p:nvSpPr>
        <p:spPr>
          <a:xfrm>
            <a:off x="250960" y="7877804"/>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1" name="Rectangle 220"/>
          <p:cNvSpPr/>
          <p:nvPr/>
        </p:nvSpPr>
        <p:spPr>
          <a:xfrm>
            <a:off x="995004"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22" name="Rectangle 221"/>
          <p:cNvSpPr/>
          <p:nvPr/>
        </p:nvSpPr>
        <p:spPr>
          <a:xfrm>
            <a:off x="1731709"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3" name="Rectangle 222"/>
          <p:cNvSpPr/>
          <p:nvPr/>
        </p:nvSpPr>
        <p:spPr>
          <a:xfrm>
            <a:off x="2475754"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24" name="Rectangle 223"/>
          <p:cNvSpPr/>
          <p:nvPr/>
        </p:nvSpPr>
        <p:spPr>
          <a:xfrm>
            <a:off x="3219798"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25" name="Rectangle 224"/>
          <p:cNvSpPr/>
          <p:nvPr/>
        </p:nvSpPr>
        <p:spPr>
          <a:xfrm>
            <a:off x="3963843" y="787780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cxnSp>
        <p:nvCxnSpPr>
          <p:cNvPr id="226" name="Straight Connector 225"/>
          <p:cNvCxnSpPr/>
          <p:nvPr/>
        </p:nvCxnSpPr>
        <p:spPr>
          <a:xfrm>
            <a:off x="381940" y="7810976"/>
            <a:ext cx="0" cy="28197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186961" y="7810976"/>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1578593" y="7810976"/>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4405414" y="7813909"/>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a:off x="4258975" y="7813909"/>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2654277" y="7813909"/>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a:off x="2816152" y="7813909"/>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a:off x="2746176" y="7813909"/>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a:off x="3103348" y="7813909"/>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a:off x="2970303"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860505"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395768"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3776956"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a:off x="3327885"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a:off x="3510919" y="7814102"/>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3615081" y="7809267"/>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3693271" y="7809267"/>
            <a:ext cx="0" cy="2819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44" name="Rectangle 243"/>
          <p:cNvSpPr/>
          <p:nvPr/>
        </p:nvSpPr>
        <p:spPr>
          <a:xfrm>
            <a:off x="250962" y="8453809"/>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5" name="Rectangle 244"/>
          <p:cNvSpPr/>
          <p:nvPr/>
        </p:nvSpPr>
        <p:spPr>
          <a:xfrm>
            <a:off x="995006"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46" name="Rectangle 245"/>
          <p:cNvSpPr/>
          <p:nvPr/>
        </p:nvSpPr>
        <p:spPr>
          <a:xfrm>
            <a:off x="1731710"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7" name="Rectangle 246"/>
          <p:cNvSpPr/>
          <p:nvPr/>
        </p:nvSpPr>
        <p:spPr>
          <a:xfrm>
            <a:off x="2475755"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48" name="Rectangle 247"/>
          <p:cNvSpPr/>
          <p:nvPr/>
        </p:nvSpPr>
        <p:spPr>
          <a:xfrm>
            <a:off x="3219799"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49" name="Rectangle 248"/>
          <p:cNvSpPr/>
          <p:nvPr/>
        </p:nvSpPr>
        <p:spPr>
          <a:xfrm>
            <a:off x="3963843" y="8453808"/>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cxnSp>
        <p:nvCxnSpPr>
          <p:cNvPr id="250" name="Straight Connector 249"/>
          <p:cNvCxnSpPr/>
          <p:nvPr/>
        </p:nvCxnSpPr>
        <p:spPr>
          <a:xfrm>
            <a:off x="2029567" y="8383556"/>
            <a:ext cx="0" cy="281975"/>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a:off x="1298289" y="8383556"/>
            <a:ext cx="0" cy="281975"/>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a:off x="4344445" y="8389616"/>
            <a:ext cx="0" cy="281975"/>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a:off x="4562992" y="8385080"/>
            <a:ext cx="0" cy="281975"/>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a:off x="4110541" y="8384100"/>
            <a:ext cx="0" cy="281975"/>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a:off x="2617170" y="8384886"/>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a:xfrm>
            <a:off x="3172396" y="8384886"/>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a:off x="2858162" y="8384886"/>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a:off x="2554140" y="8384886"/>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a:off x="2970303" y="8384886"/>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a:off x="3897613" y="83850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a:off x="3269599" y="8384886"/>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a:off x="3420714" y="83850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a:xfrm>
            <a:off x="3023594" y="8384886"/>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a:off x="3458967" y="83850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a:off x="3577974" y="83850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a:off x="3500307" y="8385080"/>
            <a:ext cx="0" cy="281975"/>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67" name="TextBox 266"/>
          <p:cNvSpPr txBox="1"/>
          <p:nvPr/>
        </p:nvSpPr>
        <p:spPr>
          <a:xfrm>
            <a:off x="151542" y="6223170"/>
            <a:ext cx="2811282" cy="300082"/>
          </a:xfrm>
          <a:prstGeom prst="rect">
            <a:avLst/>
          </a:prstGeom>
          <a:noFill/>
        </p:spPr>
        <p:txBody>
          <a:bodyPr wrap="none" rtlCol="0">
            <a:spAutoFit/>
          </a:bodyPr>
          <a:lstStyle/>
          <a:p>
            <a:r>
              <a:rPr lang="en-US" sz="1350" dirty="0" smtClean="0"/>
              <a:t>(c) MOAT-s: somatic variant simulator</a:t>
            </a:r>
            <a:endParaRPr lang="en-US" sz="1350" dirty="0"/>
          </a:p>
        </p:txBody>
      </p:sp>
      <p:sp>
        <p:nvSpPr>
          <p:cNvPr id="15" name="TextBox 14"/>
          <p:cNvSpPr txBox="1"/>
          <p:nvPr/>
        </p:nvSpPr>
        <p:spPr>
          <a:xfrm>
            <a:off x="156730" y="7555533"/>
            <a:ext cx="3624647" cy="300082"/>
          </a:xfrm>
          <a:prstGeom prst="rect">
            <a:avLst/>
          </a:prstGeom>
          <a:noFill/>
        </p:spPr>
        <p:txBody>
          <a:bodyPr wrap="none" rtlCol="0">
            <a:spAutoFit/>
          </a:bodyPr>
          <a:lstStyle/>
          <a:p>
            <a:r>
              <a:rPr lang="en-US" sz="1350" smtClean="0"/>
              <a:t>Overlaying </a:t>
            </a:r>
            <a:r>
              <a:rPr lang="en-US" sz="1350" dirty="0" smtClean="0"/>
              <a:t>variants (with tri-nucleotide indexing)</a:t>
            </a:r>
            <a:endParaRPr lang="en-US" sz="1350" dirty="0"/>
          </a:p>
        </p:txBody>
      </p:sp>
      <p:sp>
        <p:nvSpPr>
          <p:cNvPr id="16" name="TextBox 15"/>
          <p:cNvSpPr txBox="1"/>
          <p:nvPr/>
        </p:nvSpPr>
        <p:spPr>
          <a:xfrm>
            <a:off x="157810" y="8147777"/>
            <a:ext cx="1402243" cy="300082"/>
          </a:xfrm>
          <a:prstGeom prst="rect">
            <a:avLst/>
          </a:prstGeom>
          <a:noFill/>
        </p:spPr>
        <p:txBody>
          <a:bodyPr wrap="none" rtlCol="0">
            <a:spAutoFit/>
          </a:bodyPr>
          <a:lstStyle/>
          <a:p>
            <a:r>
              <a:rPr lang="en-US" sz="1350" dirty="0" smtClean="0"/>
              <a:t>Shuffling variants</a:t>
            </a:r>
            <a:endParaRPr lang="en-US" sz="1350" dirty="0"/>
          </a:p>
        </p:txBody>
      </p:sp>
      <p:sp>
        <p:nvSpPr>
          <p:cNvPr id="28" name="TextBox 27"/>
          <p:cNvSpPr txBox="1"/>
          <p:nvPr/>
        </p:nvSpPr>
        <p:spPr>
          <a:xfrm>
            <a:off x="151051" y="7038852"/>
            <a:ext cx="4706481" cy="300082"/>
          </a:xfrm>
          <a:prstGeom prst="rect">
            <a:avLst/>
          </a:prstGeom>
          <a:noFill/>
        </p:spPr>
        <p:txBody>
          <a:bodyPr wrap="none" rtlCol="0">
            <a:spAutoFit/>
          </a:bodyPr>
          <a:lstStyle/>
          <a:p>
            <a:r>
              <a:rPr lang="en-US" sz="1350" dirty="0" smtClean="0"/>
              <a:t>Marking equivalence classes (bins with </a:t>
            </a:r>
            <a:r>
              <a:rPr lang="en-US" sz="1350" dirty="0"/>
              <a:t>similar covariate </a:t>
            </a:r>
            <a:r>
              <a:rPr lang="en-US" sz="1350" dirty="0" smtClean="0"/>
              <a:t>vectors)</a:t>
            </a:r>
            <a:endParaRPr lang="en-US" sz="1350" dirty="0"/>
          </a:p>
        </p:txBody>
      </p:sp>
      <p:cxnSp>
        <p:nvCxnSpPr>
          <p:cNvPr id="268" name="Straight Connector 267"/>
          <p:cNvCxnSpPr/>
          <p:nvPr/>
        </p:nvCxnSpPr>
        <p:spPr>
          <a:xfrm>
            <a:off x="3062805" y="4264759"/>
            <a:ext cx="3232" cy="1763707"/>
          </a:xfrm>
          <a:prstGeom prst="line">
            <a:avLst/>
          </a:prstGeom>
          <a:ln>
            <a:solidFill>
              <a:schemeClr val="bg1">
                <a:lumMod val="50000"/>
              </a:schemeClr>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69" name="Straight Connector 268"/>
          <p:cNvCxnSpPr/>
          <p:nvPr/>
        </p:nvCxnSpPr>
        <p:spPr>
          <a:xfrm>
            <a:off x="3200475" y="4256059"/>
            <a:ext cx="4290" cy="1779453"/>
          </a:xfrm>
          <a:prstGeom prst="line">
            <a:avLst/>
          </a:prstGeom>
          <a:ln>
            <a:solidFill>
              <a:schemeClr val="bg1">
                <a:lumMod val="50000"/>
              </a:schemeClr>
            </a:solidFill>
            <a:prstDash val="dash"/>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6236465" y="994864"/>
            <a:ext cx="343364" cy="369332"/>
          </a:xfrm>
          <a:prstGeom prst="rect">
            <a:avLst/>
          </a:prstGeom>
          <a:noFill/>
        </p:spPr>
        <p:txBody>
          <a:bodyPr wrap="none" rtlCol="0">
            <a:spAutoFit/>
          </a:bodyPr>
          <a:lstStyle/>
          <a:p>
            <a:r>
              <a:rPr lang="mr-IN" dirty="0" smtClean="0"/>
              <a:t>…</a:t>
            </a:r>
            <a:endParaRPr lang="en-US" dirty="0"/>
          </a:p>
        </p:txBody>
      </p:sp>
      <p:sp>
        <p:nvSpPr>
          <p:cNvPr id="167" name="TextBox 166"/>
          <p:cNvSpPr txBox="1"/>
          <p:nvPr/>
        </p:nvSpPr>
        <p:spPr>
          <a:xfrm>
            <a:off x="6236465" y="3906060"/>
            <a:ext cx="343364" cy="369332"/>
          </a:xfrm>
          <a:prstGeom prst="rect">
            <a:avLst/>
          </a:prstGeom>
          <a:noFill/>
        </p:spPr>
        <p:txBody>
          <a:bodyPr wrap="none" rtlCol="0">
            <a:spAutoFit/>
          </a:bodyPr>
          <a:lstStyle/>
          <a:p>
            <a:r>
              <a:rPr lang="mr-IN" dirty="0" smtClean="0"/>
              <a:t>…</a:t>
            </a:r>
            <a:endParaRPr lang="en-US" dirty="0"/>
          </a:p>
        </p:txBody>
      </p:sp>
      <p:sp>
        <p:nvSpPr>
          <p:cNvPr id="168" name="TextBox 167"/>
          <p:cNvSpPr txBox="1"/>
          <p:nvPr/>
        </p:nvSpPr>
        <p:spPr>
          <a:xfrm>
            <a:off x="6236465" y="6578986"/>
            <a:ext cx="343364" cy="369332"/>
          </a:xfrm>
          <a:prstGeom prst="rect">
            <a:avLst/>
          </a:prstGeom>
          <a:noFill/>
        </p:spPr>
        <p:txBody>
          <a:bodyPr wrap="none" rtlCol="0">
            <a:spAutoFit/>
          </a:bodyPr>
          <a:lstStyle/>
          <a:p>
            <a:r>
              <a:rPr lang="mr-IN" dirty="0" smtClean="0"/>
              <a:t>…</a:t>
            </a:r>
            <a:endParaRPr lang="en-US" dirty="0"/>
          </a:p>
        </p:txBody>
      </p:sp>
      <p:sp>
        <p:nvSpPr>
          <p:cNvPr id="169" name="TextBox 168"/>
          <p:cNvSpPr txBox="1"/>
          <p:nvPr/>
        </p:nvSpPr>
        <p:spPr>
          <a:xfrm>
            <a:off x="6236465" y="7123038"/>
            <a:ext cx="343364" cy="369332"/>
          </a:xfrm>
          <a:prstGeom prst="rect">
            <a:avLst/>
          </a:prstGeom>
          <a:noFill/>
        </p:spPr>
        <p:txBody>
          <a:bodyPr wrap="none" rtlCol="0">
            <a:spAutoFit/>
          </a:bodyPr>
          <a:lstStyle/>
          <a:p>
            <a:r>
              <a:rPr lang="mr-IN" dirty="0" smtClean="0"/>
              <a:t>…</a:t>
            </a:r>
            <a:endParaRPr lang="en-US" dirty="0"/>
          </a:p>
        </p:txBody>
      </p:sp>
      <p:sp>
        <p:nvSpPr>
          <p:cNvPr id="170" name="TextBox 169"/>
          <p:cNvSpPr txBox="1"/>
          <p:nvPr/>
        </p:nvSpPr>
        <p:spPr>
          <a:xfrm>
            <a:off x="6236465" y="7705574"/>
            <a:ext cx="343364" cy="369332"/>
          </a:xfrm>
          <a:prstGeom prst="rect">
            <a:avLst/>
          </a:prstGeom>
          <a:noFill/>
        </p:spPr>
        <p:txBody>
          <a:bodyPr wrap="none" rtlCol="0">
            <a:spAutoFit/>
          </a:bodyPr>
          <a:lstStyle/>
          <a:p>
            <a:r>
              <a:rPr lang="mr-IN" dirty="0" smtClean="0"/>
              <a:t>…</a:t>
            </a:r>
            <a:endParaRPr lang="en-US" dirty="0"/>
          </a:p>
        </p:txBody>
      </p:sp>
      <p:sp>
        <p:nvSpPr>
          <p:cNvPr id="171" name="TextBox 170"/>
          <p:cNvSpPr txBox="1"/>
          <p:nvPr/>
        </p:nvSpPr>
        <p:spPr>
          <a:xfrm>
            <a:off x="6236465" y="8280850"/>
            <a:ext cx="343364" cy="369332"/>
          </a:xfrm>
          <a:prstGeom prst="rect">
            <a:avLst/>
          </a:prstGeom>
          <a:noFill/>
        </p:spPr>
        <p:txBody>
          <a:bodyPr wrap="none" rtlCol="0">
            <a:spAutoFit/>
          </a:bodyPr>
          <a:lstStyle/>
          <a:p>
            <a:r>
              <a:rPr lang="mr-IN" smtClean="0"/>
              <a:t>…</a:t>
            </a:r>
            <a:endParaRPr lang="en-US" dirty="0"/>
          </a:p>
        </p:txBody>
      </p:sp>
      <p:sp>
        <p:nvSpPr>
          <p:cNvPr id="11" name="TextBox 10"/>
          <p:cNvSpPr txBox="1"/>
          <p:nvPr/>
        </p:nvSpPr>
        <p:spPr>
          <a:xfrm>
            <a:off x="3504208" y="3493480"/>
            <a:ext cx="1154483" cy="300082"/>
          </a:xfrm>
          <a:prstGeom prst="rect">
            <a:avLst/>
          </a:prstGeom>
          <a:noFill/>
        </p:spPr>
        <p:txBody>
          <a:bodyPr wrap="none" rtlCol="0">
            <a:spAutoFit/>
          </a:bodyPr>
          <a:lstStyle/>
          <a:p>
            <a:r>
              <a:rPr lang="en-US" sz="1350" smtClean="0"/>
              <a:t>W </a:t>
            </a:r>
            <a:r>
              <a:rPr lang="en-US" sz="1350" dirty="0" smtClean="0"/>
              <a:t>≈ 2*</a:t>
            </a:r>
            <a:r>
              <a:rPr lang="en-US" sz="1350" i="1" dirty="0" err="1" smtClean="0"/>
              <a:t>d_max</a:t>
            </a:r>
            <a:endParaRPr lang="en-US" sz="1350" i="1" dirty="0"/>
          </a:p>
        </p:txBody>
      </p:sp>
      <p:grpSp>
        <p:nvGrpSpPr>
          <p:cNvPr id="175" name="Group 174"/>
          <p:cNvGrpSpPr/>
          <p:nvPr/>
        </p:nvGrpSpPr>
        <p:grpSpPr>
          <a:xfrm>
            <a:off x="249365" y="7303612"/>
            <a:ext cx="5935824" cy="147754"/>
            <a:chOff x="249365" y="7303612"/>
            <a:chExt cx="5935824" cy="147754"/>
          </a:xfrm>
        </p:grpSpPr>
        <p:sp>
          <p:nvSpPr>
            <p:cNvPr id="213" name="Rectangle 212"/>
            <p:cNvSpPr/>
            <p:nvPr/>
          </p:nvSpPr>
          <p:spPr>
            <a:xfrm>
              <a:off x="249365" y="7303613"/>
              <a:ext cx="737232" cy="14420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Rectangle 213"/>
            <p:cNvSpPr/>
            <p:nvPr/>
          </p:nvSpPr>
          <p:spPr>
            <a:xfrm>
              <a:off x="993943" y="7303612"/>
              <a:ext cx="737232" cy="144209"/>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15" name="Rectangle 214"/>
            <p:cNvSpPr/>
            <p:nvPr/>
          </p:nvSpPr>
          <p:spPr>
            <a:xfrm>
              <a:off x="1731175" y="7303612"/>
              <a:ext cx="737232" cy="14420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16" name="Rectangle 215"/>
            <p:cNvSpPr/>
            <p:nvPr/>
          </p:nvSpPr>
          <p:spPr>
            <a:xfrm>
              <a:off x="2475754" y="7303612"/>
              <a:ext cx="737232" cy="14420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7" name="Rectangle 216"/>
            <p:cNvSpPr/>
            <p:nvPr/>
          </p:nvSpPr>
          <p:spPr>
            <a:xfrm>
              <a:off x="3220332" y="7303612"/>
              <a:ext cx="737232" cy="144209"/>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8" name="Rectangle 217"/>
            <p:cNvSpPr/>
            <p:nvPr/>
          </p:nvSpPr>
          <p:spPr>
            <a:xfrm>
              <a:off x="3964910" y="7303612"/>
              <a:ext cx="737232" cy="144209"/>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80" name="Rectangle 279"/>
            <p:cNvSpPr/>
            <p:nvPr/>
          </p:nvSpPr>
          <p:spPr>
            <a:xfrm>
              <a:off x="4709487" y="7307157"/>
              <a:ext cx="737232" cy="144209"/>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1" name="Rectangle 280"/>
            <p:cNvSpPr/>
            <p:nvPr/>
          </p:nvSpPr>
          <p:spPr>
            <a:xfrm>
              <a:off x="5447957" y="7307157"/>
              <a:ext cx="737232" cy="144209"/>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282" name="Rectangle 281"/>
          <p:cNvSpPr/>
          <p:nvPr/>
        </p:nvSpPr>
        <p:spPr>
          <a:xfrm>
            <a:off x="4707431" y="788284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3" name="Rectangle 282"/>
          <p:cNvSpPr/>
          <p:nvPr/>
        </p:nvSpPr>
        <p:spPr>
          <a:xfrm>
            <a:off x="5448876" y="7882843"/>
            <a:ext cx="736704" cy="1441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4" name="Rectangle 283"/>
          <p:cNvSpPr/>
          <p:nvPr/>
        </p:nvSpPr>
        <p:spPr>
          <a:xfrm>
            <a:off x="4706081" y="8452375"/>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5" name="Rectangle 284"/>
          <p:cNvSpPr/>
          <p:nvPr/>
        </p:nvSpPr>
        <p:spPr>
          <a:xfrm>
            <a:off x="5450041" y="8450942"/>
            <a:ext cx="736704" cy="1441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286" name="Straight Connector 285"/>
          <p:cNvCxnSpPr/>
          <p:nvPr/>
        </p:nvCxnSpPr>
        <p:spPr>
          <a:xfrm>
            <a:off x="5240887" y="7808868"/>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a:off x="1625506" y="8383556"/>
            <a:ext cx="0" cy="281977"/>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8" name="Straight Connector 287"/>
          <p:cNvCxnSpPr/>
          <p:nvPr/>
        </p:nvCxnSpPr>
        <p:spPr>
          <a:xfrm>
            <a:off x="6093505" y="7808868"/>
            <a:ext cx="0" cy="28197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a:off x="5584643" y="8388580"/>
            <a:ext cx="0" cy="281977"/>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5392941" y="6157245"/>
            <a:ext cx="849913" cy="917703"/>
            <a:chOff x="3153017" y="6157245"/>
            <a:chExt cx="849913" cy="917703"/>
          </a:xfrm>
        </p:grpSpPr>
        <p:sp>
          <p:nvSpPr>
            <p:cNvPr id="183" name="TextBox 182"/>
            <p:cNvSpPr txBox="1"/>
            <p:nvPr/>
          </p:nvSpPr>
          <p:spPr>
            <a:xfrm>
              <a:off x="3153017" y="6157245"/>
              <a:ext cx="849913" cy="507831"/>
            </a:xfrm>
            <a:prstGeom prst="rect">
              <a:avLst/>
            </a:prstGeom>
            <a:noFill/>
          </p:spPr>
          <p:txBody>
            <a:bodyPr wrap="none" rtlCol="0">
              <a:spAutoFit/>
            </a:bodyPr>
            <a:lstStyle/>
            <a:p>
              <a:pPr algn="ctr"/>
              <a:r>
                <a:rPr lang="en-US" sz="1350" dirty="0" smtClean="0"/>
                <a:t>bin width</a:t>
              </a:r>
            </a:p>
            <a:p>
              <a:pPr algn="ctr"/>
              <a:r>
                <a:rPr lang="en-US" sz="1350" i="1" dirty="0" smtClean="0"/>
                <a:t>W</a:t>
              </a:r>
              <a:endParaRPr lang="en-US" sz="1350" i="1" dirty="0"/>
            </a:p>
          </p:txBody>
        </p:sp>
        <p:cxnSp>
          <p:nvCxnSpPr>
            <p:cNvPr id="32" name="Straight Arrow Connector 31"/>
            <p:cNvCxnSpPr/>
            <p:nvPr/>
          </p:nvCxnSpPr>
          <p:spPr>
            <a:xfrm>
              <a:off x="3218180" y="6617970"/>
              <a:ext cx="722955" cy="2570"/>
            </a:xfrm>
            <a:prstGeom prst="straightConnector1">
              <a:avLst/>
            </a:prstGeom>
            <a:ln>
              <a:solidFill>
                <a:schemeClr val="bg1">
                  <a:lumMod val="50000"/>
                </a:schemeClr>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3207825" y="6429153"/>
              <a:ext cx="0" cy="645795"/>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p:cNvCxnSpPr/>
            <p:nvPr/>
          </p:nvCxnSpPr>
          <p:spPr>
            <a:xfrm>
              <a:off x="3956502" y="6422065"/>
              <a:ext cx="0" cy="652883"/>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grpSp>
      <p:cxnSp>
        <p:nvCxnSpPr>
          <p:cNvPr id="190" name="Straight Arrow Connector 189"/>
          <p:cNvCxnSpPr/>
          <p:nvPr/>
        </p:nvCxnSpPr>
        <p:spPr>
          <a:xfrm flipV="1">
            <a:off x="1797440" y="3964472"/>
            <a:ext cx="1482663" cy="7534"/>
          </a:xfrm>
          <a:prstGeom prst="straightConnector1">
            <a:avLst/>
          </a:prstGeom>
          <a:ln w="31750">
            <a:solidFill>
              <a:schemeClr val="bg1">
                <a:lumMod val="50000"/>
              </a:schemeClr>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92" name="Straight Arrow Connector 191"/>
          <p:cNvCxnSpPr/>
          <p:nvPr/>
        </p:nvCxnSpPr>
        <p:spPr>
          <a:xfrm flipV="1">
            <a:off x="3297591" y="3957439"/>
            <a:ext cx="1482663" cy="7534"/>
          </a:xfrm>
          <a:prstGeom prst="straightConnector1">
            <a:avLst/>
          </a:prstGeom>
          <a:ln w="31750">
            <a:solidFill>
              <a:schemeClr val="bg1">
                <a:lumMod val="50000"/>
              </a:schemeClr>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93" name="TextBox 192"/>
          <p:cNvSpPr txBox="1"/>
          <p:nvPr/>
        </p:nvSpPr>
        <p:spPr>
          <a:xfrm>
            <a:off x="3568339" y="3719241"/>
            <a:ext cx="1042273" cy="300082"/>
          </a:xfrm>
          <a:prstGeom prst="rect">
            <a:avLst/>
          </a:prstGeom>
          <a:noFill/>
        </p:spPr>
        <p:txBody>
          <a:bodyPr wrap="none" rtlCol="0">
            <a:spAutoFit/>
          </a:bodyPr>
          <a:lstStyle/>
          <a:p>
            <a:r>
              <a:rPr lang="en-US" sz="1350" dirty="0" smtClean="0"/>
              <a:t>bin width </a:t>
            </a:r>
            <a:r>
              <a:rPr lang="en-US" sz="1350" i="1" dirty="0" smtClean="0"/>
              <a:t>W</a:t>
            </a:r>
            <a:endParaRPr lang="en-US" sz="1350" i="1" dirty="0"/>
          </a:p>
        </p:txBody>
      </p:sp>
      <p:cxnSp>
        <p:nvCxnSpPr>
          <p:cNvPr id="194" name="Straight Arrow Connector 193"/>
          <p:cNvCxnSpPr/>
          <p:nvPr/>
        </p:nvCxnSpPr>
        <p:spPr>
          <a:xfrm flipV="1">
            <a:off x="4792833" y="3950377"/>
            <a:ext cx="1482663" cy="7534"/>
          </a:xfrm>
          <a:prstGeom prst="straightConnector1">
            <a:avLst/>
          </a:prstGeom>
          <a:ln w="31750">
            <a:solidFill>
              <a:schemeClr val="bg1">
                <a:lumMod val="50000"/>
              </a:schemeClr>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99" name="TextBox 198"/>
          <p:cNvSpPr txBox="1"/>
          <p:nvPr/>
        </p:nvSpPr>
        <p:spPr>
          <a:xfrm>
            <a:off x="5199233" y="219696"/>
            <a:ext cx="1138068" cy="300082"/>
          </a:xfrm>
          <a:prstGeom prst="rect">
            <a:avLst/>
          </a:prstGeom>
          <a:noFill/>
        </p:spPr>
        <p:txBody>
          <a:bodyPr wrap="none" rtlCol="0">
            <a:spAutoFit/>
          </a:bodyPr>
          <a:lstStyle/>
          <a:p>
            <a:pPr algn="ctr"/>
            <a:r>
              <a:rPr lang="en-US" sz="1350" dirty="0" smtClean="0"/>
              <a:t>permutations</a:t>
            </a:r>
            <a:endParaRPr lang="en-US" sz="1350" dirty="0"/>
          </a:p>
        </p:txBody>
      </p:sp>
      <p:sp>
        <p:nvSpPr>
          <p:cNvPr id="200" name="Rectangle 199"/>
          <p:cNvSpPr/>
          <p:nvPr/>
        </p:nvSpPr>
        <p:spPr>
          <a:xfrm>
            <a:off x="4707431" y="83848"/>
            <a:ext cx="520816" cy="178160"/>
          </a:xfrm>
          <a:prstGeom prst="rect">
            <a:avLst/>
          </a:prstGeom>
          <a:pattFill prst="ltHorz">
            <a:fgClr>
              <a:schemeClr val="tx1"/>
            </a:fgClr>
            <a:bgClr>
              <a:schemeClr val="bg1"/>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01" name="Rectangle 200"/>
          <p:cNvSpPr/>
          <p:nvPr/>
        </p:nvSpPr>
        <p:spPr>
          <a:xfrm>
            <a:off x="4710040" y="296847"/>
            <a:ext cx="520816" cy="178160"/>
          </a:xfrm>
          <a:prstGeom prst="rect">
            <a:avLst/>
          </a:prstGeom>
          <a:pattFill prst="ltUpDiag">
            <a:fgClr>
              <a:schemeClr val="tx1"/>
            </a:fgClr>
            <a:bgClr>
              <a:prstClr val="white"/>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203" name="TextBox 202"/>
          <p:cNvSpPr txBox="1"/>
          <p:nvPr/>
        </p:nvSpPr>
        <p:spPr>
          <a:xfrm>
            <a:off x="5328395" y="3377129"/>
            <a:ext cx="960135" cy="300082"/>
          </a:xfrm>
          <a:prstGeom prst="rect">
            <a:avLst/>
          </a:prstGeom>
          <a:noFill/>
        </p:spPr>
        <p:txBody>
          <a:bodyPr wrap="none" rtlCol="0">
            <a:spAutoFit/>
          </a:bodyPr>
          <a:lstStyle/>
          <a:p>
            <a:pPr algn="ctr"/>
            <a:r>
              <a:rPr lang="en-US" sz="1350" smtClean="0"/>
              <a:t>annotation</a:t>
            </a:r>
            <a:endParaRPr lang="en-US" sz="1350" dirty="0"/>
          </a:p>
        </p:txBody>
      </p:sp>
      <p:sp>
        <p:nvSpPr>
          <p:cNvPr id="212" name="Rectangle 211"/>
          <p:cNvSpPr/>
          <p:nvPr/>
        </p:nvSpPr>
        <p:spPr>
          <a:xfrm>
            <a:off x="5199233" y="3441877"/>
            <a:ext cx="149656" cy="178160"/>
          </a:xfrm>
          <a:prstGeom prst="rect">
            <a:avLst/>
          </a:prstGeom>
          <a:pattFill prst="ltHorz">
            <a:fgClr>
              <a:schemeClr val="tx1"/>
            </a:fgClr>
            <a:bgClr>
              <a:schemeClr val="bg1"/>
            </a:bgClr>
          </a:patt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29" name="Straight Connector 28"/>
          <p:cNvCxnSpPr/>
          <p:nvPr/>
        </p:nvCxnSpPr>
        <p:spPr>
          <a:xfrm>
            <a:off x="5313449" y="3125158"/>
            <a:ext cx="0" cy="178023"/>
          </a:xfrm>
          <a:prstGeom prst="line">
            <a:avLst/>
          </a:prstGeom>
          <a:ln w="190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19" name="Straight Connector 218"/>
          <p:cNvCxnSpPr/>
          <p:nvPr/>
        </p:nvCxnSpPr>
        <p:spPr>
          <a:xfrm>
            <a:off x="6177851" y="3125157"/>
            <a:ext cx="0" cy="178023"/>
          </a:xfrm>
          <a:prstGeom prst="line">
            <a:avLst/>
          </a:prstGeom>
          <a:ln w="190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313449" y="3214168"/>
            <a:ext cx="864402" cy="0"/>
          </a:xfrm>
          <a:prstGeom prst="line">
            <a:avLst/>
          </a:prstGeom>
          <a:ln w="190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895151" y="3070952"/>
            <a:ext cx="452368" cy="307777"/>
          </a:xfrm>
          <a:prstGeom prst="rect">
            <a:avLst/>
          </a:prstGeom>
          <a:noFill/>
        </p:spPr>
        <p:txBody>
          <a:bodyPr wrap="none" rtlCol="0">
            <a:spAutoFit/>
          </a:bodyPr>
          <a:lstStyle/>
          <a:p>
            <a:r>
              <a:rPr lang="en-US" sz="1400" dirty="0" smtClean="0"/>
              <a:t>2kb</a:t>
            </a:r>
            <a:endParaRPr lang="en-US" sz="1400" dirty="0"/>
          </a:p>
        </p:txBody>
      </p:sp>
      <p:cxnSp>
        <p:nvCxnSpPr>
          <p:cNvPr id="243" name="Straight Connector 242"/>
          <p:cNvCxnSpPr/>
          <p:nvPr/>
        </p:nvCxnSpPr>
        <p:spPr>
          <a:xfrm>
            <a:off x="5313449" y="5927114"/>
            <a:ext cx="0" cy="178023"/>
          </a:xfrm>
          <a:prstGeom prst="line">
            <a:avLst/>
          </a:prstGeom>
          <a:ln w="190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70" name="Straight Connector 269"/>
          <p:cNvCxnSpPr/>
          <p:nvPr/>
        </p:nvCxnSpPr>
        <p:spPr>
          <a:xfrm>
            <a:off x="6177851" y="5927113"/>
            <a:ext cx="0" cy="178023"/>
          </a:xfrm>
          <a:prstGeom prst="line">
            <a:avLst/>
          </a:prstGeom>
          <a:ln w="190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71" name="Straight Connector 270"/>
          <p:cNvCxnSpPr/>
          <p:nvPr/>
        </p:nvCxnSpPr>
        <p:spPr>
          <a:xfrm>
            <a:off x="5313449" y="6016124"/>
            <a:ext cx="864402" cy="0"/>
          </a:xfrm>
          <a:prstGeom prst="line">
            <a:avLst/>
          </a:prstGeom>
          <a:ln w="190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272" name="TextBox 271"/>
          <p:cNvSpPr txBox="1"/>
          <p:nvPr/>
        </p:nvSpPr>
        <p:spPr>
          <a:xfrm>
            <a:off x="4895151" y="5872908"/>
            <a:ext cx="452368" cy="307777"/>
          </a:xfrm>
          <a:prstGeom prst="rect">
            <a:avLst/>
          </a:prstGeom>
          <a:noFill/>
        </p:spPr>
        <p:txBody>
          <a:bodyPr wrap="none" rtlCol="0">
            <a:spAutoFit/>
          </a:bodyPr>
          <a:lstStyle/>
          <a:p>
            <a:r>
              <a:rPr lang="en-US" sz="1400" dirty="0" smtClean="0"/>
              <a:t>8kb</a:t>
            </a:r>
            <a:endParaRPr lang="en-US" sz="1400" dirty="0"/>
          </a:p>
        </p:txBody>
      </p:sp>
      <p:cxnSp>
        <p:nvCxnSpPr>
          <p:cNvPr id="273" name="Straight Connector 272"/>
          <p:cNvCxnSpPr/>
          <p:nvPr/>
        </p:nvCxnSpPr>
        <p:spPr>
          <a:xfrm>
            <a:off x="5315163" y="8755307"/>
            <a:ext cx="0" cy="178023"/>
          </a:xfrm>
          <a:prstGeom prst="line">
            <a:avLst/>
          </a:prstGeom>
          <a:ln w="190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74" name="Straight Connector 273"/>
          <p:cNvCxnSpPr/>
          <p:nvPr/>
        </p:nvCxnSpPr>
        <p:spPr>
          <a:xfrm>
            <a:off x="6179565" y="8755306"/>
            <a:ext cx="0" cy="178023"/>
          </a:xfrm>
          <a:prstGeom prst="line">
            <a:avLst/>
          </a:prstGeom>
          <a:ln w="190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75" name="Straight Connector 274"/>
          <p:cNvCxnSpPr/>
          <p:nvPr/>
        </p:nvCxnSpPr>
        <p:spPr>
          <a:xfrm>
            <a:off x="5315163" y="8844317"/>
            <a:ext cx="864402" cy="0"/>
          </a:xfrm>
          <a:prstGeom prst="line">
            <a:avLst/>
          </a:prstGeom>
          <a:ln w="19050">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276" name="TextBox 275"/>
          <p:cNvSpPr txBox="1"/>
          <p:nvPr/>
        </p:nvSpPr>
        <p:spPr>
          <a:xfrm>
            <a:off x="4803797" y="8701050"/>
            <a:ext cx="543739" cy="307777"/>
          </a:xfrm>
          <a:prstGeom prst="rect">
            <a:avLst/>
          </a:prstGeom>
          <a:noFill/>
        </p:spPr>
        <p:txBody>
          <a:bodyPr wrap="none" rtlCol="0">
            <a:spAutoFit/>
          </a:bodyPr>
          <a:lstStyle/>
          <a:p>
            <a:r>
              <a:rPr lang="en-US" sz="1400" smtClean="0"/>
              <a:t>16kb</a:t>
            </a:r>
            <a:endParaRPr lang="en-US" sz="1400" dirty="0"/>
          </a:p>
        </p:txBody>
      </p:sp>
    </p:spTree>
    <p:extLst>
      <p:ext uri="{BB962C8B-B14F-4D97-AF65-F5344CB8AC3E}">
        <p14:creationId xmlns:p14="http://schemas.microsoft.com/office/powerpoint/2010/main" val="9422145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6406</TotalTime>
  <Words>440</Words>
  <Application>Microsoft Macintosh PowerPoint</Application>
  <PresentationFormat>Letter Paper (8.5x11 in)</PresentationFormat>
  <Paragraphs>58</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Mangal</vt:lpstr>
      <vt:lpstr>Arial</vt:lpstr>
      <vt:lpstr>Office Theme</vt:lpstr>
      <vt:lpstr>PowerPoint Presentation</vt:lpstr>
      <vt:lpstr>PowerPoint Presentation</vt:lpstr>
    </vt:vector>
  </TitlesOfParts>
  <Company>The Lochovskys</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Lucas Lochovsky</dc:creator>
  <cp:lastModifiedBy>jingzhang.wti.bupt@gmail.com</cp:lastModifiedBy>
  <cp:revision>177</cp:revision>
  <dcterms:created xsi:type="dcterms:W3CDTF">2016-03-09T19:03:12Z</dcterms:created>
  <dcterms:modified xsi:type="dcterms:W3CDTF">2017-09-17T14:14:03Z</dcterms:modified>
</cp:coreProperties>
</file>