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6" r:id="rId4"/>
    <p:sldId id="267" r:id="rId5"/>
    <p:sldId id="268" r:id="rId6"/>
    <p:sldId id="269" r:id="rId7"/>
    <p:sldId id="257" r:id="rId8"/>
    <p:sldId id="271" r:id="rId9"/>
    <p:sldId id="270" r:id="rId10"/>
    <p:sldId id="272" r:id="rId11"/>
    <p:sldId id="258" r:id="rId12"/>
    <p:sldId id="259" r:id="rId13"/>
    <p:sldId id="273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740" autoAdjust="0"/>
  </p:normalViewPr>
  <p:slideViewPr>
    <p:cSldViewPr>
      <p:cViewPr varScale="1">
        <p:scale>
          <a:sx n="30" d="100"/>
          <a:sy n="30" d="100"/>
        </p:scale>
        <p:origin x="-1766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entaur.nhgri.nih.gov\share\DERshare\Division%20of%20Genomic%20Medicine%20(DGM)\Programs\GTEx\Results\May%202015\Demographic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0489797646262"/>
          <c:y val="7.1517952991987502E-2"/>
          <c:w val="0.65502032004064004"/>
          <c:h val="0.91718973864085662"/>
        </c:manualLayout>
      </c:layout>
      <c:pieChart>
        <c:varyColors val="1"/>
        <c:ser>
          <c:idx val="0"/>
          <c:order val="0"/>
          <c:explosion val="58"/>
          <c:dPt>
            <c:idx val="4"/>
            <c:bubble3D val="0"/>
            <c:explosion val="25"/>
          </c:dPt>
          <c:cat>
            <c:strRef>
              <c:f>'race ethnicity'!$A$2:$A$6</c:f>
              <c:strCache>
                <c:ptCount val="5"/>
                <c:pt idx="0">
                  <c:v>American Indian or Alaska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Unknown</c:v>
                </c:pt>
                <c:pt idx="4">
                  <c:v>White</c:v>
                </c:pt>
              </c:strCache>
            </c:strRef>
          </c:cat>
          <c:val>
            <c:numRef>
              <c:f>'race ethnicity'!$G$2:$G$6</c:f>
              <c:numCache>
                <c:formatCode>0.0%</c:formatCode>
                <c:ptCount val="5"/>
                <c:pt idx="0">
                  <c:v>4.0376850605652759E-3</c:v>
                </c:pt>
                <c:pt idx="1">
                  <c:v>1.0767160161507403E-2</c:v>
                </c:pt>
                <c:pt idx="2" formatCode="0%">
                  <c:v>0.12516823687752354</c:v>
                </c:pt>
                <c:pt idx="3">
                  <c:v>6.7294751009421266E-3</c:v>
                </c:pt>
                <c:pt idx="4" formatCode="0%">
                  <c:v>0.85329744279946163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5EC9-9501-4C7F-A3A7-6474F9DB123F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C2A28-8812-41DC-BE33-1D2BA8EC4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9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ea typeface="ヒラギノ角ゴ Pro W3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639763"/>
            <a:ext cx="4221162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730" y="4009869"/>
            <a:ext cx="4964337" cy="37975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880234-6A37-4073-B836-08E14FD9C64E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880234-6A37-4073-B836-08E14FD9C64E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33282" indent="-28106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28972" indent="-224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581188" indent="-224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33405" indent="-22453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485621" indent="-224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37838" indent="-224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390054" indent="-224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42271" indent="-224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7B9C10-D17D-47D8-A01B-B5B84907A4B2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2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2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7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-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08760"/>
            <a:ext cx="40386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08760"/>
            <a:ext cx="4038600" cy="4525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6174"/>
            <a:ext cx="7086600" cy="1097280"/>
          </a:xfrm>
          <a:prstGeom prst="rect">
            <a:avLst/>
          </a:prstGeom>
          <a:effectLst/>
        </p:spPr>
        <p:txBody>
          <a:bodyPr lIns="0" tIns="0" rIns="0" bIns="0"/>
          <a:lstStyle>
            <a:lvl1pPr>
              <a:lnSpc>
                <a:spcPts val="38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fld id="{AB2BDA18-25A6-4F9D-B7C0-6995D93AA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2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9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9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32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2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E3213-2D66-43D8-865D-172319E03A1E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8648-F26E-4C2B-8156-C108A6EF8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7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hyperlink" Target="https://specimens.cancer.gov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biospecimens.cancer.gov/resources/sops/library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biospecimens.cancer.gov/resources/tissue_image_library.as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gtextraining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26" Type="http://schemas.openxmlformats.org/officeDocument/2006/relationships/image" Target="../media/image37.jpeg"/><Relationship Id="rId39" Type="http://schemas.openxmlformats.org/officeDocument/2006/relationships/image" Target="../media/image50.jpeg"/><Relationship Id="rId3" Type="http://schemas.openxmlformats.org/officeDocument/2006/relationships/image" Target="../media/image15.jpeg"/><Relationship Id="rId21" Type="http://schemas.openxmlformats.org/officeDocument/2006/relationships/image" Target="../media/image32.png"/><Relationship Id="rId34" Type="http://schemas.openxmlformats.org/officeDocument/2006/relationships/image" Target="../media/image4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jpeg"/><Relationship Id="rId20" Type="http://schemas.openxmlformats.org/officeDocument/2006/relationships/image" Target="../media/image31.jpe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5" Type="http://schemas.openxmlformats.org/officeDocument/2006/relationships/image" Target="../media/image17.jpeg"/><Relationship Id="rId15" Type="http://schemas.openxmlformats.org/officeDocument/2006/relationships/image" Target="../media/image5.png"/><Relationship Id="rId23" Type="http://schemas.openxmlformats.org/officeDocument/2006/relationships/image" Target="../media/image34.png"/><Relationship Id="rId28" Type="http://schemas.openxmlformats.org/officeDocument/2006/relationships/image" Target="../media/image39.jpeg"/><Relationship Id="rId36" Type="http://schemas.openxmlformats.org/officeDocument/2006/relationships/image" Target="../media/image47.png"/><Relationship Id="rId10" Type="http://schemas.openxmlformats.org/officeDocument/2006/relationships/image" Target="../media/image22.jpeg"/><Relationship Id="rId19" Type="http://schemas.openxmlformats.org/officeDocument/2006/relationships/image" Target="../media/image30.png"/><Relationship Id="rId31" Type="http://schemas.openxmlformats.org/officeDocument/2006/relationships/image" Target="../media/image4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png"/><Relationship Id="rId35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texportal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ncbi.nlm.nih.gov/ga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hyperlink" Target="http://www.gtexportal.org/home/samplesPage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119" y="19050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en-US" b="1" baseline="30000" dirty="0" smtClean="0">
                <a:solidFill>
                  <a:schemeClr val="tx1"/>
                </a:solidFill>
              </a:rPr>
              <a:t>rd</a:t>
            </a:r>
            <a:r>
              <a:rPr lang="en-US" b="1" dirty="0" smtClean="0">
                <a:solidFill>
                  <a:schemeClr val="tx1"/>
                </a:solidFill>
              </a:rPr>
              <a:t> GTEx Community Meeting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JULY </a:t>
            </a:r>
            <a:r>
              <a:rPr lang="en-US" b="1" dirty="0">
                <a:solidFill>
                  <a:schemeClr val="tx1"/>
                </a:solidFill>
              </a:rPr>
              <a:t>11TH, 2016 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Stanford </a:t>
            </a:r>
            <a:r>
              <a:rPr lang="en-US" b="1" i="1" dirty="0" smtClean="0">
                <a:solidFill>
                  <a:schemeClr val="tx1"/>
                </a:solidFill>
              </a:rPr>
              <a:t>University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43400"/>
            <a:ext cx="8713839" cy="169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1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b="1" dirty="0" smtClean="0"/>
              <a:t>Sample Access cont.</a:t>
            </a:r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52400" y="4800600"/>
            <a:ext cx="8686800" cy="201285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buNone/>
            </a:pPr>
            <a:r>
              <a:rPr lang="en-US" sz="2400" dirty="0"/>
              <a:t>The Specimen Resource Locator (SRL) is a </a:t>
            </a:r>
            <a:r>
              <a:rPr lang="en-US" sz="2400" dirty="0" err="1"/>
              <a:t>biospecimen</a:t>
            </a:r>
            <a:r>
              <a:rPr lang="en-US" sz="2400" dirty="0"/>
              <a:t> resource database designed to help researchers locate resources that may have samples needed for their investigational use.  </a:t>
            </a:r>
            <a:endParaRPr lang="en-US" sz="2400" dirty="0" smtClean="0"/>
          </a:p>
          <a:p>
            <a:pPr lvl="0">
              <a:buNone/>
            </a:pPr>
            <a:r>
              <a:rPr lang="en-US" sz="2400" dirty="0" smtClean="0"/>
              <a:t>The </a:t>
            </a:r>
            <a:r>
              <a:rPr lang="en-US" sz="2400" dirty="0"/>
              <a:t>specimens come from non-commercial, either NCI or non-NCI-funded resources. </a:t>
            </a: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182563" y="685800"/>
            <a:ext cx="5336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buNone/>
            </a:pPr>
            <a:r>
              <a:rPr lang="en-US" u="sng" dirty="0" smtClean="0">
                <a:hlinkClick r:id="rId4"/>
              </a:rPr>
              <a:t>https</a:t>
            </a:r>
            <a:r>
              <a:rPr lang="en-US" u="sng" dirty="0">
                <a:hlinkClick r:id="rId4"/>
              </a:rPr>
              <a:t>://specimens.cancer.gov/</a:t>
            </a:r>
            <a:r>
              <a:rPr lang="en-US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0" r="805" b="9429"/>
          <a:stretch/>
        </p:blipFill>
        <p:spPr bwMode="auto">
          <a:xfrm>
            <a:off x="234950" y="1295400"/>
            <a:ext cx="8604250" cy="342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560608"/>
      </p:ext>
    </p:extLst>
  </p:cSld>
  <p:clrMapOvr>
    <a:masterClrMapping/>
  </p:clrMapOvr>
  <p:transition spd="slow" advTm="157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903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GTEx</a:t>
            </a:r>
            <a:r>
              <a:rPr lang="en-US" b="1" dirty="0" smtClean="0"/>
              <a:t> </a:t>
            </a:r>
            <a:r>
              <a:rPr lang="en-US" b="1" dirty="0" err="1"/>
              <a:t>biospecimen</a:t>
            </a:r>
            <a:r>
              <a:rPr lang="en-US" b="1" dirty="0"/>
              <a:t> </a:t>
            </a:r>
            <a:r>
              <a:rPr lang="en-US" b="1" dirty="0" smtClean="0"/>
              <a:t>collections SOPs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5181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u="sng" dirty="0" smtClean="0">
                <a:hlinkClick r:id="rId2"/>
              </a:rPr>
              <a:t>http://biospecimens.cancer.gov/resources/sops/library.asp</a:t>
            </a:r>
            <a:endParaRPr lang="en-US" sz="2800" u="sng" dirty="0" smtClean="0"/>
          </a:p>
          <a:p>
            <a:pPr marL="0" lvl="0" indent="0">
              <a:buNone/>
            </a:pPr>
            <a:endParaRPr lang="en-US" u="sng" dirty="0"/>
          </a:p>
          <a:p>
            <a:pPr marL="0" lvl="0" indent="0">
              <a:buNone/>
            </a:pPr>
            <a:endParaRPr lang="en-US" u="sng" dirty="0" smtClean="0"/>
          </a:p>
          <a:p>
            <a:pPr marL="0" lvl="0" indent="0">
              <a:buNone/>
            </a:pPr>
            <a:endParaRPr lang="en-US" u="sng" dirty="0"/>
          </a:p>
          <a:p>
            <a:pPr marL="0" lvl="0" indent="0">
              <a:buNone/>
            </a:pPr>
            <a:endParaRPr lang="en-US" u="sng" dirty="0" smtClean="0"/>
          </a:p>
          <a:p>
            <a:pPr marL="0" lvl="0" indent="0">
              <a:buNone/>
            </a:pPr>
            <a:endParaRPr lang="en-US" u="sng" dirty="0"/>
          </a:p>
          <a:p>
            <a:pPr marL="57150" indent="0">
              <a:buNone/>
            </a:pPr>
            <a:endParaRPr lang="en-US" sz="2400" dirty="0" smtClean="0"/>
          </a:p>
          <a:p>
            <a:pPr marL="57150" indent="0">
              <a:buNone/>
            </a:pPr>
            <a:endParaRPr lang="en-US" sz="2400" dirty="0"/>
          </a:p>
          <a:p>
            <a:pPr marL="57150" indent="0">
              <a:buNone/>
            </a:pPr>
            <a:r>
              <a:rPr lang="en-US" sz="2400" dirty="0" smtClean="0"/>
              <a:t>SOPs cover various operations including ethical and regulatory practices, </a:t>
            </a:r>
            <a:r>
              <a:rPr lang="en-US" sz="2400" dirty="0" err="1" smtClean="0"/>
              <a:t>biospecimen</a:t>
            </a:r>
            <a:r>
              <a:rPr lang="en-US" sz="2400" dirty="0" smtClean="0"/>
              <a:t> collections, data collection, shipping kits and checklists, and pathology review.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" t="19127" r="6923" b="7813"/>
          <a:stretch/>
        </p:blipFill>
        <p:spPr bwMode="auto">
          <a:xfrm>
            <a:off x="710979" y="1600200"/>
            <a:ext cx="7597449" cy="35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9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err="1"/>
              <a:t>GTEx</a:t>
            </a:r>
            <a:r>
              <a:rPr lang="en-US" b="1" dirty="0"/>
              <a:t> histological image viewer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u="sng" dirty="0" smtClean="0">
                <a:hlinkClick r:id="rId2"/>
              </a:rPr>
              <a:t>http://biospecimens.cancer.gov/resources/tissue_image_library.asp</a:t>
            </a: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/>
          </a:p>
          <a:p>
            <a:pPr marL="57150" indent="0">
              <a:buNone/>
            </a:pPr>
            <a:endParaRPr lang="en-US" sz="2200" dirty="0" smtClean="0"/>
          </a:p>
          <a:p>
            <a:pPr marL="57150" indent="0">
              <a:buNone/>
            </a:pPr>
            <a:endParaRPr lang="en-US" sz="2200" dirty="0"/>
          </a:p>
          <a:p>
            <a:pPr marL="57150" indent="0">
              <a:buNone/>
            </a:pPr>
            <a:endParaRPr lang="en-US" sz="2200" dirty="0" smtClean="0"/>
          </a:p>
          <a:p>
            <a:pPr marL="57150" indent="0">
              <a:buNone/>
            </a:pPr>
            <a:endParaRPr lang="en-US" sz="2200" dirty="0" smtClean="0"/>
          </a:p>
          <a:p>
            <a:pPr marL="57150" indent="0">
              <a:buNone/>
            </a:pPr>
            <a:r>
              <a:rPr lang="en-US" sz="2400" dirty="0" smtClean="0"/>
              <a:t>There are numerous search options for a specific field search (tissue type, autolysis score, gender, acceptability, </a:t>
            </a:r>
            <a:r>
              <a:rPr lang="en-US" sz="2400" dirty="0" err="1" smtClean="0"/>
              <a:t>etc</a:t>
            </a:r>
            <a:r>
              <a:rPr lang="en-US" sz="2400" dirty="0" smtClean="0"/>
              <a:t>).  No software is required, and the images can be viewed with zooming capability. 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6" t="19451" r="7107" b="6519"/>
          <a:stretch/>
        </p:blipFill>
        <p:spPr bwMode="auto">
          <a:xfrm>
            <a:off x="609600" y="1939159"/>
            <a:ext cx="7520152" cy="361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1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Training videos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for </a:t>
            </a:r>
            <a:r>
              <a:rPr lang="en-US" b="1" dirty="0"/>
              <a:t>consenting personnel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65237"/>
            <a:ext cx="8763000" cy="52117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://gtextraining.org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pPr marL="0" lvl="0" indent="0">
              <a:buNone/>
            </a:pPr>
            <a:endParaRPr lang="en-US" u="sng" dirty="0"/>
          </a:p>
          <a:p>
            <a:pPr marL="0" lvl="0" indent="0">
              <a:buNone/>
            </a:pPr>
            <a:endParaRPr lang="en-US" u="sng" dirty="0" smtClean="0"/>
          </a:p>
          <a:p>
            <a:pPr marL="0" lvl="0" indent="0">
              <a:buNone/>
            </a:pPr>
            <a:endParaRPr lang="en-US" u="sng" dirty="0"/>
          </a:p>
          <a:p>
            <a:pPr marL="0" lv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Designed </a:t>
            </a:r>
            <a:r>
              <a:rPr lang="en-US" dirty="0"/>
              <a:t>to help requesters communicate effectively about donation for </a:t>
            </a:r>
            <a:r>
              <a:rPr lang="en-US" dirty="0" err="1"/>
              <a:t>GTEx</a:t>
            </a:r>
            <a:r>
              <a:rPr lang="en-US" dirty="0"/>
              <a:t>. 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3" r="1472" b="7489"/>
          <a:stretch/>
        </p:blipFill>
        <p:spPr bwMode="auto">
          <a:xfrm>
            <a:off x="368957" y="1905000"/>
            <a:ext cx="8546443" cy="349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5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 bwMode="auto">
          <a:xfrm>
            <a:off x="7291026" y="1994960"/>
            <a:ext cx="992079" cy="3222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9941" name="Straight Connector 172"/>
          <p:cNvCxnSpPr>
            <a:cxnSpLocks noChangeShapeType="1"/>
          </p:cNvCxnSpPr>
          <p:nvPr/>
        </p:nvCxnSpPr>
        <p:spPr bwMode="auto">
          <a:xfrm flipV="1">
            <a:off x="4902200" y="2241550"/>
            <a:ext cx="2393950" cy="317500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42" name="Picture 704" descr="http://www.martinsaphug.com/wp-content/uploads/2010/07/mapoftheusa-620x3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008063"/>
            <a:ext cx="5462588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Rectangle 174"/>
          <p:cNvSpPr/>
          <p:nvPr/>
        </p:nvSpPr>
        <p:spPr bwMode="auto">
          <a:xfrm>
            <a:off x="6886377" y="2463040"/>
            <a:ext cx="962744" cy="64436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80B92"/>
            </a:solidFill>
            <a:prstDash val="solid"/>
          </a:ln>
          <a:effectLst>
            <a:glow rad="63500">
              <a:srgbClr val="080B9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/>
          <p:cNvSpPr/>
          <p:nvPr/>
        </p:nvSpPr>
        <p:spPr bwMode="auto">
          <a:xfrm>
            <a:off x="7178790" y="1600200"/>
            <a:ext cx="882455" cy="313351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80B92"/>
            </a:solidFill>
            <a:prstDash val="solid"/>
          </a:ln>
          <a:effectLst>
            <a:glow rad="63500">
              <a:srgbClr val="080B9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9949" name="Straight Connector 137"/>
          <p:cNvCxnSpPr>
            <a:cxnSpLocks noChangeShapeType="1"/>
          </p:cNvCxnSpPr>
          <p:nvPr/>
        </p:nvCxnSpPr>
        <p:spPr bwMode="auto">
          <a:xfrm flipV="1">
            <a:off x="5081588" y="1878013"/>
            <a:ext cx="2097087" cy="334962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7" name="Rectangle 236"/>
          <p:cNvSpPr/>
          <p:nvPr/>
        </p:nvSpPr>
        <p:spPr bwMode="auto">
          <a:xfrm>
            <a:off x="5606836" y="2002772"/>
            <a:ext cx="1456455" cy="322260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accent3"/>
            </a:solidFill>
            <a:prstDash val="solid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953" name="Group 245"/>
          <p:cNvGrpSpPr>
            <a:grpSpLocks/>
          </p:cNvGrpSpPr>
          <p:nvPr/>
        </p:nvGrpSpPr>
        <p:grpSpPr bwMode="auto">
          <a:xfrm>
            <a:off x="5294313" y="3538538"/>
            <a:ext cx="3679825" cy="3209925"/>
            <a:chOff x="726283" y="4430129"/>
            <a:chExt cx="2504645" cy="2301218"/>
          </a:xfrm>
        </p:grpSpPr>
        <p:pic>
          <p:nvPicPr>
            <p:cNvPr id="40183" name="Picture 59" descr="http://www.enchantedlearning.com/geography/europe/outlinemap/map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5" t="2847" r="1341" b="2620"/>
            <a:stretch>
              <a:fillRect/>
            </a:stretch>
          </p:blipFill>
          <p:spPr bwMode="auto">
            <a:xfrm>
              <a:off x="850900" y="4430129"/>
              <a:ext cx="2380028" cy="230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" name="Rectangle 244"/>
            <p:cNvSpPr/>
            <p:nvPr/>
          </p:nvSpPr>
          <p:spPr>
            <a:xfrm>
              <a:off x="1305442" y="4430129"/>
              <a:ext cx="393309" cy="2185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726283" y="4620190"/>
              <a:ext cx="393309" cy="21851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14" name="Oval 713"/>
          <p:cNvSpPr/>
          <p:nvPr/>
        </p:nvSpPr>
        <p:spPr bwMode="auto">
          <a:xfrm>
            <a:off x="4802188" y="2355850"/>
            <a:ext cx="84137" cy="82550"/>
          </a:xfrm>
          <a:prstGeom prst="ellipse">
            <a:avLst/>
          </a:prstGeom>
          <a:solidFill>
            <a:srgbClr val="6600CC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0" name="Oval 719"/>
          <p:cNvSpPr/>
          <p:nvPr/>
        </p:nvSpPr>
        <p:spPr bwMode="auto">
          <a:xfrm>
            <a:off x="3454400" y="2574925"/>
            <a:ext cx="84138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1" name="Oval 720"/>
          <p:cNvSpPr/>
          <p:nvPr/>
        </p:nvSpPr>
        <p:spPr bwMode="auto">
          <a:xfrm>
            <a:off x="4953000" y="2147888"/>
            <a:ext cx="85725" cy="80962"/>
          </a:xfrm>
          <a:prstGeom prst="ellipse">
            <a:avLst/>
          </a:prstGeom>
          <a:solidFill>
            <a:srgbClr val="BE020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57" name="Straight Connector 723"/>
          <p:cNvCxnSpPr>
            <a:cxnSpLocks noChangeShapeType="1"/>
            <a:stCxn id="725" idx="1"/>
          </p:cNvCxnSpPr>
          <p:nvPr/>
        </p:nvCxnSpPr>
        <p:spPr bwMode="auto">
          <a:xfrm flipH="1" flipV="1">
            <a:off x="3862388" y="1768475"/>
            <a:ext cx="120650" cy="136525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5" name="Oval 724"/>
          <p:cNvSpPr/>
          <p:nvPr/>
        </p:nvSpPr>
        <p:spPr bwMode="auto">
          <a:xfrm>
            <a:off x="3971925" y="1892300"/>
            <a:ext cx="84138" cy="82550"/>
          </a:xfrm>
          <a:prstGeom prst="ellipse">
            <a:avLst/>
          </a:prstGeom>
          <a:solidFill>
            <a:schemeClr val="accent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59" name="Straight Connector 726"/>
          <p:cNvCxnSpPr>
            <a:cxnSpLocks noChangeShapeType="1"/>
          </p:cNvCxnSpPr>
          <p:nvPr/>
        </p:nvCxnSpPr>
        <p:spPr bwMode="auto">
          <a:xfrm flipH="1" flipV="1">
            <a:off x="323850" y="2463800"/>
            <a:ext cx="153988" cy="1555750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8" name="Oval 727"/>
          <p:cNvSpPr/>
          <p:nvPr/>
        </p:nvSpPr>
        <p:spPr bwMode="auto">
          <a:xfrm>
            <a:off x="569913" y="2979738"/>
            <a:ext cx="84137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61" name="Straight Connector 746"/>
          <p:cNvCxnSpPr>
            <a:cxnSpLocks noChangeShapeType="1"/>
            <a:endCxn id="149" idx="0"/>
          </p:cNvCxnSpPr>
          <p:nvPr/>
        </p:nvCxnSpPr>
        <p:spPr bwMode="auto">
          <a:xfrm flipH="1">
            <a:off x="4586288" y="1477963"/>
            <a:ext cx="200025" cy="400050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3" name="Rectangle 812"/>
          <p:cNvSpPr/>
          <p:nvPr/>
        </p:nvSpPr>
        <p:spPr bwMode="auto">
          <a:xfrm>
            <a:off x="204619" y="4040267"/>
            <a:ext cx="946028" cy="366071"/>
          </a:xfrm>
          <a:prstGeom prst="rect">
            <a:avLst/>
          </a:prstGeom>
          <a:noFill/>
          <a:ln w="25400" cap="flat" cmpd="sng" algn="ctr">
            <a:solidFill>
              <a:srgbClr val="080B92"/>
            </a:solidFill>
            <a:prstDash val="solid"/>
          </a:ln>
          <a:effectLst>
            <a:glow rad="63500">
              <a:srgbClr val="080B9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9965" name="Straight Connector 818"/>
          <p:cNvCxnSpPr>
            <a:cxnSpLocks noChangeShapeType="1"/>
          </p:cNvCxnSpPr>
          <p:nvPr/>
        </p:nvCxnSpPr>
        <p:spPr bwMode="auto">
          <a:xfrm flipH="1" flipV="1">
            <a:off x="4937125" y="954088"/>
            <a:ext cx="84138" cy="1198562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66" name="Group 3"/>
          <p:cNvGrpSpPr>
            <a:grpSpLocks/>
          </p:cNvGrpSpPr>
          <p:nvPr/>
        </p:nvGrpSpPr>
        <p:grpSpPr bwMode="auto">
          <a:xfrm>
            <a:off x="7518400" y="36513"/>
            <a:ext cx="1241425" cy="1314450"/>
            <a:chOff x="427329" y="-133164"/>
            <a:chExt cx="1241722" cy="1313761"/>
          </a:xfrm>
        </p:grpSpPr>
        <p:pic>
          <p:nvPicPr>
            <p:cNvPr id="4018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628" y="220316"/>
              <a:ext cx="1232423" cy="960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182" name="Picture 2" descr="\\centaur.nhgri.nih.gov\share\DERshare\Division of Genomic Medicine (DGM)\Programs\GTEx\Logo\chrom4b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25" b="31436"/>
            <a:stretch>
              <a:fillRect/>
            </a:stretch>
          </p:blipFill>
          <p:spPr bwMode="auto">
            <a:xfrm>
              <a:off x="427329" y="-133164"/>
              <a:ext cx="1220475" cy="362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9967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246438"/>
            <a:ext cx="9096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Oval 126"/>
          <p:cNvSpPr/>
          <p:nvPr/>
        </p:nvSpPr>
        <p:spPr bwMode="auto">
          <a:xfrm>
            <a:off x="4937125" y="2560638"/>
            <a:ext cx="84138" cy="8096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69" name="Straight Connector 127"/>
          <p:cNvCxnSpPr>
            <a:cxnSpLocks noChangeShapeType="1"/>
          </p:cNvCxnSpPr>
          <p:nvPr/>
        </p:nvCxnSpPr>
        <p:spPr bwMode="auto">
          <a:xfrm flipV="1">
            <a:off x="5038725" y="2578100"/>
            <a:ext cx="325438" cy="23813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Oval 135"/>
          <p:cNvSpPr/>
          <p:nvPr/>
        </p:nvSpPr>
        <p:spPr bwMode="auto">
          <a:xfrm>
            <a:off x="4741863" y="2419350"/>
            <a:ext cx="84137" cy="825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71" name="Straight Connector 143"/>
          <p:cNvCxnSpPr>
            <a:cxnSpLocks noChangeShapeType="1"/>
          </p:cNvCxnSpPr>
          <p:nvPr/>
        </p:nvCxnSpPr>
        <p:spPr bwMode="auto">
          <a:xfrm flipH="1" flipV="1">
            <a:off x="4792663" y="2497138"/>
            <a:ext cx="246062" cy="1504950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72" name="Group 119"/>
          <p:cNvGrpSpPr>
            <a:grpSpLocks/>
          </p:cNvGrpSpPr>
          <p:nvPr/>
        </p:nvGrpSpPr>
        <p:grpSpPr bwMode="auto">
          <a:xfrm>
            <a:off x="5037138" y="4038600"/>
            <a:ext cx="1139825" cy="536575"/>
            <a:chOff x="6737994" y="4116564"/>
            <a:chExt cx="1139012" cy="536103"/>
          </a:xfrm>
        </p:grpSpPr>
        <p:sp>
          <p:nvSpPr>
            <p:cNvPr id="139" name="Rectangle 138"/>
            <p:cNvSpPr/>
            <p:nvPr/>
          </p:nvSpPr>
          <p:spPr>
            <a:xfrm>
              <a:off x="6737994" y="4116564"/>
              <a:ext cx="1139012" cy="536103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80" name="Picture 6" descr="Washington Regional Transplant Communit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995" y="4162461"/>
              <a:ext cx="1053010" cy="44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9" name="Oval 148"/>
          <p:cNvSpPr/>
          <p:nvPr/>
        </p:nvSpPr>
        <p:spPr bwMode="auto">
          <a:xfrm>
            <a:off x="4545013" y="1878013"/>
            <a:ext cx="84137" cy="80962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51"/>
          <p:cNvSpPr/>
          <p:nvPr/>
        </p:nvSpPr>
        <p:spPr bwMode="auto">
          <a:xfrm>
            <a:off x="4339984" y="1205045"/>
            <a:ext cx="894223" cy="273077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9977" name="Group 241"/>
          <p:cNvGrpSpPr>
            <a:grpSpLocks/>
          </p:cNvGrpSpPr>
          <p:nvPr/>
        </p:nvGrpSpPr>
        <p:grpSpPr bwMode="auto">
          <a:xfrm>
            <a:off x="5762625" y="1417638"/>
            <a:ext cx="1225550" cy="457200"/>
            <a:chOff x="7463116" y="1752600"/>
            <a:chExt cx="1225464" cy="457200"/>
          </a:xfrm>
        </p:grpSpPr>
        <p:pic>
          <p:nvPicPr>
            <p:cNvPr id="40173" name="Picture 10" descr="Gift of Life Donor Program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944" y="1752600"/>
              <a:ext cx="1215636" cy="40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Rectangle 161"/>
            <p:cNvSpPr/>
            <p:nvPr/>
          </p:nvSpPr>
          <p:spPr>
            <a:xfrm>
              <a:off x="7463116" y="1783966"/>
              <a:ext cx="1219696" cy="425834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39978" name="Straight Connector 162"/>
          <p:cNvCxnSpPr>
            <a:cxnSpLocks noChangeShapeType="1"/>
            <a:stCxn id="165" idx="6"/>
          </p:cNvCxnSpPr>
          <p:nvPr/>
        </p:nvCxnSpPr>
        <p:spPr bwMode="auto">
          <a:xfrm flipV="1">
            <a:off x="5081588" y="1839913"/>
            <a:ext cx="647700" cy="387350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5" name="Oval 164"/>
          <p:cNvSpPr/>
          <p:nvPr/>
        </p:nvSpPr>
        <p:spPr bwMode="auto">
          <a:xfrm>
            <a:off x="4995863" y="2185988"/>
            <a:ext cx="85725" cy="825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980" name="Group 234"/>
          <p:cNvGrpSpPr>
            <a:grpSpLocks/>
          </p:cNvGrpSpPr>
          <p:nvPr/>
        </p:nvGrpSpPr>
        <p:grpSpPr bwMode="auto">
          <a:xfrm>
            <a:off x="4368800" y="631825"/>
            <a:ext cx="587375" cy="376238"/>
            <a:chOff x="7315200" y="872914"/>
            <a:chExt cx="586694" cy="375490"/>
          </a:xfrm>
        </p:grpSpPr>
        <p:sp>
          <p:nvSpPr>
            <p:cNvPr id="807" name="Rectangle 806"/>
            <p:cNvSpPr/>
            <p:nvPr/>
          </p:nvSpPr>
          <p:spPr>
            <a:xfrm>
              <a:off x="7315200" y="872914"/>
              <a:ext cx="586694" cy="375490"/>
            </a:xfrm>
            <a:prstGeom prst="rect">
              <a:avLst/>
            </a:prstGeom>
            <a:noFill/>
            <a:ln w="25400" cap="flat" cmpd="sng" algn="ctr">
              <a:solidFill>
                <a:srgbClr val="820000"/>
              </a:solidFill>
              <a:prstDash val="solid"/>
            </a:ln>
            <a:effectLst>
              <a:glow rad="63500">
                <a:srgbClr val="BE0202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72" name="Picture 12" descr="NDRI: National Development and Research Institutes, Inc.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8" r="78242"/>
            <a:stretch>
              <a:fillRect/>
            </a:stretch>
          </p:blipFill>
          <p:spPr bwMode="auto">
            <a:xfrm>
              <a:off x="7371830" y="925639"/>
              <a:ext cx="467625" cy="2755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981" name="Straight Connector 170"/>
          <p:cNvCxnSpPr>
            <a:cxnSpLocks noChangeShapeType="1"/>
          </p:cNvCxnSpPr>
          <p:nvPr/>
        </p:nvCxnSpPr>
        <p:spPr bwMode="auto">
          <a:xfrm>
            <a:off x="1235075" y="3144838"/>
            <a:ext cx="136525" cy="401637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82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4" t="16518" r="39999" b="74986"/>
          <a:stretch>
            <a:fillRect/>
          </a:stretch>
        </p:blipFill>
        <p:spPr bwMode="auto">
          <a:xfrm>
            <a:off x="3287713" y="639763"/>
            <a:ext cx="973137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" name="Rectangle 177"/>
          <p:cNvSpPr/>
          <p:nvPr/>
        </p:nvSpPr>
        <p:spPr bwMode="auto">
          <a:xfrm>
            <a:off x="3276408" y="628315"/>
            <a:ext cx="1005764" cy="438485"/>
          </a:xfrm>
          <a:prstGeom prst="rect">
            <a:avLst/>
          </a:prstGeom>
          <a:noFill/>
          <a:ln w="25400" cap="flat" cmpd="sng" algn="ctr">
            <a:solidFill>
              <a:srgbClr val="820000"/>
            </a:solidFill>
            <a:prstDash val="solid"/>
          </a:ln>
          <a:effectLst>
            <a:glow rad="63500">
              <a:srgbClr val="BE020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Oval 178"/>
          <p:cNvSpPr/>
          <p:nvPr/>
        </p:nvSpPr>
        <p:spPr bwMode="auto">
          <a:xfrm>
            <a:off x="4486275" y="1890713"/>
            <a:ext cx="85725" cy="80962"/>
          </a:xfrm>
          <a:prstGeom prst="ellipse">
            <a:avLst/>
          </a:prstGeom>
          <a:solidFill>
            <a:srgbClr val="BE020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87" name="Straight Connector 179"/>
          <p:cNvCxnSpPr>
            <a:cxnSpLocks noChangeShapeType="1"/>
          </p:cNvCxnSpPr>
          <p:nvPr/>
        </p:nvCxnSpPr>
        <p:spPr bwMode="auto">
          <a:xfrm>
            <a:off x="4105275" y="1117600"/>
            <a:ext cx="392113" cy="790575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" name="Oval 183"/>
          <p:cNvSpPr/>
          <p:nvPr/>
        </p:nvSpPr>
        <p:spPr bwMode="auto">
          <a:xfrm>
            <a:off x="5019675" y="2152650"/>
            <a:ext cx="84138" cy="80963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989" name="Group 239"/>
          <p:cNvGrpSpPr>
            <a:grpSpLocks/>
          </p:cNvGrpSpPr>
          <p:nvPr/>
        </p:nvGrpSpPr>
        <p:grpSpPr bwMode="auto">
          <a:xfrm>
            <a:off x="4981575" y="80963"/>
            <a:ext cx="1220788" cy="317500"/>
            <a:chOff x="7447034" y="1298508"/>
            <a:chExt cx="1219696" cy="317959"/>
          </a:xfrm>
        </p:grpSpPr>
        <p:pic>
          <p:nvPicPr>
            <p:cNvPr id="40165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68" t="21675" r="29018" b="69186"/>
            <a:stretch>
              <a:fillRect/>
            </a:stretch>
          </p:blipFill>
          <p:spPr bwMode="auto">
            <a:xfrm>
              <a:off x="7472944" y="1298508"/>
              <a:ext cx="1085175" cy="28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" name="Rectangle 184"/>
            <p:cNvSpPr/>
            <p:nvPr/>
          </p:nvSpPr>
          <p:spPr>
            <a:xfrm>
              <a:off x="7447034" y="1315513"/>
              <a:ext cx="1219696" cy="300954"/>
            </a:xfrm>
            <a:prstGeom prst="rect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91" name="Oval 190"/>
          <p:cNvSpPr/>
          <p:nvPr/>
        </p:nvSpPr>
        <p:spPr bwMode="auto">
          <a:xfrm>
            <a:off x="2338388" y="3698875"/>
            <a:ext cx="84137" cy="825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991" name="Straight Connector 195"/>
          <p:cNvCxnSpPr>
            <a:cxnSpLocks noChangeShapeType="1"/>
          </p:cNvCxnSpPr>
          <p:nvPr/>
        </p:nvCxnSpPr>
        <p:spPr bwMode="auto">
          <a:xfrm flipV="1">
            <a:off x="5056188" y="446088"/>
            <a:ext cx="66675" cy="1735137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8" name="Oval 197"/>
          <p:cNvSpPr/>
          <p:nvPr/>
        </p:nvSpPr>
        <p:spPr bwMode="auto">
          <a:xfrm>
            <a:off x="4511675" y="2152650"/>
            <a:ext cx="85725" cy="8255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993" name="Group 101"/>
          <p:cNvGrpSpPr>
            <a:grpSpLocks/>
          </p:cNvGrpSpPr>
          <p:nvPr/>
        </p:nvGrpSpPr>
        <p:grpSpPr bwMode="auto">
          <a:xfrm>
            <a:off x="3668713" y="2241550"/>
            <a:ext cx="654050" cy="301625"/>
            <a:chOff x="4665894" y="2619012"/>
            <a:chExt cx="652950" cy="300954"/>
          </a:xfrm>
        </p:grpSpPr>
        <p:sp>
          <p:nvSpPr>
            <p:cNvPr id="201" name="Rectangle 200"/>
            <p:cNvSpPr/>
            <p:nvPr/>
          </p:nvSpPr>
          <p:spPr>
            <a:xfrm>
              <a:off x="4665894" y="2619012"/>
              <a:ext cx="652950" cy="300954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64" name="Picture 18" descr="Core Center of organ Recovery &amp; Education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834" y="2648204"/>
              <a:ext cx="580383" cy="237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9994" name="Straight Connector 203"/>
          <p:cNvCxnSpPr>
            <a:cxnSpLocks noChangeShapeType="1"/>
            <a:endCxn id="198" idx="2"/>
          </p:cNvCxnSpPr>
          <p:nvPr/>
        </p:nvCxnSpPr>
        <p:spPr bwMode="auto">
          <a:xfrm flipV="1">
            <a:off x="4300538" y="2193925"/>
            <a:ext cx="211137" cy="61913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9" name="Rectangle 208"/>
          <p:cNvSpPr/>
          <p:nvPr/>
        </p:nvSpPr>
        <p:spPr bwMode="auto">
          <a:xfrm>
            <a:off x="2221491" y="3226681"/>
            <a:ext cx="1031206" cy="400320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>
            <a:glow rad="63500">
              <a:srgbClr val="FFFF00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9998" name="Straight Connector 766"/>
          <p:cNvCxnSpPr>
            <a:cxnSpLocks noChangeShapeType="1"/>
          </p:cNvCxnSpPr>
          <p:nvPr/>
        </p:nvCxnSpPr>
        <p:spPr bwMode="auto">
          <a:xfrm>
            <a:off x="4851400" y="2438400"/>
            <a:ext cx="211138" cy="801688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99" name="Picture 2" descr="File:US-NIH-NHGRI-Logo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168650"/>
            <a:ext cx="1046163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0" name="Rectangle 809"/>
          <p:cNvSpPr/>
          <p:nvPr/>
        </p:nvSpPr>
        <p:spPr bwMode="auto">
          <a:xfrm>
            <a:off x="5070374" y="3135727"/>
            <a:ext cx="1736488" cy="719878"/>
          </a:xfrm>
          <a:prstGeom prst="rect">
            <a:avLst/>
          </a:prstGeom>
          <a:noFill/>
          <a:ln w="25400" cap="flat" cmpd="sng" algn="ctr">
            <a:solidFill>
              <a:srgbClr val="6600CC"/>
            </a:solidFill>
            <a:prstDash val="solid"/>
          </a:ln>
          <a:effectLst>
            <a:glow rad="63500">
              <a:srgbClr val="6600CC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003" name="Picture 8" descr="Logo for the National Institute of Mental Health (NIMH)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3546475"/>
            <a:ext cx="9921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4" name="Picture 24" descr="NCI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178175"/>
            <a:ext cx="5191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5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3495675"/>
            <a:ext cx="519112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06" name="Picture 2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9" t="18324" r="18057" b="67392"/>
          <a:stretch>
            <a:fillRect/>
          </a:stretch>
        </p:blipFill>
        <p:spPr bwMode="auto">
          <a:xfrm>
            <a:off x="3051175" y="1357313"/>
            <a:ext cx="1054100" cy="371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1" name="Rectangle 220"/>
          <p:cNvSpPr/>
          <p:nvPr/>
        </p:nvSpPr>
        <p:spPr bwMode="auto">
          <a:xfrm>
            <a:off x="3030329" y="1350298"/>
            <a:ext cx="1091538" cy="400972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Oval 232"/>
          <p:cNvSpPr/>
          <p:nvPr/>
        </p:nvSpPr>
        <p:spPr bwMode="auto">
          <a:xfrm>
            <a:off x="4846638" y="2338388"/>
            <a:ext cx="85725" cy="80962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011" name="Picture 45" descr="http://upload.wikimedia.org/wikipedia/commons/thumb/3/38/Leidos_logo_2013.svg/200px-Leidos_logo_2013.svg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2044700"/>
            <a:ext cx="982663" cy="2349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012" name="Straight Connector 238"/>
          <p:cNvCxnSpPr>
            <a:cxnSpLocks noChangeShapeType="1"/>
          </p:cNvCxnSpPr>
          <p:nvPr/>
        </p:nvCxnSpPr>
        <p:spPr bwMode="auto">
          <a:xfrm flipV="1">
            <a:off x="4932363" y="2163763"/>
            <a:ext cx="674687" cy="192087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4" name="Rectangle 813"/>
          <p:cNvSpPr/>
          <p:nvPr/>
        </p:nvSpPr>
        <p:spPr bwMode="auto">
          <a:xfrm>
            <a:off x="4038527" y="4038549"/>
            <a:ext cx="698262" cy="336565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016" name="Picture 47" descr="https://encrypted-tbn1.gstatic.com/images?q=tbn:ANd9GcRywSTzG1yfYNrz2GCBdEyWXD2VGJf7T_ydV5J9R9JdEmaymXyVDw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054475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17" name="Picture 55" descr="https://www.broadinstitute.org/files/news/media-images/logos/BroadInstLogoforDigitalRGB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028700"/>
            <a:ext cx="9921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18" name="Picture 57" descr="http://blog.unyts.org/wp-content/uploads/2012/08/unyts-logo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230313"/>
            <a:ext cx="79533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" name="Rectangle 261"/>
          <p:cNvSpPr/>
          <p:nvPr/>
        </p:nvSpPr>
        <p:spPr bwMode="auto">
          <a:xfrm>
            <a:off x="6051956" y="954442"/>
            <a:ext cx="1111258" cy="402783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0022" name="Straight Connector 263"/>
          <p:cNvCxnSpPr>
            <a:cxnSpLocks noChangeShapeType="1"/>
          </p:cNvCxnSpPr>
          <p:nvPr/>
        </p:nvCxnSpPr>
        <p:spPr bwMode="auto">
          <a:xfrm flipV="1">
            <a:off x="5405438" y="1266825"/>
            <a:ext cx="569912" cy="452438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Oval 97"/>
          <p:cNvSpPr/>
          <p:nvPr/>
        </p:nvSpPr>
        <p:spPr bwMode="auto">
          <a:xfrm>
            <a:off x="3722688" y="2038350"/>
            <a:ext cx="84137" cy="80963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3716338" y="2100263"/>
            <a:ext cx="84137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025" name="Group 8"/>
          <p:cNvGrpSpPr>
            <a:grpSpLocks/>
          </p:cNvGrpSpPr>
          <p:nvPr/>
        </p:nvGrpSpPr>
        <p:grpSpPr bwMode="auto">
          <a:xfrm>
            <a:off x="2390775" y="2024063"/>
            <a:ext cx="1141413" cy="314325"/>
            <a:chOff x="2237607" y="5137317"/>
            <a:chExt cx="1142334" cy="313345"/>
          </a:xfrm>
        </p:grpSpPr>
        <p:sp>
          <p:nvSpPr>
            <p:cNvPr id="100" name="Rectangle 99"/>
            <p:cNvSpPr/>
            <p:nvPr/>
          </p:nvSpPr>
          <p:spPr>
            <a:xfrm>
              <a:off x="2237607" y="5137317"/>
              <a:ext cx="1142334" cy="313345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080B92"/>
              </a:solidFill>
              <a:prstDash val="solid"/>
            </a:ln>
            <a:effectLst>
              <a:glow rad="63500">
                <a:srgbClr val="080B92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60" name="Picture 8" descr="File:University of Chicago logo.sv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4692" y="5191809"/>
              <a:ext cx="1015450" cy="204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026" name="Straight Connector 102"/>
          <p:cNvCxnSpPr>
            <a:cxnSpLocks noChangeShapeType="1"/>
          </p:cNvCxnSpPr>
          <p:nvPr/>
        </p:nvCxnSpPr>
        <p:spPr bwMode="auto">
          <a:xfrm flipH="1">
            <a:off x="3562350" y="2152650"/>
            <a:ext cx="149225" cy="30163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027" name="Picture 10" descr="http://web.stanford.edu/%7Ebmoritz/images/SUSig_2color_Stree_Stacked_Left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4013200"/>
            <a:ext cx="9874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Oval 105"/>
          <p:cNvSpPr/>
          <p:nvPr/>
        </p:nvSpPr>
        <p:spPr bwMode="auto">
          <a:xfrm>
            <a:off x="295275" y="2419350"/>
            <a:ext cx="85725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029" name="Straight Connector 107"/>
          <p:cNvCxnSpPr>
            <a:cxnSpLocks noChangeShapeType="1"/>
            <a:endCxn id="720" idx="3"/>
          </p:cNvCxnSpPr>
          <p:nvPr/>
        </p:nvCxnSpPr>
        <p:spPr bwMode="auto">
          <a:xfrm flipV="1">
            <a:off x="3252788" y="2644775"/>
            <a:ext cx="214312" cy="22225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" name="Oval 114"/>
          <p:cNvSpPr/>
          <p:nvPr/>
        </p:nvSpPr>
        <p:spPr bwMode="auto">
          <a:xfrm>
            <a:off x="4749800" y="2808288"/>
            <a:ext cx="85725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031" name="Group 17"/>
          <p:cNvGrpSpPr>
            <a:grpSpLocks/>
          </p:cNvGrpSpPr>
          <p:nvPr/>
        </p:nvGrpSpPr>
        <p:grpSpPr bwMode="auto">
          <a:xfrm>
            <a:off x="2135188" y="2511425"/>
            <a:ext cx="1087437" cy="374650"/>
            <a:chOff x="2221847" y="4721853"/>
            <a:chExt cx="1086769" cy="375125"/>
          </a:xfrm>
        </p:grpSpPr>
        <p:sp>
          <p:nvSpPr>
            <p:cNvPr id="117" name="Rectangle 116"/>
            <p:cNvSpPr/>
            <p:nvPr/>
          </p:nvSpPr>
          <p:spPr>
            <a:xfrm>
              <a:off x="2221847" y="4721853"/>
              <a:ext cx="1086769" cy="375125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080B92"/>
              </a:solidFill>
              <a:prstDash val="solid"/>
            </a:ln>
            <a:effectLst>
              <a:glow rad="63500">
                <a:srgbClr val="080B92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56" name="Picture 12" descr="http://archive100.org/sites/default/files/imagecache/slideshow_image/institutions/316/logo.pn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2" t="28159" r="10516" b="30174"/>
            <a:stretch>
              <a:fillRect/>
            </a:stretch>
          </p:blipFill>
          <p:spPr bwMode="auto">
            <a:xfrm>
              <a:off x="2255716" y="4757275"/>
              <a:ext cx="966544" cy="314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032" name="Group 19"/>
          <p:cNvGrpSpPr>
            <a:grpSpLocks/>
          </p:cNvGrpSpPr>
          <p:nvPr/>
        </p:nvGrpSpPr>
        <p:grpSpPr bwMode="auto">
          <a:xfrm>
            <a:off x="3473450" y="3168650"/>
            <a:ext cx="1268413" cy="376238"/>
            <a:chOff x="2221848" y="5573157"/>
            <a:chExt cx="1268816" cy="375125"/>
          </a:xfrm>
        </p:grpSpPr>
        <p:sp>
          <p:nvSpPr>
            <p:cNvPr id="112" name="Rectangle 111"/>
            <p:cNvSpPr/>
            <p:nvPr/>
          </p:nvSpPr>
          <p:spPr>
            <a:xfrm>
              <a:off x="2221848" y="5573157"/>
              <a:ext cx="1268816" cy="375125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080B92"/>
              </a:solidFill>
              <a:prstDash val="solid"/>
            </a:ln>
            <a:effectLst>
              <a:glow rad="63500">
                <a:srgbClr val="080B92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52" name="Picture 14" descr="http://www.roshan-institute.org/clientimages/39783/UNClogo.jpg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8012" y="5587489"/>
              <a:ext cx="1196488" cy="337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033" name="Straight Connector 121"/>
          <p:cNvCxnSpPr>
            <a:cxnSpLocks noChangeShapeType="1"/>
          </p:cNvCxnSpPr>
          <p:nvPr/>
        </p:nvCxnSpPr>
        <p:spPr bwMode="auto">
          <a:xfrm flipV="1">
            <a:off x="4630738" y="2890838"/>
            <a:ext cx="119062" cy="285750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034" name="Picture 20" descr="http://www.t-ebu.uaic.ro/wp-content/uploads/2013/08/Geneva-logo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5565775"/>
            <a:ext cx="8985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" name="Oval 128"/>
          <p:cNvSpPr/>
          <p:nvPr/>
        </p:nvSpPr>
        <p:spPr bwMode="auto">
          <a:xfrm>
            <a:off x="6731000" y="5716588"/>
            <a:ext cx="84138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5773034" y="5547569"/>
            <a:ext cx="854874" cy="343151"/>
          </a:xfrm>
          <a:prstGeom prst="rect">
            <a:avLst/>
          </a:prstGeom>
          <a:noFill/>
          <a:ln w="25400" cap="flat" cmpd="sng" algn="ctr">
            <a:solidFill>
              <a:srgbClr val="080B92"/>
            </a:solidFill>
            <a:prstDash val="solid"/>
          </a:ln>
          <a:effectLst>
            <a:glow rad="63500">
              <a:srgbClr val="080B9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0039" name="Straight Connector 130"/>
          <p:cNvCxnSpPr>
            <a:cxnSpLocks noChangeShapeType="1"/>
            <a:endCxn id="129" idx="2"/>
          </p:cNvCxnSpPr>
          <p:nvPr/>
        </p:nvCxnSpPr>
        <p:spPr bwMode="auto">
          <a:xfrm>
            <a:off x="6627813" y="5719763"/>
            <a:ext cx="103187" cy="38100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040" name="Picture 26" descr="http://www.shoparc.com/sites/default/files/events/logos/University%20of%20Pennsylvania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1647825"/>
            <a:ext cx="815975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Oval 136"/>
          <p:cNvSpPr/>
          <p:nvPr/>
        </p:nvSpPr>
        <p:spPr bwMode="auto">
          <a:xfrm>
            <a:off x="5080000" y="2176463"/>
            <a:ext cx="84138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042" name="TextBox 237"/>
          <p:cNvSpPr txBox="1">
            <a:spLocks noChangeArrowheads="1"/>
          </p:cNvSpPr>
          <p:nvPr/>
        </p:nvSpPr>
        <p:spPr bwMode="auto">
          <a:xfrm>
            <a:off x="6627813" y="2027238"/>
            <a:ext cx="355600" cy="2762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CDR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" b="1">
                <a:solidFill>
                  <a:srgbClr val="000000"/>
                </a:solidFill>
              </a:rPr>
              <a:t>PRC</a:t>
            </a:r>
          </a:p>
        </p:txBody>
      </p:sp>
      <p:sp>
        <p:nvSpPr>
          <p:cNvPr id="146" name="Oval 145"/>
          <p:cNvSpPr/>
          <p:nvPr/>
        </p:nvSpPr>
        <p:spPr bwMode="auto">
          <a:xfrm>
            <a:off x="3779838" y="2071688"/>
            <a:ext cx="85725" cy="8096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146"/>
          <p:cNvSpPr/>
          <p:nvPr/>
        </p:nvSpPr>
        <p:spPr bwMode="auto">
          <a:xfrm>
            <a:off x="4759325" y="2727325"/>
            <a:ext cx="84138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045" name="Group 108"/>
          <p:cNvGrpSpPr>
            <a:grpSpLocks/>
          </p:cNvGrpSpPr>
          <p:nvPr/>
        </p:nvGrpSpPr>
        <p:grpSpPr bwMode="auto">
          <a:xfrm>
            <a:off x="3770313" y="2682875"/>
            <a:ext cx="741362" cy="379413"/>
            <a:chOff x="2789561" y="4800600"/>
            <a:chExt cx="741285" cy="378748"/>
          </a:xfrm>
        </p:grpSpPr>
        <p:sp>
          <p:nvSpPr>
            <p:cNvPr id="802" name="Rectangle 801"/>
            <p:cNvSpPr/>
            <p:nvPr/>
          </p:nvSpPr>
          <p:spPr>
            <a:xfrm>
              <a:off x="2789561" y="4800600"/>
              <a:ext cx="741285" cy="378748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080B92"/>
              </a:solidFill>
              <a:prstDash val="solid"/>
            </a:ln>
            <a:effectLst>
              <a:glow rad="63500">
                <a:srgbClr val="080B92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48" name="Picture 8" descr="https://coursera-university-assets.s3.amazonaws.com/6d/3cb3e06c357d40ef60000fb3d12d72/dukesquare_blue.png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822" b="23846"/>
            <a:stretch>
              <a:fillRect/>
            </a:stretch>
          </p:blipFill>
          <p:spPr bwMode="auto">
            <a:xfrm>
              <a:off x="2800325" y="4835826"/>
              <a:ext cx="719756" cy="308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40046" name="Straight Connector 150"/>
          <p:cNvCxnSpPr>
            <a:cxnSpLocks noChangeShapeType="1"/>
          </p:cNvCxnSpPr>
          <p:nvPr/>
        </p:nvCxnSpPr>
        <p:spPr bwMode="auto">
          <a:xfrm flipV="1">
            <a:off x="4538663" y="2811463"/>
            <a:ext cx="211137" cy="61912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Rectangle 159"/>
          <p:cNvSpPr/>
          <p:nvPr/>
        </p:nvSpPr>
        <p:spPr bwMode="auto">
          <a:xfrm>
            <a:off x="5257917" y="531922"/>
            <a:ext cx="741401" cy="610973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80B92"/>
            </a:solidFill>
            <a:prstDash val="solid"/>
          </a:ln>
          <a:effectLst>
            <a:glow rad="63500">
              <a:srgbClr val="080B9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050" name="Picture 28" descr="http://www.nygenome.org/wp-content/uploads/nygc_og.gif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1" t="21713" r="28548" b="16832"/>
          <a:stretch>
            <a:fillRect/>
          </a:stretch>
        </p:blipFill>
        <p:spPr bwMode="auto">
          <a:xfrm>
            <a:off x="5281613" y="608013"/>
            <a:ext cx="7032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Oval 165"/>
          <p:cNvSpPr/>
          <p:nvPr/>
        </p:nvSpPr>
        <p:spPr bwMode="auto">
          <a:xfrm>
            <a:off x="5202238" y="1971675"/>
            <a:ext cx="84137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052" name="Straight Connector 167"/>
          <p:cNvCxnSpPr>
            <a:cxnSpLocks noChangeShapeType="1"/>
          </p:cNvCxnSpPr>
          <p:nvPr/>
        </p:nvCxnSpPr>
        <p:spPr bwMode="auto">
          <a:xfrm flipV="1">
            <a:off x="5267325" y="1155700"/>
            <a:ext cx="14288" cy="836613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053" name="Picture 32" descr="http://web1.johnshopkins.edu/nimlab/hopkins_logo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2484438"/>
            <a:ext cx="8874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Oval 171"/>
          <p:cNvSpPr/>
          <p:nvPr/>
        </p:nvSpPr>
        <p:spPr bwMode="auto">
          <a:xfrm>
            <a:off x="4894263" y="2422525"/>
            <a:ext cx="84137" cy="80963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055" name="Straight Connector 172"/>
          <p:cNvCxnSpPr>
            <a:cxnSpLocks noChangeShapeType="1"/>
            <a:stCxn id="172" idx="7"/>
          </p:cNvCxnSpPr>
          <p:nvPr/>
        </p:nvCxnSpPr>
        <p:spPr bwMode="auto">
          <a:xfrm>
            <a:off x="4965700" y="2433638"/>
            <a:ext cx="1920875" cy="350837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056" name="Group 15"/>
          <p:cNvGrpSpPr>
            <a:grpSpLocks/>
          </p:cNvGrpSpPr>
          <p:nvPr/>
        </p:nvGrpSpPr>
        <p:grpSpPr bwMode="auto">
          <a:xfrm>
            <a:off x="5413375" y="2403475"/>
            <a:ext cx="1139825" cy="614363"/>
            <a:chOff x="7527374" y="2273506"/>
            <a:chExt cx="1139012" cy="614565"/>
          </a:xfrm>
        </p:grpSpPr>
        <p:sp>
          <p:nvSpPr>
            <p:cNvPr id="133" name="Rectangle 132"/>
            <p:cNvSpPr/>
            <p:nvPr/>
          </p:nvSpPr>
          <p:spPr>
            <a:xfrm>
              <a:off x="7527374" y="2273506"/>
              <a:ext cx="1139012" cy="607183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rgbClr val="FFFF00"/>
              </a:solidFill>
              <a:prstDash val="solid"/>
            </a:ln>
            <a:effectLst>
              <a:glow rad="63500">
                <a:srgbClr val="FFFF00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43" name="Picture 4" descr="LifeNet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1161" y="2273506"/>
              <a:ext cx="1114039" cy="2580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4" name="TextBox 133"/>
            <p:cNvSpPr txBox="1"/>
            <p:nvPr/>
          </p:nvSpPr>
          <p:spPr>
            <a:xfrm>
              <a:off x="7562274" y="2518061"/>
              <a:ext cx="1104112" cy="37001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kern="0" dirty="0">
                  <a:solidFill>
                    <a:srgbClr val="000514"/>
                  </a:solidFill>
                  <a:latin typeface="Arial" pitchFamily="34" charset="0"/>
                  <a:cs typeface="Arial" pitchFamily="34" charset="0"/>
                </a:rPr>
                <a:t>Virginia Beach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kern="0" dirty="0">
                  <a:solidFill>
                    <a:srgbClr val="000514"/>
                  </a:solidFill>
                  <a:latin typeface="Arial" pitchFamily="34" charset="0"/>
                  <a:cs typeface="Arial" pitchFamily="34" charset="0"/>
                </a:rPr>
                <a:t>Roanoke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 b="1" kern="0" dirty="0">
                  <a:solidFill>
                    <a:srgbClr val="000514"/>
                  </a:solidFill>
                  <a:latin typeface="Arial" pitchFamily="34" charset="0"/>
                  <a:cs typeface="Arial" pitchFamily="34" charset="0"/>
                </a:rPr>
                <a:t>Richmond</a:t>
              </a:r>
            </a:p>
          </p:txBody>
        </p:sp>
      </p:grpSp>
      <p:sp>
        <p:nvSpPr>
          <p:cNvPr id="181" name="Oval 180"/>
          <p:cNvSpPr/>
          <p:nvPr/>
        </p:nvSpPr>
        <p:spPr bwMode="auto">
          <a:xfrm>
            <a:off x="4932363" y="2414588"/>
            <a:ext cx="84137" cy="8096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181"/>
          <p:cNvSpPr/>
          <p:nvPr/>
        </p:nvSpPr>
        <p:spPr bwMode="auto">
          <a:xfrm>
            <a:off x="6805501" y="2389723"/>
            <a:ext cx="1113482" cy="79372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63500">
              <a:srgbClr val="00B050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/>
          <p:cNvSpPr/>
          <p:nvPr/>
        </p:nvSpPr>
        <p:spPr bwMode="auto">
          <a:xfrm>
            <a:off x="2329494" y="1959649"/>
            <a:ext cx="1232716" cy="43007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63500">
              <a:srgbClr val="00B050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064" name="Picture 40" descr="http://www.ox.ac.uk/images/hi_res/2258_ox_brand_blue_pos_rect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788" y="4976813"/>
            <a:ext cx="10842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" name="Oval 186"/>
          <p:cNvSpPr/>
          <p:nvPr/>
        </p:nvSpPr>
        <p:spPr bwMode="auto">
          <a:xfrm>
            <a:off x="6399213" y="5102225"/>
            <a:ext cx="85725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066" name="Straight Connector 187"/>
          <p:cNvCxnSpPr>
            <a:cxnSpLocks noChangeShapeType="1"/>
            <a:stCxn id="40064" idx="3"/>
            <a:endCxn id="187" idx="2"/>
          </p:cNvCxnSpPr>
          <p:nvPr/>
        </p:nvCxnSpPr>
        <p:spPr bwMode="auto">
          <a:xfrm>
            <a:off x="6115050" y="5143500"/>
            <a:ext cx="284163" cy="0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9" name="Rectangle 188"/>
          <p:cNvSpPr/>
          <p:nvPr/>
        </p:nvSpPr>
        <p:spPr bwMode="auto">
          <a:xfrm>
            <a:off x="4992844" y="4951510"/>
            <a:ext cx="1140580" cy="382463"/>
          </a:xfrm>
          <a:prstGeom prst="rect">
            <a:avLst/>
          </a:prstGeom>
          <a:noFill/>
          <a:ln w="25400" cap="flat" cmpd="sng" algn="ctr">
            <a:solidFill>
              <a:srgbClr val="080B92"/>
            </a:solidFill>
            <a:prstDash val="solid"/>
          </a:ln>
          <a:effectLst>
            <a:glow rad="63500">
              <a:srgbClr val="080B9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Oval 191"/>
          <p:cNvSpPr/>
          <p:nvPr/>
        </p:nvSpPr>
        <p:spPr bwMode="auto">
          <a:xfrm>
            <a:off x="6389688" y="6170613"/>
            <a:ext cx="84137" cy="82550"/>
          </a:xfrm>
          <a:prstGeom prst="ellipse">
            <a:avLst/>
          </a:prstGeom>
          <a:solidFill>
            <a:srgbClr val="080B92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071" name="Picture 44" descr="http://scholarshipstimes.com/wp-content/uploads/2012/03/logoUB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9" b="25883"/>
          <a:stretch>
            <a:fillRect/>
          </a:stretch>
        </p:blipFill>
        <p:spPr bwMode="auto">
          <a:xfrm>
            <a:off x="4370388" y="5848350"/>
            <a:ext cx="1077912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Rectangle 193"/>
          <p:cNvSpPr/>
          <p:nvPr/>
        </p:nvSpPr>
        <p:spPr bwMode="auto">
          <a:xfrm>
            <a:off x="4306109" y="5831816"/>
            <a:ext cx="1226155" cy="581616"/>
          </a:xfrm>
          <a:prstGeom prst="rect">
            <a:avLst/>
          </a:prstGeom>
          <a:noFill/>
          <a:ln w="25400" cap="flat" cmpd="sng" algn="ctr">
            <a:solidFill>
              <a:srgbClr val="080B92"/>
            </a:solidFill>
            <a:prstDash val="solid"/>
          </a:ln>
          <a:effectLst>
            <a:glow rad="63500">
              <a:srgbClr val="080B9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0075" name="Straight Connector 194"/>
          <p:cNvCxnSpPr>
            <a:cxnSpLocks noChangeShapeType="1"/>
            <a:endCxn id="192" idx="3"/>
          </p:cNvCxnSpPr>
          <p:nvPr/>
        </p:nvCxnSpPr>
        <p:spPr bwMode="auto">
          <a:xfrm>
            <a:off x="5537200" y="6122988"/>
            <a:ext cx="865188" cy="117475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076" name="Picture 46" descr="http://eda.ee.ucla.edu/images/UCLA_logo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2487613"/>
            <a:ext cx="7889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077" name="Straight Connector 198"/>
          <p:cNvCxnSpPr>
            <a:cxnSpLocks noChangeShapeType="1"/>
          </p:cNvCxnSpPr>
          <p:nvPr/>
        </p:nvCxnSpPr>
        <p:spPr bwMode="auto">
          <a:xfrm flipH="1">
            <a:off x="620713" y="2870200"/>
            <a:ext cx="41275" cy="169863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6" name="Rectangle 175"/>
          <p:cNvSpPr/>
          <p:nvPr/>
        </p:nvSpPr>
        <p:spPr bwMode="auto">
          <a:xfrm>
            <a:off x="874536" y="3352800"/>
            <a:ext cx="975102" cy="22621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820000"/>
            </a:solidFill>
            <a:prstDash val="solid"/>
          </a:ln>
          <a:effectLst>
            <a:glow rad="63500">
              <a:srgbClr val="BE020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081" name="Picture 14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57" t="15720" r="18393" b="76215"/>
          <a:stretch>
            <a:fillRect/>
          </a:stretch>
        </p:blipFill>
        <p:spPr bwMode="auto">
          <a:xfrm>
            <a:off x="892175" y="3381375"/>
            <a:ext cx="957263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" name="Rectangle 204"/>
          <p:cNvSpPr/>
          <p:nvPr/>
        </p:nvSpPr>
        <p:spPr bwMode="auto">
          <a:xfrm>
            <a:off x="661645" y="2463275"/>
            <a:ext cx="813454" cy="407469"/>
          </a:xfrm>
          <a:prstGeom prst="rect">
            <a:avLst/>
          </a:prstGeom>
          <a:noFill/>
          <a:ln w="25400" cap="flat" cmpd="sng" algn="ctr">
            <a:solidFill>
              <a:srgbClr val="080B92"/>
            </a:solidFill>
            <a:prstDash val="solid"/>
          </a:ln>
          <a:effectLst>
            <a:glow rad="63500">
              <a:srgbClr val="080B92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6" name="Oval 205"/>
          <p:cNvSpPr/>
          <p:nvPr/>
        </p:nvSpPr>
        <p:spPr bwMode="auto">
          <a:xfrm>
            <a:off x="5402263" y="1670050"/>
            <a:ext cx="84137" cy="8255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086" name="Group 1052"/>
          <p:cNvGrpSpPr>
            <a:grpSpLocks/>
          </p:cNvGrpSpPr>
          <p:nvPr/>
        </p:nvGrpSpPr>
        <p:grpSpPr bwMode="auto">
          <a:xfrm>
            <a:off x="6062663" y="466725"/>
            <a:ext cx="1233487" cy="371475"/>
            <a:chOff x="6062829" y="449728"/>
            <a:chExt cx="1232524" cy="371173"/>
          </a:xfrm>
        </p:grpSpPr>
        <p:sp>
          <p:nvSpPr>
            <p:cNvPr id="186" name="Rectangle 185"/>
            <p:cNvSpPr/>
            <p:nvPr/>
          </p:nvSpPr>
          <p:spPr>
            <a:xfrm>
              <a:off x="6062829" y="449728"/>
              <a:ext cx="1232524" cy="371173"/>
            </a:xfrm>
            <a:prstGeom prst="rect">
              <a:avLst/>
            </a:prstGeom>
            <a:noFill/>
            <a:ln w="25400" cap="flat" cmpd="sng" algn="ctr">
              <a:solidFill>
                <a:srgbClr val="00B050"/>
              </a:solidFill>
              <a:prstDash val="solid"/>
            </a:ln>
            <a:effectLst>
              <a:glow rad="63500">
                <a:srgbClr val="00B050">
                  <a:alpha val="40000"/>
                </a:srgbClr>
              </a:glo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40139" name="Picture 48" descr="http://people.csail.mit.edu/jennie/_content/mit-logo.pn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275" y="517186"/>
              <a:ext cx="1102332" cy="250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" name="Oval 210"/>
          <p:cNvSpPr/>
          <p:nvPr/>
        </p:nvSpPr>
        <p:spPr bwMode="auto">
          <a:xfrm>
            <a:off x="3789363" y="2020888"/>
            <a:ext cx="84137" cy="80962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11"/>
          <p:cNvSpPr/>
          <p:nvPr/>
        </p:nvSpPr>
        <p:spPr bwMode="auto">
          <a:xfrm>
            <a:off x="138113" y="3977204"/>
            <a:ext cx="1097098" cy="487823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63500">
              <a:srgbClr val="00B050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3" name="Oval 212"/>
          <p:cNvSpPr/>
          <p:nvPr/>
        </p:nvSpPr>
        <p:spPr bwMode="auto">
          <a:xfrm>
            <a:off x="338138" y="2446338"/>
            <a:ext cx="84137" cy="8255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Oval 214"/>
          <p:cNvSpPr/>
          <p:nvPr/>
        </p:nvSpPr>
        <p:spPr bwMode="auto">
          <a:xfrm>
            <a:off x="560388" y="1163638"/>
            <a:ext cx="84137" cy="8255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Oval 215"/>
          <p:cNvSpPr/>
          <p:nvPr/>
        </p:nvSpPr>
        <p:spPr bwMode="auto">
          <a:xfrm>
            <a:off x="601663" y="1184275"/>
            <a:ext cx="85725" cy="8255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094" name="Picture 50" descr="http://depts.washington.edu/uwren/Graphics/UW.Signature_stacked.jp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655638"/>
            <a:ext cx="6715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" name="Rectangle 216"/>
          <p:cNvSpPr/>
          <p:nvPr/>
        </p:nvSpPr>
        <p:spPr bwMode="auto">
          <a:xfrm>
            <a:off x="295896" y="635796"/>
            <a:ext cx="811739" cy="420471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glow rad="63500">
              <a:srgbClr val="00B050">
                <a:alpha val="40000"/>
              </a:srgbClr>
            </a:glo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Oval 217"/>
          <p:cNvSpPr/>
          <p:nvPr/>
        </p:nvSpPr>
        <p:spPr bwMode="auto">
          <a:xfrm>
            <a:off x="381000" y="2478088"/>
            <a:ext cx="84138" cy="82550"/>
          </a:xfrm>
          <a:prstGeom prst="ellipse">
            <a:avLst/>
          </a:prstGeom>
          <a:solidFill>
            <a:srgbClr val="00B05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099" name="Group 134"/>
          <p:cNvGrpSpPr>
            <a:grpSpLocks/>
          </p:cNvGrpSpPr>
          <p:nvPr/>
        </p:nvGrpSpPr>
        <p:grpSpPr bwMode="auto">
          <a:xfrm>
            <a:off x="292100" y="4910138"/>
            <a:ext cx="1146175" cy="276225"/>
            <a:chOff x="298116" y="4791635"/>
            <a:chExt cx="1146261" cy="276999"/>
          </a:xfrm>
        </p:grpSpPr>
        <p:sp>
          <p:nvSpPr>
            <p:cNvPr id="734" name="Oval 733"/>
            <p:cNvSpPr/>
            <p:nvPr/>
          </p:nvSpPr>
          <p:spPr>
            <a:xfrm>
              <a:off x="298116" y="4885559"/>
              <a:ext cx="92082" cy="90742"/>
            </a:xfrm>
            <a:prstGeom prst="ellipse">
              <a:avLst/>
            </a:prstGeom>
            <a:solidFill>
              <a:srgbClr val="080B92"/>
            </a:solidFill>
            <a:ln w="25400" cap="flat" cmpd="sng" algn="ctr">
              <a:solidFill>
                <a:srgbClr val="00051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kern="0">
                <a:solidFill>
                  <a:srgbClr val="00051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35" name="TextBox 131"/>
            <p:cNvSpPr txBox="1">
              <a:spLocks noChangeArrowheads="1"/>
            </p:cNvSpPr>
            <p:nvPr/>
          </p:nvSpPr>
          <p:spPr bwMode="auto">
            <a:xfrm>
              <a:off x="421611" y="4791635"/>
              <a:ext cx="1022190" cy="27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Data analysis</a:t>
              </a:r>
            </a:p>
          </p:txBody>
        </p:sp>
      </p:grpSp>
      <p:grpSp>
        <p:nvGrpSpPr>
          <p:cNvPr id="40100" name="Group 219"/>
          <p:cNvGrpSpPr>
            <a:grpSpLocks/>
          </p:cNvGrpSpPr>
          <p:nvPr/>
        </p:nvGrpSpPr>
        <p:grpSpPr bwMode="auto">
          <a:xfrm>
            <a:off x="290513" y="5132388"/>
            <a:ext cx="727075" cy="277812"/>
            <a:chOff x="298116" y="4791635"/>
            <a:chExt cx="727877" cy="276999"/>
          </a:xfrm>
        </p:grpSpPr>
        <p:sp>
          <p:nvSpPr>
            <p:cNvPr id="222" name="Oval 221"/>
            <p:cNvSpPr/>
            <p:nvPr/>
          </p:nvSpPr>
          <p:spPr>
            <a:xfrm>
              <a:off x="298116" y="4885023"/>
              <a:ext cx="92177" cy="91806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kern="0">
                <a:solidFill>
                  <a:srgbClr val="00051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33" name="TextBox 222"/>
            <p:cNvSpPr txBox="1">
              <a:spLocks noChangeArrowheads="1"/>
            </p:cNvSpPr>
            <p:nvPr/>
          </p:nvSpPr>
          <p:spPr bwMode="auto">
            <a:xfrm>
              <a:off x="422622" y="4790853"/>
              <a:ext cx="603156" cy="27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eGTEx</a:t>
              </a:r>
            </a:p>
          </p:txBody>
        </p:sp>
      </p:grpSp>
      <p:grpSp>
        <p:nvGrpSpPr>
          <p:cNvPr id="40101" name="Group 224"/>
          <p:cNvGrpSpPr>
            <a:grpSpLocks/>
          </p:cNvGrpSpPr>
          <p:nvPr/>
        </p:nvGrpSpPr>
        <p:grpSpPr bwMode="auto">
          <a:xfrm>
            <a:off x="284163" y="5348288"/>
            <a:ext cx="569912" cy="277812"/>
            <a:chOff x="298116" y="4791635"/>
            <a:chExt cx="569180" cy="276999"/>
          </a:xfrm>
        </p:grpSpPr>
        <p:sp>
          <p:nvSpPr>
            <p:cNvPr id="226" name="Oval 225"/>
            <p:cNvSpPr/>
            <p:nvPr/>
          </p:nvSpPr>
          <p:spPr>
            <a:xfrm>
              <a:off x="298116" y="4885023"/>
              <a:ext cx="91957" cy="91806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kern="0">
                <a:solidFill>
                  <a:srgbClr val="00051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31" name="TextBox 226"/>
            <p:cNvSpPr txBox="1">
              <a:spLocks noChangeArrowheads="1"/>
            </p:cNvSpPr>
            <p:nvPr/>
          </p:nvSpPr>
          <p:spPr bwMode="auto">
            <a:xfrm>
              <a:off x="421611" y="4791599"/>
              <a:ext cx="446017" cy="27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BSS</a:t>
              </a:r>
            </a:p>
          </p:txBody>
        </p:sp>
      </p:grpSp>
      <p:grpSp>
        <p:nvGrpSpPr>
          <p:cNvPr id="40102" name="Group 227"/>
          <p:cNvGrpSpPr>
            <a:grpSpLocks/>
          </p:cNvGrpSpPr>
          <p:nvPr/>
        </p:nvGrpSpPr>
        <p:grpSpPr bwMode="auto">
          <a:xfrm>
            <a:off x="284163" y="5599113"/>
            <a:ext cx="620712" cy="277812"/>
            <a:chOff x="298116" y="4791635"/>
            <a:chExt cx="620476" cy="276999"/>
          </a:xfrm>
        </p:grpSpPr>
        <p:sp>
          <p:nvSpPr>
            <p:cNvPr id="230" name="Oval 229"/>
            <p:cNvSpPr/>
            <p:nvPr/>
          </p:nvSpPr>
          <p:spPr>
            <a:xfrm>
              <a:off x="298116" y="4885023"/>
              <a:ext cx="92040" cy="91806"/>
            </a:xfrm>
            <a:prstGeom prst="ellipse">
              <a:avLst/>
            </a:prstGeom>
            <a:solidFill>
              <a:srgbClr val="FFFF00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kern="0">
                <a:solidFill>
                  <a:srgbClr val="00051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29" name="TextBox 230"/>
            <p:cNvSpPr txBox="1">
              <a:spLocks noChangeArrowheads="1"/>
            </p:cNvSpPr>
            <p:nvPr/>
          </p:nvSpPr>
          <p:spPr bwMode="auto">
            <a:xfrm>
              <a:off x="421616" y="4791404"/>
              <a:ext cx="496809" cy="27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OPO</a:t>
              </a:r>
            </a:p>
          </p:txBody>
        </p:sp>
      </p:grpSp>
      <p:grpSp>
        <p:nvGrpSpPr>
          <p:cNvPr id="40103" name="Group 231"/>
          <p:cNvGrpSpPr>
            <a:grpSpLocks/>
          </p:cNvGrpSpPr>
          <p:nvPr/>
        </p:nvGrpSpPr>
        <p:grpSpPr bwMode="auto">
          <a:xfrm>
            <a:off x="284163" y="5832475"/>
            <a:ext cx="582612" cy="276225"/>
            <a:chOff x="298116" y="4791635"/>
            <a:chExt cx="582004" cy="276999"/>
          </a:xfrm>
        </p:grpSpPr>
        <p:sp>
          <p:nvSpPr>
            <p:cNvPr id="234" name="Oval 233"/>
            <p:cNvSpPr/>
            <p:nvPr/>
          </p:nvSpPr>
          <p:spPr>
            <a:xfrm>
              <a:off x="298116" y="4885560"/>
              <a:ext cx="91979" cy="90741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kern="0">
                <a:solidFill>
                  <a:srgbClr val="00051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27" name="TextBox 235"/>
            <p:cNvSpPr txBox="1">
              <a:spLocks noChangeArrowheads="1"/>
            </p:cNvSpPr>
            <p:nvPr/>
          </p:nvSpPr>
          <p:spPr bwMode="auto">
            <a:xfrm>
              <a:off x="421621" y="4791677"/>
              <a:ext cx="458715" cy="27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CBR</a:t>
              </a:r>
            </a:p>
          </p:txBody>
        </p:sp>
      </p:grpSp>
      <p:grpSp>
        <p:nvGrpSpPr>
          <p:cNvPr id="40104" name="Group 240"/>
          <p:cNvGrpSpPr>
            <a:grpSpLocks/>
          </p:cNvGrpSpPr>
          <p:nvPr/>
        </p:nvGrpSpPr>
        <p:grpSpPr bwMode="auto">
          <a:xfrm>
            <a:off x="276225" y="6065838"/>
            <a:ext cx="592138" cy="276225"/>
            <a:chOff x="298116" y="4791635"/>
            <a:chExt cx="593224" cy="276999"/>
          </a:xfrm>
        </p:grpSpPr>
        <p:sp>
          <p:nvSpPr>
            <p:cNvPr id="243" name="Oval 242"/>
            <p:cNvSpPr/>
            <p:nvPr/>
          </p:nvSpPr>
          <p:spPr>
            <a:xfrm>
              <a:off x="298116" y="4885559"/>
              <a:ext cx="90654" cy="90742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kern="0">
                <a:solidFill>
                  <a:srgbClr val="00051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25" name="TextBox 243"/>
            <p:cNvSpPr txBox="1">
              <a:spLocks noChangeArrowheads="1"/>
            </p:cNvSpPr>
            <p:nvPr/>
          </p:nvSpPr>
          <p:spPr bwMode="auto">
            <a:xfrm>
              <a:off x="421068" y="4791950"/>
              <a:ext cx="469826" cy="27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CDR</a:t>
              </a:r>
            </a:p>
          </p:txBody>
        </p:sp>
      </p:grpSp>
      <p:sp>
        <p:nvSpPr>
          <p:cNvPr id="40105" name="TextBox 248"/>
          <p:cNvSpPr txBox="1">
            <a:spLocks noChangeArrowheads="1"/>
          </p:cNvSpPr>
          <p:nvPr/>
        </p:nvSpPr>
        <p:spPr bwMode="auto">
          <a:xfrm>
            <a:off x="395288" y="6280150"/>
            <a:ext cx="8651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Brain bank</a:t>
            </a:r>
          </a:p>
        </p:txBody>
      </p:sp>
      <p:sp>
        <p:nvSpPr>
          <p:cNvPr id="140" name="Isosceles Triangle 139"/>
          <p:cNvSpPr/>
          <p:nvPr/>
        </p:nvSpPr>
        <p:spPr bwMode="auto">
          <a:xfrm>
            <a:off x="263525" y="6367463"/>
            <a:ext cx="111125" cy="103187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3" name="Isosceles Triangle 252"/>
          <p:cNvSpPr/>
          <p:nvPr/>
        </p:nvSpPr>
        <p:spPr bwMode="auto">
          <a:xfrm>
            <a:off x="4775200" y="3992563"/>
            <a:ext cx="111125" cy="103187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1" name="5-Point Star 750"/>
          <p:cNvSpPr/>
          <p:nvPr/>
        </p:nvSpPr>
        <p:spPr bwMode="auto">
          <a:xfrm>
            <a:off x="5318125" y="1658938"/>
            <a:ext cx="168275" cy="163512"/>
          </a:xfrm>
          <a:prstGeom prst="star5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0109" name="Group 149"/>
          <p:cNvGrpSpPr>
            <a:grpSpLocks/>
          </p:cNvGrpSpPr>
          <p:nvPr/>
        </p:nvGrpSpPr>
        <p:grpSpPr bwMode="auto">
          <a:xfrm>
            <a:off x="1960563" y="4911725"/>
            <a:ext cx="817562" cy="277813"/>
            <a:chOff x="1961597" y="4911760"/>
            <a:chExt cx="816789" cy="277808"/>
          </a:xfrm>
        </p:grpSpPr>
        <p:sp>
          <p:nvSpPr>
            <p:cNvPr id="254" name="5-Point Star 253"/>
            <p:cNvSpPr/>
            <p:nvPr/>
          </p:nvSpPr>
          <p:spPr>
            <a:xfrm>
              <a:off x="1961597" y="4932398"/>
              <a:ext cx="182389" cy="184147"/>
            </a:xfrm>
            <a:prstGeom prst="star5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rgbClr val="92D050"/>
                </a:solidFill>
                <a:latin typeface="Calibri"/>
              </a:endParaRPr>
            </a:p>
          </p:txBody>
        </p:sp>
        <p:sp>
          <p:nvSpPr>
            <p:cNvPr id="40123" name="TextBox 254"/>
            <p:cNvSpPr txBox="1">
              <a:spLocks noChangeArrowheads="1"/>
            </p:cNvSpPr>
            <p:nvPr/>
          </p:nvSpPr>
          <p:spPr bwMode="auto">
            <a:xfrm>
              <a:off x="2133961" y="4911760"/>
              <a:ext cx="644425" cy="277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LDACC</a:t>
              </a:r>
            </a:p>
          </p:txBody>
        </p:sp>
      </p:grpSp>
      <p:sp>
        <p:nvSpPr>
          <p:cNvPr id="259" name="Isosceles Triangle 258"/>
          <p:cNvSpPr/>
          <p:nvPr/>
        </p:nvSpPr>
        <p:spPr bwMode="auto">
          <a:xfrm rot="10800000">
            <a:off x="257175" y="6605588"/>
            <a:ext cx="112713" cy="103187"/>
          </a:xfrm>
          <a:prstGeom prst="triangl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111" name="TextBox 259"/>
          <p:cNvSpPr txBox="1">
            <a:spLocks noChangeArrowheads="1"/>
          </p:cNvSpPr>
          <p:nvPr/>
        </p:nvSpPr>
        <p:spPr bwMode="auto">
          <a:xfrm>
            <a:off x="381000" y="6505575"/>
            <a:ext cx="941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Inactive site</a:t>
            </a:r>
          </a:p>
        </p:txBody>
      </p:sp>
      <p:sp>
        <p:nvSpPr>
          <p:cNvPr id="261" name="Isosceles Triangle 260"/>
          <p:cNvSpPr/>
          <p:nvPr/>
        </p:nvSpPr>
        <p:spPr bwMode="auto">
          <a:xfrm rot="10800000">
            <a:off x="1150938" y="3087688"/>
            <a:ext cx="111125" cy="103187"/>
          </a:xfrm>
          <a:prstGeom prst="triangle">
            <a:avLst/>
          </a:prstGeom>
          <a:solidFill>
            <a:schemeClr val="tx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40113" name="Group 264"/>
          <p:cNvGrpSpPr>
            <a:grpSpLocks/>
          </p:cNvGrpSpPr>
          <p:nvPr/>
        </p:nvGrpSpPr>
        <p:grpSpPr bwMode="auto">
          <a:xfrm>
            <a:off x="2005013" y="5334000"/>
            <a:ext cx="557212" cy="277813"/>
            <a:chOff x="298116" y="4791635"/>
            <a:chExt cx="556356" cy="276999"/>
          </a:xfrm>
        </p:grpSpPr>
        <p:sp>
          <p:nvSpPr>
            <p:cNvPr id="266" name="Oval 265"/>
            <p:cNvSpPr/>
            <p:nvPr/>
          </p:nvSpPr>
          <p:spPr>
            <a:xfrm>
              <a:off x="298116" y="4885024"/>
              <a:ext cx="91934" cy="91805"/>
            </a:xfrm>
            <a:prstGeom prst="ellipse">
              <a:avLst/>
            </a:prstGeom>
            <a:solidFill>
              <a:srgbClr val="7030A0"/>
            </a:solidFill>
            <a:ln w="25400" cap="flat" cmpd="sng" algn="ctr">
              <a:solidFill>
                <a:srgbClr val="00051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kern="0">
                <a:solidFill>
                  <a:srgbClr val="00051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21" name="TextBox 266"/>
            <p:cNvSpPr txBox="1">
              <a:spLocks noChangeArrowheads="1"/>
            </p:cNvSpPr>
            <p:nvPr/>
          </p:nvSpPr>
          <p:spPr bwMode="auto">
            <a:xfrm>
              <a:off x="421848" y="4791101"/>
              <a:ext cx="433319" cy="277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NIH</a:t>
              </a:r>
            </a:p>
          </p:txBody>
        </p:sp>
      </p:grpSp>
      <p:pic>
        <p:nvPicPr>
          <p:cNvPr id="40114" name="Picture 2" descr="https://encrypted-tbn0.gstatic.com/images?q=tbn:ANd9GcRdeOkPR_pkQgciGUvEcufitTHqA7bQdeK0Vufu4kd2VlzY3ntV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2019300"/>
            <a:ext cx="9683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" name="Oval 179"/>
          <p:cNvSpPr/>
          <p:nvPr/>
        </p:nvSpPr>
        <p:spPr bwMode="auto">
          <a:xfrm>
            <a:off x="4830763" y="2546350"/>
            <a:ext cx="84137" cy="80963"/>
          </a:xfrm>
          <a:prstGeom prst="ellipse">
            <a:avLst/>
          </a:prstGeom>
          <a:solidFill>
            <a:srgbClr val="663300"/>
          </a:solidFill>
          <a:ln w="25400" cap="flat" cmpd="sng" algn="ctr">
            <a:solidFill>
              <a:srgbClr val="000514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116" name="Straight Connector 263"/>
          <p:cNvCxnSpPr>
            <a:cxnSpLocks noChangeShapeType="1"/>
          </p:cNvCxnSpPr>
          <p:nvPr/>
        </p:nvCxnSpPr>
        <p:spPr bwMode="auto">
          <a:xfrm flipV="1">
            <a:off x="4884738" y="2511425"/>
            <a:ext cx="509587" cy="65088"/>
          </a:xfrm>
          <a:prstGeom prst="line">
            <a:avLst/>
          </a:prstGeom>
          <a:noFill/>
          <a:ln w="19050" algn="ctr">
            <a:solidFill>
              <a:srgbClr val="000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117" name="Group 264"/>
          <p:cNvGrpSpPr>
            <a:grpSpLocks/>
          </p:cNvGrpSpPr>
          <p:nvPr/>
        </p:nvGrpSpPr>
        <p:grpSpPr bwMode="auto">
          <a:xfrm>
            <a:off x="2011363" y="5105400"/>
            <a:ext cx="596900" cy="276225"/>
            <a:chOff x="298042" y="4791101"/>
            <a:chExt cx="596937" cy="276994"/>
          </a:xfrm>
        </p:grpSpPr>
        <p:sp>
          <p:nvSpPr>
            <p:cNvPr id="196" name="Oval 195"/>
            <p:cNvSpPr/>
            <p:nvPr/>
          </p:nvSpPr>
          <p:spPr>
            <a:xfrm>
              <a:off x="298042" y="4885025"/>
              <a:ext cx="92081" cy="92331"/>
            </a:xfrm>
            <a:prstGeom prst="ellipse">
              <a:avLst/>
            </a:prstGeom>
            <a:solidFill>
              <a:srgbClr val="663300"/>
            </a:solidFill>
            <a:ln w="25400" cap="flat" cmpd="sng" algn="ctr">
              <a:solidFill>
                <a:srgbClr val="000514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b="1" kern="0">
                <a:solidFill>
                  <a:srgbClr val="00051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119" name="TextBox 196"/>
            <p:cNvSpPr txBox="1">
              <a:spLocks noChangeArrowheads="1"/>
            </p:cNvSpPr>
            <p:nvPr/>
          </p:nvSpPr>
          <p:spPr bwMode="auto">
            <a:xfrm>
              <a:off x="421848" y="4791101"/>
              <a:ext cx="473131" cy="276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700"/>
                </a:spcBef>
                <a:buClr>
                  <a:schemeClr val="tx2"/>
                </a:buClr>
                <a:buSzPct val="95000"/>
                <a:buFont typeface="Wingdings" pitchFamily="2" charset="2"/>
                <a:buChar char=""/>
                <a:defRPr sz="3000">
                  <a:solidFill>
                    <a:schemeClr val="tx1"/>
                  </a:solidFill>
                  <a:latin typeface="Corbe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Char char=""/>
                <a:defRPr sz="2600">
                  <a:solidFill>
                    <a:schemeClr val="tx1"/>
                  </a:solidFill>
                  <a:latin typeface="Corbe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"/>
                <a:defRPr sz="2400">
                  <a:solidFill>
                    <a:schemeClr val="tx1"/>
                  </a:solidFill>
                  <a:latin typeface="Corbe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3" pitchFamily="18" charset="2"/>
                <a:buChar char=""/>
                <a:defRPr sz="2200">
                  <a:solidFill>
                    <a:schemeClr val="tx1"/>
                  </a:solidFill>
                  <a:latin typeface="Corbe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EB80A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Corbe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</a:rPr>
                <a:t>ELSI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2072534"/>
      </p:ext>
    </p:extLst>
  </p:cSld>
  <p:clrMapOvr>
    <a:masterClrMapping/>
  </p:clrMapOvr>
  <p:transition advTm="980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40cebf7-dc2a-4347-a1a9-24cca7ea8de5" descr="2A6A4C6D-B6DD-4076-B55A-ED1F5990BFFB@v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5" t="16667" r="27812"/>
          <a:stretch/>
        </p:blipFill>
        <p:spPr bwMode="auto">
          <a:xfrm>
            <a:off x="457200" y="1147482"/>
            <a:ext cx="2560320" cy="2510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39dda8a1-6141-4722-a38a-4faded4b28c4" descr="C64F1538-E069-43C5-8DE9-3A3CED4F83DB@v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b="9375"/>
          <a:stretch/>
        </p:blipFill>
        <p:spPr bwMode="auto">
          <a:xfrm>
            <a:off x="5486400" y="1508760"/>
            <a:ext cx="3657600" cy="374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962aafda-9890-4402-b19e-e2a94bef3551" descr="FF9C0C27-BE42-4195-9B98-93C1D9AB6B31@vc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2" t="11030" r="23125"/>
          <a:stretch/>
        </p:blipFill>
        <p:spPr bwMode="auto">
          <a:xfrm>
            <a:off x="922020" y="4175760"/>
            <a:ext cx="2880360" cy="2426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d96220cc-c816-4d92-868e-6660b1434b5f" descr="A9B4AFC1-BA7F-426A-9879-8380B73CF61F@v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5989" r="22500"/>
          <a:stretch/>
        </p:blipFill>
        <p:spPr bwMode="auto">
          <a:xfrm>
            <a:off x="5181600" y="4297679"/>
            <a:ext cx="2682240" cy="2304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7fb35539-c774-46c5-835d-e190a3f1daa8" descr="AA33EAB8-71D0-41FD-AEA8-93B626C566BB@vc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19062"/>
          <a:stretch/>
        </p:blipFill>
        <p:spPr bwMode="auto">
          <a:xfrm>
            <a:off x="3006090" y="2402541"/>
            <a:ext cx="2727960" cy="273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d1a46eae-fb3e-47f6-96d8-5442a858a95d" descr="D3AD931A-38EA-4808-9453-6CC03C738E42@vcu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6" t="20615" r="19688"/>
          <a:stretch/>
        </p:blipFill>
        <p:spPr bwMode="auto">
          <a:xfrm>
            <a:off x="3200400" y="118585"/>
            <a:ext cx="2628900" cy="2171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altLang="en-US" b="1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23622351"/>
      </p:ext>
    </p:extLst>
  </p:cSld>
  <p:clrMapOvr>
    <a:masterClrMapping/>
  </p:clrMapOvr>
  <p:transition spd="slow" advTm="2922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66800"/>
            <a:ext cx="387985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38600" y="1311275"/>
            <a:ext cx="4927600" cy="5046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/>
                </a:solidFill>
                <a:latin typeface="Calibri"/>
                <a:ea typeface="ヒラギノ角ゴ Pro W3" pitchFamily="1" charset="-128"/>
                <a:cs typeface="Calibri"/>
              </a:rPr>
              <a:t>GTEx GOAL: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ヒラギノ角ゴ Pro W3" pitchFamily="1" charset="-128"/>
                <a:cs typeface="Calibri"/>
              </a:rPr>
              <a:t>to help unravel the complex interplay between genetic variation and gene expression across a wide range of non-diseased human tissues.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dirty="0">
                <a:solidFill>
                  <a:srgbClr val="000000"/>
                </a:solidFill>
                <a:latin typeface="Calibri"/>
                <a:ea typeface="ヒラギノ角ゴ Pro W3" pitchFamily="1" charset="-128"/>
                <a:cs typeface="Calibri"/>
              </a:rPr>
              <a:t>Atlas of gene expression &amp; </a:t>
            </a:r>
            <a:r>
              <a:rPr lang="en-US" sz="2200" dirty="0" err="1">
                <a:solidFill>
                  <a:srgbClr val="000000"/>
                </a:solidFill>
                <a:latin typeface="Calibri"/>
                <a:ea typeface="ヒラギノ角ゴ Pro W3" pitchFamily="1" charset="-128"/>
                <a:cs typeface="Calibri"/>
              </a:rPr>
              <a:t>eQTLs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ヒラギノ角ゴ Pro W3" pitchFamily="1" charset="-128"/>
                <a:cs typeface="Calibri"/>
              </a:rPr>
              <a:t> 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2200" dirty="0" err="1">
                <a:solidFill>
                  <a:srgbClr val="000000"/>
                </a:solidFill>
                <a:latin typeface="Calibri"/>
                <a:ea typeface="ヒラギノ角ゴ Pro W3" pitchFamily="1" charset="-128"/>
                <a:cs typeface="Calibri"/>
              </a:rPr>
              <a:t>Biobank</a:t>
            </a:r>
            <a:r>
              <a:rPr lang="en-US" sz="2200" dirty="0">
                <a:solidFill>
                  <a:srgbClr val="000000"/>
                </a:solidFill>
                <a:latin typeface="Calibri"/>
                <a:ea typeface="ヒラギノ角ゴ Pro W3" pitchFamily="1" charset="-128"/>
                <a:cs typeface="Calibri"/>
              </a:rPr>
              <a:t> of tissues, DNA, RNA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Calibri"/>
              <a:ea typeface="ヒラギノ角ゴ Pro W3" pitchFamily="1" charset="-128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schemeClr val="tx2"/>
                </a:solidFill>
                <a:latin typeface="Calibri"/>
                <a:ea typeface="ヒラギノ角ゴ Pro W3" pitchFamily="1" charset="-128"/>
                <a:cs typeface="Calibri"/>
              </a:rPr>
              <a:t>by end 2017: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200" dirty="0">
                <a:latin typeface="Calibri"/>
                <a:ea typeface="ヒラギノ角ゴ Pro W3" pitchFamily="1" charset="-128"/>
                <a:cs typeface="Calibri"/>
              </a:rPr>
              <a:t>~960 Postmortem Donors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200" dirty="0">
                <a:latin typeface="Calibri"/>
                <a:cs typeface="Calibri"/>
              </a:rPr>
              <a:t>WES &amp; WGS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200" dirty="0">
                <a:latin typeface="Calibri"/>
                <a:cs typeface="Calibri"/>
              </a:rPr>
              <a:t>RNA-</a:t>
            </a:r>
            <a:r>
              <a:rPr lang="en-US" sz="2200" dirty="0" err="1">
                <a:latin typeface="Calibri"/>
                <a:cs typeface="Calibri"/>
              </a:rPr>
              <a:t>Seq</a:t>
            </a:r>
            <a:r>
              <a:rPr lang="en-US" sz="2200" dirty="0">
                <a:latin typeface="Calibri"/>
                <a:cs typeface="Calibri"/>
              </a:rPr>
              <a:t> of ~30 tissues/donor (&gt;20,000 tissues)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200" dirty="0">
                <a:latin typeface="Calibri"/>
                <a:cs typeface="Calibri"/>
              </a:rPr>
              <a:t>Beyond Gene </a:t>
            </a:r>
            <a:r>
              <a:rPr lang="en-US" sz="2200" dirty="0" err="1">
                <a:latin typeface="Calibri"/>
                <a:cs typeface="Calibri"/>
              </a:rPr>
              <a:t>Exp</a:t>
            </a:r>
            <a:endParaRPr lang="en-US" sz="2200" dirty="0">
              <a:solidFill>
                <a:srgbClr val="558ED5"/>
              </a:solidFill>
              <a:latin typeface="Calibri"/>
              <a:ea typeface="ヒラギノ角ゴ Pro W3" pitchFamily="1" charset="-128"/>
              <a:cs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  <a:latin typeface="Calibri"/>
              <a:ea typeface="ヒラギノ角ゴ Pro W3" pitchFamily="1" charset="-128"/>
              <a:cs typeface="Calibri"/>
            </a:endParaRP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98425" y="117475"/>
            <a:ext cx="88677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cs typeface="Arial" pitchFamily="34" charset="0"/>
              </a:rPr>
              <a:t>GTEx = </a:t>
            </a:r>
            <a:r>
              <a:rPr lang="en-US" altLang="en-US" sz="4000" b="1" u="sng">
                <a:cs typeface="Arial" pitchFamily="34" charset="0"/>
              </a:rPr>
              <a:t>G</a:t>
            </a:r>
            <a:r>
              <a:rPr lang="en-US" altLang="en-US" sz="4000" b="1">
                <a:cs typeface="Arial" pitchFamily="34" charset="0"/>
              </a:rPr>
              <a:t>enotype-</a:t>
            </a:r>
            <a:r>
              <a:rPr lang="en-US" altLang="en-US" sz="4000" b="1" u="sng">
                <a:cs typeface="Arial" pitchFamily="34" charset="0"/>
              </a:rPr>
              <a:t>T</a:t>
            </a:r>
            <a:r>
              <a:rPr lang="en-US" altLang="en-US" sz="4000" b="1">
                <a:cs typeface="Arial" pitchFamily="34" charset="0"/>
              </a:rPr>
              <a:t>issue </a:t>
            </a:r>
            <a:r>
              <a:rPr lang="en-US" altLang="en-US" sz="4000" b="1" u="sng">
                <a:cs typeface="Arial" pitchFamily="34" charset="0"/>
              </a:rPr>
              <a:t>Ex</a:t>
            </a:r>
            <a:r>
              <a:rPr lang="en-US" altLang="en-US" sz="4000" b="1">
                <a:cs typeface="Arial" pitchFamily="34" charset="0"/>
              </a:rPr>
              <a:t>pression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443865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upload.wikimedia.org/wikipedia/commons/thumb/1/1f/US-NIH-NHGRI-Logo.svg/720px-US-NIH-NHGRI-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189663"/>
            <a:ext cx="1828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 for the National Institute of Mental Health (NIMH)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208713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1"/>
          <p:cNvSpPr>
            <a:spLocks noChangeArrowheads="1"/>
          </p:cNvSpPr>
          <p:nvPr/>
        </p:nvSpPr>
        <p:spPr bwMode="auto">
          <a:xfrm>
            <a:off x="4038600" y="7620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NIH Common Fund (commonfund.nih.gov/gtex)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587658"/>
      </p:ext>
    </p:extLst>
  </p:cSld>
  <p:clrMapOvr>
    <a:masterClrMapping/>
  </p:clrMapOvr>
  <p:transition advTm="1103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8425" y="117475"/>
            <a:ext cx="886777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>
                <a:cs typeface="Arial" pitchFamily="34" charset="0"/>
              </a:rPr>
              <a:t>Donor Demographics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4419600" y="6096000"/>
            <a:ext cx="546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Age</a:t>
            </a:r>
          </a:p>
        </p:txBody>
      </p:sp>
      <p:sp>
        <p:nvSpPr>
          <p:cNvPr id="26628" name="TextBox 10"/>
          <p:cNvSpPr txBox="1">
            <a:spLocks noChangeArrowheads="1"/>
          </p:cNvSpPr>
          <p:nvPr/>
        </p:nvSpPr>
        <p:spPr bwMode="auto">
          <a:xfrm rot="-5400000">
            <a:off x="-425450" y="3321050"/>
            <a:ext cx="122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Donors (N)</a:t>
            </a:r>
          </a:p>
        </p:txBody>
      </p:sp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476375"/>
            <a:ext cx="7688262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840509"/>
      </p:ext>
    </p:extLst>
  </p:cSld>
  <p:clrMapOvr>
    <a:masterClrMapping/>
  </p:clrMapOvr>
  <p:transition spd="med" advTm="2751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67558" y="304800"/>
            <a:ext cx="4994519" cy="4526303"/>
            <a:chOff x="25400" y="1143000"/>
            <a:chExt cx="4394200" cy="3657600"/>
          </a:xfrm>
        </p:grpSpPr>
        <p:sp>
          <p:nvSpPr>
            <p:cNvPr id="15" name="Rectangle 14"/>
            <p:cNvSpPr/>
            <p:nvPr/>
          </p:nvSpPr>
          <p:spPr>
            <a:xfrm>
              <a:off x="228600" y="1143000"/>
              <a:ext cx="41910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27663" name="Chart 15"/>
            <p:cNvGraphicFramePr>
              <a:graphicFrameLocks/>
            </p:cNvGraphicFramePr>
            <p:nvPr/>
          </p:nvGraphicFramePr>
          <p:xfrm>
            <a:off x="25400" y="1778000"/>
            <a:ext cx="4089400" cy="284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8" name="Chart" r:id="rId6" imgW="4090771" imgH="2840982" progId="Excel.Chart.8">
                    <p:embed/>
                  </p:oleObj>
                </mc:Choice>
                <mc:Fallback>
                  <p:oleObj name="Chart" r:id="rId6" imgW="4090771" imgH="2840982" progId="Excel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0" y="1778000"/>
                          <a:ext cx="4089400" cy="284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4" name="TextBox 1"/>
            <p:cNvSpPr txBox="1">
              <a:spLocks noChangeArrowheads="1"/>
            </p:cNvSpPr>
            <p:nvPr/>
          </p:nvSpPr>
          <p:spPr bwMode="auto">
            <a:xfrm>
              <a:off x="1143000" y="3246564"/>
              <a:ext cx="685800" cy="46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/>
                <a:t>66%</a:t>
              </a:r>
            </a:p>
          </p:txBody>
        </p:sp>
        <p:sp>
          <p:nvSpPr>
            <p:cNvPr id="27665" name="Rectangle 42"/>
            <p:cNvSpPr>
              <a:spLocks noChangeArrowheads="1"/>
            </p:cNvSpPr>
            <p:nvPr/>
          </p:nvSpPr>
          <p:spPr bwMode="auto">
            <a:xfrm>
              <a:off x="2976333" y="2362200"/>
              <a:ext cx="833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Female</a:t>
              </a:r>
            </a:p>
          </p:txBody>
        </p:sp>
        <p:sp>
          <p:nvSpPr>
            <p:cNvPr id="27666" name="Rectangle 42"/>
            <p:cNvSpPr>
              <a:spLocks noChangeArrowheads="1"/>
            </p:cNvSpPr>
            <p:nvPr/>
          </p:nvSpPr>
          <p:spPr bwMode="auto">
            <a:xfrm>
              <a:off x="537933" y="4069378"/>
              <a:ext cx="833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</a:rPr>
                <a:t>Male</a:t>
              </a:r>
            </a:p>
          </p:txBody>
        </p:sp>
      </p:grpSp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1295400"/>
          </a:xfrm>
        </p:spPr>
        <p:txBody>
          <a:bodyPr/>
          <a:lstStyle/>
          <a:p>
            <a:r>
              <a:rPr lang="en-US" altLang="en-US" b="1" smtClean="0"/>
              <a:t>Donors - Sex and Race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505200" y="2133600"/>
            <a:ext cx="5715000" cy="4400550"/>
            <a:chOff x="4267200" y="2743200"/>
            <a:chExt cx="4724400" cy="3790531"/>
          </a:xfrm>
        </p:grpSpPr>
        <p:sp>
          <p:nvSpPr>
            <p:cNvPr id="3" name="Rectangle 2"/>
            <p:cNvSpPr/>
            <p:nvPr/>
          </p:nvSpPr>
          <p:spPr>
            <a:xfrm>
              <a:off x="4724400" y="2743200"/>
              <a:ext cx="4191000" cy="36571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7654" name="Group 1"/>
            <p:cNvGrpSpPr>
              <a:grpSpLocks/>
            </p:cNvGrpSpPr>
            <p:nvPr/>
          </p:nvGrpSpPr>
          <p:grpSpPr bwMode="auto">
            <a:xfrm>
              <a:off x="4267200" y="2971800"/>
              <a:ext cx="4724400" cy="3561931"/>
              <a:chOff x="1935648" y="2971800"/>
              <a:chExt cx="4724400" cy="3561931"/>
            </a:xfrm>
          </p:grpSpPr>
          <p:graphicFrame>
            <p:nvGraphicFramePr>
              <p:cNvPr id="17" name="Chart 16"/>
              <p:cNvGraphicFramePr>
                <a:graphicFrameLocks/>
              </p:cNvGraphicFramePr>
              <p:nvPr/>
            </p:nvGraphicFramePr>
            <p:xfrm>
              <a:off x="1935648" y="3159753"/>
              <a:ext cx="4724400" cy="33739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grpSp>
            <p:nvGrpSpPr>
              <p:cNvPr id="27656" name="Group 2"/>
              <p:cNvGrpSpPr>
                <a:grpSpLocks/>
              </p:cNvGrpSpPr>
              <p:nvPr/>
            </p:nvGrpSpPr>
            <p:grpSpPr bwMode="auto">
              <a:xfrm>
                <a:off x="2754544" y="2971800"/>
                <a:ext cx="3103331" cy="2849563"/>
                <a:chOff x="143981" y="1997483"/>
                <a:chExt cx="2970697" cy="3557303"/>
              </a:xfrm>
            </p:grpSpPr>
            <p:sp>
              <p:nvSpPr>
                <p:cNvPr id="27658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1378489" y="4901711"/>
                  <a:ext cx="615473" cy="653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Arial" pitchFamily="34" charset="0"/>
                    </a:rPr>
                    <a:t>White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Arial" pitchFamily="34" charset="0"/>
                    </a:rPr>
                    <a:t>85%</a:t>
                  </a:r>
                </a:p>
              </p:txBody>
            </p:sp>
            <p:sp>
              <p:nvSpPr>
                <p:cNvPr id="27659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2092328" y="1997483"/>
                  <a:ext cx="1022350" cy="921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Arial" pitchFamily="34" charset="0"/>
                    </a:rPr>
                    <a:t>African American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Arial" pitchFamily="34" charset="0"/>
                    </a:rPr>
                    <a:t>13%</a:t>
                  </a:r>
                </a:p>
              </p:txBody>
            </p:sp>
            <p:sp>
              <p:nvSpPr>
                <p:cNvPr id="27660" name="Rectangle 41"/>
                <p:cNvSpPr>
                  <a:spLocks noChangeArrowheads="1"/>
                </p:cNvSpPr>
                <p:nvPr/>
              </p:nvSpPr>
              <p:spPr bwMode="auto">
                <a:xfrm>
                  <a:off x="1330328" y="2097178"/>
                  <a:ext cx="1273175" cy="3841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>
                      <a:solidFill>
                        <a:srgbClr val="000000"/>
                      </a:solidFill>
                      <a:latin typeface="Arial" pitchFamily="34" charset="0"/>
                    </a:rPr>
                    <a:t>Asian 1% </a:t>
                  </a:r>
                </a:p>
              </p:txBody>
            </p:sp>
            <p:sp>
              <p:nvSpPr>
                <p:cNvPr id="27661" name="Rectangle 42"/>
                <p:cNvSpPr>
                  <a:spLocks noChangeArrowheads="1"/>
                </p:cNvSpPr>
                <p:nvPr/>
              </p:nvSpPr>
              <p:spPr bwMode="auto">
                <a:xfrm>
                  <a:off x="143981" y="2547246"/>
                  <a:ext cx="1498292" cy="921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  <a:ea typeface="MS PGothic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dirty="0">
                      <a:solidFill>
                        <a:srgbClr val="000000"/>
                      </a:solidFill>
                      <a:latin typeface="Arial" pitchFamily="34" charset="0"/>
                    </a:rPr>
                    <a:t>American Indian/Alaska Native &lt;1% </a:t>
                  </a:r>
                </a:p>
              </p:txBody>
            </p:sp>
          </p:grpSp>
          <p:sp>
            <p:nvSpPr>
              <p:cNvPr id="27657" name="Rectangle 4"/>
              <p:cNvSpPr>
                <a:spLocks noChangeArrowheads="1"/>
              </p:cNvSpPr>
              <p:nvPr/>
            </p:nvSpPr>
            <p:spPr bwMode="auto">
              <a:xfrm>
                <a:off x="5486400" y="3843338"/>
                <a:ext cx="93166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itchFamily="34" charset="0"/>
                  </a:rPr>
                  <a:t>Unknown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>
                    <a:solidFill>
                      <a:srgbClr val="000000"/>
                    </a:solidFill>
                    <a:latin typeface="Arial" pitchFamily="34" charset="0"/>
                  </a:rPr>
                  <a:t> &lt;1% 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10360742"/>
      </p:ext>
    </p:extLst>
  </p:cSld>
  <p:clrMapOvr>
    <a:masterClrMapping/>
  </p:clrMapOvr>
  <p:transition spd="slow" advTm="15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1524000"/>
          <a:ext cx="6343650" cy="377983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114550"/>
                <a:gridCol w="2114550"/>
                <a:gridCol w="2114550"/>
              </a:tblGrid>
              <a:tr h="944959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Cause of Death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21 - 40</a:t>
                      </a:r>
                      <a:endParaRPr lang="en-US" sz="28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41</a:t>
                      </a:r>
                      <a:r>
                        <a:rPr lang="en-US" sz="2800" baseline="0" dirty="0" smtClean="0"/>
                        <a:t> - 70</a:t>
                      </a:r>
                      <a:endParaRPr lang="en-US" sz="2800" dirty="0"/>
                    </a:p>
                  </a:txBody>
                  <a:tcPr marT="45718" marB="45718" anchor="ctr"/>
                </a:tc>
              </a:tr>
              <a:tr h="518198">
                <a:tc>
                  <a:txBody>
                    <a:bodyPr/>
                    <a:lstStyle/>
                    <a:p>
                      <a:pPr lvl="0"/>
                      <a:r>
                        <a:rPr lang="en-US" sz="2800" dirty="0" smtClean="0"/>
                        <a:t>Stroke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18%</a:t>
                      </a:r>
                      <a:endParaRPr lang="en-US" sz="28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28%</a:t>
                      </a:r>
                      <a:endParaRPr lang="en-US" sz="2800" dirty="0"/>
                    </a:p>
                  </a:txBody>
                  <a:tcPr marT="45718" marB="45718" anchor="ctr"/>
                </a:tc>
              </a:tr>
              <a:tr h="518198">
                <a:tc>
                  <a:txBody>
                    <a:bodyPr/>
                    <a:lstStyle/>
                    <a:p>
                      <a:pPr lvl="0"/>
                      <a:r>
                        <a:rPr lang="en-US" sz="2800" dirty="0" smtClean="0"/>
                        <a:t>MI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5%</a:t>
                      </a:r>
                      <a:endParaRPr lang="en-US" sz="28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33%</a:t>
                      </a:r>
                      <a:endParaRPr lang="en-US" sz="2800" dirty="0"/>
                    </a:p>
                  </a:txBody>
                  <a:tcPr marT="45718" marB="45718" anchor="ctr"/>
                </a:tc>
              </a:tr>
              <a:tr h="179848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Trauma - Blunt Injury,</a:t>
                      </a:r>
                      <a:r>
                        <a:rPr lang="en-US" sz="2800" baseline="0" dirty="0" smtClean="0"/>
                        <a:t> MVA, Falls, GSW</a:t>
                      </a:r>
                      <a:endParaRPr lang="en-US" sz="2800" dirty="0"/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42%</a:t>
                      </a:r>
                      <a:endParaRPr lang="en-US" sz="2800" dirty="0"/>
                    </a:p>
                  </a:txBody>
                  <a:tcPr marT="45718" marB="4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8%</a:t>
                      </a:r>
                      <a:endParaRPr lang="en-US" sz="2800" dirty="0"/>
                    </a:p>
                  </a:txBody>
                  <a:tcPr marT="45718" marB="45718" anchor="ctr"/>
                </a:tc>
              </a:tr>
            </a:tbl>
          </a:graphicData>
        </a:graphic>
      </p:graphicFrame>
      <p:sp>
        <p:nvSpPr>
          <p:cNvPr id="28690" name="Rectangle 2"/>
          <p:cNvSpPr>
            <a:spLocks noChangeArrowheads="1"/>
          </p:cNvSpPr>
          <p:nvPr/>
        </p:nvSpPr>
        <p:spPr bwMode="auto">
          <a:xfrm>
            <a:off x="276225" y="134938"/>
            <a:ext cx="88677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cs typeface="Arial" pitchFamily="34" charset="0"/>
              </a:rPr>
              <a:t>Cause of Death</a:t>
            </a:r>
          </a:p>
        </p:txBody>
      </p:sp>
      <p:sp>
        <p:nvSpPr>
          <p:cNvPr id="5" name="Oval 4"/>
          <p:cNvSpPr/>
          <p:nvPr/>
        </p:nvSpPr>
        <p:spPr>
          <a:xfrm>
            <a:off x="4038600" y="40386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91250" y="2438400"/>
            <a:ext cx="1066800" cy="10668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7312632"/>
      </p:ext>
    </p:extLst>
  </p:cSld>
  <p:clrMapOvr>
    <a:masterClrMapping/>
  </p:clrMapOvr>
  <p:transition spd="slow" advTm="38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33650" y="990600"/>
          <a:ext cx="4229100" cy="3382965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114550"/>
                <a:gridCol w="2114550"/>
              </a:tblGrid>
              <a:tr h="77208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Hardy Scale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overall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5231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53%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4%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5333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25%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6%</a:t>
                      </a:r>
                    </a:p>
                  </a:txBody>
                  <a:tcPr marT="45713" marB="45713" anchor="ctr"/>
                </a:tc>
              </a:tr>
              <a:tr h="5181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US" sz="2800" dirty="0"/>
                    </a:p>
                  </a:txBody>
                  <a:tcPr marT="45713" marB="457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12%</a:t>
                      </a:r>
                      <a:endParaRPr lang="en-US" sz="2800" dirty="0"/>
                    </a:p>
                  </a:txBody>
                  <a:tcPr marT="45713" marB="45713" anchor="ctr"/>
                </a:tc>
              </a:tr>
            </a:tbl>
          </a:graphicData>
        </a:graphic>
      </p:graphicFrame>
      <p:sp>
        <p:nvSpPr>
          <p:cNvPr id="29714" name="Rectangle 2"/>
          <p:cNvSpPr>
            <a:spLocks noChangeArrowheads="1"/>
          </p:cNvSpPr>
          <p:nvPr/>
        </p:nvSpPr>
        <p:spPr bwMode="auto">
          <a:xfrm>
            <a:off x="276225" y="134938"/>
            <a:ext cx="8867775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en-US" altLang="en-US" sz="4000" b="1"/>
              <a:t>Death classification </a:t>
            </a:r>
          </a:p>
        </p:txBody>
      </p:sp>
      <p:sp>
        <p:nvSpPr>
          <p:cNvPr id="29715" name="Rectangle 2"/>
          <p:cNvSpPr>
            <a:spLocks noChangeArrowheads="1"/>
          </p:cNvSpPr>
          <p:nvPr/>
        </p:nvSpPr>
        <p:spPr bwMode="auto">
          <a:xfrm>
            <a:off x="152400" y="4724400"/>
            <a:ext cx="8991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0. Ventilator Case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1. Violent and fast death Deaths due to accident etc; terminal phase (TP) &lt; 10 min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2. Fast death of natural causes; sudden unexpected deaths; TP &lt; 1 hr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3. Intermediate death; 1&lt;TP&lt;24 hrs; patients who were ill but death was unexpected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/>
              <a:t>4. Slow death; TP&gt; 1 day, deaths that are not unexpected </a:t>
            </a:r>
          </a:p>
        </p:txBody>
      </p:sp>
      <p:sp>
        <p:nvSpPr>
          <p:cNvPr id="5" name="Oval 4"/>
          <p:cNvSpPr/>
          <p:nvPr/>
        </p:nvSpPr>
        <p:spPr>
          <a:xfrm>
            <a:off x="5181600" y="1600200"/>
            <a:ext cx="990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6934200" y="1738884"/>
            <a:ext cx="489204" cy="48463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6934200" y="2590800"/>
            <a:ext cx="685800" cy="1600200"/>
          </a:xfrm>
          <a:prstGeom prst="rightBrace">
            <a:avLst>
              <a:gd name="adj1" fmla="val 35000"/>
              <a:gd name="adj2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0" y="1796534"/>
            <a:ext cx="99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PMI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91205" y="3196243"/>
            <a:ext cx="137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Brain donors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9564517"/>
      </p:ext>
    </p:extLst>
  </p:cSld>
  <p:clrMapOvr>
    <a:masterClrMapping/>
  </p:clrMapOvr>
  <p:transition spd="slow" advTm="110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GTEx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GTEx Portal: an open access database of GTEx </a:t>
            </a:r>
            <a:r>
              <a:rPr lang="en-US" dirty="0" smtClean="0"/>
              <a:t>summary data: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www.gtexportal.org</a:t>
            </a:r>
            <a:endParaRPr lang="en-US" u="sng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1" r="1508" b="7472"/>
          <a:stretch/>
        </p:blipFill>
        <p:spPr bwMode="auto">
          <a:xfrm>
            <a:off x="457200" y="2057400"/>
            <a:ext cx="8543290" cy="360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791200"/>
            <a:ext cx="8543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Jared </a:t>
            </a:r>
            <a:r>
              <a:rPr lang="en-US" sz="3200" dirty="0" err="1" smtClean="0"/>
              <a:t>Nedzel</a:t>
            </a:r>
            <a:r>
              <a:rPr lang="en-US" sz="3200" dirty="0" smtClean="0"/>
              <a:t> for the </a:t>
            </a:r>
            <a:r>
              <a:rPr lang="en-US" sz="3200" dirty="0" err="1" smtClean="0"/>
              <a:t>GTEx</a:t>
            </a:r>
            <a:r>
              <a:rPr lang="en-US" sz="3200" dirty="0" smtClean="0"/>
              <a:t> portal</a:t>
            </a:r>
          </a:p>
          <a:p>
            <a:r>
              <a:rPr lang="en-US" sz="3200" dirty="0" smtClean="0"/>
              <a:t>Daniel </a:t>
            </a:r>
            <a:r>
              <a:rPr lang="en-US" sz="3200" dirty="0" err="1" smtClean="0"/>
              <a:t>Zerbino</a:t>
            </a:r>
            <a:r>
              <a:rPr lang="en-US" sz="3200" dirty="0" smtClean="0"/>
              <a:t> for </a:t>
            </a:r>
            <a:r>
              <a:rPr lang="en-US" sz="3200" dirty="0"/>
              <a:t>ENSEMBLE </a:t>
            </a:r>
          </a:p>
        </p:txBody>
      </p:sp>
    </p:spTree>
    <p:extLst>
      <p:ext uri="{BB962C8B-B14F-4D97-AF65-F5344CB8AC3E}">
        <p14:creationId xmlns:p14="http://schemas.microsoft.com/office/powerpoint/2010/main" val="11733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GTEx</a:t>
            </a:r>
            <a:r>
              <a:rPr lang="en-US" b="1" dirty="0" smtClean="0">
                <a:solidFill>
                  <a:schemeClr val="tx1"/>
                </a:solidFill>
              </a:rPr>
              <a:t> resources cont.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err="1" smtClean="0"/>
              <a:t>dbGaP</a:t>
            </a:r>
            <a:r>
              <a:rPr lang="en-US" dirty="0"/>
              <a:t>: controlled access of comprehensive </a:t>
            </a:r>
            <a:r>
              <a:rPr lang="en-US" dirty="0" err="1"/>
              <a:t>GTEx</a:t>
            </a:r>
            <a:r>
              <a:rPr lang="en-US" dirty="0"/>
              <a:t> clinical and raw sequencing data: </a:t>
            </a:r>
            <a:r>
              <a:rPr lang="en-US" u="sng" dirty="0">
                <a:hlinkClick r:id="rId2"/>
              </a:rPr>
              <a:t>http://www.ncbi.nlm.nih.gov/gap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7" r="1892" b="6789"/>
          <a:stretch/>
        </p:blipFill>
        <p:spPr bwMode="auto">
          <a:xfrm>
            <a:off x="457200" y="2590800"/>
            <a:ext cx="8510039" cy="352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83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b="1" smtClean="0"/>
              <a:t>Sample Access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6" t="23575" r="1234"/>
          <a:stretch>
            <a:fillRect/>
          </a:stretch>
        </p:blipFill>
        <p:spPr>
          <a:xfrm>
            <a:off x="71438" y="1219200"/>
            <a:ext cx="8996362" cy="4419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152400" y="4800600"/>
            <a:ext cx="8686800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00100" indent="-3429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Available Biospecimens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/>
              <a:t>PAXgene fixed, frozen tissue; PAXgene Fixed, Paraffin Embedded Tissue; RNA; DNA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/>
              <a:t>Flash frozen brain </a:t>
            </a:r>
          </a:p>
          <a:p>
            <a:pPr lvl="1"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en-US" sz="2400"/>
              <a:t>Lymphoblastoid and fibroblast cell lines </a:t>
            </a:r>
          </a:p>
        </p:txBody>
      </p:sp>
      <p:sp>
        <p:nvSpPr>
          <p:cNvPr id="30725" name="Rectangle 2"/>
          <p:cNvSpPr>
            <a:spLocks noChangeArrowheads="1"/>
          </p:cNvSpPr>
          <p:nvPr/>
        </p:nvSpPr>
        <p:spPr bwMode="auto">
          <a:xfrm>
            <a:off x="182563" y="685800"/>
            <a:ext cx="81625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0">
              <a:buNone/>
            </a:pPr>
            <a:r>
              <a:rPr lang="en-US" u="sng" dirty="0">
                <a:hlinkClick r:id="rId5"/>
              </a:rPr>
              <a:t>http://www.gtexportal.org/home/samplesPage</a:t>
            </a:r>
            <a:r>
              <a:rPr lang="en-US" u="sng" dirty="0"/>
              <a:t> </a:t>
            </a:r>
            <a:endParaRPr lang="en-US" u="sng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4355714"/>
      </p:ext>
    </p:extLst>
  </p:cSld>
  <p:clrMapOvr>
    <a:masterClrMapping/>
  </p:clrMapOvr>
  <p:transition spd="slow" advTm="157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0.6|3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467</Words>
  <Application>Microsoft Office PowerPoint</Application>
  <PresentationFormat>On-screen Show (4:3)</PresentationFormat>
  <Paragraphs>132</Paragraphs>
  <Slides>15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PowerPoint Presentation</vt:lpstr>
      <vt:lpstr>PowerPoint Presentation</vt:lpstr>
      <vt:lpstr>PowerPoint Presentation</vt:lpstr>
      <vt:lpstr>Donors - Sex and Race</vt:lpstr>
      <vt:lpstr>PowerPoint Presentation</vt:lpstr>
      <vt:lpstr>PowerPoint Presentation</vt:lpstr>
      <vt:lpstr>GTEx resources</vt:lpstr>
      <vt:lpstr>GTEx resources cont.</vt:lpstr>
      <vt:lpstr>Sample Access</vt:lpstr>
      <vt:lpstr>Sample Access cont.</vt:lpstr>
      <vt:lpstr>GTEx biospecimen collections SOPs</vt:lpstr>
      <vt:lpstr>GTEx histological image viewer</vt:lpstr>
      <vt:lpstr>Training videos  for consenting personnel</vt:lpstr>
      <vt:lpstr>PowerPoint Presentation</vt:lpstr>
      <vt:lpstr>Thank you!</vt:lpstr>
    </vt:vector>
  </TitlesOfParts>
  <Company>NHGRI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Simona Volpi</dc:creator>
  <cp:lastModifiedBy>Volpi, Simona (NIH/NHGRI) [E]</cp:lastModifiedBy>
  <cp:revision>18</cp:revision>
  <dcterms:created xsi:type="dcterms:W3CDTF">2016-07-07T17:09:49Z</dcterms:created>
  <dcterms:modified xsi:type="dcterms:W3CDTF">2016-07-15T13:58:50Z</dcterms:modified>
</cp:coreProperties>
</file>