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2" r:id="rId2"/>
    <p:sldId id="263" r:id="rId3"/>
    <p:sldId id="264" r:id="rId4"/>
    <p:sldId id="265" r:id="rId5"/>
    <p:sldId id="266" r:id="rId6"/>
    <p:sldId id="267" r:id="rId7"/>
    <p:sldId id="291" r:id="rId8"/>
    <p:sldId id="292" r:id="rId9"/>
    <p:sldId id="293" r:id="rId10"/>
    <p:sldId id="294" r:id="rId11"/>
    <p:sldId id="295" r:id="rId12"/>
    <p:sldId id="296" r:id="rId13"/>
    <p:sldId id="297" r:id="rId14"/>
    <p:sldId id="298" r:id="rId15"/>
    <p:sldId id="299"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autoAdjust="0"/>
    <p:restoredTop sz="94631"/>
  </p:normalViewPr>
  <p:slideViewPr>
    <p:cSldViewPr snapToGrid="0" snapToObjects="1">
      <p:cViewPr varScale="1">
        <p:scale>
          <a:sx n="107" d="100"/>
          <a:sy n="107" d="100"/>
        </p:scale>
        <p:origin x="192"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C99CB-1FE9-7F45-8428-3D3FC3088D7B}" type="datetimeFigureOut">
              <a:rPr lang="en-US" smtClean="0"/>
              <a:t>9/11/17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18813-5BC9-D14B-B03D-5817F0CF3A37}" type="slidenum">
              <a:rPr lang="en-US" smtClean="0"/>
              <a:t>‹#›</a:t>
            </a:fld>
            <a:endParaRPr lang="en-US"/>
          </a:p>
        </p:txBody>
      </p:sp>
    </p:spTree>
    <p:extLst>
      <p:ext uri="{BB962C8B-B14F-4D97-AF65-F5344CB8AC3E}">
        <p14:creationId xmlns:p14="http://schemas.microsoft.com/office/powerpoint/2010/main" val="211683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18813-5BC9-D14B-B03D-5817F0CF3A37}" type="slidenum">
              <a:rPr lang="en-US" smtClean="0"/>
              <a:t>1</a:t>
            </a:fld>
            <a:endParaRPr lang="en-US"/>
          </a:p>
        </p:txBody>
      </p:sp>
    </p:spTree>
    <p:extLst>
      <p:ext uri="{BB962C8B-B14F-4D97-AF65-F5344CB8AC3E}">
        <p14:creationId xmlns:p14="http://schemas.microsoft.com/office/powerpoint/2010/main" val="194000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C10C01D-FBD9-864C-9A02-7D87EAC90BD7}" type="slidenum">
              <a:rPr lang="en-US" altLang="en-US">
                <a:solidFill>
                  <a:srgbClr val="000000"/>
                </a:solidFill>
              </a:rPr>
              <a:pPr>
                <a:spcBef>
                  <a:spcPct val="0"/>
                </a:spcBef>
              </a:pPr>
              <a:t>16</a:t>
            </a:fld>
            <a:endParaRPr lang="en-US" altLang="en-US">
              <a:solidFill>
                <a:srgbClr val="000000"/>
              </a:solidFill>
            </a:endParaRPr>
          </a:p>
        </p:txBody>
      </p:sp>
    </p:spTree>
    <p:extLst>
      <p:ext uri="{BB962C8B-B14F-4D97-AF65-F5344CB8AC3E}">
        <p14:creationId xmlns:p14="http://schemas.microsoft.com/office/powerpoint/2010/main" val="85132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6C7675C-7957-2940-A7DE-E2714C94FDF1}" type="slidenum">
              <a:rPr lang="en-US" altLang="en-US">
                <a:solidFill>
                  <a:srgbClr val="000000"/>
                </a:solidFill>
              </a:rPr>
              <a:pPr>
                <a:spcBef>
                  <a:spcPct val="0"/>
                </a:spcBef>
              </a:pPr>
              <a:t>17</a:t>
            </a:fld>
            <a:endParaRPr lang="en-US" altLang="en-US">
              <a:solidFill>
                <a:srgbClr val="000000"/>
              </a:solidFill>
            </a:endParaRPr>
          </a:p>
        </p:txBody>
      </p:sp>
    </p:spTree>
    <p:extLst>
      <p:ext uri="{BB962C8B-B14F-4D97-AF65-F5344CB8AC3E}">
        <p14:creationId xmlns:p14="http://schemas.microsoft.com/office/powerpoint/2010/main" val="14636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D615BB-5B12-C140-867C-00D42D8923CE}"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163157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18813-5BC9-D14B-B03D-5817F0CF3A37}" type="slidenum">
              <a:rPr lang="en-US" smtClean="0"/>
              <a:t>6</a:t>
            </a:fld>
            <a:endParaRPr lang="en-US"/>
          </a:p>
        </p:txBody>
      </p:sp>
    </p:spTree>
    <p:extLst>
      <p:ext uri="{BB962C8B-B14F-4D97-AF65-F5344CB8AC3E}">
        <p14:creationId xmlns:p14="http://schemas.microsoft.com/office/powerpoint/2010/main" val="105180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a:t>
            </a:r>
            <a:r>
              <a:rPr lang="en-US" baseline="0" dirty="0"/>
              <a:t> represents an alternative approach to the mutation burden problem, which doesn’t rely on a statistical model, but instead on creating permutations of the variant and annotation data within a local genome context to get a sense of what the background mutation rate is, and evaluate mutation counts accordingly. Hence, this approach represents an empirical, nonparametric method for finding elevated mutation burdens. No knowledge of the underlying covariates that influence the mutation rate is necessary, we merely work with the variants as observed in the surrounding genome.</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7</a:t>
            </a:fld>
            <a:endParaRPr lang="en-US"/>
          </a:p>
        </p:txBody>
      </p:sp>
    </p:spTree>
    <p:extLst>
      <p:ext uri="{BB962C8B-B14F-4D97-AF65-F5344CB8AC3E}">
        <p14:creationId xmlns:p14="http://schemas.microsoft.com/office/powerpoint/2010/main" val="37029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this</a:t>
            </a:r>
            <a:r>
              <a:rPr lang="en-US" baseline="0" dirty="0"/>
              <a:t> method incorporates the annotation length l, the number of random bins we’re going to place in the surrounding genome, n, and two parameters that determine the boundaries of the local genome in which we place random bins, </a:t>
            </a:r>
            <a:r>
              <a:rPr lang="en-US" baseline="0" dirty="0" err="1"/>
              <a:t>d_min</a:t>
            </a:r>
            <a:r>
              <a:rPr lang="en-US" baseline="0" dirty="0"/>
              <a:t> and </a:t>
            </a:r>
            <a:r>
              <a:rPr lang="en-US" baseline="0" dirty="0" err="1"/>
              <a:t>d_max</a:t>
            </a:r>
            <a:r>
              <a:rPr lang="en-US" baseline="0" dirty="0"/>
              <a:t>. </a:t>
            </a:r>
            <a:r>
              <a:rPr lang="en-US" baseline="0" dirty="0" err="1"/>
              <a:t>d_max</a:t>
            </a:r>
            <a:r>
              <a:rPr lang="en-US" baseline="0" dirty="0"/>
              <a:t> has to be small enough that the background mutation rate is roughly constant, while </a:t>
            </a:r>
            <a:r>
              <a:rPr lang="en-US" baseline="0" dirty="0" err="1"/>
              <a:t>d_min</a:t>
            </a:r>
            <a:r>
              <a:rPr lang="en-US" baseline="0" dirty="0"/>
              <a:t> exists to ensure that, if there’s some transitionary region between the mutation rate of a and the mutation rate of the surrounding genome, that the signal from a won’t bleed into our analysis of the local genome context.</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8</a:t>
            </a:fld>
            <a:endParaRPr lang="en-US"/>
          </a:p>
        </p:txBody>
      </p:sp>
    </p:spTree>
    <p:extLst>
      <p:ext uri="{BB962C8B-B14F-4D97-AF65-F5344CB8AC3E}">
        <p14:creationId xmlns:p14="http://schemas.microsoft.com/office/powerpoint/2010/main" val="99430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version of MOAT operates on the idea of variant-based permutation. We place bins over the entire genome that each represent a local genome context, shuffle the variants in each bin, and track permuted variant counts for the annotation we’re studying.</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9</a:t>
            </a:fld>
            <a:endParaRPr lang="en-US"/>
          </a:p>
        </p:txBody>
      </p:sp>
    </p:spTree>
    <p:extLst>
      <p:ext uri="{BB962C8B-B14F-4D97-AF65-F5344CB8AC3E}">
        <p14:creationId xmlns:p14="http://schemas.microsoft.com/office/powerpoint/2010/main" val="29915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move the variants’ to new locations, we want to preserve the trinucleotide context of the variant, which includes the nucleotide where the variant occurs, and the two neighboring nucleotides on either side. To do this, we index every trinucleotide in the reference genome within the variant’s bin, and select one of these new locations with uniform probability, excluding the original variant site. With this, we maintain the mutation frequencies of the trinucleotides in each bin, and it ensures that the trinucleotide mutation rates are consistent in our permutations.</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10</a:t>
            </a:fld>
            <a:endParaRPr lang="en-US"/>
          </a:p>
        </p:txBody>
      </p:sp>
    </p:spTree>
    <p:extLst>
      <p:ext uri="{BB962C8B-B14F-4D97-AF65-F5344CB8AC3E}">
        <p14:creationId xmlns:p14="http://schemas.microsoft.com/office/powerpoint/2010/main" val="164701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mutation burden</a:t>
            </a:r>
            <a:r>
              <a:rPr lang="en-US" baseline="0" dirty="0"/>
              <a:t> is intended to help find the important stuff in cancer, we can also prioritize important parts of the genome with a functional impact analysis.</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13</a:t>
            </a:fld>
            <a:endParaRPr lang="en-US"/>
          </a:p>
        </p:txBody>
      </p:sp>
    </p:spTree>
    <p:extLst>
      <p:ext uri="{BB962C8B-B14F-4D97-AF65-F5344CB8AC3E}">
        <p14:creationId xmlns:p14="http://schemas.microsoft.com/office/powerpoint/2010/main" val="55389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that the list for</a:t>
            </a:r>
            <a:r>
              <a:rPr lang="en-US" baseline="0" dirty="0"/>
              <a:t> Funseq2 is longer than for mutation burden </a:t>
            </a:r>
            <a:r>
              <a:rPr lang="en-US" baseline="0" dirty="0">
                <a:sym typeface="Wingdings"/>
              </a:rPr>
              <a:t> higher false positive rate?</a:t>
            </a:r>
            <a:endParaRPr lang="en-US" dirty="0"/>
          </a:p>
        </p:txBody>
      </p:sp>
      <p:sp>
        <p:nvSpPr>
          <p:cNvPr id="4" name="Slide Number Placeholder 3"/>
          <p:cNvSpPr>
            <a:spLocks noGrp="1"/>
          </p:cNvSpPr>
          <p:nvPr>
            <p:ph type="sldNum" sz="quarter" idx="10"/>
          </p:nvPr>
        </p:nvSpPr>
        <p:spPr/>
        <p:txBody>
          <a:bodyPr/>
          <a:lstStyle/>
          <a:p>
            <a:fld id="{43E5EAAF-C01F-8141-903D-2DC401C902FA}" type="slidenum">
              <a:rPr lang="en-US" smtClean="0"/>
              <a:t>15</a:t>
            </a:fld>
            <a:endParaRPr lang="en-US"/>
          </a:p>
        </p:txBody>
      </p:sp>
    </p:spTree>
    <p:extLst>
      <p:ext uri="{BB962C8B-B14F-4D97-AF65-F5344CB8AC3E}">
        <p14:creationId xmlns:p14="http://schemas.microsoft.com/office/powerpoint/2010/main" val="46678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255060-E65F-F243-9F3B-19CC71A0FBD4}"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4997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2D294-7EDB-D842-BEA1-5874004B3C4B}"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43238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9F8E-FE66-BB49-9F28-C900D777CCA2}"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799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44B98-F678-894B-A55D-734DC44A7FA2}"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31084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8608E-CBD4-4047-B8FA-5C9B81F1C331}"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35704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B63A6-AD70-3849-A177-6532EBC4F7C2}"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80787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A61A8D-88D4-ED40-A322-16882E0E15B7}" type="datetime1">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4994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9BDD46-863A-9A48-8E70-053F5C7B990E}" type="datetime1">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65637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323A8-E349-BC47-9CEE-E82422E4E7AF}" type="datetime1">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2118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139C8-A7E7-7144-B7F3-898803498C92}"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88477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96AFF-9CB1-144D-9AA5-8E30E8AB720B}"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177711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36DD-7310-5A45-A1AB-79F6C1F41078}" type="datetime1">
              <a:rPr lang="en-US" smtClean="0"/>
              <a:t>9/11/17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7C7A-26C8-1B43-8ECC-471110291FEC}" type="slidenum">
              <a:rPr lang="en-US" smtClean="0"/>
              <a:t>‹#›</a:t>
            </a:fld>
            <a:endParaRPr lang="en-US"/>
          </a:p>
        </p:txBody>
      </p:sp>
    </p:spTree>
    <p:extLst>
      <p:ext uri="{BB962C8B-B14F-4D97-AF65-F5344CB8AC3E}">
        <p14:creationId xmlns:p14="http://schemas.microsoft.com/office/powerpoint/2010/main" val="16003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oleObject1.bin"/><Relationship Id="rId7" Type="http://schemas.openxmlformats.org/officeDocument/2006/relationships/image" Target="../media/image1.emf"/><Relationship Id="rId8" Type="http://schemas.openxmlformats.org/officeDocument/2006/relationships/oleObject" Target="../embeddings/oleObject2.bin"/><Relationship Id="rId9"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4.bin"/><Relationship Id="rId6" Type="http://schemas.openxmlformats.org/officeDocument/2006/relationships/image" Target="../media/image1.emf"/><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7.bin"/><Relationship Id="rId6" Type="http://schemas.openxmlformats.org/officeDocument/2006/relationships/image" Target="../media/image1.emf"/><Relationship Id="rId7" Type="http://schemas.openxmlformats.org/officeDocument/2006/relationships/oleObject" Target="../embeddings/oleObject8.bin"/><Relationship Id="rId8"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10.bin"/><Relationship Id="rId6" Type="http://schemas.openxmlformats.org/officeDocument/2006/relationships/image" Target="../media/image1.emf"/><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4"/>
          <p:cNvGrpSpPr>
            <a:grpSpLocks/>
          </p:cNvGrpSpPr>
          <p:nvPr/>
        </p:nvGrpSpPr>
        <p:grpSpPr bwMode="auto">
          <a:xfrm>
            <a:off x="1920876" y="696914"/>
            <a:ext cx="8270875" cy="5411787"/>
            <a:chOff x="396417" y="680758"/>
            <a:chExt cx="8271045" cy="5410550"/>
          </a:xfrm>
        </p:grpSpPr>
        <p:grpSp>
          <p:nvGrpSpPr>
            <p:cNvPr id="93187" name="Group 166"/>
            <p:cNvGrpSpPr>
              <a:grpSpLocks/>
            </p:cNvGrpSpPr>
            <p:nvPr/>
          </p:nvGrpSpPr>
          <p:grpSpPr bwMode="auto">
            <a:xfrm>
              <a:off x="396418" y="680758"/>
              <a:ext cx="8271044" cy="1586865"/>
              <a:chOff x="388768" y="680758"/>
              <a:chExt cx="8271044" cy="1586865"/>
            </a:xfrm>
          </p:grpSpPr>
          <p:grpSp>
            <p:nvGrpSpPr>
              <p:cNvPr id="93307" name="Group 167"/>
              <p:cNvGrpSpPr>
                <a:grpSpLocks/>
              </p:cNvGrpSpPr>
              <p:nvPr/>
            </p:nvGrpSpPr>
            <p:grpSpPr bwMode="auto">
              <a:xfrm>
                <a:off x="899691" y="680758"/>
                <a:ext cx="7760121" cy="1586865"/>
                <a:chOff x="899691" y="1047934"/>
                <a:chExt cx="7760121" cy="1586865"/>
              </a:xfrm>
            </p:grpSpPr>
            <p:grpSp>
              <p:nvGrpSpPr>
                <p:cNvPr id="93311" name="Group 171"/>
                <p:cNvGrpSpPr>
                  <a:grpSpLocks/>
                </p:cNvGrpSpPr>
                <p:nvPr/>
              </p:nvGrpSpPr>
              <p:grpSpPr bwMode="auto">
                <a:xfrm>
                  <a:off x="899691" y="1047934"/>
                  <a:ext cx="7760121" cy="348236"/>
                  <a:chOff x="899996" y="1047934"/>
                  <a:chExt cx="7760121" cy="348236"/>
                </a:xfrm>
              </p:grpSpPr>
              <p:cxnSp>
                <p:nvCxnSpPr>
                  <p:cNvPr id="141" name="Straight Connector 140"/>
                  <p:cNvCxnSpPr>
                    <a:cxnSpLocks noChangeShapeType="1"/>
                  </p:cNvCxnSpPr>
                  <p:nvPr/>
                </p:nvCxnSpPr>
                <p:spPr bwMode="auto">
                  <a:xfrm>
                    <a:off x="1093937" y="1222519"/>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23" name="Picture 183"/>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2" name="Group 172"/>
                <p:cNvGrpSpPr>
                  <a:grpSpLocks/>
                </p:cNvGrpSpPr>
                <p:nvPr/>
              </p:nvGrpSpPr>
              <p:grpSpPr bwMode="auto">
                <a:xfrm>
                  <a:off x="899691" y="1399516"/>
                  <a:ext cx="7760121" cy="348236"/>
                  <a:chOff x="899996" y="1047934"/>
                  <a:chExt cx="7760121" cy="348236"/>
                </a:xfrm>
              </p:grpSpPr>
              <p:cxnSp>
                <p:nvCxnSpPr>
                  <p:cNvPr id="139" name="Straight Connector 138"/>
                  <p:cNvCxnSpPr>
                    <a:cxnSpLocks noChangeShapeType="1"/>
                  </p:cNvCxnSpPr>
                  <p:nvPr/>
                </p:nvCxnSpPr>
                <p:spPr bwMode="auto">
                  <a:xfrm>
                    <a:off x="1093937" y="1223282"/>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21" name="Picture 181"/>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3" name="Group 173"/>
                <p:cNvGrpSpPr>
                  <a:grpSpLocks/>
                </p:cNvGrpSpPr>
                <p:nvPr/>
              </p:nvGrpSpPr>
              <p:grpSpPr bwMode="auto">
                <a:xfrm>
                  <a:off x="899691" y="1751098"/>
                  <a:ext cx="7760121" cy="348236"/>
                  <a:chOff x="899996" y="1047934"/>
                  <a:chExt cx="7760121" cy="348236"/>
                </a:xfrm>
              </p:grpSpPr>
              <p:cxnSp>
                <p:nvCxnSpPr>
                  <p:cNvPr id="137" name="Straight Connector 136"/>
                  <p:cNvCxnSpPr>
                    <a:cxnSpLocks noChangeShapeType="1"/>
                  </p:cNvCxnSpPr>
                  <p:nvPr/>
                </p:nvCxnSpPr>
                <p:spPr bwMode="auto">
                  <a:xfrm>
                    <a:off x="1093937" y="1222456"/>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19" name="Picture 17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4" name="Group 174"/>
                <p:cNvGrpSpPr>
                  <a:grpSpLocks/>
                </p:cNvGrpSpPr>
                <p:nvPr/>
              </p:nvGrpSpPr>
              <p:grpSpPr bwMode="auto">
                <a:xfrm>
                  <a:off x="899691" y="2286563"/>
                  <a:ext cx="7760121" cy="348236"/>
                  <a:chOff x="899996" y="1047934"/>
                  <a:chExt cx="7760121" cy="348236"/>
                </a:xfrm>
              </p:grpSpPr>
              <p:cxnSp>
                <p:nvCxnSpPr>
                  <p:cNvPr id="135" name="Straight Connector 134"/>
                  <p:cNvCxnSpPr>
                    <a:cxnSpLocks noChangeShapeType="1"/>
                  </p:cNvCxnSpPr>
                  <p:nvPr/>
                </p:nvCxnSpPr>
                <p:spPr bwMode="auto">
                  <a:xfrm>
                    <a:off x="1093937" y="1223444"/>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17" name="Picture 17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315" name="Picture 1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08" name="Group 168"/>
              <p:cNvGrpSpPr>
                <a:grpSpLocks/>
              </p:cNvGrpSpPr>
              <p:nvPr/>
            </p:nvGrpSpPr>
            <p:grpSpPr bwMode="auto">
              <a:xfrm>
                <a:off x="388768" y="759524"/>
                <a:ext cx="800539" cy="1454902"/>
                <a:chOff x="459543" y="1775465"/>
                <a:chExt cx="1138141" cy="1954688"/>
              </a:xfrm>
            </p:grpSpPr>
            <p:graphicFrame>
              <p:nvGraphicFramePr>
                <p:cNvPr id="93309"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302" name="Equation" r:id="rId6" imgW="355600" imgH="889000" progId="Equation.3">
                        <p:embed/>
                      </p:oleObj>
                    </mc:Choice>
                    <mc:Fallback>
                      <p:oleObj name="Equation" r:id="rId6"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310" name="TextBox 170"/>
                <p:cNvSpPr txBox="1">
                  <a:spLocks noChangeArrowheads="1"/>
                </p:cNvSpPr>
                <p:nvPr/>
              </p:nvSpPr>
              <p:spPr bwMode="auto">
                <a:xfrm rot="-5400000">
                  <a:off x="-136418" y="2551139"/>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3188" name="Group 184"/>
            <p:cNvGrpSpPr>
              <a:grpSpLocks/>
            </p:cNvGrpSpPr>
            <p:nvPr/>
          </p:nvGrpSpPr>
          <p:grpSpPr bwMode="auto">
            <a:xfrm>
              <a:off x="396417" y="2562001"/>
              <a:ext cx="8271045" cy="1586865"/>
              <a:chOff x="388767" y="680758"/>
              <a:chExt cx="8271045" cy="1586865"/>
            </a:xfrm>
          </p:grpSpPr>
          <p:grpSp>
            <p:nvGrpSpPr>
              <p:cNvPr id="93290" name="Group 185"/>
              <p:cNvGrpSpPr>
                <a:grpSpLocks/>
              </p:cNvGrpSpPr>
              <p:nvPr/>
            </p:nvGrpSpPr>
            <p:grpSpPr bwMode="auto">
              <a:xfrm>
                <a:off x="899691" y="680758"/>
                <a:ext cx="7760121" cy="1586865"/>
                <a:chOff x="899691" y="1047934"/>
                <a:chExt cx="7760121" cy="1586865"/>
              </a:xfrm>
            </p:grpSpPr>
            <p:grpSp>
              <p:nvGrpSpPr>
                <p:cNvPr id="93294" name="Group 189"/>
                <p:cNvGrpSpPr>
                  <a:grpSpLocks/>
                </p:cNvGrpSpPr>
                <p:nvPr/>
              </p:nvGrpSpPr>
              <p:grpSpPr bwMode="auto">
                <a:xfrm>
                  <a:off x="899691" y="1047934"/>
                  <a:ext cx="7760121" cy="348236"/>
                  <a:chOff x="899996" y="1047934"/>
                  <a:chExt cx="7760121" cy="348236"/>
                </a:xfrm>
              </p:grpSpPr>
              <p:cxnSp>
                <p:nvCxnSpPr>
                  <p:cNvPr id="124" name="Straight Connector 123"/>
                  <p:cNvCxnSpPr>
                    <a:cxnSpLocks noChangeShapeType="1"/>
                  </p:cNvCxnSpPr>
                  <p:nvPr/>
                </p:nvCxnSpPr>
                <p:spPr bwMode="auto">
                  <a:xfrm>
                    <a:off x="1093937" y="1210924"/>
                    <a:ext cx="7566180"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6" name="Picture 201"/>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5" name="Group 190"/>
                <p:cNvGrpSpPr>
                  <a:grpSpLocks/>
                </p:cNvGrpSpPr>
                <p:nvPr/>
              </p:nvGrpSpPr>
              <p:grpSpPr bwMode="auto">
                <a:xfrm>
                  <a:off x="899691" y="1399516"/>
                  <a:ext cx="7760121" cy="348236"/>
                  <a:chOff x="899996" y="1047934"/>
                  <a:chExt cx="7760121" cy="348236"/>
                </a:xfrm>
              </p:grpSpPr>
              <p:cxnSp>
                <p:nvCxnSpPr>
                  <p:cNvPr id="122" name="Straight Connector 121"/>
                  <p:cNvCxnSpPr>
                    <a:cxnSpLocks noChangeShapeType="1"/>
                  </p:cNvCxnSpPr>
                  <p:nvPr/>
                </p:nvCxnSpPr>
                <p:spPr bwMode="auto">
                  <a:xfrm>
                    <a:off x="1093937" y="1222796"/>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4" name="Picture 19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6" name="Group 191"/>
                <p:cNvGrpSpPr>
                  <a:grpSpLocks/>
                </p:cNvGrpSpPr>
                <p:nvPr/>
              </p:nvGrpSpPr>
              <p:grpSpPr bwMode="auto">
                <a:xfrm>
                  <a:off x="899691" y="1751098"/>
                  <a:ext cx="7760121" cy="348236"/>
                  <a:chOff x="899996" y="1047934"/>
                  <a:chExt cx="7760121" cy="348236"/>
                </a:xfrm>
              </p:grpSpPr>
              <p:cxnSp>
                <p:nvCxnSpPr>
                  <p:cNvPr id="120" name="Straight Connector 119"/>
                  <p:cNvCxnSpPr>
                    <a:cxnSpLocks noChangeShapeType="1"/>
                  </p:cNvCxnSpPr>
                  <p:nvPr/>
                </p:nvCxnSpPr>
                <p:spPr bwMode="auto">
                  <a:xfrm>
                    <a:off x="1093937" y="1221971"/>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2" name="Picture 19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7" name="Group 192"/>
                <p:cNvGrpSpPr>
                  <a:grpSpLocks/>
                </p:cNvGrpSpPr>
                <p:nvPr/>
              </p:nvGrpSpPr>
              <p:grpSpPr bwMode="auto">
                <a:xfrm>
                  <a:off x="899691" y="2286563"/>
                  <a:ext cx="7760121" cy="348236"/>
                  <a:chOff x="899996" y="1047934"/>
                  <a:chExt cx="7760121" cy="348236"/>
                </a:xfrm>
              </p:grpSpPr>
              <p:cxnSp>
                <p:nvCxnSpPr>
                  <p:cNvPr id="118" name="Straight Connector 117"/>
                  <p:cNvCxnSpPr>
                    <a:cxnSpLocks noChangeShapeType="1"/>
                  </p:cNvCxnSpPr>
                  <p:nvPr/>
                </p:nvCxnSpPr>
                <p:spPr bwMode="auto">
                  <a:xfrm>
                    <a:off x="1093937" y="1222959"/>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0" name="Picture 195"/>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98" name="Picture 1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1" name="Group 186"/>
              <p:cNvGrpSpPr>
                <a:grpSpLocks/>
              </p:cNvGrpSpPr>
              <p:nvPr/>
            </p:nvGrpSpPr>
            <p:grpSpPr bwMode="auto">
              <a:xfrm>
                <a:off x="388767" y="759524"/>
                <a:ext cx="800541" cy="1454902"/>
                <a:chOff x="459541" y="1775465"/>
                <a:chExt cx="1138143" cy="1954688"/>
              </a:xfrm>
            </p:grpSpPr>
            <p:graphicFrame>
              <p:nvGraphicFramePr>
                <p:cNvPr id="93292"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303"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93" name="TextBox 188"/>
                <p:cNvSpPr txBox="1">
                  <a:spLocks noChangeArrowheads="1"/>
                </p:cNvSpPr>
                <p:nvPr/>
              </p:nvSpPr>
              <p:spPr bwMode="auto">
                <a:xfrm rot="-5400000">
                  <a:off x="-136420" y="2548355"/>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3189" name="Group 202"/>
            <p:cNvGrpSpPr>
              <a:grpSpLocks/>
            </p:cNvGrpSpPr>
            <p:nvPr/>
          </p:nvGrpSpPr>
          <p:grpSpPr bwMode="auto">
            <a:xfrm>
              <a:off x="396418" y="4504443"/>
              <a:ext cx="8271044" cy="1586865"/>
              <a:chOff x="388768" y="680758"/>
              <a:chExt cx="8271044" cy="1586865"/>
            </a:xfrm>
          </p:grpSpPr>
          <p:grpSp>
            <p:nvGrpSpPr>
              <p:cNvPr id="93273" name="Group 203"/>
              <p:cNvGrpSpPr>
                <a:grpSpLocks/>
              </p:cNvGrpSpPr>
              <p:nvPr/>
            </p:nvGrpSpPr>
            <p:grpSpPr bwMode="auto">
              <a:xfrm>
                <a:off x="899691" y="680758"/>
                <a:ext cx="7760121" cy="1586865"/>
                <a:chOff x="899691" y="1047934"/>
                <a:chExt cx="7760121" cy="1586865"/>
              </a:xfrm>
            </p:grpSpPr>
            <p:grpSp>
              <p:nvGrpSpPr>
                <p:cNvPr id="93277" name="Group 207"/>
                <p:cNvGrpSpPr>
                  <a:grpSpLocks/>
                </p:cNvGrpSpPr>
                <p:nvPr/>
              </p:nvGrpSpPr>
              <p:grpSpPr bwMode="auto">
                <a:xfrm>
                  <a:off x="899691" y="1047934"/>
                  <a:ext cx="7760121" cy="348236"/>
                  <a:chOff x="899996" y="1047934"/>
                  <a:chExt cx="7760121" cy="348236"/>
                </a:xfrm>
              </p:grpSpPr>
              <p:cxnSp>
                <p:nvCxnSpPr>
                  <p:cNvPr id="107" name="Straight Connector 106"/>
                  <p:cNvCxnSpPr>
                    <a:cxnSpLocks noChangeShapeType="1"/>
                  </p:cNvCxnSpPr>
                  <p:nvPr/>
                </p:nvCxnSpPr>
                <p:spPr bwMode="auto">
                  <a:xfrm>
                    <a:off x="1093937" y="1222247"/>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9" name="Picture 21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8" name="Group 208"/>
                <p:cNvGrpSpPr>
                  <a:grpSpLocks/>
                </p:cNvGrpSpPr>
                <p:nvPr/>
              </p:nvGrpSpPr>
              <p:grpSpPr bwMode="auto">
                <a:xfrm>
                  <a:off x="899691" y="1399516"/>
                  <a:ext cx="7760121" cy="348236"/>
                  <a:chOff x="899996" y="1047934"/>
                  <a:chExt cx="7760121" cy="348236"/>
                </a:xfrm>
              </p:grpSpPr>
              <p:cxnSp>
                <p:nvCxnSpPr>
                  <p:cNvPr id="105" name="Straight Connector 104"/>
                  <p:cNvCxnSpPr>
                    <a:cxnSpLocks noChangeShapeType="1"/>
                  </p:cNvCxnSpPr>
                  <p:nvPr/>
                </p:nvCxnSpPr>
                <p:spPr bwMode="auto">
                  <a:xfrm>
                    <a:off x="1093937" y="1223010"/>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7" name="Picture 21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9" name="Group 209"/>
                <p:cNvGrpSpPr>
                  <a:grpSpLocks/>
                </p:cNvGrpSpPr>
                <p:nvPr/>
              </p:nvGrpSpPr>
              <p:grpSpPr bwMode="auto">
                <a:xfrm>
                  <a:off x="899691" y="1751098"/>
                  <a:ext cx="7760121" cy="348236"/>
                  <a:chOff x="899996" y="1047934"/>
                  <a:chExt cx="7760121" cy="348236"/>
                </a:xfrm>
              </p:grpSpPr>
              <p:cxnSp>
                <p:nvCxnSpPr>
                  <p:cNvPr id="103" name="Straight Connector 102"/>
                  <p:cNvCxnSpPr>
                    <a:cxnSpLocks noChangeShapeType="1"/>
                  </p:cNvCxnSpPr>
                  <p:nvPr/>
                </p:nvCxnSpPr>
                <p:spPr bwMode="auto">
                  <a:xfrm>
                    <a:off x="1093937" y="1222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5" name="Picture 215"/>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80" name="Group 210"/>
                <p:cNvGrpSpPr>
                  <a:grpSpLocks/>
                </p:cNvGrpSpPr>
                <p:nvPr/>
              </p:nvGrpSpPr>
              <p:grpSpPr bwMode="auto">
                <a:xfrm>
                  <a:off x="899691" y="2286563"/>
                  <a:ext cx="7760121" cy="348236"/>
                  <a:chOff x="899996" y="1047934"/>
                  <a:chExt cx="7760121" cy="348236"/>
                </a:xfrm>
              </p:grpSpPr>
              <p:cxnSp>
                <p:nvCxnSpPr>
                  <p:cNvPr id="101" name="Straight Connector 100"/>
                  <p:cNvCxnSpPr>
                    <a:cxnSpLocks noChangeShapeType="1"/>
                  </p:cNvCxnSpPr>
                  <p:nvPr/>
                </p:nvCxnSpPr>
                <p:spPr bwMode="auto">
                  <a:xfrm>
                    <a:off x="1093937" y="1223173"/>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3" name="Picture 213"/>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81" name="Picture 2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4" name="Group 204"/>
              <p:cNvGrpSpPr>
                <a:grpSpLocks/>
              </p:cNvGrpSpPr>
              <p:nvPr/>
            </p:nvGrpSpPr>
            <p:grpSpPr bwMode="auto">
              <a:xfrm>
                <a:off x="388768" y="759524"/>
                <a:ext cx="800539" cy="1454902"/>
                <a:chOff x="459543" y="1775465"/>
                <a:chExt cx="1138141" cy="1954688"/>
              </a:xfrm>
            </p:grpSpPr>
            <p:graphicFrame>
              <p:nvGraphicFramePr>
                <p:cNvPr id="93275"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304" name="Equation" r:id="rId9" imgW="355600" imgH="889000" progId="Equation.3">
                        <p:embed/>
                      </p:oleObj>
                    </mc:Choice>
                    <mc:Fallback>
                      <p:oleObj name="Equation" r:id="rId9"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76" name="TextBox 206"/>
                <p:cNvSpPr txBox="1">
                  <a:spLocks noChangeArrowheads="1"/>
                </p:cNvSpPr>
                <p:nvPr/>
              </p:nvSpPr>
              <p:spPr bwMode="auto">
                <a:xfrm rot="-5400000">
                  <a:off x="-136418" y="2550774"/>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3190" name="Group 220"/>
            <p:cNvGrpSpPr>
              <a:grpSpLocks/>
            </p:cNvGrpSpPr>
            <p:nvPr/>
          </p:nvGrpSpPr>
          <p:grpSpPr bwMode="auto">
            <a:xfrm>
              <a:off x="1331150" y="736934"/>
              <a:ext cx="7068264" cy="269470"/>
              <a:chOff x="1331150" y="736934"/>
              <a:chExt cx="7068264" cy="269470"/>
            </a:xfrm>
          </p:grpSpPr>
          <p:cxnSp>
            <p:nvCxnSpPr>
              <p:cNvPr id="79" name="Straight Connector 78"/>
              <p:cNvCxnSpPr>
                <a:cxnSpLocks noChangeShapeType="1"/>
              </p:cNvCxnSpPr>
              <p:nvPr/>
            </p:nvCxnSpPr>
            <p:spPr bwMode="auto">
              <a:xfrm>
                <a:off x="133147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247767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46223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324286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485262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83991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7389498"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721963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44015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9670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515583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654493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781178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10" name="Straight Connector 9"/>
            <p:cNvCxnSpPr>
              <a:cxnSpLocks noChangeShapeType="1"/>
            </p:cNvCxnSpPr>
            <p:nvPr/>
          </p:nvCxnSpPr>
          <p:spPr bwMode="auto">
            <a:xfrm>
              <a:off x="145212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18556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58288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363516"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97327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8229303"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656239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6087722"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540349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666717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699579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69430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134099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3153962"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47175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25238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4687518"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811817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7229157"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5976595"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6556044"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669574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88076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5598762"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337939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498914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845949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735616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657826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646873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668304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771018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726915"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485579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811182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722280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644491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6549693"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1588655"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4697043"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8302329"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064054"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6390940"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337304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839758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508563"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6541756"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9061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5014550"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8270579"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73815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6540168"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8545222"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626755"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266500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147903"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673702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6262351"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7257733" y="49184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363807"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6525881"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3317477" y="5246951"/>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5300306"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6557632"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8021337"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1477527"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998675"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587794"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5890868"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3186" name="Title 1"/>
          <p:cNvSpPr txBox="1">
            <a:spLocks/>
          </p:cNvSpPr>
          <p:nvPr/>
        </p:nvSpPr>
        <p:spPr bwMode="auto">
          <a:xfrm>
            <a:off x="2209800" y="-96838"/>
            <a:ext cx="7772400"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4000">
                <a:solidFill>
                  <a:srgbClr val="000000"/>
                </a:solidFill>
              </a:rPr>
              <a:t>Mutation recurrence</a:t>
            </a:r>
          </a:p>
        </p:txBody>
      </p:sp>
      <p:sp>
        <p:nvSpPr>
          <p:cNvPr id="2" name="Slide Number Placeholder 1"/>
          <p:cNvSpPr>
            <a:spLocks noGrp="1"/>
          </p:cNvSpPr>
          <p:nvPr>
            <p:ph type="sldNum" sz="quarter" idx="12"/>
          </p:nvPr>
        </p:nvSpPr>
        <p:spPr/>
        <p:txBody>
          <a:bodyPr/>
          <a:lstStyle/>
          <a:p>
            <a:fld id="{F29E7C7A-26C8-1B43-8ECC-471110291FEC}" type="slidenum">
              <a:rPr lang="en-US" smtClean="0"/>
              <a:t>1</a:t>
            </a:fld>
            <a:endParaRPr lang="en-US"/>
          </a:p>
        </p:txBody>
      </p:sp>
    </p:spTree>
    <p:extLst>
      <p:ext uri="{BB962C8B-B14F-4D97-AF65-F5344CB8AC3E}">
        <p14:creationId xmlns:p14="http://schemas.microsoft.com/office/powerpoint/2010/main" val="199713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MOAT-v: Variant-based Permutation</a:t>
            </a:r>
            <a:endParaRPr lang="en-US" dirty="0"/>
          </a:p>
        </p:txBody>
      </p:sp>
      <p:sp>
        <p:nvSpPr>
          <p:cNvPr id="3" name="Content Placeholder 2"/>
          <p:cNvSpPr>
            <a:spLocks noGrp="1"/>
          </p:cNvSpPr>
          <p:nvPr>
            <p:ph idx="1"/>
          </p:nvPr>
        </p:nvSpPr>
        <p:spPr/>
        <p:txBody>
          <a:bodyPr>
            <a:normAutofit/>
          </a:bodyPr>
          <a:lstStyle/>
          <a:p>
            <a:r>
              <a:rPr lang="en-US" sz="3200" dirty="0"/>
              <a:t>For each </a:t>
            </a:r>
            <a:r>
              <a:rPr lang="en-US" sz="3200" dirty="0" smtClean="0"/>
              <a:t>bin, </a:t>
            </a:r>
            <a:r>
              <a:rPr lang="en-US" sz="3200" dirty="0"/>
              <a:t>repeat </a:t>
            </a:r>
            <a:r>
              <a:rPr lang="en-US" sz="3200" i="1" dirty="0"/>
              <a:t>n</a:t>
            </a:r>
            <a:r>
              <a:rPr lang="en-US" sz="3200" dirty="0"/>
              <a:t> times:</a:t>
            </a:r>
          </a:p>
          <a:p>
            <a:pPr lvl="1"/>
            <a:r>
              <a:rPr lang="en-US" sz="2800" dirty="0"/>
              <a:t>Iterate through intersecting variants: pick a new location in </a:t>
            </a:r>
            <a:r>
              <a:rPr lang="en-US" sz="2800" dirty="0" smtClean="0"/>
              <a:t>the bin </a:t>
            </a:r>
            <a:r>
              <a:rPr lang="en-US" sz="2800" dirty="0"/>
              <a:t>that has the same trinucleotide context in the reference genome as the original variant location</a:t>
            </a:r>
          </a:p>
          <a:p>
            <a:pPr lvl="2"/>
            <a:r>
              <a:rPr lang="en-US" sz="2400" dirty="0"/>
              <a:t>Pick with uniform probability, excluding the original variant location as a possible new location</a:t>
            </a:r>
          </a:p>
        </p:txBody>
      </p:sp>
      <p:sp>
        <p:nvSpPr>
          <p:cNvPr id="4" name="Slide Number Placeholder 3"/>
          <p:cNvSpPr>
            <a:spLocks noGrp="1"/>
          </p:cNvSpPr>
          <p:nvPr>
            <p:ph type="sldNum" sz="quarter" idx="12"/>
          </p:nvPr>
        </p:nvSpPr>
        <p:spPr/>
        <p:txBody>
          <a:bodyPr/>
          <a:lstStyle/>
          <a:p>
            <a:fld id="{44F060AF-B61B-8141-8947-7E43BD1D209A}" type="slidenum">
              <a:rPr lang="en-US" smtClean="0"/>
              <a:t>10</a:t>
            </a:fld>
            <a:endParaRPr lang="en-US"/>
          </a:p>
        </p:txBody>
      </p:sp>
      <p:cxnSp>
        <p:nvCxnSpPr>
          <p:cNvPr id="25" name="Straight Connector 24"/>
          <p:cNvCxnSpPr/>
          <p:nvPr/>
        </p:nvCxnSpPr>
        <p:spPr>
          <a:xfrm>
            <a:off x="2216608" y="5569116"/>
            <a:ext cx="8229600" cy="18273"/>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152650" y="5715299"/>
            <a:ext cx="8424106" cy="461665"/>
          </a:xfrm>
          <a:prstGeom prst="rect">
            <a:avLst/>
          </a:prstGeom>
          <a:noFill/>
        </p:spPr>
        <p:txBody>
          <a:bodyPr wrap="square" rtlCol="0">
            <a:spAutoFit/>
          </a:bodyPr>
          <a:lstStyle/>
          <a:p>
            <a:r>
              <a:rPr lang="en-US" sz="2400"/>
              <a:t>CTTCAAGTTCTCAACTCCTGTCAATATCCCTTCCCCTCAACTTGACAATC</a:t>
            </a:r>
            <a:endParaRPr lang="en-US" sz="2400" dirty="0"/>
          </a:p>
        </p:txBody>
      </p:sp>
      <p:sp>
        <p:nvSpPr>
          <p:cNvPr id="27" name="TextBox 26"/>
          <p:cNvSpPr txBox="1"/>
          <p:nvPr/>
        </p:nvSpPr>
        <p:spPr>
          <a:xfrm>
            <a:off x="1762638" y="5578252"/>
            <a:ext cx="453970" cy="369332"/>
          </a:xfrm>
          <a:prstGeom prst="rect">
            <a:avLst/>
          </a:prstGeom>
          <a:noFill/>
        </p:spPr>
        <p:txBody>
          <a:bodyPr wrap="none" rtlCol="0">
            <a:spAutoFit/>
          </a:bodyPr>
          <a:lstStyle/>
          <a:p>
            <a:r>
              <a:rPr lang="en-US" dirty="0"/>
              <a:t>ref</a:t>
            </a:r>
          </a:p>
        </p:txBody>
      </p:sp>
      <p:sp>
        <p:nvSpPr>
          <p:cNvPr id="28" name="TextBox 27"/>
          <p:cNvSpPr txBox="1"/>
          <p:nvPr/>
        </p:nvSpPr>
        <p:spPr>
          <a:xfrm>
            <a:off x="1772118" y="4972332"/>
            <a:ext cx="428322" cy="369332"/>
          </a:xfrm>
          <a:prstGeom prst="rect">
            <a:avLst/>
          </a:prstGeom>
          <a:noFill/>
        </p:spPr>
        <p:txBody>
          <a:bodyPr wrap="none" rtlCol="0">
            <a:spAutoFit/>
          </a:bodyPr>
          <a:lstStyle/>
          <a:p>
            <a:r>
              <a:rPr lang="en-US" dirty="0"/>
              <a:t>alt</a:t>
            </a:r>
          </a:p>
        </p:txBody>
      </p:sp>
      <p:sp>
        <p:nvSpPr>
          <p:cNvPr id="29" name="TextBox 28"/>
          <p:cNvSpPr txBox="1"/>
          <p:nvPr/>
        </p:nvSpPr>
        <p:spPr>
          <a:xfrm>
            <a:off x="5721655" y="5018015"/>
            <a:ext cx="338554" cy="461665"/>
          </a:xfrm>
          <a:prstGeom prst="rect">
            <a:avLst/>
          </a:prstGeom>
          <a:noFill/>
        </p:spPr>
        <p:txBody>
          <a:bodyPr wrap="none" rtlCol="0">
            <a:spAutoFit/>
          </a:bodyPr>
          <a:lstStyle/>
          <a:p>
            <a:r>
              <a:rPr lang="en-US" sz="2400" dirty="0"/>
              <a:t>T</a:t>
            </a:r>
          </a:p>
        </p:txBody>
      </p:sp>
      <p:sp>
        <p:nvSpPr>
          <p:cNvPr id="30" name="Rectangle 29"/>
          <p:cNvSpPr/>
          <p:nvPr/>
        </p:nvSpPr>
        <p:spPr>
          <a:xfrm>
            <a:off x="5794752" y="5084887"/>
            <a:ext cx="182743" cy="10920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801362" y="5989391"/>
            <a:ext cx="337953" cy="461665"/>
          </a:xfrm>
          <a:prstGeom prst="rect">
            <a:avLst/>
          </a:prstGeom>
          <a:noFill/>
        </p:spPr>
        <p:txBody>
          <a:bodyPr wrap="none" rtlCol="0">
            <a:spAutoFit/>
          </a:bodyPr>
          <a:lstStyle/>
          <a:p>
            <a:r>
              <a:rPr lang="en-US" sz="2400" dirty="0"/>
              <a:t>*</a:t>
            </a:r>
          </a:p>
        </p:txBody>
      </p:sp>
      <p:sp>
        <p:nvSpPr>
          <p:cNvPr id="33" name="TextBox 32"/>
          <p:cNvSpPr txBox="1"/>
          <p:nvPr/>
        </p:nvSpPr>
        <p:spPr>
          <a:xfrm>
            <a:off x="4096940" y="6091304"/>
            <a:ext cx="337953" cy="461665"/>
          </a:xfrm>
          <a:prstGeom prst="rect">
            <a:avLst/>
          </a:prstGeom>
          <a:noFill/>
        </p:spPr>
        <p:txBody>
          <a:bodyPr wrap="none" rtlCol="0">
            <a:spAutoFit/>
          </a:bodyPr>
          <a:lstStyle/>
          <a:p>
            <a:r>
              <a:rPr lang="en-US" sz="2400" dirty="0"/>
              <a:t>*</a:t>
            </a:r>
          </a:p>
        </p:txBody>
      </p:sp>
      <p:sp>
        <p:nvSpPr>
          <p:cNvPr id="36" name="TextBox 35"/>
          <p:cNvSpPr txBox="1"/>
          <p:nvPr/>
        </p:nvSpPr>
        <p:spPr>
          <a:xfrm>
            <a:off x="8206067" y="5976904"/>
            <a:ext cx="337953" cy="461665"/>
          </a:xfrm>
          <a:prstGeom prst="rect">
            <a:avLst/>
          </a:prstGeom>
          <a:noFill/>
        </p:spPr>
        <p:txBody>
          <a:bodyPr wrap="none" rtlCol="0">
            <a:spAutoFit/>
          </a:bodyPr>
          <a:lstStyle/>
          <a:p>
            <a:r>
              <a:rPr lang="en-US" sz="2400" dirty="0"/>
              <a:t>*</a:t>
            </a:r>
          </a:p>
        </p:txBody>
      </p:sp>
      <p:sp>
        <p:nvSpPr>
          <p:cNvPr id="37" name="TextBox 36"/>
          <p:cNvSpPr txBox="1"/>
          <p:nvPr/>
        </p:nvSpPr>
        <p:spPr>
          <a:xfrm>
            <a:off x="9542334" y="5982183"/>
            <a:ext cx="337953" cy="461665"/>
          </a:xfrm>
          <a:prstGeom prst="rect">
            <a:avLst/>
          </a:prstGeom>
          <a:noFill/>
        </p:spPr>
        <p:txBody>
          <a:bodyPr wrap="none" rtlCol="0">
            <a:spAutoFit/>
          </a:bodyPr>
          <a:lstStyle/>
          <a:p>
            <a:r>
              <a:rPr lang="en-US" sz="2400" dirty="0"/>
              <a:t>*</a:t>
            </a:r>
          </a:p>
        </p:txBody>
      </p:sp>
      <p:sp>
        <p:nvSpPr>
          <p:cNvPr id="38" name="Rectangle 37"/>
          <p:cNvSpPr/>
          <p:nvPr/>
        </p:nvSpPr>
        <p:spPr>
          <a:xfrm>
            <a:off x="4167104" y="5074759"/>
            <a:ext cx="182743" cy="1092076"/>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096338" y="5018015"/>
            <a:ext cx="338554" cy="461665"/>
          </a:xfrm>
          <a:prstGeom prst="rect">
            <a:avLst/>
          </a:prstGeom>
          <a:noFill/>
        </p:spPr>
        <p:txBody>
          <a:bodyPr wrap="none" rtlCol="0">
            <a:spAutoFit/>
          </a:bodyPr>
          <a:lstStyle/>
          <a:p>
            <a:r>
              <a:rPr lang="en-US" sz="2400" dirty="0"/>
              <a:t>T</a:t>
            </a:r>
          </a:p>
        </p:txBody>
      </p:sp>
      <p:sp>
        <p:nvSpPr>
          <p:cNvPr id="40" name="TextBox 39"/>
          <p:cNvSpPr txBox="1"/>
          <p:nvPr/>
        </p:nvSpPr>
        <p:spPr>
          <a:xfrm>
            <a:off x="5088514" y="4764028"/>
            <a:ext cx="1622111" cy="369332"/>
          </a:xfrm>
          <a:prstGeom prst="rect">
            <a:avLst/>
          </a:prstGeom>
          <a:noFill/>
        </p:spPr>
        <p:txBody>
          <a:bodyPr wrap="none" rtlCol="0">
            <a:spAutoFit/>
          </a:bodyPr>
          <a:lstStyle/>
          <a:p>
            <a:r>
              <a:rPr lang="en-US" dirty="0">
                <a:solidFill>
                  <a:srgbClr val="FF0000"/>
                </a:solidFill>
              </a:rPr>
              <a:t>original variant</a:t>
            </a:r>
          </a:p>
        </p:txBody>
      </p:sp>
      <p:sp>
        <p:nvSpPr>
          <p:cNvPr id="41" name="TextBox 40"/>
          <p:cNvSpPr txBox="1"/>
          <p:nvPr/>
        </p:nvSpPr>
        <p:spPr>
          <a:xfrm>
            <a:off x="3654101" y="4750497"/>
            <a:ext cx="1318246" cy="369332"/>
          </a:xfrm>
          <a:prstGeom prst="rect">
            <a:avLst/>
          </a:prstGeom>
          <a:noFill/>
        </p:spPr>
        <p:txBody>
          <a:bodyPr wrap="none" rtlCol="0">
            <a:spAutoFit/>
          </a:bodyPr>
          <a:lstStyle/>
          <a:p>
            <a:r>
              <a:rPr lang="en-US">
                <a:solidFill>
                  <a:schemeClr val="accent6">
                    <a:lumMod val="50000"/>
                  </a:schemeClr>
                </a:solidFill>
              </a:rPr>
              <a:t>new </a:t>
            </a:r>
            <a:r>
              <a:rPr lang="en-US" dirty="0">
                <a:solidFill>
                  <a:schemeClr val="accent6">
                    <a:lumMod val="50000"/>
                  </a:schemeClr>
                </a:solidFill>
              </a:rPr>
              <a:t>variant</a:t>
            </a:r>
          </a:p>
        </p:txBody>
      </p:sp>
      <p:sp>
        <p:nvSpPr>
          <p:cNvPr id="42" name="TextBox 41"/>
          <p:cNvSpPr txBox="1"/>
          <p:nvPr/>
        </p:nvSpPr>
        <p:spPr>
          <a:xfrm>
            <a:off x="1524001" y="6488668"/>
            <a:ext cx="3961405" cy="369332"/>
          </a:xfrm>
          <a:prstGeom prst="rect">
            <a:avLst/>
          </a:prstGeom>
          <a:noFill/>
        </p:spPr>
        <p:txBody>
          <a:bodyPr wrap="none" rtlCol="0">
            <a:spAutoFit/>
          </a:bodyPr>
          <a:lstStyle/>
          <a:p>
            <a:r>
              <a:rPr lang="en-US" dirty="0"/>
              <a:t>* = candidates for variant’s </a:t>
            </a:r>
            <a:r>
              <a:rPr lang="en-US"/>
              <a:t>new location</a:t>
            </a:r>
            <a:endParaRPr lang="en-US" dirty="0"/>
          </a:p>
        </p:txBody>
      </p:sp>
    </p:spTree>
    <p:extLst>
      <p:ext uri="{BB962C8B-B14F-4D97-AF65-F5344CB8AC3E}">
        <p14:creationId xmlns:p14="http://schemas.microsoft.com/office/powerpoint/2010/main" val="64471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MOAT-s</a:t>
            </a:r>
          </a:p>
        </p:txBody>
      </p:sp>
      <p:sp>
        <p:nvSpPr>
          <p:cNvPr id="3" name="Content Placeholder 2"/>
          <p:cNvSpPr>
            <a:spLocks noGrp="1"/>
          </p:cNvSpPr>
          <p:nvPr>
            <p:ph idx="1"/>
          </p:nvPr>
        </p:nvSpPr>
        <p:spPr>
          <a:xfrm>
            <a:off x="838200" y="1821319"/>
            <a:ext cx="10515600" cy="4665662"/>
          </a:xfrm>
        </p:spPr>
        <p:txBody>
          <a:bodyPr>
            <a:normAutofit/>
          </a:bodyPr>
          <a:lstStyle/>
          <a:p>
            <a:r>
              <a:rPr lang="en-US" sz="3200" dirty="0"/>
              <a:t>A somatic variant simulator</a:t>
            </a:r>
          </a:p>
          <a:p>
            <a:pPr lvl="1"/>
            <a:r>
              <a:rPr lang="en-US" sz="2800" dirty="0"/>
              <a:t>Given a set of input variants, shuffle to new locations, taking genome structure into account</a:t>
            </a:r>
          </a:p>
          <a:p>
            <a:pPr lvl="1"/>
            <a:r>
              <a:rPr lang="en-US" sz="2800" dirty="0"/>
              <a:t>MOAT-v’s permutation step without the p-value calculations</a:t>
            </a:r>
          </a:p>
        </p:txBody>
      </p:sp>
      <p:sp>
        <p:nvSpPr>
          <p:cNvPr id="4" name="Slide Number Placeholder 3"/>
          <p:cNvSpPr>
            <a:spLocks noGrp="1"/>
          </p:cNvSpPr>
          <p:nvPr>
            <p:ph type="sldNum" sz="quarter" idx="12"/>
          </p:nvPr>
        </p:nvSpPr>
        <p:spPr/>
        <p:txBody>
          <a:bodyPr/>
          <a:lstStyle/>
          <a:p>
            <a:fld id="{4978CFAC-1FD5-9C4F-87A3-9352386EFE1B}" type="slidenum">
              <a:rPr lang="en-US" smtClean="0"/>
              <a:t>11</a:t>
            </a:fld>
            <a:endParaRPr lang="en-US"/>
          </a:p>
        </p:txBody>
      </p:sp>
    </p:spTree>
    <p:extLst>
      <p:ext uri="{BB962C8B-B14F-4D97-AF65-F5344CB8AC3E}">
        <p14:creationId xmlns:p14="http://schemas.microsoft.com/office/powerpoint/2010/main" val="76931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MOAT-s</a:t>
            </a:r>
            <a:endParaRPr lang="en-US" dirty="0"/>
          </a:p>
        </p:txBody>
      </p:sp>
      <p:sp>
        <p:nvSpPr>
          <p:cNvPr id="3" name="Content Placeholder 2"/>
          <p:cNvSpPr>
            <a:spLocks noGrp="1"/>
          </p:cNvSpPr>
          <p:nvPr>
            <p:ph idx="1"/>
          </p:nvPr>
        </p:nvSpPr>
        <p:spPr/>
        <p:txBody>
          <a:bodyPr>
            <a:normAutofit/>
          </a:bodyPr>
          <a:lstStyle/>
          <a:p>
            <a:r>
              <a:rPr lang="en-US" sz="2400" dirty="0"/>
              <a:t>Whole genome binning</a:t>
            </a:r>
          </a:p>
          <a:p>
            <a:endParaRPr lang="en-US" sz="2400" dirty="0"/>
          </a:p>
          <a:p>
            <a:r>
              <a:rPr lang="en-US" sz="2400" dirty="0"/>
              <a:t>Marking equivalence classes (bins with similar covariate vectors)</a:t>
            </a:r>
          </a:p>
          <a:p>
            <a:endParaRPr lang="en-US" sz="2400" dirty="0"/>
          </a:p>
          <a:p>
            <a:r>
              <a:rPr lang="en-US" sz="2400" dirty="0"/>
              <a:t>Overlaying variants (with tri-nucleotide indexing)</a:t>
            </a:r>
          </a:p>
          <a:p>
            <a:endParaRPr lang="en-US" sz="2400" dirty="0"/>
          </a:p>
          <a:p>
            <a:r>
              <a:rPr lang="en-US" sz="2400" dirty="0"/>
              <a:t>Shuffling variants</a:t>
            </a:r>
          </a:p>
          <a:p>
            <a:endParaRPr lang="en-US" sz="2400" dirty="0"/>
          </a:p>
        </p:txBody>
      </p:sp>
      <p:sp>
        <p:nvSpPr>
          <p:cNvPr id="4" name="Slide Number Placeholder 3"/>
          <p:cNvSpPr>
            <a:spLocks noGrp="1"/>
          </p:cNvSpPr>
          <p:nvPr>
            <p:ph type="sldNum" sz="quarter" idx="12"/>
          </p:nvPr>
        </p:nvSpPr>
        <p:spPr/>
        <p:txBody>
          <a:bodyPr/>
          <a:lstStyle/>
          <a:p>
            <a:fld id="{9D614B6B-3371-CC40-8E44-5A6E7331906D}" type="slidenum">
              <a:rPr lang="en-US" smtClean="0"/>
              <a:t>12</a:t>
            </a:fld>
            <a:endParaRPr lang="en-US"/>
          </a:p>
        </p:txBody>
      </p:sp>
      <p:grpSp>
        <p:nvGrpSpPr>
          <p:cNvPr id="35" name="Group 34"/>
          <p:cNvGrpSpPr/>
          <p:nvPr/>
        </p:nvGrpSpPr>
        <p:grpSpPr>
          <a:xfrm>
            <a:off x="839740" y="2266759"/>
            <a:ext cx="8067750" cy="261288"/>
            <a:chOff x="628650" y="2656466"/>
            <a:chExt cx="6875132" cy="222663"/>
          </a:xfrm>
        </p:grpSpPr>
        <p:sp>
          <p:nvSpPr>
            <p:cNvPr id="5" name="Rectangle 4"/>
            <p:cNvSpPr/>
            <p:nvPr/>
          </p:nvSpPr>
          <p:spPr>
            <a:xfrm>
              <a:off x="628650" y="2656467"/>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78286" y="2656466"/>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Rectangle 6"/>
            <p:cNvSpPr/>
            <p:nvPr/>
          </p:nvSpPr>
          <p:spPr>
            <a:xfrm>
              <a:off x="2916580" y="2656466"/>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66216" y="2656466"/>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9" name="Rectangle 8"/>
            <p:cNvSpPr/>
            <p:nvPr/>
          </p:nvSpPr>
          <p:spPr>
            <a:xfrm>
              <a:off x="5215852" y="2656466"/>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Rectangle 9"/>
            <p:cNvSpPr/>
            <p:nvPr/>
          </p:nvSpPr>
          <p:spPr>
            <a:xfrm>
              <a:off x="6365488" y="2656466"/>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grpSp>
      <p:grpSp>
        <p:nvGrpSpPr>
          <p:cNvPr id="37" name="Group 36"/>
          <p:cNvGrpSpPr/>
          <p:nvPr/>
        </p:nvGrpSpPr>
        <p:grpSpPr>
          <a:xfrm>
            <a:off x="839740" y="3170456"/>
            <a:ext cx="8067750" cy="261288"/>
            <a:chOff x="628650" y="3375883"/>
            <a:chExt cx="6875132" cy="222663"/>
          </a:xfrm>
        </p:grpSpPr>
        <p:sp>
          <p:nvSpPr>
            <p:cNvPr id="11" name="Rectangle 10"/>
            <p:cNvSpPr/>
            <p:nvPr/>
          </p:nvSpPr>
          <p:spPr>
            <a:xfrm>
              <a:off x="628650" y="3375884"/>
              <a:ext cx="1138294" cy="2226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778286" y="3375883"/>
              <a:ext cx="1138294" cy="2226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Rectangle 12"/>
            <p:cNvSpPr/>
            <p:nvPr/>
          </p:nvSpPr>
          <p:spPr>
            <a:xfrm>
              <a:off x="2916580" y="3375883"/>
              <a:ext cx="1138294" cy="2226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Rectangle 13"/>
            <p:cNvSpPr/>
            <p:nvPr/>
          </p:nvSpPr>
          <p:spPr>
            <a:xfrm>
              <a:off x="4066216" y="3375883"/>
              <a:ext cx="1138294" cy="2226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5" name="Rectangle 14"/>
            <p:cNvSpPr/>
            <p:nvPr/>
          </p:nvSpPr>
          <p:spPr>
            <a:xfrm>
              <a:off x="5215852" y="3375883"/>
              <a:ext cx="1138294" cy="2226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6" name="Rectangle 15"/>
            <p:cNvSpPr/>
            <p:nvPr/>
          </p:nvSpPr>
          <p:spPr>
            <a:xfrm>
              <a:off x="6365488" y="3375883"/>
              <a:ext cx="1138294" cy="2226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grpSp>
      <p:grpSp>
        <p:nvGrpSpPr>
          <p:cNvPr id="55" name="Group 54"/>
          <p:cNvGrpSpPr/>
          <p:nvPr/>
        </p:nvGrpSpPr>
        <p:grpSpPr>
          <a:xfrm>
            <a:off x="838200" y="3934801"/>
            <a:ext cx="8061972" cy="544244"/>
            <a:chOff x="628650" y="4810684"/>
            <a:chExt cx="6875132" cy="464123"/>
          </a:xfrm>
        </p:grpSpPr>
        <p:sp>
          <p:nvSpPr>
            <p:cNvPr id="29" name="Rectangle 28"/>
            <p:cNvSpPr/>
            <p:nvPr/>
          </p:nvSpPr>
          <p:spPr>
            <a:xfrm>
              <a:off x="628650" y="4921710"/>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778286"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1" name="Rectangle 30"/>
            <p:cNvSpPr/>
            <p:nvPr/>
          </p:nvSpPr>
          <p:spPr>
            <a:xfrm>
              <a:off x="2916580"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4066216"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3" name="Rectangle 32"/>
            <p:cNvSpPr/>
            <p:nvPr/>
          </p:nvSpPr>
          <p:spPr>
            <a:xfrm>
              <a:off x="5215852"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4" name="Rectangle 33"/>
            <p:cNvSpPr/>
            <p:nvPr/>
          </p:nvSpPr>
          <p:spPr>
            <a:xfrm>
              <a:off x="6365488"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36" name="Straight Connector 35"/>
            <p:cNvCxnSpPr/>
            <p:nvPr/>
          </p:nvCxnSpPr>
          <p:spPr>
            <a:xfrm>
              <a:off x="831029" y="481068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74881" y="481068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79999" y="481068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47767"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21502"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42056"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92171"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84051"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35924"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30352"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05818"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87746"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76727"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82858"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65668"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26611" y="483912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47423" y="483912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845518" y="4896932"/>
            <a:ext cx="8061972" cy="563897"/>
            <a:chOff x="628650" y="4805391"/>
            <a:chExt cx="6875132" cy="480883"/>
          </a:xfrm>
        </p:grpSpPr>
        <p:sp>
          <p:nvSpPr>
            <p:cNvPr id="70" name="Rectangle 69"/>
            <p:cNvSpPr/>
            <p:nvPr/>
          </p:nvSpPr>
          <p:spPr>
            <a:xfrm>
              <a:off x="628650" y="4921710"/>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1778286"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2" name="Rectangle 71"/>
            <p:cNvSpPr/>
            <p:nvPr/>
          </p:nvSpPr>
          <p:spPr>
            <a:xfrm>
              <a:off x="2916580"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4066216"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4" name="Rectangle 73"/>
            <p:cNvSpPr/>
            <p:nvPr/>
          </p:nvSpPr>
          <p:spPr>
            <a:xfrm>
              <a:off x="5215852"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5" name="Rectangle 74"/>
            <p:cNvSpPr/>
            <p:nvPr/>
          </p:nvSpPr>
          <p:spPr>
            <a:xfrm>
              <a:off x="6365488" y="4921709"/>
              <a:ext cx="1138294" cy="222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76" name="Straight Connector 75"/>
            <p:cNvCxnSpPr/>
            <p:nvPr/>
          </p:nvCxnSpPr>
          <p:spPr>
            <a:xfrm>
              <a:off x="3376804" y="480539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6893" y="4808040"/>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953562" y="4836476"/>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91244"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92153" y="4837310"/>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284719" y="4822985"/>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142609" y="4834453"/>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657080"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187332" y="4819586"/>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830352"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63155"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92799" y="484252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526289" y="484252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12692" y="4831054"/>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85395" y="4842521"/>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769274" y="4850588"/>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649270" y="4850588"/>
              <a:ext cx="0" cy="4356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8920791" y="4932868"/>
            <a:ext cx="343364" cy="369332"/>
          </a:xfrm>
          <a:prstGeom prst="rect">
            <a:avLst/>
          </a:prstGeom>
          <a:noFill/>
        </p:spPr>
        <p:txBody>
          <a:bodyPr wrap="none" rtlCol="0">
            <a:spAutoFit/>
          </a:bodyPr>
          <a:lstStyle/>
          <a:p>
            <a:r>
              <a:rPr lang="mr-IN" dirty="0"/>
              <a:t>…</a:t>
            </a:r>
            <a:endParaRPr lang="en-US" dirty="0"/>
          </a:p>
        </p:txBody>
      </p:sp>
      <p:sp>
        <p:nvSpPr>
          <p:cNvPr id="68" name="TextBox 67"/>
          <p:cNvSpPr txBox="1"/>
          <p:nvPr/>
        </p:nvSpPr>
        <p:spPr>
          <a:xfrm>
            <a:off x="8926896" y="3060080"/>
            <a:ext cx="343364" cy="369332"/>
          </a:xfrm>
          <a:prstGeom prst="rect">
            <a:avLst/>
          </a:prstGeom>
          <a:noFill/>
        </p:spPr>
        <p:txBody>
          <a:bodyPr wrap="none" rtlCol="0">
            <a:spAutoFit/>
          </a:bodyPr>
          <a:lstStyle/>
          <a:p>
            <a:r>
              <a:rPr lang="mr-IN" dirty="0"/>
              <a:t>…</a:t>
            </a:r>
            <a:endParaRPr lang="en-US" dirty="0"/>
          </a:p>
        </p:txBody>
      </p:sp>
      <p:sp>
        <p:nvSpPr>
          <p:cNvPr id="93" name="TextBox 92"/>
          <p:cNvSpPr txBox="1"/>
          <p:nvPr/>
        </p:nvSpPr>
        <p:spPr>
          <a:xfrm>
            <a:off x="8900792" y="3949226"/>
            <a:ext cx="343364" cy="369332"/>
          </a:xfrm>
          <a:prstGeom prst="rect">
            <a:avLst/>
          </a:prstGeom>
          <a:noFill/>
        </p:spPr>
        <p:txBody>
          <a:bodyPr wrap="none" rtlCol="0">
            <a:spAutoFit/>
          </a:bodyPr>
          <a:lstStyle/>
          <a:p>
            <a:r>
              <a:rPr lang="mr-IN" dirty="0"/>
              <a:t>…</a:t>
            </a:r>
            <a:endParaRPr lang="en-US" dirty="0"/>
          </a:p>
        </p:txBody>
      </p:sp>
      <p:sp>
        <p:nvSpPr>
          <p:cNvPr id="94" name="TextBox 93"/>
          <p:cNvSpPr txBox="1"/>
          <p:nvPr/>
        </p:nvSpPr>
        <p:spPr>
          <a:xfrm>
            <a:off x="8926896" y="2145680"/>
            <a:ext cx="343364" cy="369332"/>
          </a:xfrm>
          <a:prstGeom prst="rect">
            <a:avLst/>
          </a:prstGeom>
          <a:noFill/>
        </p:spPr>
        <p:txBody>
          <a:bodyPr wrap="none" rtlCol="0">
            <a:spAutoFit/>
          </a:bodyPr>
          <a:lstStyle/>
          <a:p>
            <a:r>
              <a:rPr lang="mr-IN" dirty="0"/>
              <a:t>…</a:t>
            </a:r>
            <a:endParaRPr lang="en-US" dirty="0"/>
          </a:p>
        </p:txBody>
      </p:sp>
    </p:spTree>
    <p:extLst>
      <p:ext uri="{BB962C8B-B14F-4D97-AF65-F5344CB8AC3E}">
        <p14:creationId xmlns:p14="http://schemas.microsoft.com/office/powerpoint/2010/main" val="202736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p:txBody>
          <a:bodyPr>
            <a:normAutofit/>
          </a:bodyPr>
          <a:lstStyle/>
          <a:p>
            <a:r>
              <a:rPr lang="en-US" dirty="0"/>
              <a:t>Funseq2</a:t>
            </a:r>
            <a:r>
              <a:rPr lang="en-US" baseline="30000" dirty="0"/>
              <a:t>1</a:t>
            </a:r>
            <a:r>
              <a:rPr lang="en-US" dirty="0"/>
              <a:t> integration with MOAT</a:t>
            </a:r>
          </a:p>
          <a:p>
            <a:pPr lvl="1"/>
            <a:r>
              <a:rPr lang="en-US" dirty="0"/>
              <a:t>Computational method developed in the Gerstein lab</a:t>
            </a:r>
          </a:p>
          <a:p>
            <a:pPr lvl="1"/>
            <a:r>
              <a:rPr lang="en-US" dirty="0"/>
              <a:t>Assesses the </a:t>
            </a:r>
            <a:r>
              <a:rPr lang="en-US" u="sng" dirty="0"/>
              <a:t>fun</a:t>
            </a:r>
            <a:r>
              <a:rPr lang="en-US" dirty="0"/>
              <a:t>ctional impact of whole genome </a:t>
            </a:r>
            <a:r>
              <a:rPr lang="en-US" u="sng" dirty="0"/>
              <a:t>seq</a:t>
            </a:r>
            <a:r>
              <a:rPr lang="en-US" dirty="0"/>
              <a:t>uence variants</a:t>
            </a:r>
          </a:p>
          <a:p>
            <a:pPr lvl="1"/>
            <a:r>
              <a:rPr lang="en-US" dirty="0"/>
              <a:t>Uses a vast range of coding and noncoding annotations to prioritize variants most likely to be associated with cancer</a:t>
            </a:r>
          </a:p>
          <a:p>
            <a:r>
              <a:rPr lang="en-US" dirty="0"/>
              <a:t>MOAT identifies input variants with significantly elevated </a:t>
            </a:r>
            <a:r>
              <a:rPr lang="en-US" dirty="0" err="1"/>
              <a:t>Funseq</a:t>
            </a:r>
            <a:r>
              <a:rPr lang="en-US" dirty="0"/>
              <a:t> scores</a:t>
            </a:r>
          </a:p>
          <a:p>
            <a:pPr lvl="1"/>
            <a:r>
              <a:rPr lang="en-US" dirty="0"/>
              <a:t>Computations performed alongside mutation burden analysis</a:t>
            </a:r>
          </a:p>
          <a:p>
            <a:pPr lvl="1"/>
            <a:r>
              <a:rPr lang="en-US" dirty="0"/>
              <a:t>Works with MOAT-a and MOAT-v</a:t>
            </a:r>
          </a:p>
          <a:p>
            <a:pPr lvl="1"/>
            <a:endParaRPr lang="en-US" dirty="0"/>
          </a:p>
        </p:txBody>
      </p:sp>
      <p:sp>
        <p:nvSpPr>
          <p:cNvPr id="4" name="Slide Number Placeholder 3"/>
          <p:cNvSpPr>
            <a:spLocks noGrp="1"/>
          </p:cNvSpPr>
          <p:nvPr>
            <p:ph type="sldNum" sz="quarter" idx="12"/>
          </p:nvPr>
        </p:nvSpPr>
        <p:spPr/>
        <p:txBody>
          <a:bodyPr/>
          <a:lstStyle/>
          <a:p>
            <a:fld id="{E096EE2F-5E8C-F248-8438-4B29E072397C}" type="slidenum">
              <a:rPr lang="en-US" smtClean="0"/>
              <a:t>13</a:t>
            </a:fld>
            <a:endParaRPr lang="en-US"/>
          </a:p>
        </p:txBody>
      </p:sp>
      <p:sp>
        <p:nvSpPr>
          <p:cNvPr id="5" name="TextBox 4"/>
          <p:cNvSpPr txBox="1"/>
          <p:nvPr/>
        </p:nvSpPr>
        <p:spPr>
          <a:xfrm>
            <a:off x="838200" y="6246559"/>
            <a:ext cx="8058150" cy="523220"/>
          </a:xfrm>
          <a:prstGeom prst="rect">
            <a:avLst/>
          </a:prstGeom>
          <a:noFill/>
        </p:spPr>
        <p:txBody>
          <a:bodyPr wrap="square" rtlCol="0">
            <a:spAutoFit/>
          </a:bodyPr>
          <a:lstStyle/>
          <a:p>
            <a:r>
              <a:rPr lang="en-US" sz="1400" dirty="0"/>
              <a:t>1. Fu, Y. et al. FunSeq2: a framework for prioritizing noncoding regulatory variants in cancer. Genome biology 15, 480 (2014).</a:t>
            </a:r>
          </a:p>
        </p:txBody>
      </p:sp>
    </p:spTree>
    <p:extLst>
      <p:ext uri="{BB962C8B-B14F-4D97-AF65-F5344CB8AC3E}">
        <p14:creationId xmlns:p14="http://schemas.microsoft.com/office/powerpoint/2010/main" val="184967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a:xfrm>
            <a:off x="2152650" y="2226468"/>
            <a:ext cx="7886700" cy="3963886"/>
          </a:xfrm>
        </p:spPr>
        <p:txBody>
          <a:bodyPr>
            <a:normAutofit fontScale="77500" lnSpcReduction="20000"/>
          </a:bodyPr>
          <a:lstStyle/>
          <a:p>
            <a:r>
              <a:rPr lang="en-US" dirty="0"/>
              <a:t>Run Funseq2 over the whole genome</a:t>
            </a:r>
          </a:p>
          <a:p>
            <a:pPr lvl="1"/>
            <a:r>
              <a:rPr lang="en-US" dirty="0"/>
              <a:t>Produce signal track that is the maximum score at each position</a:t>
            </a:r>
          </a:p>
          <a:p>
            <a:pPr lvl="1"/>
            <a:endParaRPr lang="en-US" dirty="0"/>
          </a:p>
          <a:p>
            <a:pPr lvl="1"/>
            <a:endParaRPr lang="en-US" dirty="0"/>
          </a:p>
          <a:p>
            <a:pPr lvl="1"/>
            <a:endParaRPr lang="en-US" dirty="0"/>
          </a:p>
          <a:p>
            <a:pPr lvl="1"/>
            <a:r>
              <a:rPr lang="en-US" dirty="0"/>
              <a:t>Calculate an annotation signal by summing the intersecting variants’ scores</a:t>
            </a:r>
          </a:p>
          <a:p>
            <a:pPr lvl="1"/>
            <a:endParaRPr lang="en-US" dirty="0"/>
          </a:p>
          <a:p>
            <a:pPr lvl="1"/>
            <a:endParaRPr lang="en-US" dirty="0"/>
          </a:p>
          <a:p>
            <a:pPr lvl="1"/>
            <a:r>
              <a:rPr lang="en-US" dirty="0"/>
              <a:t>Use the same procedure on permuted data</a:t>
            </a:r>
          </a:p>
          <a:p>
            <a:pPr lvl="1"/>
            <a:endParaRPr lang="en-US" dirty="0"/>
          </a:p>
          <a:p>
            <a:pPr lvl="1"/>
            <a:endParaRPr lang="en-US" dirty="0"/>
          </a:p>
          <a:p>
            <a:pPr lvl="1"/>
            <a:endParaRPr lang="en-US" dirty="0"/>
          </a:p>
          <a:p>
            <a:pPr lvl="1"/>
            <a:r>
              <a:rPr lang="en-US" dirty="0"/>
              <a:t>These are background scores to determine if the observed score is significantly elevated</a:t>
            </a:r>
          </a:p>
        </p:txBody>
      </p:sp>
      <p:sp>
        <p:nvSpPr>
          <p:cNvPr id="4" name="Slide Number Placeholder 3"/>
          <p:cNvSpPr>
            <a:spLocks noGrp="1"/>
          </p:cNvSpPr>
          <p:nvPr>
            <p:ph type="sldNum" sz="quarter" idx="12"/>
          </p:nvPr>
        </p:nvSpPr>
        <p:spPr/>
        <p:txBody>
          <a:bodyPr/>
          <a:lstStyle/>
          <a:p>
            <a:fld id="{9D614B6B-3371-CC40-8E44-5A6E7331906D}" type="slidenum">
              <a:rPr lang="en-US" smtClean="0"/>
              <a:t>14</a:t>
            </a:fld>
            <a:endParaRPr lang="en-US"/>
          </a:p>
        </p:txBody>
      </p:sp>
      <p:cxnSp>
        <p:nvCxnSpPr>
          <p:cNvPr id="8" name="Straight Connector 7"/>
          <p:cNvCxnSpPr/>
          <p:nvPr/>
        </p:nvCxnSpPr>
        <p:spPr>
          <a:xfrm>
            <a:off x="2040368" y="3479426"/>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52650" y="3245449"/>
            <a:ext cx="121696" cy="2339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274347" y="3144246"/>
            <a:ext cx="112283" cy="3351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388647" y="3144246"/>
            <a:ext cx="112283" cy="3351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503620" y="3067948"/>
            <a:ext cx="101525" cy="4114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601781" y="3003401"/>
            <a:ext cx="115646" cy="4773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714066" y="2902199"/>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812229" y="2903542"/>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910392" y="2904883"/>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3008556" y="3003400"/>
            <a:ext cx="98163" cy="478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3106717" y="3067948"/>
            <a:ext cx="94802" cy="4155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3204881" y="3144245"/>
            <a:ext cx="91440" cy="3324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303044" y="3245449"/>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3393138" y="3246790"/>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3483233" y="3248133"/>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571986" y="3248131"/>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3660735" y="3309994"/>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3758898" y="3311335"/>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3855718" y="3311337"/>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3953881" y="3374539"/>
            <a:ext cx="106904" cy="108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4060113" y="3367812"/>
            <a:ext cx="106904" cy="108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4173070" y="3442428"/>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4279302" y="3443771"/>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4392258" y="3443769"/>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p:cNvGrpSpPr/>
          <p:nvPr/>
        </p:nvGrpSpPr>
        <p:grpSpPr>
          <a:xfrm flipH="1">
            <a:off x="6071124" y="2904870"/>
            <a:ext cx="2345837" cy="581255"/>
            <a:chOff x="6062830" y="2730158"/>
            <a:chExt cx="3127783" cy="775007"/>
          </a:xfrm>
        </p:grpSpPr>
        <p:sp>
          <p:nvSpPr>
            <p:cNvPr id="32" name="Rectangle 31"/>
            <p:cNvSpPr/>
            <p:nvPr/>
          </p:nvSpPr>
          <p:spPr>
            <a:xfrm>
              <a:off x="6062830" y="3187825"/>
              <a:ext cx="162261" cy="3119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6225091" y="3052888"/>
              <a:ext cx="149711" cy="4469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6377491" y="3052888"/>
              <a:ext cx="149711" cy="4469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6530788" y="2951157"/>
              <a:ext cx="135367" cy="5486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6661672" y="2865095"/>
              <a:ext cx="154194" cy="636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6811383" y="2730158"/>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6942267" y="2731949"/>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7073151" y="2733737"/>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7204036" y="2865095"/>
              <a:ext cx="130884" cy="6382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7334920" y="2951156"/>
              <a:ext cx="126402" cy="5540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7465804" y="3052888"/>
              <a:ext cx="121920" cy="4433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7596688" y="3187825"/>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7716814" y="3189613"/>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7836940" y="3191403"/>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7955278" y="3191401"/>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8073610" y="3273886"/>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p:cNvSpPr/>
            <p:nvPr/>
          </p:nvSpPr>
          <p:spPr>
            <a:xfrm>
              <a:off x="8204494" y="3275674"/>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p:nvSpPr>
          <p:spPr>
            <a:xfrm>
              <a:off x="8333588" y="3275677"/>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8464472" y="3359947"/>
              <a:ext cx="142538" cy="1452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8606114" y="3350977"/>
              <a:ext cx="142538" cy="1452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8756722" y="3450463"/>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p:nvSpPr>
          <p:spPr>
            <a:xfrm>
              <a:off x="8898364" y="3452254"/>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9048972" y="3452251"/>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6" name="TextBox 55"/>
          <p:cNvSpPr txBox="1"/>
          <p:nvPr/>
        </p:nvSpPr>
        <p:spPr>
          <a:xfrm>
            <a:off x="2953267" y="2777200"/>
            <a:ext cx="360996" cy="300082"/>
          </a:xfrm>
          <a:prstGeom prst="rect">
            <a:avLst/>
          </a:prstGeom>
          <a:noFill/>
        </p:spPr>
        <p:txBody>
          <a:bodyPr wrap="none" rtlCol="0">
            <a:spAutoFit/>
          </a:bodyPr>
          <a:lstStyle/>
          <a:p>
            <a:r>
              <a:rPr lang="en-US" sz="1350" dirty="0"/>
              <a:t>80</a:t>
            </a:r>
          </a:p>
        </p:txBody>
      </p:sp>
      <p:sp>
        <p:nvSpPr>
          <p:cNvPr id="57" name="TextBox 56"/>
          <p:cNvSpPr txBox="1"/>
          <p:nvPr/>
        </p:nvSpPr>
        <p:spPr>
          <a:xfrm>
            <a:off x="7303725" y="2785269"/>
            <a:ext cx="360996" cy="300082"/>
          </a:xfrm>
          <a:prstGeom prst="rect">
            <a:avLst/>
          </a:prstGeom>
          <a:noFill/>
        </p:spPr>
        <p:txBody>
          <a:bodyPr wrap="none" rtlCol="0">
            <a:spAutoFit/>
          </a:bodyPr>
          <a:lstStyle/>
          <a:p>
            <a:r>
              <a:rPr lang="en-US" sz="1350" dirty="0"/>
              <a:t>80</a:t>
            </a:r>
          </a:p>
        </p:txBody>
      </p:sp>
      <p:sp>
        <p:nvSpPr>
          <p:cNvPr id="58" name="TextBox 57"/>
          <p:cNvSpPr txBox="1"/>
          <p:nvPr/>
        </p:nvSpPr>
        <p:spPr>
          <a:xfrm>
            <a:off x="8240988" y="3028661"/>
            <a:ext cx="360996" cy="300082"/>
          </a:xfrm>
          <a:prstGeom prst="rect">
            <a:avLst/>
          </a:prstGeom>
          <a:noFill/>
        </p:spPr>
        <p:txBody>
          <a:bodyPr wrap="none" rtlCol="0">
            <a:spAutoFit/>
          </a:bodyPr>
          <a:lstStyle/>
          <a:p>
            <a:r>
              <a:rPr lang="en-US" sz="1350" dirty="0"/>
              <a:t>50</a:t>
            </a:r>
          </a:p>
        </p:txBody>
      </p:sp>
      <p:sp>
        <p:nvSpPr>
          <p:cNvPr id="59" name="TextBox 58"/>
          <p:cNvSpPr txBox="1"/>
          <p:nvPr/>
        </p:nvSpPr>
        <p:spPr>
          <a:xfrm>
            <a:off x="2020116" y="3027604"/>
            <a:ext cx="360996" cy="300082"/>
          </a:xfrm>
          <a:prstGeom prst="rect">
            <a:avLst/>
          </a:prstGeom>
          <a:noFill/>
        </p:spPr>
        <p:txBody>
          <a:bodyPr wrap="none" rtlCol="0">
            <a:spAutoFit/>
          </a:bodyPr>
          <a:lstStyle/>
          <a:p>
            <a:r>
              <a:rPr lang="en-US" sz="1350" dirty="0"/>
              <a:t>50</a:t>
            </a:r>
          </a:p>
        </p:txBody>
      </p:sp>
      <p:sp>
        <p:nvSpPr>
          <p:cNvPr id="60" name="TextBox 59"/>
          <p:cNvSpPr txBox="1"/>
          <p:nvPr/>
        </p:nvSpPr>
        <p:spPr>
          <a:xfrm>
            <a:off x="6301156" y="3149800"/>
            <a:ext cx="360996" cy="300082"/>
          </a:xfrm>
          <a:prstGeom prst="rect">
            <a:avLst/>
          </a:prstGeom>
          <a:noFill/>
        </p:spPr>
        <p:txBody>
          <a:bodyPr wrap="none" rtlCol="0">
            <a:spAutoFit/>
          </a:bodyPr>
          <a:lstStyle/>
          <a:p>
            <a:r>
              <a:rPr lang="en-US" sz="1350" dirty="0"/>
              <a:t>2</a:t>
            </a:r>
            <a:r>
              <a:rPr lang="en-US" sz="1350"/>
              <a:t>0</a:t>
            </a:r>
            <a:endParaRPr lang="en-US" sz="1350" dirty="0"/>
          </a:p>
        </p:txBody>
      </p:sp>
      <p:sp>
        <p:nvSpPr>
          <p:cNvPr id="61" name="TextBox 60"/>
          <p:cNvSpPr txBox="1"/>
          <p:nvPr/>
        </p:nvSpPr>
        <p:spPr>
          <a:xfrm>
            <a:off x="3962971" y="3145498"/>
            <a:ext cx="360996" cy="300082"/>
          </a:xfrm>
          <a:prstGeom prst="rect">
            <a:avLst/>
          </a:prstGeom>
          <a:noFill/>
        </p:spPr>
        <p:txBody>
          <a:bodyPr wrap="none" rtlCol="0">
            <a:spAutoFit/>
          </a:bodyPr>
          <a:lstStyle/>
          <a:p>
            <a:r>
              <a:rPr lang="en-US" sz="1350" dirty="0"/>
              <a:t>2</a:t>
            </a:r>
            <a:r>
              <a:rPr lang="en-US" sz="1350"/>
              <a:t>0</a:t>
            </a:r>
            <a:endParaRPr lang="en-US" sz="1350" dirty="0"/>
          </a:p>
        </p:txBody>
      </p:sp>
      <p:cxnSp>
        <p:nvCxnSpPr>
          <p:cNvPr id="62" name="Straight Connector 61"/>
          <p:cNvCxnSpPr/>
          <p:nvPr/>
        </p:nvCxnSpPr>
        <p:spPr>
          <a:xfrm>
            <a:off x="2040368" y="4247252"/>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71987" y="4173294"/>
            <a:ext cx="488127" cy="1532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5" name="Straight Connector 64"/>
          <p:cNvCxnSpPr/>
          <p:nvPr/>
        </p:nvCxnSpPr>
        <p:spPr>
          <a:xfrm>
            <a:off x="2152650"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14065"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4343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003985"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85945"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679814"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1371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249057"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17632"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640856"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79461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75825" y="3954489"/>
            <a:ext cx="360996" cy="300082"/>
          </a:xfrm>
          <a:prstGeom prst="rect">
            <a:avLst/>
          </a:prstGeom>
          <a:noFill/>
        </p:spPr>
        <p:txBody>
          <a:bodyPr wrap="none" rtlCol="0">
            <a:spAutoFit/>
          </a:bodyPr>
          <a:lstStyle/>
          <a:p>
            <a:r>
              <a:rPr lang="en-US" sz="1350" dirty="0"/>
              <a:t>20</a:t>
            </a:r>
          </a:p>
        </p:txBody>
      </p:sp>
      <p:sp>
        <p:nvSpPr>
          <p:cNvPr id="77" name="TextBox 76"/>
          <p:cNvSpPr txBox="1"/>
          <p:nvPr/>
        </p:nvSpPr>
        <p:spPr>
          <a:xfrm>
            <a:off x="3595299" y="3950078"/>
            <a:ext cx="360996" cy="300082"/>
          </a:xfrm>
          <a:prstGeom prst="rect">
            <a:avLst/>
          </a:prstGeom>
          <a:noFill/>
        </p:spPr>
        <p:txBody>
          <a:bodyPr wrap="none" rtlCol="0">
            <a:spAutoFit/>
          </a:bodyPr>
          <a:lstStyle/>
          <a:p>
            <a:r>
              <a:rPr lang="en-US" sz="1350" dirty="0"/>
              <a:t>30</a:t>
            </a:r>
          </a:p>
        </p:txBody>
      </p:sp>
      <p:sp>
        <p:nvSpPr>
          <p:cNvPr id="78" name="TextBox 77"/>
          <p:cNvSpPr txBox="1"/>
          <p:nvPr/>
        </p:nvSpPr>
        <p:spPr>
          <a:xfrm>
            <a:off x="3783772" y="3947375"/>
            <a:ext cx="271228" cy="300082"/>
          </a:xfrm>
          <a:prstGeom prst="rect">
            <a:avLst/>
          </a:prstGeom>
          <a:noFill/>
        </p:spPr>
        <p:txBody>
          <a:bodyPr wrap="none" rtlCol="0">
            <a:spAutoFit/>
          </a:bodyPr>
          <a:lstStyle/>
          <a:p>
            <a:r>
              <a:rPr lang="en-US" sz="1350" dirty="0"/>
              <a:t>+</a:t>
            </a:r>
          </a:p>
        </p:txBody>
      </p:sp>
      <p:sp>
        <p:nvSpPr>
          <p:cNvPr id="79" name="TextBox 78"/>
          <p:cNvSpPr txBox="1"/>
          <p:nvPr/>
        </p:nvSpPr>
        <p:spPr>
          <a:xfrm>
            <a:off x="4095013" y="3955831"/>
            <a:ext cx="486030" cy="300082"/>
          </a:xfrm>
          <a:prstGeom prst="rect">
            <a:avLst/>
          </a:prstGeom>
          <a:noFill/>
        </p:spPr>
        <p:txBody>
          <a:bodyPr wrap="none" rtlCol="0">
            <a:spAutoFit/>
          </a:bodyPr>
          <a:lstStyle/>
          <a:p>
            <a:r>
              <a:rPr lang="en-US" sz="1350" dirty="0"/>
              <a:t>= 50</a:t>
            </a:r>
          </a:p>
        </p:txBody>
      </p:sp>
      <p:cxnSp>
        <p:nvCxnSpPr>
          <p:cNvPr id="80" name="Straight Connector 79"/>
          <p:cNvCxnSpPr/>
          <p:nvPr/>
        </p:nvCxnSpPr>
        <p:spPr>
          <a:xfrm>
            <a:off x="2040368" y="5160311"/>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40368" y="5418494"/>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741883" y="5080204"/>
            <a:ext cx="488127" cy="153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4" name="Straight Connector 83"/>
          <p:cNvCxnSpPr/>
          <p:nvPr/>
        </p:nvCxnSpPr>
        <p:spPr>
          <a:xfrm>
            <a:off x="2311998"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34136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601919"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83879"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77747"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1164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846990"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015565"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238789"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39254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876028" y="4841175"/>
            <a:ext cx="272832" cy="300082"/>
          </a:xfrm>
          <a:prstGeom prst="rect">
            <a:avLst/>
          </a:prstGeom>
          <a:noFill/>
        </p:spPr>
        <p:txBody>
          <a:bodyPr wrap="none" rtlCol="0">
            <a:spAutoFit/>
          </a:bodyPr>
          <a:lstStyle/>
          <a:p>
            <a:r>
              <a:rPr lang="en-US" sz="1350" dirty="0"/>
              <a:t>0</a:t>
            </a:r>
          </a:p>
        </p:txBody>
      </p:sp>
      <p:sp>
        <p:nvSpPr>
          <p:cNvPr id="95" name="TextBox 94"/>
          <p:cNvSpPr txBox="1"/>
          <p:nvPr/>
        </p:nvSpPr>
        <p:spPr>
          <a:xfrm>
            <a:off x="3449291" y="5124908"/>
            <a:ext cx="360996" cy="300082"/>
          </a:xfrm>
          <a:prstGeom prst="rect">
            <a:avLst/>
          </a:prstGeom>
          <a:noFill/>
        </p:spPr>
        <p:txBody>
          <a:bodyPr wrap="none" rtlCol="0">
            <a:spAutoFit/>
          </a:bodyPr>
          <a:lstStyle/>
          <a:p>
            <a:r>
              <a:rPr lang="en-US" sz="1350"/>
              <a:t>40</a:t>
            </a:r>
            <a:endParaRPr lang="en-US" sz="1350" dirty="0"/>
          </a:p>
        </p:txBody>
      </p:sp>
    </p:spTree>
    <p:extLst>
      <p:ext uri="{BB962C8B-B14F-4D97-AF65-F5344CB8AC3E}">
        <p14:creationId xmlns:p14="http://schemas.microsoft.com/office/powerpoint/2010/main" val="6227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p:txBody>
          <a:bodyPr>
            <a:normAutofit/>
          </a:bodyPr>
          <a:lstStyle/>
          <a:p>
            <a:r>
              <a:rPr lang="en-US" dirty="0"/>
              <a:t>Compiled list of annotations with significantly elevated Funseq2 scores</a:t>
            </a:r>
          </a:p>
          <a:p>
            <a:pPr lvl="1"/>
            <a:r>
              <a:rPr lang="en-US" dirty="0" err="1"/>
              <a:t>TSSes</a:t>
            </a:r>
            <a:r>
              <a:rPr lang="en-US" dirty="0"/>
              <a:t>, promoters, enhancers</a:t>
            </a:r>
          </a:p>
          <a:p>
            <a:pPr lvl="1"/>
            <a:r>
              <a:rPr lang="en-US" dirty="0"/>
              <a:t>Results comparable to the elevated mutation burden analysis</a:t>
            </a:r>
          </a:p>
          <a:p>
            <a:r>
              <a:rPr lang="en-US" dirty="0"/>
              <a:t>MOAT implementation is generalizable to any whole genome signal track</a:t>
            </a:r>
          </a:p>
          <a:p>
            <a:pPr lvl="1"/>
            <a:r>
              <a:rPr lang="en-US" dirty="0"/>
              <a:t>e.g. can plug in a GERP score or K27 acetylation file</a:t>
            </a:r>
          </a:p>
          <a:p>
            <a:r>
              <a:rPr lang="en-US" dirty="0"/>
              <a:t>Negligible effect on runtime</a:t>
            </a:r>
          </a:p>
          <a:p>
            <a:pPr lvl="1"/>
            <a:r>
              <a:rPr lang="en-US" dirty="0"/>
              <a:t>Parallelization scalability preserved</a:t>
            </a:r>
          </a:p>
        </p:txBody>
      </p:sp>
      <p:sp>
        <p:nvSpPr>
          <p:cNvPr id="4" name="Slide Number Placeholder 3"/>
          <p:cNvSpPr>
            <a:spLocks noGrp="1"/>
          </p:cNvSpPr>
          <p:nvPr>
            <p:ph type="sldNum" sz="quarter" idx="12"/>
          </p:nvPr>
        </p:nvSpPr>
        <p:spPr/>
        <p:txBody>
          <a:bodyPr/>
          <a:lstStyle/>
          <a:p>
            <a:fld id="{9D614B6B-3371-CC40-8E44-5A6E7331906D}" type="slidenum">
              <a:rPr lang="en-US" smtClean="0"/>
              <a:t>15</a:t>
            </a:fld>
            <a:endParaRPr lang="en-US"/>
          </a:p>
        </p:txBody>
      </p:sp>
    </p:spTree>
    <p:extLst>
      <p:ext uri="{BB962C8B-B14F-4D97-AF65-F5344CB8AC3E}">
        <p14:creationId xmlns:p14="http://schemas.microsoft.com/office/powerpoint/2010/main" val="158224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209800" y="-131763"/>
            <a:ext cx="7772400" cy="1143001"/>
          </a:xfrm>
        </p:spPr>
        <p:txBody>
          <a:bodyPr/>
          <a:lstStyle/>
          <a:p>
            <a:pPr algn="ctr" eaLnBrk="1" hangingPunct="1"/>
            <a:r>
              <a:rPr lang="en-US" altLang="en-US" b="1" dirty="0">
                <a:solidFill>
                  <a:schemeClr val="accent1">
                    <a:lumMod val="75000"/>
                  </a:schemeClr>
                </a:solidFill>
                <a:latin typeface="Arial" charset="0"/>
                <a:ea typeface="Arial" charset="0"/>
                <a:cs typeface="Arial" charset="0"/>
              </a:rPr>
              <a:t>LARVA Model Comparison</a:t>
            </a:r>
          </a:p>
        </p:txBody>
      </p:sp>
      <p:sp>
        <p:nvSpPr>
          <p:cNvPr id="100354" name="Content Placeholder 2"/>
          <p:cNvSpPr>
            <a:spLocks noGrp="1"/>
          </p:cNvSpPr>
          <p:nvPr>
            <p:ph idx="1"/>
          </p:nvPr>
        </p:nvSpPr>
        <p:spPr>
          <a:xfrm>
            <a:off x="855023" y="806450"/>
            <a:ext cx="10498777" cy="1779588"/>
          </a:xfrm>
        </p:spPr>
        <p:txBody>
          <a:bodyPr>
            <a:noAutofit/>
          </a:bodyPr>
          <a:lstStyle/>
          <a:p>
            <a:pPr eaLnBrk="1" hangingPunct="1"/>
            <a:r>
              <a:rPr lang="en-US" altLang="en-US" sz="2000" dirty="0">
                <a:latin typeface="Arial" charset="0"/>
                <a:ea typeface="Arial" charset="0"/>
                <a:cs typeface="Arial" charset="0"/>
              </a:rPr>
              <a:t>Comparison of mutation count frequency implied by the binomial model (model 1) and the beta-binomial model (model 2) relative to the empirical distribution</a:t>
            </a:r>
          </a:p>
          <a:p>
            <a:pPr eaLnBrk="1" hangingPunct="1"/>
            <a:r>
              <a:rPr lang="en-US" altLang="en-US" sz="2000" dirty="0">
                <a:latin typeface="Arial" charset="0"/>
                <a:ea typeface="Arial" charset="0"/>
                <a:cs typeface="Arial" charset="0"/>
              </a:rPr>
              <a:t>The beta-binomial distribution is significantly better, especially for accurately modeling the over-dispersion of the empirical distribution</a:t>
            </a:r>
          </a:p>
        </p:txBody>
      </p:sp>
      <p:pic>
        <p:nvPicPr>
          <p:cNvPr id="100355" name="Picture 5"/>
          <p:cNvPicPr>
            <a:picLocks noChangeAspect="1"/>
          </p:cNvPicPr>
          <p:nvPr/>
        </p:nvPicPr>
        <p:blipFill>
          <a:blip r:embed="rId3">
            <a:extLst>
              <a:ext uri="{28A0092B-C50C-407E-A947-70E740481C1C}">
                <a14:useLocalDpi xmlns:a14="http://schemas.microsoft.com/office/drawing/2010/main" val="0"/>
              </a:ext>
            </a:extLst>
          </a:blip>
          <a:srcRect r="51688"/>
          <a:stretch>
            <a:fillRect/>
          </a:stretch>
        </p:blipFill>
        <p:spPr bwMode="auto">
          <a:xfrm>
            <a:off x="2894013" y="2416176"/>
            <a:ext cx="582136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5"/>
          <p:cNvSpPr>
            <a:spLocks noChangeArrowheads="1"/>
          </p:cNvSpPr>
          <p:nvPr/>
        </p:nvSpPr>
        <p:spPr bwMode="auto">
          <a:xfrm>
            <a:off x="47625" y="6459537"/>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sp>
        <p:nvSpPr>
          <p:cNvPr id="2" name="Rectangle 1"/>
          <p:cNvSpPr/>
          <p:nvPr/>
        </p:nvSpPr>
        <p:spPr>
          <a:xfrm>
            <a:off x="3222625" y="2768600"/>
            <a:ext cx="420688" cy="255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 name="Rectangle 7"/>
          <p:cNvSpPr/>
          <p:nvPr/>
        </p:nvSpPr>
        <p:spPr>
          <a:xfrm>
            <a:off x="8688389" y="2757489"/>
            <a:ext cx="420687" cy="255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 name="Slide Number Placeholder 2"/>
          <p:cNvSpPr>
            <a:spLocks noGrp="1"/>
          </p:cNvSpPr>
          <p:nvPr>
            <p:ph type="sldNum" sz="quarter" idx="12"/>
          </p:nvPr>
        </p:nvSpPr>
        <p:spPr/>
        <p:txBody>
          <a:bodyPr/>
          <a:lstStyle/>
          <a:p>
            <a:fld id="{F29E7C7A-26C8-1B43-8ECC-471110291FEC}" type="slidenum">
              <a:rPr lang="en-US" smtClean="0"/>
              <a:t>16</a:t>
            </a:fld>
            <a:endParaRPr lang="en-US"/>
          </a:p>
        </p:txBody>
      </p:sp>
    </p:spTree>
    <p:extLst>
      <p:ext uri="{BB962C8B-B14F-4D97-AF65-F5344CB8AC3E}">
        <p14:creationId xmlns:p14="http://schemas.microsoft.com/office/powerpoint/2010/main" val="194897479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descr="model_3_figure.pdf"/>
          <p:cNvPicPr>
            <a:picLocks noChangeAspect="1"/>
          </p:cNvPicPr>
          <p:nvPr/>
        </p:nvPicPr>
        <p:blipFill>
          <a:blip r:embed="rId3">
            <a:extLst>
              <a:ext uri="{28A0092B-C50C-407E-A947-70E740481C1C}">
                <a14:useLocalDpi xmlns:a14="http://schemas.microsoft.com/office/drawing/2010/main" val="0"/>
              </a:ext>
            </a:extLst>
          </a:blip>
          <a:srcRect r="50160"/>
          <a:stretch>
            <a:fillRect/>
          </a:stretch>
        </p:blipFill>
        <p:spPr bwMode="auto">
          <a:xfrm>
            <a:off x="1230313" y="2528888"/>
            <a:ext cx="5791201"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itle 1"/>
          <p:cNvSpPr>
            <a:spLocks noGrp="1"/>
          </p:cNvSpPr>
          <p:nvPr>
            <p:ph type="title"/>
          </p:nvPr>
        </p:nvSpPr>
        <p:spPr>
          <a:xfrm>
            <a:off x="1230313" y="986961"/>
            <a:ext cx="3828101" cy="858838"/>
          </a:xfrm>
        </p:spPr>
        <p:txBody>
          <a:bodyPr>
            <a:normAutofit fontScale="90000"/>
          </a:bodyPr>
          <a:lstStyle/>
          <a:p>
            <a:pPr algn="ctr" eaLnBrk="1" hangingPunct="1"/>
            <a:r>
              <a:rPr lang="en-US" altLang="en-US" sz="2800" b="1" dirty="0">
                <a:solidFill>
                  <a:schemeClr val="accent1">
                    <a:lumMod val="75000"/>
                  </a:schemeClr>
                </a:solidFill>
                <a:latin typeface="Arial" charset="0"/>
                <a:ea typeface="Arial" charset="0"/>
                <a:cs typeface="Arial" charset="0"/>
              </a:rPr>
              <a:t>Adding DNA replication timing correction further improves the beta-binomial model</a:t>
            </a:r>
          </a:p>
        </p:txBody>
      </p:sp>
      <p:sp>
        <p:nvSpPr>
          <p:cNvPr id="102403" name="Rectangle 6"/>
          <p:cNvSpPr>
            <a:spLocks noChangeArrowheads="1"/>
          </p:cNvSpPr>
          <p:nvPr/>
        </p:nvSpPr>
        <p:spPr bwMode="auto">
          <a:xfrm>
            <a:off x="8659814" y="3148014"/>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a:solidFill>
                  <a:srgbClr val="7F7F7F"/>
                </a:solidFill>
              </a:rPr>
              <a:t>NAR</a:t>
            </a:r>
            <a:r>
              <a:rPr lang="en-US" altLang="en-US" sz="1100">
                <a:solidFill>
                  <a:srgbClr val="7F7F7F"/>
                </a:solidFill>
              </a:rPr>
              <a:t> (</a:t>
            </a:r>
            <a:r>
              <a:rPr lang="fr-FR" altLang="en-US" sz="1100">
                <a:solidFill>
                  <a:srgbClr val="7F7F7F"/>
                </a:solidFill>
              </a:rPr>
              <a:t>’</a:t>
            </a:r>
            <a:r>
              <a:rPr lang="en-US" altLang="ja-JP" sz="1100">
                <a:solidFill>
                  <a:srgbClr val="7F7F7F"/>
                </a:solidFill>
              </a:rPr>
              <a:t>15)]</a:t>
            </a:r>
            <a:endParaRPr lang="en-US" altLang="en-US" sz="1100">
              <a:solidFill>
                <a:srgbClr val="7F7F7F"/>
              </a:solidFill>
              <a:latin typeface="Calibri" charset="0"/>
            </a:endParaRPr>
          </a:p>
        </p:txBody>
      </p:sp>
      <p:sp>
        <p:nvSpPr>
          <p:cNvPr id="102404" name="TextBox 4"/>
          <p:cNvSpPr txBox="1">
            <a:spLocks noChangeArrowheads="1"/>
          </p:cNvSpPr>
          <p:nvPr/>
        </p:nvSpPr>
        <p:spPr bwMode="auto">
          <a:xfrm>
            <a:off x="5362576" y="4332288"/>
            <a:ext cx="4302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80030C"/>
                </a:solidFill>
                <a:latin typeface="Calibri" charset="0"/>
              </a:rPr>
              <a:t>Bottom 10% of rep. timing bins requires large correction</a:t>
            </a:r>
          </a:p>
          <a:p>
            <a:pPr eaLnBrk="1" hangingPunct="1">
              <a:spcBef>
                <a:spcPct val="0"/>
              </a:spcBef>
              <a:buFontTx/>
              <a:buNone/>
            </a:pPr>
            <a:endParaRPr lang="en-US" altLang="en-US" sz="2000" b="1">
              <a:solidFill>
                <a:srgbClr val="80030C"/>
              </a:solidFill>
              <a:latin typeface="Calibri" charset="0"/>
            </a:endParaRPr>
          </a:p>
        </p:txBody>
      </p:sp>
      <p:sp>
        <p:nvSpPr>
          <p:cNvPr id="102405" name="Rectangle 5"/>
          <p:cNvSpPr>
            <a:spLocks noChangeArrowheads="1"/>
          </p:cNvSpPr>
          <p:nvPr/>
        </p:nvSpPr>
        <p:spPr bwMode="auto">
          <a:xfrm>
            <a:off x="5362575" y="5354639"/>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E52BBF"/>
                </a:solidFill>
                <a:latin typeface="Calibri" charset="0"/>
              </a:rPr>
              <a:t>Top 10% of rep. timing bins </a:t>
            </a:r>
            <a:br>
              <a:rPr lang="en-US" altLang="en-US" sz="2000" b="1">
                <a:solidFill>
                  <a:srgbClr val="E52BBF"/>
                </a:solidFill>
                <a:latin typeface="Calibri" charset="0"/>
              </a:rPr>
            </a:br>
            <a:r>
              <a:rPr lang="en-US" altLang="en-US" sz="2000" b="1">
                <a:solidFill>
                  <a:srgbClr val="E52BBF"/>
                </a:solidFill>
                <a:latin typeface="Calibri" charset="0"/>
              </a:rPr>
              <a:t>requires little correction</a:t>
            </a:r>
          </a:p>
        </p:txBody>
      </p:sp>
      <p:pic>
        <p:nvPicPr>
          <p:cNvPr id="102406" name="Picture 8" descr="Fig.S4 correlated genomic features.pdf"/>
          <p:cNvPicPr>
            <a:picLocks noChangeAspect="1"/>
          </p:cNvPicPr>
          <p:nvPr/>
        </p:nvPicPr>
        <p:blipFill>
          <a:blip r:embed="rId4">
            <a:extLst>
              <a:ext uri="{28A0092B-C50C-407E-A947-70E740481C1C}">
                <a14:useLocalDpi xmlns:a14="http://schemas.microsoft.com/office/drawing/2010/main" val="0"/>
              </a:ext>
            </a:extLst>
          </a:blip>
          <a:srcRect t="50999" r="49417" b="1617"/>
          <a:stretch>
            <a:fillRect/>
          </a:stretch>
        </p:blipFill>
        <p:spPr bwMode="auto">
          <a:xfrm>
            <a:off x="6170614" y="-52388"/>
            <a:ext cx="451802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17900" y="2990851"/>
            <a:ext cx="3359150" cy="141446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17</a:t>
            </a:fld>
            <a:endParaRPr lang="en-US"/>
          </a:p>
        </p:txBody>
      </p:sp>
    </p:spTree>
    <p:extLst>
      <p:ext uri="{BB962C8B-B14F-4D97-AF65-F5344CB8AC3E}">
        <p14:creationId xmlns:p14="http://schemas.microsoft.com/office/powerpoint/2010/main" val="174508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981200" y="46038"/>
            <a:ext cx="8229600" cy="850900"/>
          </a:xfrm>
        </p:spPr>
        <p:txBody>
          <a:bodyPr/>
          <a:lstStyle/>
          <a:p>
            <a:pPr algn="ctr"/>
            <a:r>
              <a:rPr lang="en-US" altLang="en-US" b="1" dirty="0">
                <a:solidFill>
                  <a:schemeClr val="accent1">
                    <a:lumMod val="75000"/>
                  </a:schemeClr>
                </a:solidFill>
                <a:latin typeface="Arial" charset="0"/>
                <a:ea typeface="Arial" charset="0"/>
                <a:cs typeface="Arial" charset="0"/>
              </a:rPr>
              <a:t>LARVA Implementation</a:t>
            </a:r>
          </a:p>
        </p:txBody>
      </p:sp>
      <p:sp>
        <p:nvSpPr>
          <p:cNvPr id="3" name="Content Placeholder 2"/>
          <p:cNvSpPr>
            <a:spLocks noGrp="1"/>
          </p:cNvSpPr>
          <p:nvPr>
            <p:ph idx="1"/>
          </p:nvPr>
        </p:nvSpPr>
        <p:spPr>
          <a:xfrm>
            <a:off x="771896" y="850901"/>
            <a:ext cx="10581904" cy="2200275"/>
          </a:xfrm>
        </p:spPr>
        <p:txBody>
          <a:bodyPr>
            <a:normAutofit fontScale="62500" lnSpcReduction="20000"/>
          </a:bodyPr>
          <a:lstStyle/>
          <a:p>
            <a:pPr>
              <a:defRPr/>
            </a:pPr>
            <a:r>
              <a:rPr lang="en-US" dirty="0">
                <a:latin typeface="Arial" charset="0"/>
                <a:ea typeface="Arial" charset="0"/>
                <a:cs typeface="Arial" charset="0"/>
              </a:rPr>
              <a:t>http://</a:t>
            </a:r>
            <a:r>
              <a:rPr lang="en-US" dirty="0" err="1">
                <a:latin typeface="Arial" charset="0"/>
                <a:ea typeface="Arial" charset="0"/>
                <a:cs typeface="Arial" charset="0"/>
              </a:rPr>
              <a:t>larva.gersteinlab.org</a:t>
            </a:r>
            <a:r>
              <a:rPr lang="en-US" dirty="0">
                <a:latin typeface="Arial" charset="0"/>
                <a:ea typeface="Arial" charset="0"/>
                <a:cs typeface="Arial" charset="0"/>
              </a:rPr>
              <a:t>/</a:t>
            </a:r>
          </a:p>
          <a:p>
            <a:pPr>
              <a:defRPr/>
            </a:pPr>
            <a:r>
              <a:rPr lang="en-US" dirty="0">
                <a:latin typeface="Arial" charset="0"/>
                <a:ea typeface="Arial" charset="0"/>
                <a:cs typeface="Arial" charset="0"/>
              </a:rPr>
              <a:t>Freely downloadable C++ program</a:t>
            </a:r>
          </a:p>
          <a:p>
            <a:pPr lvl="1">
              <a:defRPr/>
            </a:pPr>
            <a:r>
              <a:rPr lang="en-US" dirty="0">
                <a:latin typeface="Arial" charset="0"/>
                <a:ea typeface="Arial" charset="0"/>
                <a:cs typeface="Arial" charset="0"/>
              </a:rPr>
              <a:t>Verified compilation and correct execution on Linux</a:t>
            </a:r>
          </a:p>
          <a:p>
            <a:pPr>
              <a:defRPr/>
            </a:pPr>
            <a:r>
              <a:rPr lang="en-US" dirty="0">
                <a:latin typeface="Arial" charset="0"/>
                <a:ea typeface="Arial" charset="0"/>
                <a:cs typeface="Arial" charset="0"/>
              </a:rPr>
              <a:t>A </a:t>
            </a:r>
            <a:r>
              <a:rPr lang="en-US" dirty="0" err="1">
                <a:latin typeface="Arial" charset="0"/>
                <a:ea typeface="Arial" charset="0"/>
                <a:cs typeface="Arial" charset="0"/>
              </a:rPr>
              <a:t>Docker</a:t>
            </a:r>
            <a:r>
              <a:rPr lang="en-US" dirty="0">
                <a:latin typeface="Arial" charset="0"/>
                <a:ea typeface="Arial" charset="0"/>
                <a:cs typeface="Arial" charset="0"/>
              </a:rPr>
              <a:t> image is also available to download</a:t>
            </a:r>
          </a:p>
          <a:p>
            <a:pPr lvl="1">
              <a:defRPr/>
            </a:pPr>
            <a:r>
              <a:rPr lang="en-US" dirty="0">
                <a:latin typeface="Arial" charset="0"/>
                <a:ea typeface="Arial" charset="0"/>
                <a:cs typeface="Arial" charset="0"/>
              </a:rPr>
              <a:t>Runs on any operating system supported by </a:t>
            </a:r>
            <a:r>
              <a:rPr lang="en-US" dirty="0" err="1">
                <a:latin typeface="Arial" charset="0"/>
                <a:ea typeface="Arial" charset="0"/>
                <a:cs typeface="Arial" charset="0"/>
              </a:rPr>
              <a:t>Docker</a:t>
            </a:r>
            <a:endParaRPr lang="en-US" dirty="0">
              <a:latin typeface="Arial" charset="0"/>
              <a:ea typeface="Arial" charset="0"/>
              <a:cs typeface="Arial" charset="0"/>
            </a:endParaRPr>
          </a:p>
          <a:p>
            <a:pPr>
              <a:defRPr/>
            </a:pPr>
            <a:r>
              <a:rPr lang="en-US" dirty="0">
                <a:latin typeface="Arial" charset="0"/>
                <a:ea typeface="Arial" charset="0"/>
                <a:cs typeface="Arial" charset="0"/>
              </a:rPr>
              <a:t>Running time on transcription factor binding sites (a worst case input size) </a:t>
            </a:r>
            <a:br>
              <a:rPr lang="en-US" dirty="0">
                <a:latin typeface="Arial" charset="0"/>
                <a:ea typeface="Arial" charset="0"/>
                <a:cs typeface="Arial" charset="0"/>
              </a:rPr>
            </a:br>
            <a:r>
              <a:rPr lang="en-US" dirty="0">
                <a:latin typeface="Arial" charset="0"/>
                <a:ea typeface="Arial" charset="0"/>
                <a:cs typeface="Arial" charset="0"/>
              </a:rPr>
              <a:t>is ~80 min</a:t>
            </a:r>
          </a:p>
          <a:p>
            <a:pPr lvl="1">
              <a:defRPr/>
            </a:pPr>
            <a:r>
              <a:rPr lang="en-US" dirty="0">
                <a:latin typeface="Arial" charset="0"/>
                <a:ea typeface="Arial" charset="0"/>
                <a:cs typeface="Arial" charset="0"/>
              </a:rPr>
              <a:t>Running time scales linearly with the number of annotations in the input</a:t>
            </a:r>
          </a:p>
        </p:txBody>
      </p:sp>
      <p:pic>
        <p:nvPicPr>
          <p:cNvPr id="104451" name="Picture 4" descr="LARVA_website_screenshot.pdf"/>
          <p:cNvPicPr>
            <a:picLocks noChangeAspect="1"/>
          </p:cNvPicPr>
          <p:nvPr/>
        </p:nvPicPr>
        <p:blipFill>
          <a:blip r:embed="rId2">
            <a:extLst>
              <a:ext uri="{28A0092B-C50C-407E-A947-70E740481C1C}">
                <a14:useLocalDpi xmlns:a14="http://schemas.microsoft.com/office/drawing/2010/main" val="0"/>
              </a:ext>
            </a:extLst>
          </a:blip>
          <a:srcRect t="-824" b="42606"/>
          <a:stretch>
            <a:fillRect/>
          </a:stretch>
        </p:blipFill>
        <p:spPr bwMode="auto">
          <a:xfrm>
            <a:off x="2314575" y="2833688"/>
            <a:ext cx="77597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29E7C7A-26C8-1B43-8ECC-471110291FEC}" type="slidenum">
              <a:rPr lang="en-US" smtClean="0"/>
              <a:t>18</a:t>
            </a:fld>
            <a:endParaRPr lang="en-US"/>
          </a:p>
        </p:txBody>
      </p:sp>
    </p:spTree>
    <p:extLst>
      <p:ext uri="{BB962C8B-B14F-4D97-AF65-F5344CB8AC3E}">
        <p14:creationId xmlns:p14="http://schemas.microsoft.com/office/powerpoint/2010/main" val="64612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5"/>
          <p:cNvSpPr>
            <a:spLocks noGrp="1"/>
          </p:cNvSpPr>
          <p:nvPr>
            <p:ph type="title"/>
          </p:nvPr>
        </p:nvSpPr>
        <p:spPr>
          <a:xfrm>
            <a:off x="1981200" y="123826"/>
            <a:ext cx="8229600" cy="766763"/>
          </a:xfrm>
        </p:spPr>
        <p:txBody>
          <a:bodyPr/>
          <a:lstStyle/>
          <a:p>
            <a:pPr algn="ctr" eaLnBrk="1" hangingPunct="1"/>
            <a:r>
              <a:rPr lang="en-US" altLang="en-US" b="1" dirty="0">
                <a:solidFill>
                  <a:schemeClr val="accent1">
                    <a:lumMod val="75000"/>
                  </a:schemeClr>
                </a:solidFill>
                <a:latin typeface="Arial" charset="0"/>
                <a:ea typeface="Arial" charset="0"/>
                <a:cs typeface="Arial" charset="0"/>
              </a:rPr>
              <a:t>LARVA Results</a:t>
            </a:r>
          </a:p>
        </p:txBody>
      </p:sp>
      <p:sp>
        <p:nvSpPr>
          <p:cNvPr id="105474" name="Slide Number Placeholder 4"/>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Lucida Grande" charset="0"/>
              <a:buChar char="-"/>
              <a:defRPr sz="2400">
                <a:solidFill>
                  <a:schemeClr val="tx1"/>
                </a:solidFill>
                <a:latin typeface="Arial" charset="0"/>
                <a:ea typeface="ＭＳ Ｐゴシック" charset="-128"/>
              </a:defRPr>
            </a:lvl2pPr>
            <a:lvl3pPr marL="1143000" indent="-228600">
              <a:spcBef>
                <a:spcPct val="20000"/>
              </a:spcBef>
              <a:buChar char="•"/>
              <a:defRPr sz="20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fld id="{A6D6BD0B-20A4-6B46-8AE0-3D2388E58E7E}" type="slidenum">
              <a:rPr lang="en-US" altLang="en-US" sz="1200">
                <a:solidFill>
                  <a:srgbClr val="898989"/>
                </a:solidFill>
                <a:latin typeface="Calibri" charset="0"/>
              </a:rPr>
              <a:pPr eaLnBrk="1" hangingPunct="1">
                <a:spcBef>
                  <a:spcPct val="0"/>
                </a:spcBef>
                <a:buFontTx/>
                <a:buNone/>
              </a:pPr>
              <a:t>19</a:t>
            </a:fld>
            <a:endParaRPr lang="en-US" altLang="en-US" sz="1200">
              <a:solidFill>
                <a:srgbClr val="898989"/>
              </a:solidFill>
              <a:latin typeface="Calibri" charset="0"/>
            </a:endParaRPr>
          </a:p>
        </p:txBody>
      </p:sp>
      <p:pic>
        <p:nvPicPr>
          <p:cNvPr id="105475" name="Picture 7" descr="Fig. 6.pdf"/>
          <p:cNvPicPr>
            <a:picLocks noChangeAspect="1"/>
          </p:cNvPicPr>
          <p:nvPr/>
        </p:nvPicPr>
        <p:blipFill>
          <a:blip r:embed="rId2">
            <a:extLst>
              <a:ext uri="{28A0092B-C50C-407E-A947-70E740481C1C}">
                <a14:useLocalDpi xmlns:a14="http://schemas.microsoft.com/office/drawing/2010/main" val="0"/>
              </a:ext>
            </a:extLst>
          </a:blip>
          <a:srcRect t="41068"/>
          <a:stretch>
            <a:fillRect/>
          </a:stretch>
        </p:blipFill>
        <p:spPr bwMode="auto">
          <a:xfrm>
            <a:off x="1625601" y="1573213"/>
            <a:ext cx="50514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63700" y="1744663"/>
            <a:ext cx="457200" cy="328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5477" name="Picture 10" descr="model_3_figure.pdf"/>
          <p:cNvPicPr>
            <a:picLocks noChangeAspect="1"/>
          </p:cNvPicPr>
          <p:nvPr/>
        </p:nvPicPr>
        <p:blipFill>
          <a:blip r:embed="rId3">
            <a:extLst>
              <a:ext uri="{28A0092B-C50C-407E-A947-70E740481C1C}">
                <a14:useLocalDpi xmlns:a14="http://schemas.microsoft.com/office/drawing/2010/main" val="0"/>
              </a:ext>
            </a:extLst>
          </a:blip>
          <a:srcRect l="49397"/>
          <a:stretch>
            <a:fillRect/>
          </a:stretch>
        </p:blipFill>
        <p:spPr bwMode="auto">
          <a:xfrm>
            <a:off x="6392863" y="863601"/>
            <a:ext cx="4183062"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Content Placeholder 4" descr="Fig. 7.pdf"/>
          <p:cNvPicPr>
            <a:picLocks noGrp="1" noChangeAspect="1"/>
          </p:cNvPicPr>
          <p:nvPr>
            <p:ph idx="1"/>
          </p:nvPr>
        </p:nvPicPr>
        <p:blipFill>
          <a:blip r:embed="rId4">
            <a:extLst>
              <a:ext uri="{28A0092B-C50C-407E-A947-70E740481C1C}">
                <a14:useLocalDpi xmlns:a14="http://schemas.microsoft.com/office/drawing/2010/main" val="0"/>
              </a:ext>
            </a:extLst>
          </a:blip>
          <a:srcRect l="-14175" r="-14175"/>
          <a:stretch>
            <a:fillRect/>
          </a:stretch>
        </p:blipFill>
        <p:spPr>
          <a:xfrm>
            <a:off x="5913439" y="3648075"/>
            <a:ext cx="5291137" cy="2909888"/>
          </a:xfrm>
        </p:spPr>
      </p:pic>
      <p:sp>
        <p:nvSpPr>
          <p:cNvPr id="10" name="Rectangle 9"/>
          <p:cNvSpPr/>
          <p:nvPr/>
        </p:nvSpPr>
        <p:spPr>
          <a:xfrm>
            <a:off x="6297614" y="1062039"/>
            <a:ext cx="37782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ectangle 10"/>
          <p:cNvSpPr/>
          <p:nvPr/>
        </p:nvSpPr>
        <p:spPr>
          <a:xfrm>
            <a:off x="6380164" y="3835401"/>
            <a:ext cx="282575" cy="206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Rectangle 11"/>
          <p:cNvSpPr/>
          <p:nvPr/>
        </p:nvSpPr>
        <p:spPr>
          <a:xfrm>
            <a:off x="6383339" y="5272088"/>
            <a:ext cx="282575"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5482" name="Rectangle 12"/>
          <p:cNvSpPr>
            <a:spLocks noChangeArrowheads="1"/>
          </p:cNvSpPr>
          <p:nvPr/>
        </p:nvSpPr>
        <p:spPr bwMode="auto">
          <a:xfrm>
            <a:off x="47625" y="6538912"/>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sp>
        <p:nvSpPr>
          <p:cNvPr id="105483" name="TextBox 13"/>
          <p:cNvSpPr txBox="1">
            <a:spLocks noChangeArrowheads="1"/>
          </p:cNvSpPr>
          <p:nvPr/>
        </p:nvSpPr>
        <p:spPr bwMode="auto">
          <a:xfrm>
            <a:off x="2339975" y="5588000"/>
            <a:ext cx="409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600">
                <a:solidFill>
                  <a:srgbClr val="000000"/>
                </a:solidFill>
              </a:rPr>
              <a:t>noncoding annotation</a:t>
            </a:r>
          </a:p>
          <a:p>
            <a:pPr eaLnBrk="1" hangingPunct="1">
              <a:spcBef>
                <a:spcPct val="0"/>
              </a:spcBef>
              <a:buFontTx/>
              <a:buNone/>
            </a:pPr>
            <a:r>
              <a:rPr lang="en-US" altLang="en-US" sz="1600">
                <a:solidFill>
                  <a:srgbClr val="000000"/>
                </a:solidFill>
              </a:rPr>
              <a:t>p-values in sorted order</a:t>
            </a:r>
          </a:p>
        </p:txBody>
      </p:sp>
      <p:cxnSp>
        <p:nvCxnSpPr>
          <p:cNvPr id="15" name="Straight Arrow Connector 14"/>
          <p:cNvCxnSpPr/>
          <p:nvPr/>
        </p:nvCxnSpPr>
        <p:spPr>
          <a:xfrm>
            <a:off x="4505325" y="5241925"/>
            <a:ext cx="1295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5485" name="TextBox 8"/>
          <p:cNvSpPr txBox="1">
            <a:spLocks noChangeArrowheads="1"/>
          </p:cNvSpPr>
          <p:nvPr/>
        </p:nvSpPr>
        <p:spPr bwMode="auto">
          <a:xfrm>
            <a:off x="3451226" y="1249364"/>
            <a:ext cx="186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TSS LARVA results</a:t>
            </a:r>
          </a:p>
        </p:txBody>
      </p:sp>
      <p:sp>
        <p:nvSpPr>
          <p:cNvPr id="105486" name="TextBox 9"/>
          <p:cNvSpPr txBox="1">
            <a:spLocks noChangeArrowheads="1"/>
          </p:cNvSpPr>
          <p:nvPr/>
        </p:nvSpPr>
        <p:spPr bwMode="auto">
          <a:xfrm>
            <a:off x="4370389" y="2476501"/>
            <a:ext cx="1995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These have</a:t>
            </a:r>
          </a:p>
          <a:p>
            <a:pPr eaLnBrk="1" hangingPunct="1">
              <a:spcBef>
                <a:spcPct val="0"/>
              </a:spcBef>
              <a:buFontTx/>
              <a:buNone/>
            </a:pPr>
            <a:r>
              <a:rPr lang="en-US" altLang="en-US" sz="1800">
                <a:solidFill>
                  <a:srgbClr val="000000"/>
                </a:solidFill>
                <a:latin typeface="Calibri" charset="0"/>
              </a:rPr>
              <a:t>literature-verified</a:t>
            </a:r>
          </a:p>
          <a:p>
            <a:pPr eaLnBrk="1" hangingPunct="1">
              <a:spcBef>
                <a:spcPct val="0"/>
              </a:spcBef>
              <a:buFontTx/>
              <a:buNone/>
            </a:pPr>
            <a:r>
              <a:rPr lang="en-US" altLang="en-US" sz="1800">
                <a:solidFill>
                  <a:srgbClr val="000000"/>
                </a:solidFill>
                <a:latin typeface="Calibri" charset="0"/>
              </a:rPr>
              <a:t>cancer associations</a:t>
            </a:r>
          </a:p>
        </p:txBody>
      </p:sp>
      <p:cxnSp>
        <p:nvCxnSpPr>
          <p:cNvPr id="18" name="Straight Arrow Connector 17"/>
          <p:cNvCxnSpPr/>
          <p:nvPr/>
        </p:nvCxnSpPr>
        <p:spPr>
          <a:xfrm flipH="1" flipV="1">
            <a:off x="3260726" y="2393951"/>
            <a:ext cx="1109663" cy="219075"/>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643314" y="3400426"/>
            <a:ext cx="1724025" cy="993775"/>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0567989" y="5070475"/>
            <a:ext cx="90487" cy="1550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5490" name="TextBox 15"/>
          <p:cNvSpPr txBox="1">
            <a:spLocks noChangeArrowheads="1"/>
          </p:cNvSpPr>
          <p:nvPr/>
        </p:nvSpPr>
        <p:spPr bwMode="auto">
          <a:xfrm>
            <a:off x="9269413" y="3678239"/>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Symbol" charset="2"/>
              </a:rPr>
              <a:t>b</a:t>
            </a:r>
            <a:r>
              <a:rPr lang="en-US" altLang="en-US" sz="1800">
                <a:solidFill>
                  <a:srgbClr val="000000"/>
                </a:solidFill>
                <a:latin typeface="Calibri" charset="0"/>
              </a:rPr>
              <a:t>-binomial</a:t>
            </a:r>
          </a:p>
        </p:txBody>
      </p:sp>
      <p:sp>
        <p:nvSpPr>
          <p:cNvPr id="105491" name="TextBox 20"/>
          <p:cNvSpPr txBox="1">
            <a:spLocks noChangeArrowheads="1"/>
          </p:cNvSpPr>
          <p:nvPr/>
        </p:nvSpPr>
        <p:spPr bwMode="auto">
          <a:xfrm>
            <a:off x="9269413" y="4937125"/>
            <a:ext cx="100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binomial</a:t>
            </a:r>
          </a:p>
        </p:txBody>
      </p:sp>
      <p:sp>
        <p:nvSpPr>
          <p:cNvPr id="2" name="Slide Number Placeholder 1"/>
          <p:cNvSpPr>
            <a:spLocks noGrp="1"/>
          </p:cNvSpPr>
          <p:nvPr>
            <p:ph type="sldNum" sz="quarter" idx="12"/>
          </p:nvPr>
        </p:nvSpPr>
        <p:spPr/>
        <p:txBody>
          <a:bodyPr/>
          <a:lstStyle/>
          <a:p>
            <a:fld id="{F29E7C7A-26C8-1B43-8ECC-471110291FEC}" type="slidenum">
              <a:rPr lang="en-US" smtClean="0"/>
              <a:t>19</a:t>
            </a:fld>
            <a:endParaRPr lang="en-US"/>
          </a:p>
        </p:txBody>
      </p:sp>
    </p:spTree>
    <p:extLst>
      <p:ext uri="{BB962C8B-B14F-4D97-AF65-F5344CB8AC3E}">
        <p14:creationId xmlns:p14="http://schemas.microsoft.com/office/powerpoint/2010/main" val="18272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4"/>
          <p:cNvGrpSpPr>
            <a:grpSpLocks/>
          </p:cNvGrpSpPr>
          <p:nvPr/>
        </p:nvGrpSpPr>
        <p:grpSpPr bwMode="auto">
          <a:xfrm>
            <a:off x="1920876" y="696914"/>
            <a:ext cx="8270875" cy="5411787"/>
            <a:chOff x="396417" y="680758"/>
            <a:chExt cx="8271045" cy="5410550"/>
          </a:xfrm>
        </p:grpSpPr>
        <p:grpSp>
          <p:nvGrpSpPr>
            <p:cNvPr id="94217" name="Group 166"/>
            <p:cNvGrpSpPr>
              <a:grpSpLocks/>
            </p:cNvGrpSpPr>
            <p:nvPr/>
          </p:nvGrpSpPr>
          <p:grpSpPr bwMode="auto">
            <a:xfrm>
              <a:off x="396418" y="680758"/>
              <a:ext cx="8271044" cy="1586865"/>
              <a:chOff x="388768" y="680758"/>
              <a:chExt cx="8271044" cy="1586865"/>
            </a:xfrm>
          </p:grpSpPr>
          <p:grpSp>
            <p:nvGrpSpPr>
              <p:cNvPr id="94337" name="Group 167"/>
              <p:cNvGrpSpPr>
                <a:grpSpLocks/>
              </p:cNvGrpSpPr>
              <p:nvPr/>
            </p:nvGrpSpPr>
            <p:grpSpPr bwMode="auto">
              <a:xfrm>
                <a:off x="899691" y="680758"/>
                <a:ext cx="7760121" cy="1586865"/>
                <a:chOff x="899691" y="1047934"/>
                <a:chExt cx="7760121" cy="1586865"/>
              </a:xfrm>
            </p:grpSpPr>
            <p:grpSp>
              <p:nvGrpSpPr>
                <p:cNvPr id="94341" name="Group 171"/>
                <p:cNvGrpSpPr>
                  <a:grpSpLocks/>
                </p:cNvGrpSpPr>
                <p:nvPr/>
              </p:nvGrpSpPr>
              <p:grpSpPr bwMode="auto">
                <a:xfrm>
                  <a:off x="899691" y="1047934"/>
                  <a:ext cx="7760121" cy="348236"/>
                  <a:chOff x="899996" y="1047934"/>
                  <a:chExt cx="7760121" cy="348236"/>
                </a:xfrm>
              </p:grpSpPr>
              <p:cxnSp>
                <p:nvCxnSpPr>
                  <p:cNvPr id="141" name="Straight Connector 140"/>
                  <p:cNvCxnSpPr>
                    <a:cxnSpLocks noChangeShapeType="1"/>
                  </p:cNvCxnSpPr>
                  <p:nvPr/>
                </p:nvCxnSpPr>
                <p:spPr bwMode="auto">
                  <a:xfrm>
                    <a:off x="1093937" y="1222519"/>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53"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2" name="Group 172"/>
                <p:cNvGrpSpPr>
                  <a:grpSpLocks/>
                </p:cNvGrpSpPr>
                <p:nvPr/>
              </p:nvGrpSpPr>
              <p:grpSpPr bwMode="auto">
                <a:xfrm>
                  <a:off x="899691" y="1399516"/>
                  <a:ext cx="7760121" cy="348236"/>
                  <a:chOff x="899996" y="1047934"/>
                  <a:chExt cx="7760121" cy="348236"/>
                </a:xfrm>
              </p:grpSpPr>
              <p:cxnSp>
                <p:nvCxnSpPr>
                  <p:cNvPr id="139" name="Straight Connector 138"/>
                  <p:cNvCxnSpPr>
                    <a:cxnSpLocks noChangeShapeType="1"/>
                  </p:cNvCxnSpPr>
                  <p:nvPr/>
                </p:nvCxnSpPr>
                <p:spPr bwMode="auto">
                  <a:xfrm>
                    <a:off x="1093937" y="1223282"/>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51"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3" name="Group 173"/>
                <p:cNvGrpSpPr>
                  <a:grpSpLocks/>
                </p:cNvGrpSpPr>
                <p:nvPr/>
              </p:nvGrpSpPr>
              <p:grpSpPr bwMode="auto">
                <a:xfrm>
                  <a:off x="899691" y="1751098"/>
                  <a:ext cx="7760121" cy="348236"/>
                  <a:chOff x="899996" y="1047934"/>
                  <a:chExt cx="7760121" cy="348236"/>
                </a:xfrm>
              </p:grpSpPr>
              <p:cxnSp>
                <p:nvCxnSpPr>
                  <p:cNvPr id="137" name="Straight Connector 136"/>
                  <p:cNvCxnSpPr>
                    <a:cxnSpLocks noChangeShapeType="1"/>
                  </p:cNvCxnSpPr>
                  <p:nvPr/>
                </p:nvCxnSpPr>
                <p:spPr bwMode="auto">
                  <a:xfrm>
                    <a:off x="1093937" y="1222456"/>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49"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4" name="Group 174"/>
                <p:cNvGrpSpPr>
                  <a:grpSpLocks/>
                </p:cNvGrpSpPr>
                <p:nvPr/>
              </p:nvGrpSpPr>
              <p:grpSpPr bwMode="auto">
                <a:xfrm>
                  <a:off x="899691" y="2286563"/>
                  <a:ext cx="7760121" cy="348236"/>
                  <a:chOff x="899996" y="1047934"/>
                  <a:chExt cx="7760121" cy="348236"/>
                </a:xfrm>
              </p:grpSpPr>
              <p:cxnSp>
                <p:nvCxnSpPr>
                  <p:cNvPr id="135" name="Straight Connector 134"/>
                  <p:cNvCxnSpPr>
                    <a:cxnSpLocks noChangeShapeType="1"/>
                  </p:cNvCxnSpPr>
                  <p:nvPr/>
                </p:nvCxnSpPr>
                <p:spPr bwMode="auto">
                  <a:xfrm>
                    <a:off x="1093937" y="1223444"/>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47"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45"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38" name="Group 168"/>
              <p:cNvGrpSpPr>
                <a:grpSpLocks/>
              </p:cNvGrpSpPr>
              <p:nvPr/>
            </p:nvGrpSpPr>
            <p:grpSpPr bwMode="auto">
              <a:xfrm>
                <a:off x="388768" y="759524"/>
                <a:ext cx="800539" cy="1454902"/>
                <a:chOff x="459543" y="1775465"/>
                <a:chExt cx="1138141" cy="1954688"/>
              </a:xfrm>
            </p:grpSpPr>
            <p:graphicFrame>
              <p:nvGraphicFramePr>
                <p:cNvPr id="94339"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326"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40" name="TextBox 170"/>
                <p:cNvSpPr txBox="1">
                  <a:spLocks noChangeArrowheads="1"/>
                </p:cNvSpPr>
                <p:nvPr/>
              </p:nvSpPr>
              <p:spPr bwMode="auto">
                <a:xfrm rot="-5400000">
                  <a:off x="-136418" y="2551139"/>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4218" name="Group 184"/>
            <p:cNvGrpSpPr>
              <a:grpSpLocks/>
            </p:cNvGrpSpPr>
            <p:nvPr/>
          </p:nvGrpSpPr>
          <p:grpSpPr bwMode="auto">
            <a:xfrm>
              <a:off x="396417" y="2562001"/>
              <a:ext cx="8271045" cy="1586865"/>
              <a:chOff x="388767" y="680758"/>
              <a:chExt cx="8271045" cy="1586865"/>
            </a:xfrm>
          </p:grpSpPr>
          <p:grpSp>
            <p:nvGrpSpPr>
              <p:cNvPr id="94320" name="Group 185"/>
              <p:cNvGrpSpPr>
                <a:grpSpLocks/>
              </p:cNvGrpSpPr>
              <p:nvPr/>
            </p:nvGrpSpPr>
            <p:grpSpPr bwMode="auto">
              <a:xfrm>
                <a:off x="899691" y="680758"/>
                <a:ext cx="7760121" cy="1586865"/>
                <a:chOff x="899691" y="1047934"/>
                <a:chExt cx="7760121" cy="1586865"/>
              </a:xfrm>
            </p:grpSpPr>
            <p:grpSp>
              <p:nvGrpSpPr>
                <p:cNvPr id="94324" name="Group 189"/>
                <p:cNvGrpSpPr>
                  <a:grpSpLocks/>
                </p:cNvGrpSpPr>
                <p:nvPr/>
              </p:nvGrpSpPr>
              <p:grpSpPr bwMode="auto">
                <a:xfrm>
                  <a:off x="899691" y="1047934"/>
                  <a:ext cx="7760121" cy="348236"/>
                  <a:chOff x="899996" y="1047934"/>
                  <a:chExt cx="7760121" cy="348236"/>
                </a:xfrm>
              </p:grpSpPr>
              <p:cxnSp>
                <p:nvCxnSpPr>
                  <p:cNvPr id="124" name="Straight Connector 123"/>
                  <p:cNvCxnSpPr>
                    <a:cxnSpLocks noChangeShapeType="1"/>
                  </p:cNvCxnSpPr>
                  <p:nvPr/>
                </p:nvCxnSpPr>
                <p:spPr bwMode="auto">
                  <a:xfrm>
                    <a:off x="1093937" y="1210924"/>
                    <a:ext cx="7566180"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6"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5" name="Group 190"/>
                <p:cNvGrpSpPr>
                  <a:grpSpLocks/>
                </p:cNvGrpSpPr>
                <p:nvPr/>
              </p:nvGrpSpPr>
              <p:grpSpPr bwMode="auto">
                <a:xfrm>
                  <a:off x="899691" y="1399516"/>
                  <a:ext cx="7760121" cy="348236"/>
                  <a:chOff x="899996" y="1047934"/>
                  <a:chExt cx="7760121" cy="348236"/>
                </a:xfrm>
              </p:grpSpPr>
              <p:cxnSp>
                <p:nvCxnSpPr>
                  <p:cNvPr id="122" name="Straight Connector 121"/>
                  <p:cNvCxnSpPr>
                    <a:cxnSpLocks noChangeShapeType="1"/>
                  </p:cNvCxnSpPr>
                  <p:nvPr/>
                </p:nvCxnSpPr>
                <p:spPr bwMode="auto">
                  <a:xfrm>
                    <a:off x="1093937" y="1222796"/>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4"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6" name="Group 191"/>
                <p:cNvGrpSpPr>
                  <a:grpSpLocks/>
                </p:cNvGrpSpPr>
                <p:nvPr/>
              </p:nvGrpSpPr>
              <p:grpSpPr bwMode="auto">
                <a:xfrm>
                  <a:off x="899691" y="1751098"/>
                  <a:ext cx="7760121" cy="348236"/>
                  <a:chOff x="899996" y="1047934"/>
                  <a:chExt cx="7760121" cy="348236"/>
                </a:xfrm>
              </p:grpSpPr>
              <p:cxnSp>
                <p:nvCxnSpPr>
                  <p:cNvPr id="120" name="Straight Connector 119"/>
                  <p:cNvCxnSpPr>
                    <a:cxnSpLocks noChangeShapeType="1"/>
                  </p:cNvCxnSpPr>
                  <p:nvPr/>
                </p:nvCxnSpPr>
                <p:spPr bwMode="auto">
                  <a:xfrm>
                    <a:off x="1093937" y="1221971"/>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2"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7" name="Group 192"/>
                <p:cNvGrpSpPr>
                  <a:grpSpLocks/>
                </p:cNvGrpSpPr>
                <p:nvPr/>
              </p:nvGrpSpPr>
              <p:grpSpPr bwMode="auto">
                <a:xfrm>
                  <a:off x="899691" y="2286563"/>
                  <a:ext cx="7760121" cy="348236"/>
                  <a:chOff x="899996" y="1047934"/>
                  <a:chExt cx="7760121" cy="348236"/>
                </a:xfrm>
              </p:grpSpPr>
              <p:cxnSp>
                <p:nvCxnSpPr>
                  <p:cNvPr id="118" name="Straight Connector 117"/>
                  <p:cNvCxnSpPr>
                    <a:cxnSpLocks noChangeShapeType="1"/>
                  </p:cNvCxnSpPr>
                  <p:nvPr/>
                </p:nvCxnSpPr>
                <p:spPr bwMode="auto">
                  <a:xfrm>
                    <a:off x="1093937" y="1222959"/>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0"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28"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1" name="Group 186"/>
              <p:cNvGrpSpPr>
                <a:grpSpLocks/>
              </p:cNvGrpSpPr>
              <p:nvPr/>
            </p:nvGrpSpPr>
            <p:grpSpPr bwMode="auto">
              <a:xfrm>
                <a:off x="388767" y="759524"/>
                <a:ext cx="800541" cy="1454902"/>
                <a:chOff x="459541" y="1775465"/>
                <a:chExt cx="1138143" cy="1954688"/>
              </a:xfrm>
            </p:grpSpPr>
            <p:graphicFrame>
              <p:nvGraphicFramePr>
                <p:cNvPr id="94322"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327"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23" name="TextBox 188"/>
                <p:cNvSpPr txBox="1">
                  <a:spLocks noChangeArrowheads="1"/>
                </p:cNvSpPr>
                <p:nvPr/>
              </p:nvSpPr>
              <p:spPr bwMode="auto">
                <a:xfrm rot="-5400000">
                  <a:off x="-136420" y="2548355"/>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4219" name="Group 202"/>
            <p:cNvGrpSpPr>
              <a:grpSpLocks/>
            </p:cNvGrpSpPr>
            <p:nvPr/>
          </p:nvGrpSpPr>
          <p:grpSpPr bwMode="auto">
            <a:xfrm>
              <a:off x="396418" y="4504443"/>
              <a:ext cx="8271044" cy="1586865"/>
              <a:chOff x="388768" y="680758"/>
              <a:chExt cx="8271044" cy="1586865"/>
            </a:xfrm>
          </p:grpSpPr>
          <p:grpSp>
            <p:nvGrpSpPr>
              <p:cNvPr id="94303" name="Group 203"/>
              <p:cNvGrpSpPr>
                <a:grpSpLocks/>
              </p:cNvGrpSpPr>
              <p:nvPr/>
            </p:nvGrpSpPr>
            <p:grpSpPr bwMode="auto">
              <a:xfrm>
                <a:off x="899691" y="680758"/>
                <a:ext cx="7760121" cy="1586865"/>
                <a:chOff x="899691" y="1047934"/>
                <a:chExt cx="7760121" cy="1586865"/>
              </a:xfrm>
            </p:grpSpPr>
            <p:grpSp>
              <p:nvGrpSpPr>
                <p:cNvPr id="94307" name="Group 207"/>
                <p:cNvGrpSpPr>
                  <a:grpSpLocks/>
                </p:cNvGrpSpPr>
                <p:nvPr/>
              </p:nvGrpSpPr>
              <p:grpSpPr bwMode="auto">
                <a:xfrm>
                  <a:off x="899691" y="1047934"/>
                  <a:ext cx="7760121" cy="348236"/>
                  <a:chOff x="899996" y="1047934"/>
                  <a:chExt cx="7760121" cy="348236"/>
                </a:xfrm>
              </p:grpSpPr>
              <p:cxnSp>
                <p:nvCxnSpPr>
                  <p:cNvPr id="107" name="Straight Connector 106"/>
                  <p:cNvCxnSpPr>
                    <a:cxnSpLocks noChangeShapeType="1"/>
                  </p:cNvCxnSpPr>
                  <p:nvPr/>
                </p:nvCxnSpPr>
                <p:spPr bwMode="auto">
                  <a:xfrm>
                    <a:off x="1093937" y="1222247"/>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9"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8" name="Group 208"/>
                <p:cNvGrpSpPr>
                  <a:grpSpLocks/>
                </p:cNvGrpSpPr>
                <p:nvPr/>
              </p:nvGrpSpPr>
              <p:grpSpPr bwMode="auto">
                <a:xfrm>
                  <a:off x="899691" y="1399516"/>
                  <a:ext cx="7760121" cy="348236"/>
                  <a:chOff x="899996" y="1047934"/>
                  <a:chExt cx="7760121" cy="348236"/>
                </a:xfrm>
              </p:grpSpPr>
              <p:cxnSp>
                <p:nvCxnSpPr>
                  <p:cNvPr id="105" name="Straight Connector 104"/>
                  <p:cNvCxnSpPr>
                    <a:cxnSpLocks noChangeShapeType="1"/>
                  </p:cNvCxnSpPr>
                  <p:nvPr/>
                </p:nvCxnSpPr>
                <p:spPr bwMode="auto">
                  <a:xfrm>
                    <a:off x="1093937" y="1223010"/>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7"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9" name="Group 209"/>
                <p:cNvGrpSpPr>
                  <a:grpSpLocks/>
                </p:cNvGrpSpPr>
                <p:nvPr/>
              </p:nvGrpSpPr>
              <p:grpSpPr bwMode="auto">
                <a:xfrm>
                  <a:off x="899691" y="1751098"/>
                  <a:ext cx="7760121" cy="348236"/>
                  <a:chOff x="899996" y="1047934"/>
                  <a:chExt cx="7760121" cy="348236"/>
                </a:xfrm>
              </p:grpSpPr>
              <p:cxnSp>
                <p:nvCxnSpPr>
                  <p:cNvPr id="103" name="Straight Connector 102"/>
                  <p:cNvCxnSpPr>
                    <a:cxnSpLocks noChangeShapeType="1"/>
                  </p:cNvCxnSpPr>
                  <p:nvPr/>
                </p:nvCxnSpPr>
                <p:spPr bwMode="auto">
                  <a:xfrm>
                    <a:off x="1093937" y="1222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5"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10" name="Group 210"/>
                <p:cNvGrpSpPr>
                  <a:grpSpLocks/>
                </p:cNvGrpSpPr>
                <p:nvPr/>
              </p:nvGrpSpPr>
              <p:grpSpPr bwMode="auto">
                <a:xfrm>
                  <a:off x="899691" y="2286563"/>
                  <a:ext cx="7760121" cy="348236"/>
                  <a:chOff x="899996" y="1047934"/>
                  <a:chExt cx="7760121" cy="348236"/>
                </a:xfrm>
              </p:grpSpPr>
              <p:cxnSp>
                <p:nvCxnSpPr>
                  <p:cNvPr id="101" name="Straight Connector 100"/>
                  <p:cNvCxnSpPr>
                    <a:cxnSpLocks noChangeShapeType="1"/>
                  </p:cNvCxnSpPr>
                  <p:nvPr/>
                </p:nvCxnSpPr>
                <p:spPr bwMode="auto">
                  <a:xfrm>
                    <a:off x="1093937" y="1223173"/>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3"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11"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4" name="Group 204"/>
              <p:cNvGrpSpPr>
                <a:grpSpLocks/>
              </p:cNvGrpSpPr>
              <p:nvPr/>
            </p:nvGrpSpPr>
            <p:grpSpPr bwMode="auto">
              <a:xfrm>
                <a:off x="388768" y="759524"/>
                <a:ext cx="800539" cy="1454902"/>
                <a:chOff x="459543" y="1775465"/>
                <a:chExt cx="1138141" cy="1954688"/>
              </a:xfrm>
            </p:grpSpPr>
            <p:graphicFrame>
              <p:nvGraphicFramePr>
                <p:cNvPr id="94305"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328"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06" name="TextBox 206"/>
                <p:cNvSpPr txBox="1">
                  <a:spLocks noChangeArrowheads="1"/>
                </p:cNvSpPr>
                <p:nvPr/>
              </p:nvSpPr>
              <p:spPr bwMode="auto">
                <a:xfrm rot="-5400000">
                  <a:off x="-136418" y="2550774"/>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4220" name="Group 220"/>
            <p:cNvGrpSpPr>
              <a:grpSpLocks/>
            </p:cNvGrpSpPr>
            <p:nvPr/>
          </p:nvGrpSpPr>
          <p:grpSpPr bwMode="auto">
            <a:xfrm>
              <a:off x="1331150" y="736934"/>
              <a:ext cx="7068264" cy="269470"/>
              <a:chOff x="1331150" y="736934"/>
              <a:chExt cx="7068264" cy="269470"/>
            </a:xfrm>
          </p:grpSpPr>
          <p:cxnSp>
            <p:nvCxnSpPr>
              <p:cNvPr id="79" name="Straight Connector 78"/>
              <p:cNvCxnSpPr>
                <a:cxnSpLocks noChangeShapeType="1"/>
              </p:cNvCxnSpPr>
              <p:nvPr/>
            </p:nvCxnSpPr>
            <p:spPr bwMode="auto">
              <a:xfrm>
                <a:off x="133147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247767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46223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324286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485262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83991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7389498"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721963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44015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9670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515583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654493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781178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10" name="Straight Connector 9"/>
            <p:cNvCxnSpPr>
              <a:cxnSpLocks noChangeShapeType="1"/>
            </p:cNvCxnSpPr>
            <p:nvPr/>
          </p:nvCxnSpPr>
          <p:spPr bwMode="auto">
            <a:xfrm>
              <a:off x="145212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18556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58288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363516"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97327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8229303"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656239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6087722"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540349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666717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699579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69430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134099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3153962"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47175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25238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4687518"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811817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7229157"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5976595"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6556044"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669574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88076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5598762"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337939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498914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845949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735616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657826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646873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668304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771018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726915"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485579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811182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722280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644491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6549693"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1588655"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4697043"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8302329"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064054"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6390940"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337304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839758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508563"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6541756"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9061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5014550"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8270579"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73815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6540168"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8545222"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626755"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266500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147903"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673702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6262351"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7257733" y="49184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363807"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6525881"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3317477" y="5246951"/>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5300306"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6557632"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8021337"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1477527"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998675"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587794"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5890868"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4210" name="Group 1"/>
          <p:cNvGrpSpPr>
            <a:grpSpLocks/>
          </p:cNvGrpSpPr>
          <p:nvPr/>
        </p:nvGrpSpPr>
        <p:grpSpPr bwMode="auto">
          <a:xfrm>
            <a:off x="2625726" y="555626"/>
            <a:ext cx="7566025" cy="6175375"/>
            <a:chOff x="1101445" y="535482"/>
            <a:chExt cx="7566017" cy="6173850"/>
          </a:xfrm>
        </p:grpSpPr>
        <p:cxnSp>
          <p:nvCxnSpPr>
            <p:cNvPr id="144" name="Straight Arrow Connector 143"/>
            <p:cNvCxnSpPr>
              <a:cxnSpLocks noChangeShapeType="1"/>
            </p:cNvCxnSpPr>
            <p:nvPr/>
          </p:nvCxnSpPr>
          <p:spPr bwMode="auto">
            <a:xfrm flipV="1">
              <a:off x="1101445" y="6237961"/>
              <a:ext cx="3025772" cy="15871"/>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p:cNvCxnSpPr>
            <p:nvPr/>
          </p:nvCxnSpPr>
          <p:spPr bwMode="auto">
            <a:xfrm>
              <a:off x="4127217" y="6247484"/>
              <a:ext cx="4540245" cy="6348"/>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Connector 145"/>
            <p:cNvCxnSpPr>
              <a:cxnSpLocks noChangeShapeType="1"/>
            </p:cNvCxnSpPr>
            <p:nvPr/>
          </p:nvCxnSpPr>
          <p:spPr bwMode="auto">
            <a:xfrm>
              <a:off x="4073242" y="535482"/>
              <a:ext cx="63500" cy="6042121"/>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4215" name="TextBox 306"/>
            <p:cNvSpPr txBox="1">
              <a:spLocks noChangeArrowheads="1"/>
            </p:cNvSpPr>
            <p:nvPr/>
          </p:nvSpPr>
          <p:spPr bwMode="auto">
            <a:xfrm>
              <a:off x="1385608" y="6340058"/>
              <a:ext cx="2596794" cy="3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sp>
          <p:nvSpPr>
            <p:cNvPr id="94216" name="TextBox 307"/>
            <p:cNvSpPr txBox="1">
              <a:spLocks noChangeArrowheads="1"/>
            </p:cNvSpPr>
            <p:nvPr/>
          </p:nvSpPr>
          <p:spPr bwMode="auto">
            <a:xfrm>
              <a:off x="5130516" y="6340058"/>
              <a:ext cx="2520151" cy="3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sp>
        <p:nvSpPr>
          <p:cNvPr id="94211" name="Title 1"/>
          <p:cNvSpPr txBox="1">
            <a:spLocks/>
          </p:cNvSpPr>
          <p:nvPr/>
        </p:nvSpPr>
        <p:spPr bwMode="auto">
          <a:xfrm>
            <a:off x="2209800" y="-96838"/>
            <a:ext cx="7772400"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4000">
                <a:solidFill>
                  <a:srgbClr val="000000"/>
                </a:solidFill>
              </a:rPr>
              <a:t>Mutation recurrence</a:t>
            </a:r>
          </a:p>
        </p:txBody>
      </p:sp>
      <p:sp>
        <p:nvSpPr>
          <p:cNvPr id="2" name="Slide Number Placeholder 1"/>
          <p:cNvSpPr>
            <a:spLocks noGrp="1"/>
          </p:cNvSpPr>
          <p:nvPr>
            <p:ph type="sldNum" sz="quarter" idx="12"/>
          </p:nvPr>
        </p:nvSpPr>
        <p:spPr/>
        <p:txBody>
          <a:bodyPr/>
          <a:lstStyle/>
          <a:p>
            <a:fld id="{F29E7C7A-26C8-1B43-8ECC-471110291FEC}" type="slidenum">
              <a:rPr lang="en-US" smtClean="0"/>
              <a:t>2</a:t>
            </a:fld>
            <a:endParaRPr lang="en-US"/>
          </a:p>
        </p:txBody>
      </p:sp>
    </p:spTree>
    <p:extLst>
      <p:ext uri="{BB962C8B-B14F-4D97-AF65-F5344CB8AC3E}">
        <p14:creationId xmlns:p14="http://schemas.microsoft.com/office/powerpoint/2010/main" val="61112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07"/>
          <p:cNvSpPr txBox="1">
            <a:spLocks noChangeArrowheads="1"/>
          </p:cNvSpPr>
          <p:nvPr/>
        </p:nvSpPr>
        <p:spPr bwMode="auto">
          <a:xfrm>
            <a:off x="6654801" y="6361114"/>
            <a:ext cx="251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nvGrpSpPr>
          <p:cNvPr id="95234" name="Group 166"/>
          <p:cNvGrpSpPr>
            <a:grpSpLocks/>
          </p:cNvGrpSpPr>
          <p:nvPr/>
        </p:nvGrpSpPr>
        <p:grpSpPr bwMode="auto">
          <a:xfrm>
            <a:off x="1920876" y="700088"/>
            <a:ext cx="8270875" cy="1587500"/>
            <a:chOff x="388785" y="680758"/>
            <a:chExt cx="8271027" cy="1586865"/>
          </a:xfrm>
        </p:grpSpPr>
        <p:grpSp>
          <p:nvGrpSpPr>
            <p:cNvPr id="95375" name="Group 167"/>
            <p:cNvGrpSpPr>
              <a:grpSpLocks/>
            </p:cNvGrpSpPr>
            <p:nvPr/>
          </p:nvGrpSpPr>
          <p:grpSpPr bwMode="auto">
            <a:xfrm>
              <a:off x="899691" y="680758"/>
              <a:ext cx="7760121" cy="1586865"/>
              <a:chOff x="899691" y="1047934"/>
              <a:chExt cx="7760121" cy="1586865"/>
            </a:xfrm>
          </p:grpSpPr>
          <p:grpSp>
            <p:nvGrpSpPr>
              <p:cNvPr id="95379" name="Group 171"/>
              <p:cNvGrpSpPr>
                <a:grpSpLocks/>
              </p:cNvGrpSpPr>
              <p:nvPr/>
            </p:nvGrpSpPr>
            <p:grpSpPr bwMode="auto">
              <a:xfrm>
                <a:off x="899691" y="1047934"/>
                <a:ext cx="7760121" cy="348236"/>
                <a:chOff x="899996" y="1047934"/>
                <a:chExt cx="7760121" cy="348236"/>
              </a:xfrm>
            </p:grpSpPr>
            <p:cxnSp>
              <p:nvCxnSpPr>
                <p:cNvPr id="21" name="Straight Connector 20"/>
                <p:cNvCxnSpPr>
                  <a:cxnSpLocks noChangeShapeType="1"/>
                </p:cNvCxnSpPr>
                <p:nvPr/>
              </p:nvCxnSpPr>
              <p:spPr bwMode="auto">
                <a:xfrm>
                  <a:off x="1093953" y="1222489"/>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91"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0" name="Group 172"/>
              <p:cNvGrpSpPr>
                <a:grpSpLocks/>
              </p:cNvGrpSpPr>
              <p:nvPr/>
            </p:nvGrpSpPr>
            <p:grpSpPr bwMode="auto">
              <a:xfrm>
                <a:off x="899691" y="1399516"/>
                <a:ext cx="7760121" cy="348236"/>
                <a:chOff x="899996" y="1047934"/>
                <a:chExt cx="7760121" cy="348236"/>
              </a:xfrm>
            </p:grpSpPr>
            <p:cxnSp>
              <p:nvCxnSpPr>
                <p:cNvPr id="19" name="Straight Connector 18"/>
                <p:cNvCxnSpPr>
                  <a:cxnSpLocks noChangeShapeType="1"/>
                </p:cNvCxnSpPr>
                <p:nvPr/>
              </p:nvCxnSpPr>
              <p:spPr bwMode="auto">
                <a:xfrm>
                  <a:off x="1093953" y="122319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9"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1" name="Group 173"/>
              <p:cNvGrpSpPr>
                <a:grpSpLocks/>
              </p:cNvGrpSpPr>
              <p:nvPr/>
            </p:nvGrpSpPr>
            <p:grpSpPr bwMode="auto">
              <a:xfrm>
                <a:off x="899691" y="1751098"/>
                <a:ext cx="7760121" cy="348236"/>
                <a:chOff x="899996" y="1047934"/>
                <a:chExt cx="7760121" cy="348236"/>
              </a:xfrm>
            </p:grpSpPr>
            <p:cxnSp>
              <p:nvCxnSpPr>
                <p:cNvPr id="17" name="Straight Connector 16"/>
                <p:cNvCxnSpPr>
                  <a:cxnSpLocks noChangeShapeType="1"/>
                </p:cNvCxnSpPr>
                <p:nvPr/>
              </p:nvCxnSpPr>
              <p:spPr bwMode="auto">
                <a:xfrm>
                  <a:off x="1093953" y="1222306"/>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7"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2" name="Group 174"/>
              <p:cNvGrpSpPr>
                <a:grpSpLocks/>
              </p:cNvGrpSpPr>
              <p:nvPr/>
            </p:nvGrpSpPr>
            <p:grpSpPr bwMode="auto">
              <a:xfrm>
                <a:off x="899691" y="2286563"/>
                <a:ext cx="7760121" cy="348236"/>
                <a:chOff x="899996" y="1047934"/>
                <a:chExt cx="7760121" cy="348236"/>
              </a:xfrm>
            </p:grpSpPr>
            <p:cxnSp>
              <p:nvCxnSpPr>
                <p:cNvPr id="15" name="Straight Connector 14"/>
                <p:cNvCxnSpPr>
                  <a:cxnSpLocks noChangeShapeType="1"/>
                </p:cNvCxnSpPr>
                <p:nvPr/>
              </p:nvCxnSpPr>
              <p:spPr bwMode="auto">
                <a:xfrm>
                  <a:off x="1093953" y="122320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5"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83"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76" name="Group 168"/>
            <p:cNvGrpSpPr>
              <a:grpSpLocks/>
            </p:cNvGrpSpPr>
            <p:nvPr/>
          </p:nvGrpSpPr>
          <p:grpSpPr bwMode="auto">
            <a:xfrm>
              <a:off x="388785" y="759524"/>
              <a:ext cx="800539" cy="1454902"/>
              <a:chOff x="459544" y="1775465"/>
              <a:chExt cx="1138140" cy="1954688"/>
            </a:xfrm>
          </p:grpSpPr>
          <p:graphicFrame>
            <p:nvGraphicFramePr>
              <p:cNvPr id="95377"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350"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78" name="TextBox 170"/>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5235" name="Group 184"/>
          <p:cNvGrpSpPr>
            <a:grpSpLocks/>
          </p:cNvGrpSpPr>
          <p:nvPr/>
        </p:nvGrpSpPr>
        <p:grpSpPr bwMode="auto">
          <a:xfrm>
            <a:off x="1920876" y="2581275"/>
            <a:ext cx="8270875" cy="1587500"/>
            <a:chOff x="388785" y="680758"/>
            <a:chExt cx="8271027" cy="1586865"/>
          </a:xfrm>
        </p:grpSpPr>
        <p:grpSp>
          <p:nvGrpSpPr>
            <p:cNvPr id="95358" name="Group 185"/>
            <p:cNvGrpSpPr>
              <a:grpSpLocks/>
            </p:cNvGrpSpPr>
            <p:nvPr/>
          </p:nvGrpSpPr>
          <p:grpSpPr bwMode="auto">
            <a:xfrm>
              <a:off x="899691" y="680758"/>
              <a:ext cx="7760121" cy="1586865"/>
              <a:chOff x="899691" y="1047934"/>
              <a:chExt cx="7760121" cy="1586865"/>
            </a:xfrm>
          </p:grpSpPr>
          <p:grpSp>
            <p:nvGrpSpPr>
              <p:cNvPr id="95362" name="Group 189"/>
              <p:cNvGrpSpPr>
                <a:grpSpLocks/>
              </p:cNvGrpSpPr>
              <p:nvPr/>
            </p:nvGrpSpPr>
            <p:grpSpPr bwMode="auto">
              <a:xfrm>
                <a:off x="899691" y="1047934"/>
                <a:ext cx="7760121" cy="348236"/>
                <a:chOff x="899996" y="1047934"/>
                <a:chExt cx="7760121" cy="348236"/>
              </a:xfrm>
            </p:grpSpPr>
            <p:cxnSp>
              <p:nvCxnSpPr>
                <p:cNvPr id="39" name="Straight Connector 38"/>
                <p:cNvCxnSpPr>
                  <a:cxnSpLocks noChangeShapeType="1"/>
                </p:cNvCxnSpPr>
                <p:nvPr/>
              </p:nvCxnSpPr>
              <p:spPr bwMode="auto">
                <a:xfrm>
                  <a:off x="1093953" y="1222489"/>
                  <a:ext cx="7566164"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4"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3" name="Group 190"/>
              <p:cNvGrpSpPr>
                <a:grpSpLocks/>
              </p:cNvGrpSpPr>
              <p:nvPr/>
            </p:nvGrpSpPr>
            <p:grpSpPr bwMode="auto">
              <a:xfrm>
                <a:off x="899691" y="1399516"/>
                <a:ext cx="7760121" cy="348236"/>
                <a:chOff x="899996" y="1047934"/>
                <a:chExt cx="7760121" cy="348236"/>
              </a:xfrm>
            </p:grpSpPr>
            <p:cxnSp>
              <p:nvCxnSpPr>
                <p:cNvPr id="37" name="Straight Connector 36"/>
                <p:cNvCxnSpPr>
                  <a:cxnSpLocks noChangeShapeType="1"/>
                </p:cNvCxnSpPr>
                <p:nvPr/>
              </p:nvCxnSpPr>
              <p:spPr bwMode="auto">
                <a:xfrm>
                  <a:off x="1093953" y="122319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2"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4" name="Group 191"/>
              <p:cNvGrpSpPr>
                <a:grpSpLocks/>
              </p:cNvGrpSpPr>
              <p:nvPr/>
            </p:nvGrpSpPr>
            <p:grpSpPr bwMode="auto">
              <a:xfrm>
                <a:off x="899691" y="1751098"/>
                <a:ext cx="7760121" cy="348236"/>
                <a:chOff x="899996" y="1047934"/>
                <a:chExt cx="7760121" cy="348236"/>
              </a:xfrm>
            </p:grpSpPr>
            <p:cxnSp>
              <p:nvCxnSpPr>
                <p:cNvPr id="35" name="Straight Connector 34"/>
                <p:cNvCxnSpPr>
                  <a:cxnSpLocks noChangeShapeType="1"/>
                </p:cNvCxnSpPr>
                <p:nvPr/>
              </p:nvCxnSpPr>
              <p:spPr bwMode="auto">
                <a:xfrm>
                  <a:off x="1093953" y="1222307"/>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0"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5" name="Group 192"/>
              <p:cNvGrpSpPr>
                <a:grpSpLocks/>
              </p:cNvGrpSpPr>
              <p:nvPr/>
            </p:nvGrpSpPr>
            <p:grpSpPr bwMode="auto">
              <a:xfrm>
                <a:off x="899691" y="2286563"/>
                <a:ext cx="7760121" cy="348236"/>
                <a:chOff x="899996" y="1047934"/>
                <a:chExt cx="7760121" cy="348236"/>
              </a:xfrm>
            </p:grpSpPr>
            <p:cxnSp>
              <p:nvCxnSpPr>
                <p:cNvPr id="33" name="Straight Connector 32"/>
                <p:cNvCxnSpPr>
                  <a:cxnSpLocks noChangeShapeType="1"/>
                </p:cNvCxnSpPr>
                <p:nvPr/>
              </p:nvCxnSpPr>
              <p:spPr bwMode="auto">
                <a:xfrm>
                  <a:off x="1093953" y="1223202"/>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68"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66"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59" name="Group 186"/>
            <p:cNvGrpSpPr>
              <a:grpSpLocks/>
            </p:cNvGrpSpPr>
            <p:nvPr/>
          </p:nvGrpSpPr>
          <p:grpSpPr bwMode="auto">
            <a:xfrm>
              <a:off x="388785" y="759524"/>
              <a:ext cx="800539" cy="1454902"/>
              <a:chOff x="459544" y="1775465"/>
              <a:chExt cx="1138140" cy="1954688"/>
            </a:xfrm>
          </p:grpSpPr>
          <p:graphicFrame>
            <p:nvGraphicFramePr>
              <p:cNvPr id="95360"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351"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61" name="TextBox 188"/>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5236" name="Group 202"/>
          <p:cNvGrpSpPr>
            <a:grpSpLocks/>
          </p:cNvGrpSpPr>
          <p:nvPr/>
        </p:nvGrpSpPr>
        <p:grpSpPr bwMode="auto">
          <a:xfrm>
            <a:off x="1920876" y="4524376"/>
            <a:ext cx="8270875" cy="1585913"/>
            <a:chOff x="388768" y="680758"/>
            <a:chExt cx="8271044" cy="1586865"/>
          </a:xfrm>
        </p:grpSpPr>
        <p:grpSp>
          <p:nvGrpSpPr>
            <p:cNvPr id="95341" name="Group 203"/>
            <p:cNvGrpSpPr>
              <a:grpSpLocks/>
            </p:cNvGrpSpPr>
            <p:nvPr/>
          </p:nvGrpSpPr>
          <p:grpSpPr bwMode="auto">
            <a:xfrm>
              <a:off x="899691" y="680758"/>
              <a:ext cx="7760121" cy="1586865"/>
              <a:chOff x="899691" y="1047934"/>
              <a:chExt cx="7760121" cy="1586865"/>
            </a:xfrm>
          </p:grpSpPr>
          <p:grpSp>
            <p:nvGrpSpPr>
              <p:cNvPr id="95345" name="Group 207"/>
              <p:cNvGrpSpPr>
                <a:grpSpLocks/>
              </p:cNvGrpSpPr>
              <p:nvPr/>
            </p:nvGrpSpPr>
            <p:grpSpPr bwMode="auto">
              <a:xfrm>
                <a:off x="899691" y="1047934"/>
                <a:ext cx="7760121" cy="348236"/>
                <a:chOff x="899996" y="1047934"/>
                <a:chExt cx="7760121" cy="348236"/>
              </a:xfrm>
            </p:grpSpPr>
            <p:cxnSp>
              <p:nvCxnSpPr>
                <p:cNvPr id="57" name="Straight Connector 56"/>
                <p:cNvCxnSpPr>
                  <a:cxnSpLocks noChangeShapeType="1"/>
                </p:cNvCxnSpPr>
                <p:nvPr/>
              </p:nvCxnSpPr>
              <p:spPr bwMode="auto">
                <a:xfrm>
                  <a:off x="1093937" y="1222664"/>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7"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6" name="Group 208"/>
              <p:cNvGrpSpPr>
                <a:grpSpLocks/>
              </p:cNvGrpSpPr>
              <p:nvPr/>
            </p:nvGrpSpPr>
            <p:grpSpPr bwMode="auto">
              <a:xfrm>
                <a:off x="899691" y="1399516"/>
                <a:ext cx="7760121" cy="348236"/>
                <a:chOff x="899996" y="1047934"/>
                <a:chExt cx="7760121" cy="348236"/>
              </a:xfrm>
            </p:grpSpPr>
            <p:cxnSp>
              <p:nvCxnSpPr>
                <p:cNvPr id="55" name="Straight Connector 54"/>
                <p:cNvCxnSpPr>
                  <a:cxnSpLocks noChangeShapeType="1"/>
                </p:cNvCxnSpPr>
                <p:nvPr/>
              </p:nvCxnSpPr>
              <p:spPr bwMode="auto">
                <a:xfrm>
                  <a:off x="1093937" y="1222131"/>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5"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7" name="Group 209"/>
              <p:cNvGrpSpPr>
                <a:grpSpLocks/>
              </p:cNvGrpSpPr>
              <p:nvPr/>
            </p:nvGrpSpPr>
            <p:grpSpPr bwMode="auto">
              <a:xfrm>
                <a:off x="899691" y="1751098"/>
                <a:ext cx="7760121" cy="348236"/>
                <a:chOff x="899996" y="1047934"/>
                <a:chExt cx="7760121" cy="348236"/>
              </a:xfrm>
            </p:grpSpPr>
            <p:cxnSp>
              <p:nvCxnSpPr>
                <p:cNvPr id="53" name="Straight Connector 52"/>
                <p:cNvCxnSpPr>
                  <a:cxnSpLocks noChangeShapeType="1"/>
                </p:cNvCxnSpPr>
                <p:nvPr/>
              </p:nvCxnSpPr>
              <p:spPr bwMode="auto">
                <a:xfrm>
                  <a:off x="1093937" y="1223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3"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8" name="Group 210"/>
              <p:cNvGrpSpPr>
                <a:grpSpLocks/>
              </p:cNvGrpSpPr>
              <p:nvPr/>
            </p:nvGrpSpPr>
            <p:grpSpPr bwMode="auto">
              <a:xfrm>
                <a:off x="899691" y="2286563"/>
                <a:ext cx="7760121" cy="348236"/>
                <a:chOff x="899996" y="1047934"/>
                <a:chExt cx="7760121" cy="348236"/>
              </a:xfrm>
            </p:grpSpPr>
            <p:cxnSp>
              <p:nvCxnSpPr>
                <p:cNvPr id="51" name="Straight Connector 50"/>
                <p:cNvCxnSpPr>
                  <a:cxnSpLocks noChangeShapeType="1"/>
                </p:cNvCxnSpPr>
                <p:nvPr/>
              </p:nvCxnSpPr>
              <p:spPr bwMode="auto">
                <a:xfrm>
                  <a:off x="1093937" y="1223028"/>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1"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49"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2" name="Group 204"/>
            <p:cNvGrpSpPr>
              <a:grpSpLocks/>
            </p:cNvGrpSpPr>
            <p:nvPr/>
          </p:nvGrpSpPr>
          <p:grpSpPr bwMode="auto">
            <a:xfrm>
              <a:off x="388768" y="759524"/>
              <a:ext cx="800541" cy="1454902"/>
              <a:chOff x="459542" y="1775465"/>
              <a:chExt cx="1138142" cy="1954688"/>
            </a:xfrm>
          </p:grpSpPr>
          <p:graphicFrame>
            <p:nvGraphicFramePr>
              <p:cNvPr id="95343"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352"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44" name="TextBox 206"/>
              <p:cNvSpPr txBox="1">
                <a:spLocks noChangeArrowheads="1"/>
              </p:cNvSpPr>
              <p:nvPr/>
            </p:nvSpPr>
            <p:spPr bwMode="auto">
              <a:xfrm rot="-5400000">
                <a:off x="-137095" y="2553119"/>
                <a:ext cx="1630859"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5237" name="Group 220"/>
          <p:cNvGrpSpPr>
            <a:grpSpLocks/>
          </p:cNvGrpSpPr>
          <p:nvPr/>
        </p:nvGrpSpPr>
        <p:grpSpPr bwMode="auto">
          <a:xfrm>
            <a:off x="2855913" y="755651"/>
            <a:ext cx="7067550" cy="269875"/>
            <a:chOff x="1331150" y="736934"/>
            <a:chExt cx="7068264" cy="269470"/>
          </a:xfrm>
        </p:grpSpPr>
        <p:cxnSp>
          <p:nvCxnSpPr>
            <p:cNvPr id="60" name="Straight Connector 59"/>
            <p:cNvCxnSpPr>
              <a:cxnSpLocks noChangeShapeType="1"/>
            </p:cNvCxnSpPr>
            <p:nvPr/>
          </p:nvCxnSpPr>
          <p:spPr bwMode="auto">
            <a:xfrm>
              <a:off x="133115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4774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546224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324269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485258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8399414"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8966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721978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64402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967118"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515582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6545027"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781198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73" name="Straight Connector 72"/>
          <p:cNvCxnSpPr>
            <a:cxnSpLocks noChangeShapeType="1"/>
          </p:cNvCxnSpPr>
          <p:nvPr/>
        </p:nvCxnSpPr>
        <p:spPr bwMode="auto">
          <a:xfrm>
            <a:off x="297656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3709988"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710565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8879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497638"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975360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8086725"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7610475"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692785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81899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85201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92186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286543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4678363"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99452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47767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62118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96424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87534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p:cNvCxnSpPr>
          <p:nvPr/>
        </p:nvCxnSpPr>
        <p:spPr bwMode="auto">
          <a:xfrm>
            <a:off x="7499350"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80787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a:off x="82200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Connector 94"/>
          <p:cNvCxnSpPr>
            <a:cxnSpLocks noChangeShapeType="1"/>
          </p:cNvCxnSpPr>
          <p:nvPr/>
        </p:nvCxnSpPr>
        <p:spPr bwMode="auto">
          <a:xfrm>
            <a:off x="34051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6" name="Straight Connector 95"/>
          <p:cNvCxnSpPr>
            <a:cxnSpLocks noChangeShapeType="1"/>
          </p:cNvCxnSpPr>
          <p:nvPr/>
        </p:nvCxnSpPr>
        <p:spPr bwMode="auto">
          <a:xfrm>
            <a:off x="712152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Connector 96"/>
          <p:cNvCxnSpPr>
            <a:cxnSpLocks noChangeShapeType="1"/>
          </p:cNvCxnSpPr>
          <p:nvPr/>
        </p:nvCxnSpPr>
        <p:spPr bwMode="auto">
          <a:xfrm>
            <a:off x="4903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Connector 97"/>
          <p:cNvCxnSpPr>
            <a:cxnSpLocks noChangeShapeType="1"/>
          </p:cNvCxnSpPr>
          <p:nvPr/>
        </p:nvCxnSpPr>
        <p:spPr bwMode="auto">
          <a:xfrm>
            <a:off x="6513513"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a:off x="9983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888047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8101013"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2" name="Straight Connector 101"/>
          <p:cNvCxnSpPr>
            <a:cxnSpLocks noChangeShapeType="1"/>
          </p:cNvCxnSpPr>
          <p:nvPr/>
        </p:nvCxnSpPr>
        <p:spPr bwMode="auto">
          <a:xfrm>
            <a:off x="799147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a:off x="8205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92344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p:cNvCxnSpPr>
          <p:nvPr/>
        </p:nvCxnSpPr>
        <p:spPr bwMode="auto">
          <a:xfrm>
            <a:off x="4249738"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6" name="Straight Connector 105"/>
          <p:cNvCxnSpPr>
            <a:cxnSpLocks noChangeShapeType="1"/>
          </p:cNvCxnSpPr>
          <p:nvPr/>
        </p:nvCxnSpPr>
        <p:spPr bwMode="auto">
          <a:xfrm>
            <a:off x="6380163"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p:cNvCxnSpPr>
          <p:nvPr/>
        </p:nvCxnSpPr>
        <p:spPr bwMode="auto">
          <a:xfrm>
            <a:off x="9636125"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a:off x="8747125"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967663"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a:off x="8072438"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113088"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a:off x="6221413"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a:off x="9826625"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Connector 113"/>
          <p:cNvCxnSpPr>
            <a:cxnSpLocks noChangeShapeType="1"/>
          </p:cNvCxnSpPr>
          <p:nvPr/>
        </p:nvCxnSpPr>
        <p:spPr bwMode="auto">
          <a:xfrm>
            <a:off x="8588375"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p:cNvCxnSpPr>
          <p:nvPr/>
        </p:nvCxnSpPr>
        <p:spPr bwMode="auto">
          <a:xfrm>
            <a:off x="7913688"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p:cNvCxnSpPr>
          <p:nvPr/>
        </p:nvCxnSpPr>
        <p:spPr bwMode="auto">
          <a:xfrm>
            <a:off x="4897438"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Connector 116"/>
          <p:cNvCxnSpPr>
            <a:cxnSpLocks noChangeShapeType="1"/>
          </p:cNvCxnSpPr>
          <p:nvPr/>
        </p:nvCxnSpPr>
        <p:spPr bwMode="auto">
          <a:xfrm>
            <a:off x="9921875"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Connector 117"/>
          <p:cNvCxnSpPr>
            <a:cxnSpLocks noChangeShapeType="1"/>
          </p:cNvCxnSpPr>
          <p:nvPr/>
        </p:nvCxnSpPr>
        <p:spPr bwMode="auto">
          <a:xfrm>
            <a:off x="9032875"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Connector 118"/>
          <p:cNvCxnSpPr>
            <a:cxnSpLocks noChangeShapeType="1"/>
          </p:cNvCxnSpPr>
          <p:nvPr/>
        </p:nvCxnSpPr>
        <p:spPr bwMode="auto">
          <a:xfrm>
            <a:off x="8064500"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Connector 119"/>
          <p:cNvCxnSpPr>
            <a:cxnSpLocks noChangeShapeType="1"/>
          </p:cNvCxnSpPr>
          <p:nvPr/>
        </p:nvCxnSpPr>
        <p:spPr bwMode="auto">
          <a:xfrm>
            <a:off x="3430588"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5389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Connector 121"/>
          <p:cNvCxnSpPr>
            <a:cxnSpLocks noChangeShapeType="1"/>
          </p:cNvCxnSpPr>
          <p:nvPr/>
        </p:nvCxnSpPr>
        <p:spPr bwMode="auto">
          <a:xfrm>
            <a:off x="9794875"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p:cNvCxnSpPr>
          <p:nvPr/>
        </p:nvCxnSpPr>
        <p:spPr bwMode="auto">
          <a:xfrm>
            <a:off x="8905875"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Connector 123"/>
          <p:cNvCxnSpPr>
            <a:cxnSpLocks noChangeShapeType="1"/>
          </p:cNvCxnSpPr>
          <p:nvPr/>
        </p:nvCxnSpPr>
        <p:spPr bwMode="auto">
          <a:xfrm>
            <a:off x="80629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p:cNvCxnSpPr>
          <p:nvPr/>
        </p:nvCxnSpPr>
        <p:spPr bwMode="auto">
          <a:xfrm>
            <a:off x="100695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Connector 125"/>
          <p:cNvCxnSpPr>
            <a:cxnSpLocks noChangeShapeType="1"/>
          </p:cNvCxnSpPr>
          <p:nvPr/>
        </p:nvCxnSpPr>
        <p:spPr bwMode="auto">
          <a:xfrm>
            <a:off x="3151188"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Connector 126"/>
          <p:cNvCxnSpPr>
            <a:cxnSpLocks noChangeShapeType="1"/>
          </p:cNvCxnSpPr>
          <p:nvPr/>
        </p:nvCxnSpPr>
        <p:spPr bwMode="auto">
          <a:xfrm>
            <a:off x="418941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Connector 127"/>
          <p:cNvCxnSpPr>
            <a:cxnSpLocks noChangeShapeType="1"/>
          </p:cNvCxnSpPr>
          <p:nvPr/>
        </p:nvCxnSpPr>
        <p:spPr bwMode="auto">
          <a:xfrm>
            <a:off x="667226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9" name="Straight Connector 128"/>
          <p:cNvCxnSpPr>
            <a:cxnSpLocks noChangeShapeType="1"/>
          </p:cNvCxnSpPr>
          <p:nvPr/>
        </p:nvCxnSpPr>
        <p:spPr bwMode="auto">
          <a:xfrm>
            <a:off x="825976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0" name="Straight Connector 129"/>
          <p:cNvCxnSpPr>
            <a:cxnSpLocks noChangeShapeType="1"/>
          </p:cNvCxnSpPr>
          <p:nvPr/>
        </p:nvCxnSpPr>
        <p:spPr bwMode="auto">
          <a:xfrm>
            <a:off x="7785100"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1" name="Straight Connector 130"/>
          <p:cNvCxnSpPr>
            <a:cxnSpLocks noChangeShapeType="1"/>
          </p:cNvCxnSpPr>
          <p:nvPr/>
        </p:nvCxnSpPr>
        <p:spPr bwMode="auto">
          <a:xfrm>
            <a:off x="8780463" y="4938714"/>
            <a:ext cx="0" cy="268287"/>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p:cNvCxnSpPr>
          <p:nvPr/>
        </p:nvCxnSpPr>
        <p:spPr bwMode="auto">
          <a:xfrm>
            <a:off x="6888163" y="49307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3" name="Straight Connector 132"/>
          <p:cNvCxnSpPr>
            <a:cxnSpLocks noChangeShapeType="1"/>
          </p:cNvCxnSpPr>
          <p:nvPr/>
        </p:nvCxnSpPr>
        <p:spPr bwMode="auto">
          <a:xfrm>
            <a:off x="8048625" y="49307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p:cNvCxnSpPr>
          <p:nvPr/>
        </p:nvCxnSpPr>
        <p:spPr bwMode="auto">
          <a:xfrm>
            <a:off x="4841875" y="52657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5" name="Straight Connector 134"/>
          <p:cNvCxnSpPr>
            <a:cxnSpLocks noChangeShapeType="1"/>
          </p:cNvCxnSpPr>
          <p:nvPr/>
        </p:nvCxnSpPr>
        <p:spPr bwMode="auto">
          <a:xfrm>
            <a:off x="6824663"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p:cNvCxnSpPr>
          <p:nvPr/>
        </p:nvCxnSpPr>
        <p:spPr bwMode="auto">
          <a:xfrm>
            <a:off x="8080375"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7" name="Straight Connector 136"/>
          <p:cNvCxnSpPr>
            <a:cxnSpLocks noChangeShapeType="1"/>
          </p:cNvCxnSpPr>
          <p:nvPr/>
        </p:nvCxnSpPr>
        <p:spPr bwMode="auto">
          <a:xfrm>
            <a:off x="9545638"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8" name="Straight Connector 137"/>
          <p:cNvCxnSpPr>
            <a:cxnSpLocks noChangeShapeType="1"/>
          </p:cNvCxnSpPr>
          <p:nvPr/>
        </p:nvCxnSpPr>
        <p:spPr bwMode="auto">
          <a:xfrm>
            <a:off x="3001963"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9" name="Straight Connector 138"/>
          <p:cNvCxnSpPr>
            <a:cxnSpLocks noChangeShapeType="1"/>
          </p:cNvCxnSpPr>
          <p:nvPr/>
        </p:nvCxnSpPr>
        <p:spPr bwMode="auto">
          <a:xfrm>
            <a:off x="6523038"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Connector 139"/>
          <p:cNvCxnSpPr>
            <a:cxnSpLocks noChangeShapeType="1"/>
          </p:cNvCxnSpPr>
          <p:nvPr/>
        </p:nvCxnSpPr>
        <p:spPr bwMode="auto">
          <a:xfrm>
            <a:off x="8110538"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a:off x="7413625"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p:cNvCxnSpPr>
          <p:nvPr/>
        </p:nvCxnSpPr>
        <p:spPr bwMode="auto">
          <a:xfrm flipV="1">
            <a:off x="2625726" y="6257926"/>
            <a:ext cx="3025775" cy="15875"/>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p:cNvCxnSpPr>
          <p:nvPr/>
        </p:nvCxnSpPr>
        <p:spPr bwMode="auto">
          <a:xfrm>
            <a:off x="5651500" y="6267450"/>
            <a:ext cx="4540250" cy="6350"/>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Connector 143"/>
          <p:cNvCxnSpPr>
            <a:cxnSpLocks noChangeShapeType="1"/>
          </p:cNvCxnSpPr>
          <p:nvPr/>
        </p:nvCxnSpPr>
        <p:spPr bwMode="auto">
          <a:xfrm>
            <a:off x="5597525" y="554038"/>
            <a:ext cx="63500" cy="6043612"/>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5310" name="TextBox 306"/>
          <p:cNvSpPr txBox="1">
            <a:spLocks noChangeArrowheads="1"/>
          </p:cNvSpPr>
          <p:nvPr/>
        </p:nvSpPr>
        <p:spPr bwMode="auto">
          <a:xfrm>
            <a:off x="2909888" y="6361114"/>
            <a:ext cx="259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grpSp>
        <p:nvGrpSpPr>
          <p:cNvPr id="95311" name="Group 308"/>
          <p:cNvGrpSpPr>
            <a:grpSpLocks/>
          </p:cNvGrpSpPr>
          <p:nvPr/>
        </p:nvGrpSpPr>
        <p:grpSpPr bwMode="auto">
          <a:xfrm>
            <a:off x="7785101" y="355600"/>
            <a:ext cx="627063" cy="5778500"/>
            <a:chOff x="6261890" y="336589"/>
            <a:chExt cx="626731" cy="5778017"/>
          </a:xfrm>
        </p:grpSpPr>
        <p:sp>
          <p:nvSpPr>
            <p:cNvPr id="148" name="Rectangle 147"/>
            <p:cNvSpPr>
              <a:spLocks noChangeArrowheads="1"/>
            </p:cNvSpPr>
            <p:nvPr/>
          </p:nvSpPr>
          <p:spPr bwMode="auto">
            <a:xfrm>
              <a:off x="6261890" y="336589"/>
              <a:ext cx="623558"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49" name="Straight Connector 148"/>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Connector 149"/>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2" name="Group 312"/>
          <p:cNvGrpSpPr>
            <a:grpSpLocks/>
          </p:cNvGrpSpPr>
          <p:nvPr/>
        </p:nvGrpSpPr>
        <p:grpSpPr bwMode="auto">
          <a:xfrm>
            <a:off x="8959851" y="354013"/>
            <a:ext cx="627063" cy="5776912"/>
            <a:chOff x="6261890" y="336589"/>
            <a:chExt cx="626731" cy="5778017"/>
          </a:xfrm>
        </p:grpSpPr>
        <p:sp>
          <p:nvSpPr>
            <p:cNvPr id="152" name="Rectangle 151"/>
            <p:cNvSpPr>
              <a:spLocks noChangeArrowheads="1"/>
            </p:cNvSpPr>
            <p:nvPr/>
          </p:nvSpPr>
          <p:spPr bwMode="auto">
            <a:xfrm>
              <a:off x="6261890" y="336589"/>
              <a:ext cx="623558" cy="198475"/>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3" name="Straight Connector 152"/>
            <p:cNvCxnSpPr>
              <a:cxnSpLocks noChangeShapeType="1"/>
            </p:cNvCxnSpPr>
            <p:nvPr/>
          </p:nvCxnSpPr>
          <p:spPr bwMode="auto">
            <a:xfrm>
              <a:off x="6261890" y="512835"/>
              <a:ext cx="0" cy="5601771"/>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4" name="Straight Connector 153"/>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3" name="Group 316"/>
          <p:cNvGrpSpPr>
            <a:grpSpLocks/>
          </p:cNvGrpSpPr>
          <p:nvPr/>
        </p:nvGrpSpPr>
        <p:grpSpPr bwMode="auto">
          <a:xfrm>
            <a:off x="4529139" y="350838"/>
            <a:ext cx="625475" cy="5778500"/>
            <a:chOff x="6261890" y="336589"/>
            <a:chExt cx="626731" cy="5778017"/>
          </a:xfrm>
        </p:grpSpPr>
        <p:sp>
          <p:nvSpPr>
            <p:cNvPr id="156" name="Rectangle 155"/>
            <p:cNvSpPr>
              <a:spLocks noChangeArrowheads="1"/>
            </p:cNvSpPr>
            <p:nvPr/>
          </p:nvSpPr>
          <p:spPr bwMode="auto">
            <a:xfrm>
              <a:off x="6261890" y="336589"/>
              <a:ext cx="623550" cy="19842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7" name="Straight Connector 156"/>
            <p:cNvCxnSpPr>
              <a:cxnSpLocks noChangeShapeType="1"/>
            </p:cNvCxnSpPr>
            <p:nvPr/>
          </p:nvCxnSpPr>
          <p:spPr bwMode="auto">
            <a:xfrm>
              <a:off x="6261890" y="512786"/>
              <a:ext cx="0" cy="560182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8" name="Straight Connector 157"/>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4" name="Group 320"/>
          <p:cNvGrpSpPr>
            <a:grpSpLocks/>
          </p:cNvGrpSpPr>
          <p:nvPr/>
        </p:nvGrpSpPr>
        <p:grpSpPr bwMode="auto">
          <a:xfrm>
            <a:off x="3287714" y="363538"/>
            <a:ext cx="625475" cy="5778500"/>
            <a:chOff x="6261890" y="336589"/>
            <a:chExt cx="626731" cy="5778017"/>
          </a:xfrm>
        </p:grpSpPr>
        <p:sp>
          <p:nvSpPr>
            <p:cNvPr id="160" name="Rectangle 159"/>
            <p:cNvSpPr>
              <a:spLocks noChangeArrowheads="1"/>
            </p:cNvSpPr>
            <p:nvPr/>
          </p:nvSpPr>
          <p:spPr bwMode="auto">
            <a:xfrm>
              <a:off x="6261890" y="336589"/>
              <a:ext cx="623550" cy="19842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61" name="Straight Connector 160"/>
            <p:cNvCxnSpPr>
              <a:cxnSpLocks noChangeShapeType="1"/>
            </p:cNvCxnSpPr>
            <p:nvPr/>
          </p:nvCxnSpPr>
          <p:spPr bwMode="auto">
            <a:xfrm>
              <a:off x="6261890" y="512786"/>
              <a:ext cx="0" cy="560182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2" name="Straight Connector 161"/>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5315" name="TextBox 1"/>
          <p:cNvSpPr txBox="1">
            <a:spLocks noChangeArrowheads="1"/>
          </p:cNvSpPr>
          <p:nvPr/>
        </p:nvSpPr>
        <p:spPr bwMode="auto">
          <a:xfrm>
            <a:off x="1600201" y="90489"/>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zh-CN" sz="2000" b="1">
                <a:solidFill>
                  <a:srgbClr val="FF0000"/>
                </a:solidFill>
              </a:rPr>
              <a:t>Noncoding annotations</a:t>
            </a:r>
            <a:endParaRPr lang="en-US" altLang="en-US" sz="2000" b="1">
              <a:solidFill>
                <a:srgbClr val="FF0000"/>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3</a:t>
            </a:fld>
            <a:endParaRPr lang="en-US"/>
          </a:p>
        </p:txBody>
      </p:sp>
    </p:spTree>
    <p:extLst>
      <p:ext uri="{BB962C8B-B14F-4D97-AF65-F5344CB8AC3E}">
        <p14:creationId xmlns:p14="http://schemas.microsoft.com/office/powerpoint/2010/main" val="198692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307"/>
          <p:cNvSpPr txBox="1">
            <a:spLocks noChangeArrowheads="1"/>
          </p:cNvSpPr>
          <p:nvPr/>
        </p:nvSpPr>
        <p:spPr bwMode="auto">
          <a:xfrm>
            <a:off x="6654801" y="635952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nvGrpSpPr>
          <p:cNvPr id="96258" name="Group 166"/>
          <p:cNvGrpSpPr>
            <a:grpSpLocks/>
          </p:cNvGrpSpPr>
          <p:nvPr/>
        </p:nvGrpSpPr>
        <p:grpSpPr bwMode="auto">
          <a:xfrm>
            <a:off x="1920876" y="698500"/>
            <a:ext cx="8270875" cy="1587500"/>
            <a:chOff x="388785" y="680758"/>
            <a:chExt cx="8271027" cy="1586865"/>
          </a:xfrm>
        </p:grpSpPr>
        <p:grpSp>
          <p:nvGrpSpPr>
            <p:cNvPr id="96401" name="Group 167"/>
            <p:cNvGrpSpPr>
              <a:grpSpLocks/>
            </p:cNvGrpSpPr>
            <p:nvPr/>
          </p:nvGrpSpPr>
          <p:grpSpPr bwMode="auto">
            <a:xfrm>
              <a:off x="899691" y="680758"/>
              <a:ext cx="7760121" cy="1586865"/>
              <a:chOff x="899691" y="1047934"/>
              <a:chExt cx="7760121" cy="1586865"/>
            </a:xfrm>
          </p:grpSpPr>
          <p:grpSp>
            <p:nvGrpSpPr>
              <p:cNvPr id="96405" name="Group 171"/>
              <p:cNvGrpSpPr>
                <a:grpSpLocks/>
              </p:cNvGrpSpPr>
              <p:nvPr/>
            </p:nvGrpSpPr>
            <p:grpSpPr bwMode="auto">
              <a:xfrm>
                <a:off x="899691" y="1047934"/>
                <a:ext cx="7760121" cy="348236"/>
                <a:chOff x="899996" y="1047934"/>
                <a:chExt cx="7760121" cy="348236"/>
              </a:xfrm>
            </p:grpSpPr>
            <p:cxnSp>
              <p:nvCxnSpPr>
                <p:cNvPr id="21" name="Straight Connector 20"/>
                <p:cNvCxnSpPr>
                  <a:cxnSpLocks noChangeShapeType="1"/>
                </p:cNvCxnSpPr>
                <p:nvPr/>
              </p:nvCxnSpPr>
              <p:spPr bwMode="auto">
                <a:xfrm>
                  <a:off x="1093953" y="1222489"/>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7"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6" name="Group 172"/>
              <p:cNvGrpSpPr>
                <a:grpSpLocks/>
              </p:cNvGrpSpPr>
              <p:nvPr/>
            </p:nvGrpSpPr>
            <p:grpSpPr bwMode="auto">
              <a:xfrm>
                <a:off x="899691" y="1399516"/>
                <a:ext cx="7760121" cy="348236"/>
                <a:chOff x="899996" y="1047934"/>
                <a:chExt cx="7760121" cy="348236"/>
              </a:xfrm>
            </p:grpSpPr>
            <p:cxnSp>
              <p:nvCxnSpPr>
                <p:cNvPr id="19" name="Straight Connector 18"/>
                <p:cNvCxnSpPr>
                  <a:cxnSpLocks noChangeShapeType="1"/>
                </p:cNvCxnSpPr>
                <p:nvPr/>
              </p:nvCxnSpPr>
              <p:spPr bwMode="auto">
                <a:xfrm>
                  <a:off x="1093953" y="122319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5"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7" name="Group 173"/>
              <p:cNvGrpSpPr>
                <a:grpSpLocks/>
              </p:cNvGrpSpPr>
              <p:nvPr/>
            </p:nvGrpSpPr>
            <p:grpSpPr bwMode="auto">
              <a:xfrm>
                <a:off x="899691" y="1751098"/>
                <a:ext cx="7760121" cy="348236"/>
                <a:chOff x="899996" y="1047934"/>
                <a:chExt cx="7760121" cy="348236"/>
              </a:xfrm>
            </p:grpSpPr>
            <p:cxnSp>
              <p:nvCxnSpPr>
                <p:cNvPr id="17" name="Straight Connector 16"/>
                <p:cNvCxnSpPr>
                  <a:cxnSpLocks noChangeShapeType="1"/>
                </p:cNvCxnSpPr>
                <p:nvPr/>
              </p:nvCxnSpPr>
              <p:spPr bwMode="auto">
                <a:xfrm>
                  <a:off x="1093953" y="1222307"/>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3"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8" name="Group 174"/>
              <p:cNvGrpSpPr>
                <a:grpSpLocks/>
              </p:cNvGrpSpPr>
              <p:nvPr/>
            </p:nvGrpSpPr>
            <p:grpSpPr bwMode="auto">
              <a:xfrm>
                <a:off x="899691" y="2286563"/>
                <a:ext cx="7760121" cy="348236"/>
                <a:chOff x="899996" y="1047934"/>
                <a:chExt cx="7760121" cy="348236"/>
              </a:xfrm>
            </p:grpSpPr>
            <p:cxnSp>
              <p:nvCxnSpPr>
                <p:cNvPr id="15" name="Straight Connector 14"/>
                <p:cNvCxnSpPr>
                  <a:cxnSpLocks noChangeShapeType="1"/>
                </p:cNvCxnSpPr>
                <p:nvPr/>
              </p:nvCxnSpPr>
              <p:spPr bwMode="auto">
                <a:xfrm>
                  <a:off x="1093953" y="1223202"/>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1"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409"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2" name="Group 168"/>
            <p:cNvGrpSpPr>
              <a:grpSpLocks/>
            </p:cNvGrpSpPr>
            <p:nvPr/>
          </p:nvGrpSpPr>
          <p:grpSpPr bwMode="auto">
            <a:xfrm>
              <a:off x="388785" y="759524"/>
              <a:ext cx="800539" cy="1454902"/>
              <a:chOff x="459544" y="1775465"/>
              <a:chExt cx="1138140" cy="1954688"/>
            </a:xfrm>
          </p:grpSpPr>
          <p:graphicFrame>
            <p:nvGraphicFramePr>
              <p:cNvPr id="96403"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374"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404" name="TextBox 170"/>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6259" name="Group 184"/>
          <p:cNvGrpSpPr>
            <a:grpSpLocks/>
          </p:cNvGrpSpPr>
          <p:nvPr/>
        </p:nvGrpSpPr>
        <p:grpSpPr bwMode="auto">
          <a:xfrm>
            <a:off x="1920876" y="2579688"/>
            <a:ext cx="8270875" cy="1587500"/>
            <a:chOff x="388785" y="680758"/>
            <a:chExt cx="8271027" cy="1586865"/>
          </a:xfrm>
        </p:grpSpPr>
        <p:grpSp>
          <p:nvGrpSpPr>
            <p:cNvPr id="96384" name="Group 185"/>
            <p:cNvGrpSpPr>
              <a:grpSpLocks/>
            </p:cNvGrpSpPr>
            <p:nvPr/>
          </p:nvGrpSpPr>
          <p:grpSpPr bwMode="auto">
            <a:xfrm>
              <a:off x="899691" y="680758"/>
              <a:ext cx="7760121" cy="1586865"/>
              <a:chOff x="899691" y="1047934"/>
              <a:chExt cx="7760121" cy="1586865"/>
            </a:xfrm>
          </p:grpSpPr>
          <p:grpSp>
            <p:nvGrpSpPr>
              <p:cNvPr id="96388" name="Group 189"/>
              <p:cNvGrpSpPr>
                <a:grpSpLocks/>
              </p:cNvGrpSpPr>
              <p:nvPr/>
            </p:nvGrpSpPr>
            <p:grpSpPr bwMode="auto">
              <a:xfrm>
                <a:off x="899691" y="1047934"/>
                <a:ext cx="7760121" cy="348236"/>
                <a:chOff x="899996" y="1047934"/>
                <a:chExt cx="7760121" cy="348236"/>
              </a:xfrm>
            </p:grpSpPr>
            <p:cxnSp>
              <p:nvCxnSpPr>
                <p:cNvPr id="39" name="Straight Connector 38"/>
                <p:cNvCxnSpPr>
                  <a:cxnSpLocks noChangeShapeType="1"/>
                </p:cNvCxnSpPr>
                <p:nvPr/>
              </p:nvCxnSpPr>
              <p:spPr bwMode="auto">
                <a:xfrm>
                  <a:off x="1093953" y="1222489"/>
                  <a:ext cx="7566164"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00"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89" name="Group 190"/>
              <p:cNvGrpSpPr>
                <a:grpSpLocks/>
              </p:cNvGrpSpPr>
              <p:nvPr/>
            </p:nvGrpSpPr>
            <p:grpSpPr bwMode="auto">
              <a:xfrm>
                <a:off x="899691" y="1399516"/>
                <a:ext cx="7760121" cy="348236"/>
                <a:chOff x="899996" y="1047934"/>
                <a:chExt cx="7760121" cy="348236"/>
              </a:xfrm>
            </p:grpSpPr>
            <p:cxnSp>
              <p:nvCxnSpPr>
                <p:cNvPr id="37" name="Straight Connector 36"/>
                <p:cNvCxnSpPr>
                  <a:cxnSpLocks noChangeShapeType="1"/>
                </p:cNvCxnSpPr>
                <p:nvPr/>
              </p:nvCxnSpPr>
              <p:spPr bwMode="auto">
                <a:xfrm>
                  <a:off x="1093953" y="122319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8"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90" name="Group 191"/>
              <p:cNvGrpSpPr>
                <a:grpSpLocks/>
              </p:cNvGrpSpPr>
              <p:nvPr/>
            </p:nvGrpSpPr>
            <p:grpSpPr bwMode="auto">
              <a:xfrm>
                <a:off x="899691" y="1751098"/>
                <a:ext cx="7760121" cy="348236"/>
                <a:chOff x="899996" y="1047934"/>
                <a:chExt cx="7760121" cy="348236"/>
              </a:xfrm>
            </p:grpSpPr>
            <p:cxnSp>
              <p:nvCxnSpPr>
                <p:cNvPr id="35" name="Straight Connector 34"/>
                <p:cNvCxnSpPr>
                  <a:cxnSpLocks noChangeShapeType="1"/>
                </p:cNvCxnSpPr>
                <p:nvPr/>
              </p:nvCxnSpPr>
              <p:spPr bwMode="auto">
                <a:xfrm>
                  <a:off x="1093953" y="1222306"/>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6"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91" name="Group 192"/>
              <p:cNvGrpSpPr>
                <a:grpSpLocks/>
              </p:cNvGrpSpPr>
              <p:nvPr/>
            </p:nvGrpSpPr>
            <p:grpSpPr bwMode="auto">
              <a:xfrm>
                <a:off x="899691" y="2286563"/>
                <a:ext cx="7760121" cy="348236"/>
                <a:chOff x="899996" y="1047934"/>
                <a:chExt cx="7760121" cy="348236"/>
              </a:xfrm>
            </p:grpSpPr>
            <p:cxnSp>
              <p:nvCxnSpPr>
                <p:cNvPr id="33" name="Straight Connector 32"/>
                <p:cNvCxnSpPr>
                  <a:cxnSpLocks noChangeShapeType="1"/>
                </p:cNvCxnSpPr>
                <p:nvPr/>
              </p:nvCxnSpPr>
              <p:spPr bwMode="auto">
                <a:xfrm>
                  <a:off x="1093953" y="122320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4"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392"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85" name="Group 186"/>
            <p:cNvGrpSpPr>
              <a:grpSpLocks/>
            </p:cNvGrpSpPr>
            <p:nvPr/>
          </p:nvGrpSpPr>
          <p:grpSpPr bwMode="auto">
            <a:xfrm>
              <a:off x="388785" y="759524"/>
              <a:ext cx="800539" cy="1454902"/>
              <a:chOff x="459544" y="1775465"/>
              <a:chExt cx="1138140" cy="1954688"/>
            </a:xfrm>
          </p:grpSpPr>
          <p:graphicFrame>
            <p:nvGraphicFramePr>
              <p:cNvPr id="96386"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375"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387" name="TextBox 188"/>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6260" name="Group 202"/>
          <p:cNvGrpSpPr>
            <a:grpSpLocks/>
          </p:cNvGrpSpPr>
          <p:nvPr/>
        </p:nvGrpSpPr>
        <p:grpSpPr bwMode="auto">
          <a:xfrm>
            <a:off x="1920876" y="4522788"/>
            <a:ext cx="8270875" cy="1587500"/>
            <a:chOff x="388785" y="680758"/>
            <a:chExt cx="8271027" cy="1586865"/>
          </a:xfrm>
        </p:grpSpPr>
        <p:grpSp>
          <p:nvGrpSpPr>
            <p:cNvPr id="96367" name="Group 203"/>
            <p:cNvGrpSpPr>
              <a:grpSpLocks/>
            </p:cNvGrpSpPr>
            <p:nvPr/>
          </p:nvGrpSpPr>
          <p:grpSpPr bwMode="auto">
            <a:xfrm>
              <a:off x="899691" y="680758"/>
              <a:ext cx="7760121" cy="1586865"/>
              <a:chOff x="899691" y="1047934"/>
              <a:chExt cx="7760121" cy="1586865"/>
            </a:xfrm>
          </p:grpSpPr>
          <p:grpSp>
            <p:nvGrpSpPr>
              <p:cNvPr id="96371" name="Group 207"/>
              <p:cNvGrpSpPr>
                <a:grpSpLocks/>
              </p:cNvGrpSpPr>
              <p:nvPr/>
            </p:nvGrpSpPr>
            <p:grpSpPr bwMode="auto">
              <a:xfrm>
                <a:off x="899691" y="1047934"/>
                <a:ext cx="7760121" cy="348236"/>
                <a:chOff x="899996" y="1047934"/>
                <a:chExt cx="7760121" cy="348236"/>
              </a:xfrm>
            </p:grpSpPr>
            <p:cxnSp>
              <p:nvCxnSpPr>
                <p:cNvPr id="57" name="Straight Connector 56"/>
                <p:cNvCxnSpPr>
                  <a:cxnSpLocks noChangeShapeType="1"/>
                </p:cNvCxnSpPr>
                <p:nvPr/>
              </p:nvCxnSpPr>
              <p:spPr bwMode="auto">
                <a:xfrm>
                  <a:off x="1093953" y="1222489"/>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83"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2" name="Group 208"/>
              <p:cNvGrpSpPr>
                <a:grpSpLocks/>
              </p:cNvGrpSpPr>
              <p:nvPr/>
            </p:nvGrpSpPr>
            <p:grpSpPr bwMode="auto">
              <a:xfrm>
                <a:off x="899691" y="1399516"/>
                <a:ext cx="7760121" cy="348236"/>
                <a:chOff x="899996" y="1047934"/>
                <a:chExt cx="7760121" cy="348236"/>
              </a:xfrm>
            </p:grpSpPr>
            <p:cxnSp>
              <p:nvCxnSpPr>
                <p:cNvPr id="55" name="Straight Connector 54"/>
                <p:cNvCxnSpPr>
                  <a:cxnSpLocks noChangeShapeType="1"/>
                </p:cNvCxnSpPr>
                <p:nvPr/>
              </p:nvCxnSpPr>
              <p:spPr bwMode="auto">
                <a:xfrm>
                  <a:off x="1093953" y="1223191"/>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81"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3" name="Group 209"/>
              <p:cNvGrpSpPr>
                <a:grpSpLocks/>
              </p:cNvGrpSpPr>
              <p:nvPr/>
            </p:nvGrpSpPr>
            <p:grpSpPr bwMode="auto">
              <a:xfrm>
                <a:off x="899691" y="1751098"/>
                <a:ext cx="7760121" cy="348236"/>
                <a:chOff x="899996" y="1047934"/>
                <a:chExt cx="7760121" cy="348236"/>
              </a:xfrm>
            </p:grpSpPr>
            <p:cxnSp>
              <p:nvCxnSpPr>
                <p:cNvPr id="53" name="Straight Connector 52"/>
                <p:cNvCxnSpPr>
                  <a:cxnSpLocks noChangeShapeType="1"/>
                </p:cNvCxnSpPr>
                <p:nvPr/>
              </p:nvCxnSpPr>
              <p:spPr bwMode="auto">
                <a:xfrm>
                  <a:off x="1093953" y="1222306"/>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79"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4" name="Group 210"/>
              <p:cNvGrpSpPr>
                <a:grpSpLocks/>
              </p:cNvGrpSpPr>
              <p:nvPr/>
            </p:nvGrpSpPr>
            <p:grpSpPr bwMode="auto">
              <a:xfrm>
                <a:off x="899691" y="2286563"/>
                <a:ext cx="7760121" cy="348236"/>
                <a:chOff x="899996" y="1047934"/>
                <a:chExt cx="7760121" cy="348236"/>
              </a:xfrm>
            </p:grpSpPr>
            <p:cxnSp>
              <p:nvCxnSpPr>
                <p:cNvPr id="51" name="Straight Connector 50"/>
                <p:cNvCxnSpPr>
                  <a:cxnSpLocks noChangeShapeType="1"/>
                </p:cNvCxnSpPr>
                <p:nvPr/>
              </p:nvCxnSpPr>
              <p:spPr bwMode="auto">
                <a:xfrm>
                  <a:off x="1093953" y="1223201"/>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77"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375"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68" name="Group 204"/>
            <p:cNvGrpSpPr>
              <a:grpSpLocks/>
            </p:cNvGrpSpPr>
            <p:nvPr/>
          </p:nvGrpSpPr>
          <p:grpSpPr bwMode="auto">
            <a:xfrm>
              <a:off x="388785" y="759524"/>
              <a:ext cx="800539" cy="1454902"/>
              <a:chOff x="459544" y="1775465"/>
              <a:chExt cx="1138140" cy="1954688"/>
            </a:xfrm>
          </p:grpSpPr>
          <p:graphicFrame>
            <p:nvGraphicFramePr>
              <p:cNvPr id="96369"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376"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370" name="TextBox 206"/>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6261" name="Group 220"/>
          <p:cNvGrpSpPr>
            <a:grpSpLocks/>
          </p:cNvGrpSpPr>
          <p:nvPr/>
        </p:nvGrpSpPr>
        <p:grpSpPr bwMode="auto">
          <a:xfrm>
            <a:off x="2855913" y="755650"/>
            <a:ext cx="7067550" cy="268288"/>
            <a:chOff x="1331150" y="736934"/>
            <a:chExt cx="7068264" cy="269470"/>
          </a:xfrm>
        </p:grpSpPr>
        <p:cxnSp>
          <p:nvCxnSpPr>
            <p:cNvPr id="60" name="Straight Connector 59"/>
            <p:cNvCxnSpPr>
              <a:cxnSpLocks noChangeShapeType="1"/>
            </p:cNvCxnSpPr>
            <p:nvPr/>
          </p:nvCxnSpPr>
          <p:spPr bwMode="auto">
            <a:xfrm>
              <a:off x="133115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4774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546224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324269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485258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8399414"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8966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721978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64402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967118"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515582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6545027"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781198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73" name="Straight Connector 72"/>
          <p:cNvCxnSpPr>
            <a:cxnSpLocks noChangeShapeType="1"/>
          </p:cNvCxnSpPr>
          <p:nvPr/>
        </p:nvCxnSpPr>
        <p:spPr bwMode="auto">
          <a:xfrm>
            <a:off x="297656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3709988"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710565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8879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497638"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975360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8086725"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7610475"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692785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81899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85201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92186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286543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4678363"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99452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47767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62118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96424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87534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p:cNvCxnSpPr>
          <p:nvPr/>
        </p:nvCxnSpPr>
        <p:spPr bwMode="auto">
          <a:xfrm>
            <a:off x="7499350"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80787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a:off x="82200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Connector 94"/>
          <p:cNvCxnSpPr>
            <a:cxnSpLocks noChangeShapeType="1"/>
          </p:cNvCxnSpPr>
          <p:nvPr/>
        </p:nvCxnSpPr>
        <p:spPr bwMode="auto">
          <a:xfrm>
            <a:off x="34051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6" name="Straight Connector 95"/>
          <p:cNvCxnSpPr>
            <a:cxnSpLocks noChangeShapeType="1"/>
          </p:cNvCxnSpPr>
          <p:nvPr/>
        </p:nvCxnSpPr>
        <p:spPr bwMode="auto">
          <a:xfrm>
            <a:off x="712152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Connector 96"/>
          <p:cNvCxnSpPr>
            <a:cxnSpLocks noChangeShapeType="1"/>
          </p:cNvCxnSpPr>
          <p:nvPr/>
        </p:nvCxnSpPr>
        <p:spPr bwMode="auto">
          <a:xfrm>
            <a:off x="4903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Connector 97"/>
          <p:cNvCxnSpPr>
            <a:cxnSpLocks noChangeShapeType="1"/>
          </p:cNvCxnSpPr>
          <p:nvPr/>
        </p:nvCxnSpPr>
        <p:spPr bwMode="auto">
          <a:xfrm>
            <a:off x="6513513"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a:off x="9983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888047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8101013"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2" name="Straight Connector 101"/>
          <p:cNvCxnSpPr>
            <a:cxnSpLocks noChangeShapeType="1"/>
          </p:cNvCxnSpPr>
          <p:nvPr/>
        </p:nvCxnSpPr>
        <p:spPr bwMode="auto">
          <a:xfrm>
            <a:off x="799147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a:off x="8205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92344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p:cNvCxnSpPr>
          <p:nvPr/>
        </p:nvCxnSpPr>
        <p:spPr bwMode="auto">
          <a:xfrm>
            <a:off x="4249738"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6" name="Straight Connector 105"/>
          <p:cNvCxnSpPr>
            <a:cxnSpLocks noChangeShapeType="1"/>
          </p:cNvCxnSpPr>
          <p:nvPr/>
        </p:nvCxnSpPr>
        <p:spPr bwMode="auto">
          <a:xfrm>
            <a:off x="6380163"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p:cNvCxnSpPr>
          <p:nvPr/>
        </p:nvCxnSpPr>
        <p:spPr bwMode="auto">
          <a:xfrm>
            <a:off x="9636125"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a:off x="8747125"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967663"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a:off x="8072438"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113088"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a:off x="6221413"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a:off x="9826625"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Connector 113"/>
          <p:cNvCxnSpPr>
            <a:cxnSpLocks noChangeShapeType="1"/>
          </p:cNvCxnSpPr>
          <p:nvPr/>
        </p:nvCxnSpPr>
        <p:spPr bwMode="auto">
          <a:xfrm>
            <a:off x="8588375"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p:cNvCxnSpPr>
          <p:nvPr/>
        </p:nvCxnSpPr>
        <p:spPr bwMode="auto">
          <a:xfrm>
            <a:off x="7913688"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p:cNvCxnSpPr>
          <p:nvPr/>
        </p:nvCxnSpPr>
        <p:spPr bwMode="auto">
          <a:xfrm>
            <a:off x="4897438"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Connector 116"/>
          <p:cNvCxnSpPr>
            <a:cxnSpLocks noChangeShapeType="1"/>
          </p:cNvCxnSpPr>
          <p:nvPr/>
        </p:nvCxnSpPr>
        <p:spPr bwMode="auto">
          <a:xfrm>
            <a:off x="9921875"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Connector 117"/>
          <p:cNvCxnSpPr>
            <a:cxnSpLocks noChangeShapeType="1"/>
          </p:cNvCxnSpPr>
          <p:nvPr/>
        </p:nvCxnSpPr>
        <p:spPr bwMode="auto">
          <a:xfrm>
            <a:off x="9032875"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Connector 118"/>
          <p:cNvCxnSpPr>
            <a:cxnSpLocks noChangeShapeType="1"/>
          </p:cNvCxnSpPr>
          <p:nvPr/>
        </p:nvCxnSpPr>
        <p:spPr bwMode="auto">
          <a:xfrm>
            <a:off x="8064500"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Connector 119"/>
          <p:cNvCxnSpPr>
            <a:cxnSpLocks noChangeShapeType="1"/>
          </p:cNvCxnSpPr>
          <p:nvPr/>
        </p:nvCxnSpPr>
        <p:spPr bwMode="auto">
          <a:xfrm>
            <a:off x="3430588"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5389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Connector 121"/>
          <p:cNvCxnSpPr>
            <a:cxnSpLocks noChangeShapeType="1"/>
          </p:cNvCxnSpPr>
          <p:nvPr/>
        </p:nvCxnSpPr>
        <p:spPr bwMode="auto">
          <a:xfrm>
            <a:off x="9794875"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p:cNvCxnSpPr>
          <p:nvPr/>
        </p:nvCxnSpPr>
        <p:spPr bwMode="auto">
          <a:xfrm>
            <a:off x="8905875"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Connector 123"/>
          <p:cNvCxnSpPr>
            <a:cxnSpLocks noChangeShapeType="1"/>
          </p:cNvCxnSpPr>
          <p:nvPr/>
        </p:nvCxnSpPr>
        <p:spPr bwMode="auto">
          <a:xfrm>
            <a:off x="80629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p:cNvCxnSpPr>
          <p:nvPr/>
        </p:nvCxnSpPr>
        <p:spPr bwMode="auto">
          <a:xfrm>
            <a:off x="100695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Connector 125"/>
          <p:cNvCxnSpPr>
            <a:cxnSpLocks noChangeShapeType="1"/>
          </p:cNvCxnSpPr>
          <p:nvPr/>
        </p:nvCxnSpPr>
        <p:spPr bwMode="auto">
          <a:xfrm>
            <a:off x="3151188"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Connector 126"/>
          <p:cNvCxnSpPr>
            <a:cxnSpLocks noChangeShapeType="1"/>
          </p:cNvCxnSpPr>
          <p:nvPr/>
        </p:nvCxnSpPr>
        <p:spPr bwMode="auto">
          <a:xfrm>
            <a:off x="418941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Connector 127"/>
          <p:cNvCxnSpPr>
            <a:cxnSpLocks noChangeShapeType="1"/>
          </p:cNvCxnSpPr>
          <p:nvPr/>
        </p:nvCxnSpPr>
        <p:spPr bwMode="auto">
          <a:xfrm>
            <a:off x="667226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9" name="Straight Connector 128"/>
          <p:cNvCxnSpPr>
            <a:cxnSpLocks noChangeShapeType="1"/>
          </p:cNvCxnSpPr>
          <p:nvPr/>
        </p:nvCxnSpPr>
        <p:spPr bwMode="auto">
          <a:xfrm>
            <a:off x="825976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0" name="Straight Connector 129"/>
          <p:cNvCxnSpPr>
            <a:cxnSpLocks noChangeShapeType="1"/>
          </p:cNvCxnSpPr>
          <p:nvPr/>
        </p:nvCxnSpPr>
        <p:spPr bwMode="auto">
          <a:xfrm>
            <a:off x="7785100"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1" name="Straight Connector 130"/>
          <p:cNvCxnSpPr>
            <a:cxnSpLocks noChangeShapeType="1"/>
          </p:cNvCxnSpPr>
          <p:nvPr/>
        </p:nvCxnSpPr>
        <p:spPr bwMode="auto">
          <a:xfrm>
            <a:off x="8780463" y="4937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p:cNvCxnSpPr>
          <p:nvPr/>
        </p:nvCxnSpPr>
        <p:spPr bwMode="auto">
          <a:xfrm>
            <a:off x="6888163" y="492918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3" name="Straight Connector 132"/>
          <p:cNvCxnSpPr>
            <a:cxnSpLocks noChangeShapeType="1"/>
          </p:cNvCxnSpPr>
          <p:nvPr/>
        </p:nvCxnSpPr>
        <p:spPr bwMode="auto">
          <a:xfrm>
            <a:off x="8048625" y="492918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p:cNvCxnSpPr>
          <p:nvPr/>
        </p:nvCxnSpPr>
        <p:spPr bwMode="auto">
          <a:xfrm>
            <a:off x="4841875" y="5265739"/>
            <a:ext cx="0" cy="268287"/>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5" name="Straight Connector 134"/>
          <p:cNvCxnSpPr>
            <a:cxnSpLocks noChangeShapeType="1"/>
          </p:cNvCxnSpPr>
          <p:nvPr/>
        </p:nvCxnSpPr>
        <p:spPr bwMode="auto">
          <a:xfrm>
            <a:off x="6824663"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p:cNvCxnSpPr>
          <p:nvPr/>
        </p:nvCxnSpPr>
        <p:spPr bwMode="auto">
          <a:xfrm>
            <a:off x="8080375"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7" name="Straight Connector 136"/>
          <p:cNvCxnSpPr>
            <a:cxnSpLocks noChangeShapeType="1"/>
          </p:cNvCxnSpPr>
          <p:nvPr/>
        </p:nvCxnSpPr>
        <p:spPr bwMode="auto">
          <a:xfrm>
            <a:off x="9545638"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8" name="Straight Connector 137"/>
          <p:cNvCxnSpPr>
            <a:cxnSpLocks noChangeShapeType="1"/>
          </p:cNvCxnSpPr>
          <p:nvPr/>
        </p:nvCxnSpPr>
        <p:spPr bwMode="auto">
          <a:xfrm>
            <a:off x="3001963"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9" name="Straight Connector 138"/>
          <p:cNvCxnSpPr>
            <a:cxnSpLocks noChangeShapeType="1"/>
          </p:cNvCxnSpPr>
          <p:nvPr/>
        </p:nvCxnSpPr>
        <p:spPr bwMode="auto">
          <a:xfrm>
            <a:off x="6523038"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Connector 139"/>
          <p:cNvCxnSpPr>
            <a:cxnSpLocks noChangeShapeType="1"/>
          </p:cNvCxnSpPr>
          <p:nvPr/>
        </p:nvCxnSpPr>
        <p:spPr bwMode="auto">
          <a:xfrm>
            <a:off x="8110538"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a:off x="7413625"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p:cNvCxnSpPr>
          <p:nvPr/>
        </p:nvCxnSpPr>
        <p:spPr bwMode="auto">
          <a:xfrm flipV="1">
            <a:off x="2625726" y="6257926"/>
            <a:ext cx="3025775" cy="15875"/>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p:cNvCxnSpPr>
          <p:nvPr/>
        </p:nvCxnSpPr>
        <p:spPr bwMode="auto">
          <a:xfrm>
            <a:off x="5651500" y="6267450"/>
            <a:ext cx="4540250" cy="6350"/>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Connector 143"/>
          <p:cNvCxnSpPr>
            <a:cxnSpLocks noChangeShapeType="1"/>
          </p:cNvCxnSpPr>
          <p:nvPr/>
        </p:nvCxnSpPr>
        <p:spPr bwMode="auto">
          <a:xfrm>
            <a:off x="5597525" y="554038"/>
            <a:ext cx="63500" cy="6043612"/>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334" name="TextBox 306"/>
          <p:cNvSpPr txBox="1">
            <a:spLocks noChangeArrowheads="1"/>
          </p:cNvSpPr>
          <p:nvPr/>
        </p:nvSpPr>
        <p:spPr bwMode="auto">
          <a:xfrm>
            <a:off x="2909888" y="635952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grpSp>
        <p:nvGrpSpPr>
          <p:cNvPr id="96335" name="Group 308"/>
          <p:cNvGrpSpPr>
            <a:grpSpLocks/>
          </p:cNvGrpSpPr>
          <p:nvPr/>
        </p:nvGrpSpPr>
        <p:grpSpPr bwMode="auto">
          <a:xfrm>
            <a:off x="7785101" y="355601"/>
            <a:ext cx="627063" cy="5776913"/>
            <a:chOff x="6261890" y="336589"/>
            <a:chExt cx="626731" cy="5778017"/>
          </a:xfrm>
        </p:grpSpPr>
        <p:sp>
          <p:nvSpPr>
            <p:cNvPr id="148" name="Rectangle 147"/>
            <p:cNvSpPr>
              <a:spLocks noChangeArrowheads="1"/>
            </p:cNvSpPr>
            <p:nvPr/>
          </p:nvSpPr>
          <p:spPr bwMode="auto">
            <a:xfrm>
              <a:off x="6261890" y="336589"/>
              <a:ext cx="623558" cy="198476"/>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49" name="Straight Connector 148"/>
            <p:cNvCxnSpPr>
              <a:cxnSpLocks noChangeShapeType="1"/>
            </p:cNvCxnSpPr>
            <p:nvPr/>
          </p:nvCxnSpPr>
          <p:spPr bwMode="auto">
            <a:xfrm>
              <a:off x="6261890" y="512836"/>
              <a:ext cx="0" cy="560177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Connector 149"/>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6" name="Group 312"/>
          <p:cNvGrpSpPr>
            <a:grpSpLocks/>
          </p:cNvGrpSpPr>
          <p:nvPr/>
        </p:nvGrpSpPr>
        <p:grpSpPr bwMode="auto">
          <a:xfrm>
            <a:off x="8959851" y="352425"/>
            <a:ext cx="627063" cy="5778500"/>
            <a:chOff x="6261890" y="336589"/>
            <a:chExt cx="626731" cy="5778017"/>
          </a:xfrm>
        </p:grpSpPr>
        <p:sp>
          <p:nvSpPr>
            <p:cNvPr id="152" name="Rectangle 151"/>
            <p:cNvSpPr>
              <a:spLocks noChangeArrowheads="1"/>
            </p:cNvSpPr>
            <p:nvPr/>
          </p:nvSpPr>
          <p:spPr bwMode="auto">
            <a:xfrm>
              <a:off x="6261890" y="336589"/>
              <a:ext cx="623558"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3" name="Straight Connector 152"/>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4" name="Straight Connector 153"/>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7" name="Group 316"/>
          <p:cNvGrpSpPr>
            <a:grpSpLocks/>
          </p:cNvGrpSpPr>
          <p:nvPr/>
        </p:nvGrpSpPr>
        <p:grpSpPr bwMode="auto">
          <a:xfrm>
            <a:off x="4529139" y="349250"/>
            <a:ext cx="625475" cy="5778500"/>
            <a:chOff x="6261890" y="336589"/>
            <a:chExt cx="626731" cy="5778017"/>
          </a:xfrm>
        </p:grpSpPr>
        <p:sp>
          <p:nvSpPr>
            <p:cNvPr id="156" name="Rectangle 155"/>
            <p:cNvSpPr>
              <a:spLocks noChangeArrowheads="1"/>
            </p:cNvSpPr>
            <p:nvPr/>
          </p:nvSpPr>
          <p:spPr bwMode="auto">
            <a:xfrm>
              <a:off x="6261890" y="336589"/>
              <a:ext cx="623550"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7" name="Straight Connector 156"/>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8" name="Straight Connector 157"/>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8" name="Group 320"/>
          <p:cNvGrpSpPr>
            <a:grpSpLocks/>
          </p:cNvGrpSpPr>
          <p:nvPr/>
        </p:nvGrpSpPr>
        <p:grpSpPr bwMode="auto">
          <a:xfrm>
            <a:off x="3287714" y="363538"/>
            <a:ext cx="625475" cy="5776912"/>
            <a:chOff x="6261890" y="336589"/>
            <a:chExt cx="626731" cy="5778017"/>
          </a:xfrm>
        </p:grpSpPr>
        <p:sp>
          <p:nvSpPr>
            <p:cNvPr id="160" name="Rectangle 159"/>
            <p:cNvSpPr>
              <a:spLocks noChangeArrowheads="1"/>
            </p:cNvSpPr>
            <p:nvPr/>
          </p:nvSpPr>
          <p:spPr bwMode="auto">
            <a:xfrm>
              <a:off x="6261890" y="336589"/>
              <a:ext cx="623550" cy="198475"/>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61" name="Straight Connector 160"/>
            <p:cNvCxnSpPr>
              <a:cxnSpLocks noChangeShapeType="1"/>
            </p:cNvCxnSpPr>
            <p:nvPr/>
          </p:nvCxnSpPr>
          <p:spPr bwMode="auto">
            <a:xfrm>
              <a:off x="6261890" y="512835"/>
              <a:ext cx="0" cy="5601771"/>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2" name="Straight Connector 161"/>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63" name="Rectangle 162"/>
          <p:cNvSpPr>
            <a:spLocks noChangeArrowheads="1"/>
          </p:cNvSpPr>
          <p:nvPr/>
        </p:nvSpPr>
        <p:spPr bwMode="auto">
          <a:xfrm>
            <a:off x="4529138" y="342900"/>
            <a:ext cx="622300" cy="5767388"/>
          </a:xfrm>
          <a:prstGeom prst="rect">
            <a:avLst/>
          </a:prstGeom>
          <a:solidFill>
            <a:srgbClr val="55CD17">
              <a:alpha val="30196"/>
            </a:srgbClr>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64" name="Rectangle 163"/>
          <p:cNvSpPr>
            <a:spLocks noChangeArrowheads="1"/>
          </p:cNvSpPr>
          <p:nvPr/>
        </p:nvSpPr>
        <p:spPr bwMode="auto">
          <a:xfrm>
            <a:off x="7791450" y="350838"/>
            <a:ext cx="623888" cy="5765800"/>
          </a:xfrm>
          <a:prstGeom prst="rect">
            <a:avLst/>
          </a:prstGeom>
          <a:solidFill>
            <a:srgbClr val="7878DE">
              <a:alpha val="30196"/>
            </a:srgbClr>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96341" name="TextBox 326"/>
          <p:cNvSpPr txBox="1">
            <a:spLocks noChangeArrowheads="1"/>
          </p:cNvSpPr>
          <p:nvPr/>
        </p:nvSpPr>
        <p:spPr bwMode="auto">
          <a:xfrm>
            <a:off x="1600201" y="90489"/>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zh-CN" sz="2000" b="1">
                <a:solidFill>
                  <a:srgbClr val="FF0000"/>
                </a:solidFill>
              </a:rPr>
              <a:t>Noncoding annotations</a:t>
            </a:r>
            <a:endParaRPr lang="en-US" altLang="en-US" sz="2000" b="1">
              <a:solidFill>
                <a:srgbClr val="FF0000"/>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4</a:t>
            </a:fld>
            <a:endParaRPr lang="en-US"/>
          </a:p>
        </p:txBody>
      </p:sp>
    </p:spTree>
    <p:extLst>
      <p:ext uri="{BB962C8B-B14F-4D97-AF65-F5344CB8AC3E}">
        <p14:creationId xmlns:p14="http://schemas.microsoft.com/office/powerpoint/2010/main" val="8783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descr="heterogeneity_figure_v2-1.pdf"/>
          <p:cNvPicPr>
            <a:picLocks noChangeAspect="1"/>
          </p:cNvPicPr>
          <p:nvPr/>
        </p:nvPicPr>
        <p:blipFill>
          <a:blip r:embed="rId3">
            <a:extLst>
              <a:ext uri="{28A0092B-C50C-407E-A947-70E740481C1C}">
                <a14:useLocalDpi xmlns:a14="http://schemas.microsoft.com/office/drawing/2010/main" val="0"/>
              </a:ext>
            </a:extLst>
          </a:blip>
          <a:srcRect b="50278"/>
          <a:stretch>
            <a:fillRect/>
          </a:stretch>
        </p:blipFill>
        <p:spPr bwMode="auto">
          <a:xfrm>
            <a:off x="3692526" y="4162426"/>
            <a:ext cx="67087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11" descr="Fig. 3.pdf"/>
          <p:cNvPicPr>
            <a:picLocks noChangeAspect="1"/>
          </p:cNvPicPr>
          <p:nvPr/>
        </p:nvPicPr>
        <p:blipFill>
          <a:blip r:embed="rId4">
            <a:extLst>
              <a:ext uri="{28A0092B-C50C-407E-A947-70E740481C1C}">
                <a14:useLocalDpi xmlns:a14="http://schemas.microsoft.com/office/drawing/2010/main" val="0"/>
              </a:ext>
            </a:extLst>
          </a:blip>
          <a:srcRect l="2" r="46814"/>
          <a:stretch>
            <a:fillRect/>
          </a:stretch>
        </p:blipFill>
        <p:spPr bwMode="auto">
          <a:xfrm>
            <a:off x="3660776" y="42864"/>
            <a:ext cx="6772275"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1"/>
          <p:cNvSpPr>
            <a:spLocks noGrp="1"/>
          </p:cNvSpPr>
          <p:nvPr>
            <p:ph type="title"/>
          </p:nvPr>
        </p:nvSpPr>
        <p:spPr>
          <a:xfrm>
            <a:off x="1671638" y="604839"/>
            <a:ext cx="2000250" cy="1673225"/>
          </a:xfrm>
        </p:spPr>
        <p:txBody>
          <a:bodyPr>
            <a:noAutofit/>
          </a:bodyPr>
          <a:lstStyle/>
          <a:p>
            <a:pPr algn="ctr" eaLnBrk="1" hangingPunct="1"/>
            <a:r>
              <a:rPr lang="en-US" altLang="en-US" sz="2000" b="1" dirty="0">
                <a:solidFill>
                  <a:schemeClr val="accent1">
                    <a:lumMod val="75000"/>
                  </a:schemeClr>
                </a:solidFill>
                <a:latin typeface="Arial" charset="0"/>
                <a:ea typeface="Arial" charset="0"/>
                <a:cs typeface="Arial" charset="0"/>
              </a:rPr>
              <a:t>Cancer Somatic Mutational Heterogeneity, across cancer types, samples &amp; regions</a:t>
            </a:r>
          </a:p>
        </p:txBody>
      </p:sp>
      <p:sp>
        <p:nvSpPr>
          <p:cNvPr id="97284" name="Rectangle 7"/>
          <p:cNvSpPr>
            <a:spLocks noChangeArrowheads="1"/>
          </p:cNvSpPr>
          <p:nvPr/>
        </p:nvSpPr>
        <p:spPr bwMode="auto">
          <a:xfrm>
            <a:off x="266702" y="6538912"/>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a:solidFill>
                  <a:srgbClr val="7F7F7F"/>
                </a:solidFill>
              </a:rPr>
              <a:t>NAR</a:t>
            </a:r>
            <a:r>
              <a:rPr lang="en-US" altLang="en-US" sz="1100">
                <a:solidFill>
                  <a:srgbClr val="7F7F7F"/>
                </a:solidFill>
              </a:rPr>
              <a:t> (</a:t>
            </a:r>
            <a:r>
              <a:rPr lang="fr-FR" altLang="en-US" sz="1100">
                <a:solidFill>
                  <a:srgbClr val="7F7F7F"/>
                </a:solidFill>
              </a:rPr>
              <a:t>’</a:t>
            </a:r>
            <a:r>
              <a:rPr lang="en-US" altLang="ja-JP" sz="1100">
                <a:solidFill>
                  <a:srgbClr val="7F7F7F"/>
                </a:solidFill>
              </a:rPr>
              <a:t>15)]</a:t>
            </a:r>
            <a:endParaRPr lang="en-US" altLang="en-US" sz="1100">
              <a:solidFill>
                <a:srgbClr val="7F7F7F"/>
              </a:solidFill>
              <a:latin typeface="Calibri" charset="0"/>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5</a:t>
            </a:fld>
            <a:endParaRPr lang="en-US"/>
          </a:p>
        </p:txBody>
      </p:sp>
    </p:spTree>
    <p:extLst>
      <p:ext uri="{BB962C8B-B14F-4D97-AF65-F5344CB8AC3E}">
        <p14:creationId xmlns:p14="http://schemas.microsoft.com/office/powerpoint/2010/main" val="12310637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9953336" y="1519238"/>
            <a:ext cx="571500" cy="4268787"/>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defTabSz="912813">
              <a:defRPr sz="2400">
                <a:solidFill>
                  <a:schemeClr val="tx1"/>
                </a:solidFill>
                <a:latin typeface="Calibri" charset="0"/>
                <a:ea typeface="ＭＳ Ｐゴシック" charset="-128"/>
              </a:defRPr>
            </a:lvl1pPr>
            <a:lvl2pPr defTabSz="912813">
              <a:defRPr sz="2400">
                <a:solidFill>
                  <a:schemeClr val="tx1"/>
                </a:solidFill>
                <a:latin typeface="Calibri" charset="0"/>
                <a:ea typeface="ＭＳ Ｐゴシック" charset="-128"/>
              </a:defRPr>
            </a:lvl2pPr>
            <a:lvl3pPr defTabSz="912813">
              <a:defRPr sz="2400">
                <a:solidFill>
                  <a:schemeClr val="tx1"/>
                </a:solidFill>
                <a:latin typeface="Calibri" charset="0"/>
                <a:ea typeface="ＭＳ Ｐゴシック" charset="-128"/>
              </a:defRPr>
            </a:lvl3pPr>
            <a:lvl4pPr defTabSz="912813">
              <a:defRPr sz="2400">
                <a:solidFill>
                  <a:schemeClr val="tx1"/>
                </a:solidFill>
                <a:latin typeface="Calibri" charset="0"/>
                <a:ea typeface="ＭＳ Ｐゴシック" charset="-128"/>
              </a:defRPr>
            </a:lvl4pPr>
            <a:lvl5pPr defTabSz="912813">
              <a:defRPr sz="2400">
                <a:solidFill>
                  <a:schemeClr val="tx1"/>
                </a:solidFill>
                <a:latin typeface="Calibri" charset="0"/>
                <a:ea typeface="ＭＳ Ｐゴシック" charset="-128"/>
              </a:defRPr>
            </a:lvl5pPr>
            <a:lvl6pPr marL="2284413" indent="1588" defTabSz="912813" eaLnBrk="0" fontAlgn="base" hangingPunct="0">
              <a:spcBef>
                <a:spcPct val="0"/>
              </a:spcBef>
              <a:spcAft>
                <a:spcPct val="0"/>
              </a:spcAft>
              <a:defRPr sz="2400">
                <a:solidFill>
                  <a:schemeClr val="tx1"/>
                </a:solidFill>
                <a:latin typeface="Calibri" charset="0"/>
                <a:ea typeface="ＭＳ Ｐゴシック" charset="-128"/>
              </a:defRPr>
            </a:lvl6pPr>
            <a:lvl7pPr marL="2741613" indent="1588" defTabSz="912813" eaLnBrk="0" fontAlgn="base" hangingPunct="0">
              <a:spcBef>
                <a:spcPct val="0"/>
              </a:spcBef>
              <a:spcAft>
                <a:spcPct val="0"/>
              </a:spcAft>
              <a:defRPr sz="2400">
                <a:solidFill>
                  <a:schemeClr val="tx1"/>
                </a:solidFill>
                <a:latin typeface="Calibri" charset="0"/>
                <a:ea typeface="ＭＳ Ｐゴシック" charset="-128"/>
              </a:defRPr>
            </a:lvl7pPr>
            <a:lvl8pPr marL="3198813" indent="1588" defTabSz="912813" eaLnBrk="0" fontAlgn="base" hangingPunct="0">
              <a:spcBef>
                <a:spcPct val="0"/>
              </a:spcBef>
              <a:spcAft>
                <a:spcPct val="0"/>
              </a:spcAft>
              <a:defRPr sz="2400">
                <a:solidFill>
                  <a:schemeClr val="tx1"/>
                </a:solidFill>
                <a:latin typeface="Calibri" charset="0"/>
                <a:ea typeface="ＭＳ Ｐゴシック" charset="-128"/>
              </a:defRPr>
            </a:lvl8pPr>
            <a:lvl9pPr marL="3656013" indent="1588" defTabSz="912813"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200" b="1">
              <a:latin typeface="Arial" charset="0"/>
            </a:endParaRPr>
          </a:p>
        </p:txBody>
      </p:sp>
      <p:pic>
        <p:nvPicPr>
          <p:cNvPr id="99330" name="Picture 5" descr="eq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318" y="1693862"/>
            <a:ext cx="2174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981200" y="73025"/>
            <a:ext cx="8229600" cy="812800"/>
          </a:xfrm>
        </p:spPr>
        <p:txBody>
          <a:bodyPr rtlCol="0">
            <a:normAutofit/>
          </a:bodyPr>
          <a:lstStyle/>
          <a:p>
            <a:pPr algn="ctr">
              <a:defRPr/>
            </a:pPr>
            <a:r>
              <a:rPr lang="en-US" sz="3600" b="1" dirty="0">
                <a:solidFill>
                  <a:schemeClr val="accent1">
                    <a:lumMod val="75000"/>
                  </a:schemeClr>
                </a:solidFill>
                <a:latin typeface="Arial" charset="0"/>
                <a:ea typeface="Arial" charset="0"/>
                <a:cs typeface="Arial" charset="0"/>
              </a:rPr>
              <a:t>Cancer Somatic Mutation Modeling</a:t>
            </a:r>
          </a:p>
        </p:txBody>
      </p:sp>
      <p:sp>
        <p:nvSpPr>
          <p:cNvPr id="5" name="Content Placeholder 2"/>
          <p:cNvSpPr>
            <a:spLocks noGrp="1"/>
          </p:cNvSpPr>
          <p:nvPr>
            <p:ph sz="half" idx="1"/>
          </p:nvPr>
        </p:nvSpPr>
        <p:spPr>
          <a:xfrm>
            <a:off x="395288" y="887412"/>
            <a:ext cx="4335173" cy="5970588"/>
          </a:xfrm>
        </p:spPr>
        <p:txBody>
          <a:bodyPr rtlCol="0">
            <a:normAutofit fontScale="85000" lnSpcReduction="20000"/>
          </a:bodyPr>
          <a:lstStyle/>
          <a:p>
            <a:pPr>
              <a:defRPr/>
            </a:pPr>
            <a:r>
              <a:rPr lang="en-US" dirty="0" smtClean="0">
                <a:latin typeface="Arial" charset="0"/>
                <a:ea typeface="Arial" charset="0"/>
                <a:cs typeface="Arial" charset="0"/>
              </a:rPr>
              <a:t>4 </a:t>
            </a:r>
            <a:r>
              <a:rPr lang="en-US" dirty="0">
                <a:latin typeface="Arial" charset="0"/>
                <a:ea typeface="Arial" charset="0"/>
                <a:cs typeface="Arial" charset="0"/>
              </a:rPr>
              <a:t>models to evaluate the significance of mutation </a:t>
            </a:r>
            <a:r>
              <a:rPr lang="en-US" dirty="0" smtClean="0">
                <a:latin typeface="Arial" charset="0"/>
                <a:ea typeface="Arial" charset="0"/>
                <a:cs typeface="Arial" charset="0"/>
              </a:rPr>
              <a:t>burden</a:t>
            </a:r>
          </a:p>
          <a:p>
            <a:pPr lvl="1">
              <a:defRPr/>
            </a:pPr>
            <a:r>
              <a:rPr lang="en-US" dirty="0" smtClean="0">
                <a:latin typeface="Arial" charset="0"/>
                <a:ea typeface="Arial" charset="0"/>
                <a:cs typeface="Arial" charset="0"/>
              </a:rPr>
              <a:t>3 parametric</a:t>
            </a:r>
          </a:p>
          <a:p>
            <a:pPr lvl="1">
              <a:defRPr/>
            </a:pPr>
            <a:r>
              <a:rPr lang="en-US" dirty="0" smtClean="0">
                <a:latin typeface="Arial" charset="0"/>
                <a:ea typeface="Arial" charset="0"/>
                <a:cs typeface="Arial" charset="0"/>
              </a:rPr>
              <a:t>1 non-parametric</a:t>
            </a:r>
            <a:endParaRPr lang="en-US" dirty="0">
              <a:latin typeface="Arial" charset="0"/>
              <a:ea typeface="Arial" charset="0"/>
              <a:cs typeface="Arial" charset="0"/>
            </a:endParaRPr>
          </a:p>
          <a:p>
            <a:pPr>
              <a:defRPr/>
            </a:pPr>
            <a:r>
              <a:rPr lang="en-US" dirty="0">
                <a:latin typeface="Arial" charset="0"/>
                <a:ea typeface="Arial" charset="0"/>
                <a:cs typeface="Arial" charset="0"/>
              </a:rPr>
              <a:t>Suppose there are </a:t>
            </a:r>
            <a:r>
              <a:rPr lang="en-US" i="1" dirty="0">
                <a:latin typeface="Arial" charset="0"/>
                <a:ea typeface="Arial" charset="0"/>
                <a:cs typeface="Arial" charset="0"/>
              </a:rPr>
              <a:t>k</a:t>
            </a:r>
            <a:r>
              <a:rPr lang="en-US" dirty="0">
                <a:latin typeface="Arial" charset="0"/>
                <a:ea typeface="Arial" charset="0"/>
                <a:cs typeface="Arial" charset="0"/>
              </a:rPr>
              <a:t> genome elements. For element </a:t>
            </a:r>
            <a:r>
              <a:rPr lang="en-US" i="1" dirty="0" err="1">
                <a:latin typeface="Arial" charset="0"/>
                <a:ea typeface="Arial" charset="0"/>
                <a:cs typeface="Arial" charset="0"/>
              </a:rPr>
              <a:t>i</a:t>
            </a:r>
            <a:r>
              <a:rPr lang="en-US" dirty="0">
                <a:latin typeface="Arial" charset="0"/>
                <a:ea typeface="Arial" charset="0"/>
                <a:cs typeface="Arial" charset="0"/>
              </a:rPr>
              <a:t>, define:</a:t>
            </a:r>
          </a:p>
          <a:p>
            <a:pPr lvl="1">
              <a:buFont typeface="Arial"/>
              <a:buChar char="–"/>
              <a:defRPr/>
            </a:pPr>
            <a:r>
              <a:rPr lang="en-US" i="1" dirty="0" err="1">
                <a:solidFill>
                  <a:srgbClr val="FF0000"/>
                </a:solidFill>
                <a:latin typeface="Arial" charset="0"/>
                <a:ea typeface="Arial" charset="0"/>
                <a:cs typeface="Arial" charset="0"/>
              </a:rPr>
              <a:t>n</a:t>
            </a:r>
            <a:r>
              <a:rPr lang="en-US" i="1" baseline="-25000" dirty="0" err="1">
                <a:solidFill>
                  <a:srgbClr val="FF0000"/>
                </a:solidFill>
                <a:latin typeface="Arial" charset="0"/>
                <a:ea typeface="Arial" charset="0"/>
                <a:cs typeface="Arial" charset="0"/>
              </a:rPr>
              <a:t>i</a:t>
            </a:r>
            <a:r>
              <a:rPr lang="en-US" dirty="0">
                <a:solidFill>
                  <a:srgbClr val="0000FF"/>
                </a:solidFill>
                <a:latin typeface="Arial" charset="0"/>
                <a:ea typeface="Arial" charset="0"/>
                <a:cs typeface="Arial" charset="0"/>
              </a:rPr>
              <a:t>: total number of nucleotides</a:t>
            </a:r>
            <a:endParaRPr lang="en-US" i="1" dirty="0">
              <a:solidFill>
                <a:srgbClr val="0000FF"/>
              </a:solidFill>
              <a:latin typeface="Arial" charset="0"/>
              <a:ea typeface="Arial" charset="0"/>
              <a:cs typeface="Arial" charset="0"/>
            </a:endParaRPr>
          </a:p>
          <a:p>
            <a:pPr lvl="1">
              <a:buFont typeface="Arial"/>
              <a:buChar char="–"/>
              <a:defRPr/>
            </a:pPr>
            <a:r>
              <a:rPr lang="en-US" i="1" dirty="0">
                <a:solidFill>
                  <a:srgbClr val="4C9900"/>
                </a:solidFill>
                <a:latin typeface="Arial" charset="0"/>
                <a:ea typeface="Arial" charset="0"/>
                <a:cs typeface="Arial" charset="0"/>
              </a:rPr>
              <a:t>x</a:t>
            </a:r>
            <a:r>
              <a:rPr lang="en-US" i="1" baseline="-25000" dirty="0">
                <a:solidFill>
                  <a:srgbClr val="008000"/>
                </a:solidFill>
                <a:latin typeface="Arial" charset="0"/>
                <a:ea typeface="Arial" charset="0"/>
                <a:cs typeface="Arial" charset="0"/>
              </a:rPr>
              <a:t>i</a:t>
            </a:r>
            <a:r>
              <a:rPr lang="en-US" dirty="0">
                <a:solidFill>
                  <a:srgbClr val="0000FF"/>
                </a:solidFill>
                <a:latin typeface="Arial" charset="0"/>
                <a:ea typeface="Arial" charset="0"/>
                <a:cs typeface="Arial" charset="0"/>
              </a:rPr>
              <a:t>: the number of mutations within the element</a:t>
            </a:r>
            <a:endParaRPr lang="en-US" i="1" dirty="0">
              <a:solidFill>
                <a:srgbClr val="0000FF"/>
              </a:solidFill>
              <a:latin typeface="Arial" charset="0"/>
              <a:ea typeface="Arial" charset="0"/>
              <a:cs typeface="Arial" charset="0"/>
            </a:endParaRPr>
          </a:p>
          <a:p>
            <a:pPr lvl="1">
              <a:buFont typeface="Arial"/>
              <a:buChar char="–"/>
              <a:defRPr/>
            </a:pPr>
            <a:r>
              <a:rPr lang="en-US" i="1" dirty="0">
                <a:solidFill>
                  <a:srgbClr val="996633"/>
                </a:solidFill>
                <a:latin typeface="Arial" charset="0"/>
                <a:ea typeface="Arial" charset="0"/>
                <a:cs typeface="Arial" charset="0"/>
              </a:rPr>
              <a:t>p</a:t>
            </a:r>
            <a:r>
              <a:rPr lang="en-US" dirty="0">
                <a:solidFill>
                  <a:srgbClr val="0000FF"/>
                </a:solidFill>
                <a:latin typeface="Arial" charset="0"/>
                <a:ea typeface="Arial" charset="0"/>
                <a:cs typeface="Arial" charset="0"/>
              </a:rPr>
              <a:t>: the mutation rate</a:t>
            </a:r>
          </a:p>
          <a:p>
            <a:pPr lvl="1">
              <a:buFont typeface="Arial"/>
              <a:buChar char="–"/>
              <a:defRPr/>
            </a:pPr>
            <a:r>
              <a:rPr lang="en-US" i="1" dirty="0">
                <a:solidFill>
                  <a:srgbClr val="660066"/>
                </a:solidFill>
                <a:latin typeface="Arial" charset="0"/>
                <a:ea typeface="Arial" charset="0"/>
                <a:cs typeface="Arial" charset="0"/>
              </a:rPr>
              <a:t>R</a:t>
            </a:r>
            <a:r>
              <a:rPr lang="en-US" dirty="0">
                <a:solidFill>
                  <a:srgbClr val="0000FF"/>
                </a:solidFill>
                <a:latin typeface="Arial" charset="0"/>
                <a:ea typeface="Arial" charset="0"/>
                <a:cs typeface="Arial" charset="0"/>
              </a:rPr>
              <a:t>: the replication timing bin of the </a:t>
            </a:r>
            <a:r>
              <a:rPr lang="en-US" dirty="0" smtClean="0">
                <a:solidFill>
                  <a:srgbClr val="0000FF"/>
                </a:solidFill>
                <a:latin typeface="Arial" charset="0"/>
                <a:ea typeface="Arial" charset="0"/>
                <a:cs typeface="Arial" charset="0"/>
              </a:rPr>
              <a:t>element</a:t>
            </a:r>
          </a:p>
          <a:p>
            <a:pPr>
              <a:buFont typeface="Arial" charset="0"/>
              <a:buChar char="•"/>
              <a:defRPr/>
            </a:pPr>
            <a:r>
              <a:rPr lang="en-US" dirty="0" smtClean="0">
                <a:latin typeface="Arial" charset="0"/>
                <a:ea typeface="Arial" charset="0"/>
                <a:cs typeface="Arial" charset="0"/>
              </a:rPr>
              <a:t>Non-parametric model is useful when covariate data is missing for the studied annotations</a:t>
            </a:r>
          </a:p>
          <a:p>
            <a:pPr lvl="1">
              <a:buFont typeface="Arial" charset="0"/>
              <a:buChar char="•"/>
              <a:defRPr/>
            </a:pPr>
            <a:r>
              <a:rPr lang="en-US" dirty="0" smtClean="0">
                <a:latin typeface="Arial" charset="0"/>
                <a:ea typeface="Arial" charset="0"/>
                <a:cs typeface="Arial" charset="0"/>
              </a:rPr>
              <a:t>Also sidesteps issue of properly identifying and modeling every relevant covariate (possibly hundreds)</a:t>
            </a:r>
            <a:endParaRPr lang="en-US" dirty="0">
              <a:latin typeface="Arial" charset="0"/>
              <a:ea typeface="Arial" charset="0"/>
              <a:cs typeface="Arial" charset="0"/>
            </a:endParaRPr>
          </a:p>
        </p:txBody>
      </p:sp>
      <p:sp>
        <p:nvSpPr>
          <p:cNvPr id="99333" name="Content Placeholder 6"/>
          <p:cNvSpPr txBox="1">
            <a:spLocks/>
          </p:cNvSpPr>
          <p:nvPr/>
        </p:nvSpPr>
        <p:spPr bwMode="auto">
          <a:xfrm>
            <a:off x="4937167" y="885825"/>
            <a:ext cx="40386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20000"/>
              </a:spcBef>
              <a:buChar char="•"/>
              <a:defRPr sz="2400">
                <a:solidFill>
                  <a:schemeClr val="tx1"/>
                </a:solidFill>
                <a:latin typeface="Arial" charset="0"/>
                <a:ea typeface="ＭＳ Ｐゴシック" charset="-128"/>
              </a:defRPr>
            </a:lvl1pPr>
            <a:lvl2pPr marL="566738" indent="-223838" defTabSz="908050">
              <a:spcBef>
                <a:spcPct val="20000"/>
              </a:spcBef>
              <a:buFont typeface="Lucida Grande" charset="0"/>
              <a:buChar char="-"/>
              <a:defRPr sz="2400">
                <a:solidFill>
                  <a:schemeClr val="tx1"/>
                </a:solidFill>
                <a:latin typeface="Arial" charset="0"/>
                <a:ea typeface="ＭＳ Ｐゴシック" charset="-128"/>
              </a:defRPr>
            </a:lvl2pPr>
            <a:lvl3pPr marL="908050" indent="-222250" defTabSz="908050">
              <a:spcBef>
                <a:spcPct val="20000"/>
              </a:spcBef>
              <a:buChar char="•"/>
              <a:defRPr sz="2000">
                <a:solidFill>
                  <a:schemeClr val="tx1"/>
                </a:solidFill>
                <a:latin typeface="Arial" charset="0"/>
                <a:ea typeface="ＭＳ Ｐゴシック" charset="-128"/>
              </a:defRPr>
            </a:lvl3pPr>
            <a:lvl4pPr marL="1371600" indent="-223838" defTabSz="908050">
              <a:spcBef>
                <a:spcPct val="20000"/>
              </a:spcBef>
              <a:buChar char="–"/>
              <a:defRPr sz="2000">
                <a:solidFill>
                  <a:schemeClr val="tx1"/>
                </a:solidFill>
                <a:latin typeface="Arial" charset="0"/>
                <a:ea typeface="ＭＳ Ｐゴシック" charset="-128"/>
              </a:defRPr>
            </a:lvl4pPr>
            <a:lvl5pPr marL="1822450" indent="-223838" defTabSz="908050">
              <a:spcBef>
                <a:spcPct val="20000"/>
              </a:spcBef>
              <a:buFont typeface="Lucida Grande" charset="0"/>
              <a:buChar char="*"/>
              <a:defRPr sz="2000">
                <a:solidFill>
                  <a:schemeClr val="tx1"/>
                </a:solidFill>
                <a:latin typeface="Arial" charset="0"/>
                <a:ea typeface="ＭＳ Ｐゴシック" charset="-128"/>
              </a:defRPr>
            </a:lvl5pPr>
            <a:lvl6pPr marL="22796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7368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1940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6512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buFontTx/>
              <a:buNone/>
            </a:pPr>
            <a:r>
              <a:rPr lang="en-US" altLang="en-US" sz="1800" b="1" dirty="0"/>
              <a:t>Model 1: Constant Background Mutation Rate (Model from Previous Work)</a:t>
            </a:r>
          </a:p>
          <a:p>
            <a:pPr eaLnBrk="1" hangingPunct="1">
              <a:buFontTx/>
              <a:buNone/>
            </a:pPr>
            <a:endParaRPr lang="en-US" altLang="en-US" sz="1900" b="1" dirty="0"/>
          </a:p>
          <a:p>
            <a:pPr eaLnBrk="1" hangingPunct="1">
              <a:buFontTx/>
              <a:buNone/>
            </a:pPr>
            <a:r>
              <a:rPr lang="en-US" altLang="en-US" sz="1900" b="1" dirty="0"/>
              <a:t>Model 2: Varying Mutation Rate</a:t>
            </a:r>
          </a:p>
          <a:p>
            <a:pPr eaLnBrk="1" hangingPunct="1">
              <a:buFontTx/>
              <a:buNone/>
            </a:pPr>
            <a:endParaRPr lang="en-US" altLang="en-US" sz="1900" b="1" dirty="0"/>
          </a:p>
          <a:p>
            <a:pPr eaLnBrk="1" hangingPunct="1">
              <a:buFontTx/>
              <a:buNone/>
            </a:pPr>
            <a:endParaRPr lang="en-US" altLang="en-US" sz="1900" b="1" dirty="0"/>
          </a:p>
          <a:p>
            <a:pPr eaLnBrk="1" hangingPunct="1">
              <a:buFontTx/>
              <a:buNone/>
            </a:pPr>
            <a:endParaRPr lang="en-US" altLang="en-US" sz="800" b="1" dirty="0"/>
          </a:p>
          <a:p>
            <a:pPr eaLnBrk="1" hangingPunct="1">
              <a:buFontTx/>
              <a:buNone/>
            </a:pPr>
            <a:r>
              <a:rPr lang="en-US" altLang="en-US" sz="1800" b="1" dirty="0" smtClean="0"/>
              <a:t>Model </a:t>
            </a:r>
            <a:r>
              <a:rPr lang="en-US" altLang="en-US" sz="1800" b="1" dirty="0"/>
              <a:t>3: Varying Mutation Rate with Replication Timing Correction</a:t>
            </a:r>
            <a:endParaRPr lang="en-US" altLang="en-US" sz="1800" dirty="0"/>
          </a:p>
          <a:p>
            <a:pPr eaLnBrk="1" hangingPunct="1">
              <a:buFontTx/>
              <a:buNone/>
            </a:pPr>
            <a:endParaRPr lang="en-US" altLang="en-US" sz="1900" dirty="0"/>
          </a:p>
          <a:p>
            <a:pPr eaLnBrk="1" hangingPunct="1">
              <a:buFontTx/>
              <a:buNone/>
            </a:pPr>
            <a:endParaRPr lang="en-US" altLang="en-US" sz="1900" dirty="0"/>
          </a:p>
          <a:p>
            <a:pPr eaLnBrk="1" hangingPunct="1"/>
            <a:endParaRPr lang="en-US" altLang="en-US" sz="1900" dirty="0"/>
          </a:p>
        </p:txBody>
      </p:sp>
      <p:cxnSp>
        <p:nvCxnSpPr>
          <p:cNvPr id="8" name="Straight Connector 7"/>
          <p:cNvCxnSpPr/>
          <p:nvPr/>
        </p:nvCxnSpPr>
        <p:spPr>
          <a:xfrm flipH="1">
            <a:off x="4927642" y="885824"/>
            <a:ext cx="9525" cy="5835651"/>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7167" y="5009802"/>
            <a:ext cx="4421188"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37167" y="885824"/>
            <a:ext cx="4421188"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7167" y="2160587"/>
            <a:ext cx="4421188"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927642" y="3309937"/>
            <a:ext cx="4421188"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9339" name="Rectangle 17"/>
          <p:cNvSpPr>
            <a:spLocks noChangeArrowheads="1"/>
          </p:cNvSpPr>
          <p:nvPr/>
        </p:nvSpPr>
        <p:spPr bwMode="auto">
          <a:xfrm>
            <a:off x="10129218" y="4739373"/>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pic>
        <p:nvPicPr>
          <p:cNvPr id="99340" name="Picture 7" descr="eq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4317" y="2519363"/>
            <a:ext cx="25209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8" descr="eq3.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317" y="2897188"/>
            <a:ext cx="1587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19" descr="eq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4317" y="3908076"/>
            <a:ext cx="248443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3" name="Picture 20" descr="eq4.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4318" y="4281138"/>
            <a:ext cx="2073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21" descr="eq5.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91142" y="4649439"/>
            <a:ext cx="43561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9358355" y="885824"/>
            <a:ext cx="0" cy="5835651"/>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F29E7C7A-26C8-1B43-8ECC-471110291FEC}" type="slidenum">
              <a:rPr lang="en-US" smtClean="0"/>
              <a:t>6</a:t>
            </a:fld>
            <a:endParaRPr lang="en-US"/>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49303"/>
          <a:stretch/>
        </p:blipFill>
        <p:spPr>
          <a:xfrm>
            <a:off x="9182473" y="885823"/>
            <a:ext cx="1616550" cy="4123979"/>
          </a:xfrm>
          <a:prstGeom prst="rect">
            <a:avLst/>
          </a:prstGeom>
        </p:spPr>
      </p:pic>
      <p:sp>
        <p:nvSpPr>
          <p:cNvPr id="16" name="TextBox 15"/>
          <p:cNvSpPr txBox="1"/>
          <p:nvPr/>
        </p:nvSpPr>
        <p:spPr>
          <a:xfrm>
            <a:off x="10745190" y="2594148"/>
            <a:ext cx="1377300" cy="646331"/>
          </a:xfrm>
          <a:prstGeom prst="rect">
            <a:avLst/>
          </a:prstGeom>
          <a:noFill/>
        </p:spPr>
        <p:txBody>
          <a:bodyPr wrap="none" rtlCol="0">
            <a:spAutoFit/>
          </a:bodyPr>
          <a:lstStyle/>
          <a:p>
            <a:pPr algn="ctr"/>
            <a:r>
              <a:rPr lang="en-US" b="1" dirty="0" smtClean="0">
                <a:latin typeface="Arial" charset="0"/>
                <a:ea typeface="Arial" charset="0"/>
                <a:cs typeface="Arial" charset="0"/>
              </a:rPr>
              <a:t>Parametric</a:t>
            </a:r>
          </a:p>
          <a:p>
            <a:pPr algn="ctr"/>
            <a:r>
              <a:rPr lang="en-US" b="1" dirty="0" smtClean="0">
                <a:latin typeface="Arial" charset="0"/>
                <a:ea typeface="Arial" charset="0"/>
                <a:cs typeface="Arial" charset="0"/>
              </a:rPr>
              <a:t>Models</a:t>
            </a:r>
            <a:endParaRPr lang="en-US" b="1" dirty="0">
              <a:latin typeface="Arial" charset="0"/>
              <a:ea typeface="Arial" charset="0"/>
              <a:cs typeface="Arial" charset="0"/>
            </a:endParaRPr>
          </a:p>
        </p:txBody>
      </p:sp>
      <p:pic>
        <p:nvPicPr>
          <p:cNvPr id="140" name="Picture 139"/>
          <p:cNvPicPr>
            <a:picLocks noChangeAspect="1"/>
          </p:cNvPicPr>
          <p:nvPr/>
        </p:nvPicPr>
        <p:blipFill rotWithShape="1">
          <a:blip r:embed="rId8">
            <a:extLst>
              <a:ext uri="{28A0092B-C50C-407E-A947-70E740481C1C}">
                <a14:useLocalDpi xmlns:a14="http://schemas.microsoft.com/office/drawing/2010/main" val="0"/>
              </a:ext>
            </a:extLst>
          </a:blip>
          <a:srcRect l="49303"/>
          <a:stretch/>
        </p:blipFill>
        <p:spPr>
          <a:xfrm>
            <a:off x="9182473" y="5049635"/>
            <a:ext cx="1616550" cy="1672484"/>
          </a:xfrm>
          <a:prstGeom prst="rect">
            <a:avLst/>
          </a:prstGeom>
        </p:spPr>
      </p:pic>
      <p:sp>
        <p:nvSpPr>
          <p:cNvPr id="141" name="TextBox 140"/>
          <p:cNvSpPr txBox="1"/>
          <p:nvPr/>
        </p:nvSpPr>
        <p:spPr>
          <a:xfrm>
            <a:off x="10344156" y="5524440"/>
            <a:ext cx="1903085" cy="646331"/>
          </a:xfrm>
          <a:prstGeom prst="rect">
            <a:avLst/>
          </a:prstGeom>
          <a:noFill/>
        </p:spPr>
        <p:txBody>
          <a:bodyPr wrap="none" rtlCol="0">
            <a:spAutoFit/>
          </a:bodyPr>
          <a:lstStyle/>
          <a:p>
            <a:pPr algn="ctr"/>
            <a:r>
              <a:rPr lang="en-US" b="1" dirty="0" smtClean="0">
                <a:latin typeface="Arial" charset="0"/>
                <a:ea typeface="Arial" charset="0"/>
                <a:cs typeface="Arial" charset="0"/>
              </a:rPr>
              <a:t>Non-Parametric</a:t>
            </a:r>
          </a:p>
          <a:p>
            <a:pPr algn="ctr"/>
            <a:r>
              <a:rPr lang="en-US" b="1" dirty="0" smtClean="0">
                <a:latin typeface="Arial" charset="0"/>
                <a:ea typeface="Arial" charset="0"/>
                <a:cs typeface="Arial" charset="0"/>
              </a:rPr>
              <a:t>Model</a:t>
            </a:r>
            <a:endParaRPr lang="en-US" b="1" dirty="0">
              <a:latin typeface="Arial" charset="0"/>
              <a:ea typeface="Arial" charset="0"/>
              <a:cs typeface="Arial" charset="0"/>
            </a:endParaRPr>
          </a:p>
        </p:txBody>
      </p:sp>
      <p:sp>
        <p:nvSpPr>
          <p:cNvPr id="24" name="TextBox 23"/>
          <p:cNvSpPr txBox="1"/>
          <p:nvPr/>
        </p:nvSpPr>
        <p:spPr>
          <a:xfrm>
            <a:off x="4927642" y="5008770"/>
            <a:ext cx="3518912" cy="646331"/>
          </a:xfrm>
          <a:prstGeom prst="rect">
            <a:avLst/>
          </a:prstGeom>
          <a:noFill/>
        </p:spPr>
        <p:txBody>
          <a:bodyPr wrap="none" rtlCol="0">
            <a:spAutoFit/>
          </a:bodyPr>
          <a:lstStyle/>
          <a:p>
            <a:r>
              <a:rPr lang="en-US" b="1" dirty="0" smtClean="0">
                <a:latin typeface="Arial" charset="0"/>
                <a:ea typeface="Arial" charset="0"/>
                <a:cs typeface="Arial" charset="0"/>
              </a:rPr>
              <a:t>Model 4: Random Permutation</a:t>
            </a:r>
          </a:p>
          <a:p>
            <a:r>
              <a:rPr lang="en-US" b="1" dirty="0" smtClean="0">
                <a:latin typeface="Arial" charset="0"/>
                <a:ea typeface="Arial" charset="0"/>
                <a:cs typeface="Arial" charset="0"/>
              </a:rPr>
              <a:t>of Input Data</a:t>
            </a:r>
            <a:endParaRPr lang="en-US" b="1" dirty="0">
              <a:latin typeface="Arial" charset="0"/>
              <a:ea typeface="Arial" charset="0"/>
              <a:cs typeface="Arial" charset="0"/>
            </a:endParaRPr>
          </a:p>
        </p:txBody>
      </p:sp>
      <p:sp>
        <p:nvSpPr>
          <p:cNvPr id="26" name="TextBox 25"/>
          <p:cNvSpPr txBox="1"/>
          <p:nvPr/>
        </p:nvSpPr>
        <p:spPr>
          <a:xfrm>
            <a:off x="4927642" y="5526352"/>
            <a:ext cx="4430713" cy="1200329"/>
          </a:xfrm>
          <a:prstGeom prst="rect">
            <a:avLst/>
          </a:prstGeom>
          <a:noFill/>
        </p:spPr>
        <p:txBody>
          <a:bodyPr wrap="square" rtlCol="0">
            <a:spAutoFit/>
          </a:bodyPr>
          <a:lstStyle/>
          <a:p>
            <a:r>
              <a:rPr lang="en-US" dirty="0" smtClean="0">
                <a:latin typeface="Cambria Math" charset="0"/>
                <a:ea typeface="Cambria Math" charset="0"/>
                <a:cs typeface="Cambria Math" charset="0"/>
              </a:rPr>
              <a:t>Assume constant background mutation rate in local regions.</a:t>
            </a:r>
          </a:p>
          <a:p>
            <a:r>
              <a:rPr lang="en-US" dirty="0" smtClean="0">
                <a:latin typeface="Cambria Math" charset="0"/>
                <a:ea typeface="Cambria Math" charset="0"/>
                <a:cs typeface="Cambria Math" charset="0"/>
              </a:rPr>
              <a:t>Shuffle variants or annotations within local region to assess background mutation rate.</a:t>
            </a:r>
            <a:endParaRPr lang="en-US" dirty="0">
              <a:latin typeface="Cambria Math" charset="0"/>
              <a:ea typeface="Cambria Math" charset="0"/>
              <a:cs typeface="Cambria Math" charset="0"/>
            </a:endParaRPr>
          </a:p>
        </p:txBody>
      </p:sp>
      <p:cxnSp>
        <p:nvCxnSpPr>
          <p:cNvPr id="146" name="Straight Connector 145"/>
          <p:cNvCxnSpPr/>
          <p:nvPr/>
        </p:nvCxnSpPr>
        <p:spPr>
          <a:xfrm>
            <a:off x="4926054" y="6721475"/>
            <a:ext cx="4421188"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5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Non-parametric Model </a:t>
            </a:r>
            <a:r>
              <a:rPr lang="en-US" dirty="0"/>
              <a:t>Overview</a:t>
            </a:r>
          </a:p>
        </p:txBody>
      </p:sp>
      <p:sp>
        <p:nvSpPr>
          <p:cNvPr id="3" name="Content Placeholder 2"/>
          <p:cNvSpPr>
            <a:spLocks noGrp="1"/>
          </p:cNvSpPr>
          <p:nvPr>
            <p:ph idx="1"/>
          </p:nvPr>
        </p:nvSpPr>
        <p:spPr/>
        <p:txBody>
          <a:bodyPr>
            <a:normAutofit/>
          </a:bodyPr>
          <a:lstStyle/>
          <a:p>
            <a:r>
              <a:rPr lang="en-US" u="sng" dirty="0" smtClean="0"/>
              <a:t>M</a:t>
            </a:r>
            <a:r>
              <a:rPr lang="en-US" dirty="0" smtClean="0"/>
              <a:t>utations </a:t>
            </a:r>
            <a:r>
              <a:rPr lang="en-US" u="sng" dirty="0" smtClean="0"/>
              <a:t>O</a:t>
            </a:r>
            <a:r>
              <a:rPr lang="en-US" dirty="0" smtClean="0"/>
              <a:t>verburdening </a:t>
            </a:r>
            <a:r>
              <a:rPr lang="en-US" u="sng" dirty="0" smtClean="0"/>
              <a:t>A</a:t>
            </a:r>
            <a:r>
              <a:rPr lang="en-US" dirty="0" smtClean="0"/>
              <a:t>nnotations </a:t>
            </a:r>
            <a:r>
              <a:rPr lang="en-US" u="sng" dirty="0" smtClean="0"/>
              <a:t>T</a:t>
            </a:r>
            <a:r>
              <a:rPr lang="en-US" dirty="0" smtClean="0"/>
              <a:t>ool: MOAT</a:t>
            </a:r>
          </a:p>
          <a:p>
            <a:r>
              <a:rPr lang="en-US" dirty="0" smtClean="0"/>
              <a:t>Provide </a:t>
            </a:r>
            <a:r>
              <a:rPr lang="en-US" dirty="0"/>
              <a:t>an </a:t>
            </a:r>
            <a:r>
              <a:rPr lang="en-US" i="1" u="sng" dirty="0"/>
              <a:t>nonparametric</a:t>
            </a:r>
            <a:r>
              <a:rPr lang="en-US" dirty="0"/>
              <a:t> method for determining significant mutation burdens in genome variant datasets</a:t>
            </a:r>
          </a:p>
          <a:p>
            <a:r>
              <a:rPr lang="en-US" dirty="0"/>
              <a:t>Permute variants in accordance with known background mutation rate patterns</a:t>
            </a:r>
          </a:p>
          <a:p>
            <a:r>
              <a:rPr lang="en-US" dirty="0"/>
              <a:t>Demonstration with cancer genomes, although method is applicable to any genome variant </a:t>
            </a:r>
            <a:r>
              <a:rPr lang="en-US" dirty="0" smtClean="0"/>
              <a:t>set</a:t>
            </a:r>
          </a:p>
          <a:p>
            <a:r>
              <a:rPr lang="en-US" dirty="0" smtClean="0"/>
              <a:t>Computationally expensive</a:t>
            </a:r>
          </a:p>
          <a:p>
            <a:pPr lvl="1"/>
            <a:r>
              <a:rPr lang="en-US" dirty="0" smtClean="0"/>
              <a:t>Address with general purpose GPU acceleration</a:t>
            </a:r>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7</a:t>
            </a:fld>
            <a:endParaRPr lang="en-US"/>
          </a:p>
        </p:txBody>
      </p:sp>
    </p:spTree>
    <p:extLst>
      <p:ext uri="{BB962C8B-B14F-4D97-AF65-F5344CB8AC3E}">
        <p14:creationId xmlns:p14="http://schemas.microsoft.com/office/powerpoint/2010/main" val="16323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MOAT-a: Annotation-based permutation</a:t>
            </a:r>
            <a:endParaRPr lang="en-US" dirty="0"/>
          </a:p>
        </p:txBody>
      </p:sp>
      <p:sp>
        <p:nvSpPr>
          <p:cNvPr id="3" name="Content Placeholder 2"/>
          <p:cNvSpPr>
            <a:spLocks noGrp="1"/>
          </p:cNvSpPr>
          <p:nvPr>
            <p:ph idx="1"/>
          </p:nvPr>
        </p:nvSpPr>
        <p:spPr>
          <a:xfrm>
            <a:off x="838200" y="1822366"/>
            <a:ext cx="10515600" cy="4720938"/>
          </a:xfrm>
        </p:spPr>
        <p:txBody>
          <a:bodyPr>
            <a:normAutofit/>
          </a:bodyPr>
          <a:lstStyle/>
          <a:p>
            <a:r>
              <a:rPr lang="en-US" dirty="0" smtClean="0"/>
              <a:t>Is </a:t>
            </a:r>
            <a:r>
              <a:rPr lang="en-US" dirty="0"/>
              <a:t>the mutation burden of </a:t>
            </a:r>
            <a:r>
              <a:rPr lang="en-US"/>
              <a:t>a </a:t>
            </a:r>
            <a:r>
              <a:rPr lang="en-US" smtClean="0"/>
              <a:t>randomly placed bin </a:t>
            </a:r>
            <a:r>
              <a:rPr lang="en-US" dirty="0"/>
              <a:t>of the same length in the local genome region greater or less than the burden of </a:t>
            </a:r>
            <a:r>
              <a:rPr lang="en-US"/>
              <a:t>the </a:t>
            </a:r>
            <a:r>
              <a:rPr lang="en-US" smtClean="0"/>
              <a:t>annotation</a:t>
            </a:r>
            <a:r>
              <a:rPr lang="en-US" dirty="0" smtClean="0"/>
              <a:t>?</a:t>
            </a:r>
            <a:endParaRPr lang="en-US" dirty="0"/>
          </a:p>
          <a:p>
            <a:r>
              <a:rPr lang="en-US" dirty="0" smtClean="0"/>
              <a:t>Pick </a:t>
            </a:r>
            <a:r>
              <a:rPr lang="en-US" i="1" dirty="0" smtClean="0">
                <a:solidFill>
                  <a:schemeClr val="accent6">
                    <a:lumMod val="75000"/>
                  </a:schemeClr>
                </a:solidFill>
              </a:rPr>
              <a:t>n</a:t>
            </a:r>
            <a:r>
              <a:rPr lang="en-US" dirty="0" smtClean="0"/>
              <a:t> random bins within the boundaries of </a:t>
            </a:r>
            <a:r>
              <a:rPr lang="en-US" i="1" dirty="0" err="1" smtClean="0">
                <a:solidFill>
                  <a:schemeClr val="accent2"/>
                </a:solidFill>
              </a:rPr>
              <a:t>d_min</a:t>
            </a:r>
            <a:r>
              <a:rPr lang="en-US" dirty="0" smtClean="0"/>
              <a:t> and </a:t>
            </a:r>
            <a:r>
              <a:rPr lang="en-US" i="1" dirty="0" err="1" smtClean="0">
                <a:solidFill>
                  <a:srgbClr val="7030A0"/>
                </a:solidFill>
              </a:rPr>
              <a:t>d_max</a:t>
            </a:r>
            <a:r>
              <a:rPr lang="en-US" i="1" dirty="0" smtClean="0">
                <a:solidFill>
                  <a:srgbClr val="7030A0"/>
                </a:solidFill>
              </a:rPr>
              <a:t> </a:t>
            </a:r>
            <a:r>
              <a:rPr lang="en-US" dirty="0" smtClean="0"/>
              <a:t>(upstream and downstream)</a:t>
            </a:r>
          </a:p>
          <a:p>
            <a:r>
              <a:rPr lang="en-US" dirty="0"/>
              <a:t>Out of the </a:t>
            </a:r>
            <a:r>
              <a:rPr lang="en-US" i="1" dirty="0">
                <a:solidFill>
                  <a:schemeClr val="accent6">
                    <a:lumMod val="75000"/>
                  </a:schemeClr>
                </a:solidFill>
              </a:rPr>
              <a:t>n</a:t>
            </a:r>
            <a:r>
              <a:rPr lang="en-US" dirty="0"/>
              <a:t> variant counts from </a:t>
            </a:r>
            <a:r>
              <a:rPr lang="en-US" dirty="0" smtClean="0"/>
              <a:t>random bins, </a:t>
            </a:r>
            <a:r>
              <a:rPr lang="en-US" dirty="0"/>
              <a:t>how many are &gt;= the variant count of the actual annotation </a:t>
            </a:r>
            <a:r>
              <a:rPr lang="en-US" i="1" dirty="0" smtClean="0"/>
              <a:t>a</a:t>
            </a:r>
            <a:r>
              <a:rPr lang="en-US"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8</a:t>
            </a:fld>
            <a:endParaRPr lang="en-US"/>
          </a:p>
        </p:txBody>
      </p:sp>
      <p:cxnSp>
        <p:nvCxnSpPr>
          <p:cNvPr id="22" name="Straight Connector 21"/>
          <p:cNvCxnSpPr/>
          <p:nvPr/>
        </p:nvCxnSpPr>
        <p:spPr>
          <a:xfrm flipV="1">
            <a:off x="2583910" y="6106983"/>
            <a:ext cx="7163523" cy="36546"/>
          </a:xfrm>
          <a:prstGeom prst="line">
            <a:avLst/>
          </a:prstGeom>
          <a:ln w="25400"/>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71248" y="5924255"/>
            <a:ext cx="0" cy="411138"/>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27209" y="5924255"/>
            <a:ext cx="0" cy="411138"/>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737344" y="5921336"/>
            <a:ext cx="0" cy="411138"/>
          </a:xfrm>
          <a:prstGeom prst="line">
            <a:avLst/>
          </a:prstGeom>
          <a:ln w="254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772858" y="5921337"/>
            <a:ext cx="0" cy="411138"/>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047146" y="5921335"/>
            <a:ext cx="0" cy="411138"/>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082660" y="5921336"/>
            <a:ext cx="0" cy="411138"/>
          </a:xfrm>
          <a:prstGeom prst="line">
            <a:avLst/>
          </a:prstGeom>
          <a:ln w="254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71249" y="5778073"/>
            <a:ext cx="855961"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247990" y="5924255"/>
            <a:ext cx="0" cy="411138"/>
          </a:xfrm>
          <a:prstGeom prst="line">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103951" y="5924255"/>
            <a:ext cx="0" cy="411138"/>
          </a:xfrm>
          <a:prstGeom prst="line">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914464" y="5408741"/>
            <a:ext cx="2055114" cy="369332"/>
          </a:xfrm>
          <a:prstGeom prst="rect">
            <a:avLst/>
          </a:prstGeom>
          <a:noFill/>
        </p:spPr>
        <p:txBody>
          <a:bodyPr wrap="none" rtlCol="0">
            <a:spAutoFit/>
          </a:bodyPr>
          <a:lstStyle/>
          <a:p>
            <a:r>
              <a:rPr lang="en-US" i="1" dirty="0" smtClean="0"/>
              <a:t>l</a:t>
            </a:r>
            <a:r>
              <a:rPr lang="en-US" dirty="0" smtClean="0"/>
              <a:t>: </a:t>
            </a:r>
            <a:r>
              <a:rPr lang="en-US" smtClean="0"/>
              <a:t>Annotation length</a:t>
            </a:r>
            <a:endParaRPr lang="en-US" i="1" dirty="0"/>
          </a:p>
        </p:txBody>
      </p:sp>
      <p:sp>
        <p:nvSpPr>
          <p:cNvPr id="33" name="TextBox 32"/>
          <p:cNvSpPr txBox="1"/>
          <p:nvPr/>
        </p:nvSpPr>
        <p:spPr>
          <a:xfrm>
            <a:off x="4337198" y="6347214"/>
            <a:ext cx="772969" cy="369332"/>
          </a:xfrm>
          <a:prstGeom prst="rect">
            <a:avLst/>
          </a:prstGeom>
          <a:noFill/>
        </p:spPr>
        <p:txBody>
          <a:bodyPr wrap="none" rtlCol="0">
            <a:spAutoFit/>
          </a:bodyPr>
          <a:lstStyle/>
          <a:p>
            <a:r>
              <a:rPr lang="en-US" i="1" dirty="0" err="1">
                <a:solidFill>
                  <a:schemeClr val="accent2"/>
                </a:solidFill>
              </a:rPr>
              <a:t>d_min</a:t>
            </a:r>
            <a:endParaRPr lang="en-US" i="1" dirty="0">
              <a:solidFill>
                <a:schemeClr val="accent2"/>
              </a:solidFill>
            </a:endParaRPr>
          </a:p>
        </p:txBody>
      </p:sp>
      <p:sp>
        <p:nvSpPr>
          <p:cNvPr id="34" name="TextBox 33"/>
          <p:cNvSpPr txBox="1"/>
          <p:nvPr/>
        </p:nvSpPr>
        <p:spPr>
          <a:xfrm>
            <a:off x="2372712" y="6335393"/>
            <a:ext cx="819455" cy="369332"/>
          </a:xfrm>
          <a:prstGeom prst="rect">
            <a:avLst/>
          </a:prstGeom>
          <a:noFill/>
        </p:spPr>
        <p:txBody>
          <a:bodyPr wrap="none" rtlCol="0">
            <a:spAutoFit/>
          </a:bodyPr>
          <a:lstStyle/>
          <a:p>
            <a:r>
              <a:rPr lang="en-US" i="1" dirty="0" err="1">
                <a:solidFill>
                  <a:srgbClr val="7030A0"/>
                </a:solidFill>
              </a:rPr>
              <a:t>d_max</a:t>
            </a:r>
            <a:endParaRPr lang="en-US" i="1" dirty="0">
              <a:solidFill>
                <a:srgbClr val="7030A0"/>
              </a:solidFill>
            </a:endParaRPr>
          </a:p>
        </p:txBody>
      </p:sp>
      <p:sp>
        <p:nvSpPr>
          <p:cNvPr id="35" name="TextBox 34"/>
          <p:cNvSpPr txBox="1"/>
          <p:nvPr/>
        </p:nvSpPr>
        <p:spPr>
          <a:xfrm>
            <a:off x="6668137" y="6335393"/>
            <a:ext cx="835485" cy="369332"/>
          </a:xfrm>
          <a:prstGeom prst="rect">
            <a:avLst/>
          </a:prstGeom>
          <a:noFill/>
        </p:spPr>
        <p:txBody>
          <a:bodyPr wrap="none" rtlCol="0">
            <a:spAutoFit/>
          </a:bodyPr>
          <a:lstStyle/>
          <a:p>
            <a:r>
              <a:rPr lang="en-US" i="1" dirty="0" err="1" smtClean="0">
                <a:solidFill>
                  <a:schemeClr val="accent2"/>
                </a:solidFill>
              </a:rPr>
              <a:t>d_min</a:t>
            </a:r>
            <a:r>
              <a:rPr lang="en-US" dirty="0" smtClean="0">
                <a:solidFill>
                  <a:schemeClr val="accent2"/>
                </a:solidFill>
              </a:rPr>
              <a:t>:</a:t>
            </a:r>
            <a:endParaRPr lang="en-US" dirty="0">
              <a:solidFill>
                <a:schemeClr val="accent2"/>
              </a:solidFill>
            </a:endParaRPr>
          </a:p>
        </p:txBody>
      </p:sp>
      <p:sp>
        <p:nvSpPr>
          <p:cNvPr id="36" name="TextBox 35"/>
          <p:cNvSpPr txBox="1"/>
          <p:nvPr/>
        </p:nvSpPr>
        <p:spPr>
          <a:xfrm>
            <a:off x="8522818" y="5476861"/>
            <a:ext cx="881973" cy="369332"/>
          </a:xfrm>
          <a:prstGeom prst="rect">
            <a:avLst/>
          </a:prstGeom>
          <a:noFill/>
        </p:spPr>
        <p:txBody>
          <a:bodyPr wrap="none" rtlCol="0">
            <a:spAutoFit/>
          </a:bodyPr>
          <a:lstStyle/>
          <a:p>
            <a:r>
              <a:rPr lang="en-US" i="1" dirty="0" err="1" smtClean="0">
                <a:solidFill>
                  <a:srgbClr val="7030A0"/>
                </a:solidFill>
              </a:rPr>
              <a:t>d_max</a:t>
            </a:r>
            <a:r>
              <a:rPr lang="en-US" dirty="0" smtClean="0">
                <a:solidFill>
                  <a:srgbClr val="7030A0"/>
                </a:solidFill>
              </a:rPr>
              <a:t>:</a:t>
            </a:r>
            <a:endParaRPr lang="en-US" dirty="0">
              <a:solidFill>
                <a:srgbClr val="7030A0"/>
              </a:solidFill>
            </a:endParaRPr>
          </a:p>
        </p:txBody>
      </p:sp>
      <p:cxnSp>
        <p:nvCxnSpPr>
          <p:cNvPr id="37" name="Straight Arrow Connector 36"/>
          <p:cNvCxnSpPr/>
          <p:nvPr/>
        </p:nvCxnSpPr>
        <p:spPr>
          <a:xfrm>
            <a:off x="3247991" y="5778073"/>
            <a:ext cx="855961" cy="0"/>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836819" y="5408741"/>
            <a:ext cx="1645741" cy="369332"/>
          </a:xfrm>
          <a:prstGeom prst="rect">
            <a:avLst/>
          </a:prstGeom>
          <a:noFill/>
        </p:spPr>
        <p:txBody>
          <a:bodyPr wrap="none" rtlCol="0">
            <a:spAutoFit/>
          </a:bodyPr>
          <a:lstStyle/>
          <a:p>
            <a:r>
              <a:rPr lang="en-US" dirty="0">
                <a:solidFill>
                  <a:schemeClr val="accent6">
                    <a:lumMod val="75000"/>
                  </a:schemeClr>
                </a:solidFill>
              </a:rPr>
              <a:t>Background bin</a:t>
            </a:r>
          </a:p>
        </p:txBody>
      </p:sp>
      <p:cxnSp>
        <p:nvCxnSpPr>
          <p:cNvPr id="39" name="Straight Connector 38"/>
          <p:cNvCxnSpPr/>
          <p:nvPr/>
        </p:nvCxnSpPr>
        <p:spPr>
          <a:xfrm>
            <a:off x="2772859" y="5921335"/>
            <a:ext cx="21687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72859" y="6319469"/>
            <a:ext cx="21687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20474" y="5930446"/>
            <a:ext cx="2168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20474" y="6328580"/>
            <a:ext cx="2168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82661" y="5921335"/>
            <a:ext cx="2168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82661" y="6319469"/>
            <a:ext cx="2168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830276" y="5930446"/>
            <a:ext cx="21687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830276" y="6328580"/>
            <a:ext cx="21687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8" idx="1"/>
          </p:cNvCxnSpPr>
          <p:nvPr/>
        </p:nvCxnSpPr>
        <p:spPr>
          <a:xfrm flipV="1">
            <a:off x="1781299" y="5593407"/>
            <a:ext cx="1099995" cy="184666"/>
          </a:xfrm>
          <a:prstGeom prst="straightConnector1">
            <a:avLst/>
          </a:prstGeom>
          <a:ln>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458" y="5722999"/>
            <a:ext cx="2562217" cy="923330"/>
          </a:xfrm>
          <a:prstGeom prst="rect">
            <a:avLst/>
          </a:prstGeom>
          <a:noFill/>
        </p:spPr>
        <p:txBody>
          <a:bodyPr wrap="square" rtlCol="0">
            <a:spAutoFit/>
          </a:bodyPr>
          <a:lstStyle/>
          <a:p>
            <a:r>
              <a:rPr lang="en-US" i="1" dirty="0" smtClean="0">
                <a:solidFill>
                  <a:schemeClr val="accent6">
                    <a:lumMod val="75000"/>
                  </a:schemeClr>
                </a:solidFill>
              </a:rPr>
              <a:t>n</a:t>
            </a:r>
            <a:r>
              <a:rPr lang="en-US" dirty="0" smtClean="0">
                <a:solidFill>
                  <a:schemeClr val="accent6">
                    <a:lumMod val="75000"/>
                  </a:schemeClr>
                </a:solidFill>
              </a:rPr>
              <a:t>: Number </a:t>
            </a:r>
            <a:r>
              <a:rPr lang="en-US" dirty="0">
                <a:solidFill>
                  <a:schemeClr val="accent6">
                    <a:lumMod val="75000"/>
                  </a:schemeClr>
                </a:solidFill>
              </a:rPr>
              <a:t>of random bins to draw from the surrounding </a:t>
            </a:r>
            <a:r>
              <a:rPr lang="en-US" dirty="0" smtClean="0">
                <a:solidFill>
                  <a:schemeClr val="accent6">
                    <a:lumMod val="75000"/>
                  </a:schemeClr>
                </a:solidFill>
              </a:rPr>
              <a:t>genome</a:t>
            </a:r>
            <a:endParaRPr lang="en-US" i="1" dirty="0">
              <a:solidFill>
                <a:schemeClr val="accent6">
                  <a:lumMod val="75000"/>
                </a:schemeClr>
              </a:solidFill>
            </a:endParaRPr>
          </a:p>
        </p:txBody>
      </p:sp>
      <p:sp>
        <p:nvSpPr>
          <p:cNvPr id="59" name="TextBox 58"/>
          <p:cNvSpPr txBox="1"/>
          <p:nvPr/>
        </p:nvSpPr>
        <p:spPr>
          <a:xfrm>
            <a:off x="6662442" y="6570680"/>
            <a:ext cx="3393750" cy="369332"/>
          </a:xfrm>
          <a:prstGeom prst="rect">
            <a:avLst/>
          </a:prstGeom>
          <a:noFill/>
        </p:spPr>
        <p:txBody>
          <a:bodyPr wrap="none" rtlCol="0">
            <a:spAutoFit/>
          </a:bodyPr>
          <a:lstStyle/>
          <a:p>
            <a:r>
              <a:rPr lang="en-US" dirty="0" smtClean="0">
                <a:solidFill>
                  <a:schemeClr val="accent2"/>
                </a:solidFill>
              </a:rPr>
              <a:t>Minimum distance for random bin</a:t>
            </a:r>
            <a:endParaRPr lang="en-US" dirty="0">
              <a:solidFill>
                <a:schemeClr val="accent2"/>
              </a:solidFill>
            </a:endParaRPr>
          </a:p>
        </p:txBody>
      </p:sp>
      <p:sp>
        <p:nvSpPr>
          <p:cNvPr id="64" name="TextBox 63"/>
          <p:cNvSpPr txBox="1"/>
          <p:nvPr/>
        </p:nvSpPr>
        <p:spPr>
          <a:xfrm>
            <a:off x="9251368" y="5478925"/>
            <a:ext cx="2085630" cy="646331"/>
          </a:xfrm>
          <a:prstGeom prst="rect">
            <a:avLst/>
          </a:prstGeom>
          <a:noFill/>
        </p:spPr>
        <p:txBody>
          <a:bodyPr wrap="square" rtlCol="0">
            <a:spAutoFit/>
          </a:bodyPr>
          <a:lstStyle/>
          <a:p>
            <a:r>
              <a:rPr lang="en-US" dirty="0" smtClean="0">
                <a:solidFill>
                  <a:srgbClr val="7030A0"/>
                </a:solidFill>
              </a:rPr>
              <a:t>Maximum distance for random bin</a:t>
            </a:r>
            <a:endParaRPr lang="en-US" dirty="0">
              <a:solidFill>
                <a:srgbClr val="7030A0"/>
              </a:solidFill>
            </a:endParaRPr>
          </a:p>
        </p:txBody>
      </p:sp>
    </p:spTree>
    <p:extLst>
      <p:ext uri="{BB962C8B-B14F-4D97-AF65-F5344CB8AC3E}">
        <p14:creationId xmlns:p14="http://schemas.microsoft.com/office/powerpoint/2010/main" val="29061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MOAT-v: Variant-based Permutation</a:t>
            </a:r>
            <a:endParaRPr lang="en-US" dirty="0"/>
          </a:p>
        </p:txBody>
      </p:sp>
      <p:sp>
        <p:nvSpPr>
          <p:cNvPr id="3" name="Content Placeholder 2"/>
          <p:cNvSpPr>
            <a:spLocks noGrp="1"/>
          </p:cNvSpPr>
          <p:nvPr>
            <p:ph idx="1"/>
          </p:nvPr>
        </p:nvSpPr>
        <p:spPr/>
        <p:txBody>
          <a:bodyPr/>
          <a:lstStyle/>
          <a:p>
            <a:r>
              <a:rPr lang="en-US" dirty="0" smtClean="0"/>
              <a:t>Move </a:t>
            </a:r>
            <a:r>
              <a:rPr lang="en-US" dirty="0"/>
              <a:t>the variants semi-randomly to new positions in the local genome, then count the intersecting variants in the </a:t>
            </a:r>
            <a:r>
              <a:rPr lang="en-US" dirty="0" smtClean="0"/>
              <a:t>annotation</a:t>
            </a:r>
          </a:p>
          <a:p>
            <a:r>
              <a:rPr lang="en-US" dirty="0" smtClean="0"/>
              <a:t>Set </a:t>
            </a:r>
            <a:r>
              <a:rPr lang="en-US" i="1" dirty="0" smtClean="0">
                <a:solidFill>
                  <a:schemeClr val="accent1"/>
                </a:solidFill>
              </a:rPr>
              <a:t>bin width</a:t>
            </a:r>
            <a:r>
              <a:rPr lang="en-US" dirty="0" smtClean="0"/>
              <a:t> to the length of the local genome context</a:t>
            </a:r>
          </a:p>
          <a:p>
            <a:pPr lvl="1"/>
            <a:r>
              <a:rPr lang="en-US" dirty="0" smtClean="0"/>
              <a:t>Assume slowly varying (</a:t>
            </a:r>
            <a:r>
              <a:rPr lang="en-US" dirty="0" err="1" smtClean="0"/>
              <a:t>esentially</a:t>
            </a:r>
            <a:r>
              <a:rPr lang="en-US" dirty="0" smtClean="0"/>
              <a:t> constant) BMR in this context</a:t>
            </a:r>
          </a:p>
          <a:p>
            <a:r>
              <a:rPr lang="en-US" dirty="0" smtClean="0"/>
              <a:t>Create </a:t>
            </a:r>
            <a:r>
              <a:rPr lang="en-US" i="1" dirty="0" smtClean="0">
                <a:solidFill>
                  <a:schemeClr val="accent6">
                    <a:lumMod val="75000"/>
                  </a:schemeClr>
                </a:solidFill>
              </a:rPr>
              <a:t>n</a:t>
            </a:r>
            <a:r>
              <a:rPr lang="en-US" dirty="0" smtClean="0"/>
              <a:t> permutations of the input variants</a:t>
            </a:r>
          </a:p>
          <a:p>
            <a:r>
              <a:rPr lang="en-US" dirty="0"/>
              <a:t>Out of the </a:t>
            </a:r>
            <a:r>
              <a:rPr lang="en-US" i="1" dirty="0">
                <a:solidFill>
                  <a:schemeClr val="accent6">
                    <a:lumMod val="75000"/>
                  </a:schemeClr>
                </a:solidFill>
              </a:rPr>
              <a:t>n</a:t>
            </a:r>
            <a:r>
              <a:rPr lang="en-US" dirty="0"/>
              <a:t> variant permutations, how many have variant count of </a:t>
            </a:r>
            <a:r>
              <a:rPr lang="en-US" i="1" dirty="0"/>
              <a:t>a</a:t>
            </a:r>
            <a:r>
              <a:rPr lang="en-US" dirty="0"/>
              <a:t> &gt;= the variant count of </a:t>
            </a:r>
            <a:r>
              <a:rPr lang="en-US" i="1" dirty="0"/>
              <a:t>a </a:t>
            </a:r>
            <a:r>
              <a:rPr lang="en-US" dirty="0"/>
              <a:t>for the original input variants</a:t>
            </a:r>
            <a:r>
              <a:rPr lang="en-US" dirty="0" smtClean="0"/>
              <a:t>?</a:t>
            </a:r>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9</a:t>
            </a:fld>
            <a:endParaRPr lang="en-US"/>
          </a:p>
        </p:txBody>
      </p:sp>
      <p:cxnSp>
        <p:nvCxnSpPr>
          <p:cNvPr id="5" name="Straight Connector 4"/>
          <p:cNvCxnSpPr/>
          <p:nvPr/>
        </p:nvCxnSpPr>
        <p:spPr>
          <a:xfrm flipV="1">
            <a:off x="2257080" y="6106983"/>
            <a:ext cx="7766961" cy="3654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536071" y="5920594"/>
            <a:ext cx="0" cy="41113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56933" y="5924255"/>
            <a:ext cx="0" cy="41113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77799" y="5928621"/>
            <a:ext cx="0" cy="41113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001654" y="5920594"/>
            <a:ext cx="0" cy="41113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667022" y="5901414"/>
            <a:ext cx="0" cy="41113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903239" y="5986012"/>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737295" y="5980259"/>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90079" y="5980259"/>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12796" y="5973300"/>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423989" y="5973300"/>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246572" y="5973300"/>
            <a:ext cx="0" cy="28918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536071" y="5724534"/>
            <a:ext cx="1820862" cy="9339"/>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03239" y="5355201"/>
            <a:ext cx="1074520" cy="369332"/>
          </a:xfrm>
          <a:prstGeom prst="rect">
            <a:avLst/>
          </a:prstGeom>
          <a:noFill/>
        </p:spPr>
        <p:txBody>
          <a:bodyPr wrap="none" rtlCol="0">
            <a:spAutoFit/>
          </a:bodyPr>
          <a:lstStyle/>
          <a:p>
            <a:r>
              <a:rPr lang="en-US" dirty="0">
                <a:solidFill>
                  <a:schemeClr val="accent1"/>
                </a:solidFill>
              </a:rPr>
              <a:t>bin width</a:t>
            </a:r>
          </a:p>
        </p:txBody>
      </p:sp>
      <p:cxnSp>
        <p:nvCxnSpPr>
          <p:cNvPr id="22" name="Straight Arrow Connector 21"/>
          <p:cNvCxnSpPr/>
          <p:nvPr/>
        </p:nvCxnSpPr>
        <p:spPr>
          <a:xfrm flipV="1">
            <a:off x="4356933" y="5715195"/>
            <a:ext cx="1820862" cy="9339"/>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724101" y="5345862"/>
            <a:ext cx="1074520" cy="369332"/>
          </a:xfrm>
          <a:prstGeom prst="rect">
            <a:avLst/>
          </a:prstGeom>
          <a:noFill/>
        </p:spPr>
        <p:txBody>
          <a:bodyPr wrap="none" rtlCol="0">
            <a:spAutoFit/>
          </a:bodyPr>
          <a:lstStyle/>
          <a:p>
            <a:r>
              <a:rPr lang="en-US" dirty="0">
                <a:solidFill>
                  <a:schemeClr val="accent1"/>
                </a:solidFill>
              </a:rPr>
              <a:t>bin width</a:t>
            </a:r>
          </a:p>
        </p:txBody>
      </p:sp>
      <p:cxnSp>
        <p:nvCxnSpPr>
          <p:cNvPr id="24" name="Straight Connector 23"/>
          <p:cNvCxnSpPr/>
          <p:nvPr/>
        </p:nvCxnSpPr>
        <p:spPr>
          <a:xfrm>
            <a:off x="8154054" y="5920594"/>
            <a:ext cx="0" cy="4111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827271" y="5920594"/>
            <a:ext cx="0" cy="4111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154055" y="6126163"/>
            <a:ext cx="6732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790048" y="6267781"/>
            <a:ext cx="1456524" cy="369332"/>
          </a:xfrm>
          <a:prstGeom prst="rect">
            <a:avLst/>
          </a:prstGeom>
          <a:noFill/>
        </p:spPr>
        <p:txBody>
          <a:bodyPr wrap="none" rtlCol="0">
            <a:spAutoFit/>
          </a:bodyPr>
          <a:lstStyle/>
          <a:p>
            <a:r>
              <a:rPr lang="en-US" dirty="0"/>
              <a:t>Annotation </a:t>
            </a:r>
            <a:r>
              <a:rPr lang="en-US" i="1" dirty="0"/>
              <a:t>a</a:t>
            </a:r>
          </a:p>
        </p:txBody>
      </p:sp>
      <p:sp>
        <p:nvSpPr>
          <p:cNvPr id="11" name="TextBox 10"/>
          <p:cNvSpPr txBox="1"/>
          <p:nvPr/>
        </p:nvSpPr>
        <p:spPr>
          <a:xfrm>
            <a:off x="10084737" y="5909767"/>
            <a:ext cx="308098" cy="307777"/>
          </a:xfrm>
          <a:prstGeom prst="rect">
            <a:avLst/>
          </a:prstGeom>
          <a:noFill/>
        </p:spPr>
        <p:txBody>
          <a:bodyPr wrap="none" rtlCol="0">
            <a:spAutoFit/>
          </a:bodyPr>
          <a:lstStyle/>
          <a:p>
            <a:r>
              <a:rPr lang="mr-IN" sz="1400" dirty="0" smtClean="0">
                <a:solidFill>
                  <a:schemeClr val="accent1"/>
                </a:solidFill>
              </a:rPr>
              <a:t>…</a:t>
            </a:r>
            <a:endParaRPr lang="en-US" sz="1400" dirty="0">
              <a:solidFill>
                <a:schemeClr val="accent1"/>
              </a:solidFill>
            </a:endParaRPr>
          </a:p>
        </p:txBody>
      </p:sp>
    </p:spTree>
    <p:extLst>
      <p:ext uri="{BB962C8B-B14F-4D97-AF65-F5344CB8AC3E}">
        <p14:creationId xmlns:p14="http://schemas.microsoft.com/office/powerpoint/2010/main" val="166796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1426</Words>
  <Application>Microsoft Macintosh PowerPoint</Application>
  <PresentationFormat>Widescreen</PresentationFormat>
  <Paragraphs>220</Paragraphs>
  <Slides>19</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Calibri</vt:lpstr>
      <vt:lpstr>Calibri Light</vt:lpstr>
      <vt:lpstr>Cambria Math</vt:lpstr>
      <vt:lpstr>Mangal</vt:lpstr>
      <vt:lpstr>ＭＳ Ｐゴシック</vt:lpstr>
      <vt:lpstr>Symbol</vt:lpstr>
      <vt:lpstr>Wingdings</vt:lpstr>
      <vt:lpstr>宋体</vt:lpstr>
      <vt:lpstr>Arial</vt:lpstr>
      <vt:lpstr>Office Theme</vt:lpstr>
      <vt:lpstr>Equation</vt:lpstr>
      <vt:lpstr>PowerPoint Presentation</vt:lpstr>
      <vt:lpstr>PowerPoint Presentation</vt:lpstr>
      <vt:lpstr>PowerPoint Presentation</vt:lpstr>
      <vt:lpstr>PowerPoint Presentation</vt:lpstr>
      <vt:lpstr>Cancer Somatic Mutational Heterogeneity, across cancer types, samples &amp; regions</vt:lpstr>
      <vt:lpstr>Cancer Somatic Mutation Modeling</vt:lpstr>
      <vt:lpstr>Non-parametric Model Overview</vt:lpstr>
      <vt:lpstr>MOAT-a: Annotation-based permutation</vt:lpstr>
      <vt:lpstr>MOAT-v: Variant-based Permutation</vt:lpstr>
      <vt:lpstr>MOAT-v: Variant-based Permutation</vt:lpstr>
      <vt:lpstr>MOAT-s</vt:lpstr>
      <vt:lpstr>MOAT-s</vt:lpstr>
      <vt:lpstr>Funseq2 Integration</vt:lpstr>
      <vt:lpstr>Funseq2 Integration</vt:lpstr>
      <vt:lpstr>Funseq2 Integration</vt:lpstr>
      <vt:lpstr>LARVA Model Comparison</vt:lpstr>
      <vt:lpstr>Adding DNA replication timing correction further improves the beta-binomial model</vt:lpstr>
      <vt:lpstr>LARVA Implementation</vt:lpstr>
      <vt:lpstr>LARVA Results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Somatic Mutational Heterogeneity</dc:title>
  <dc:creator>Lucas Lochovsky</dc:creator>
  <cp:lastModifiedBy>Lucas Lochovsky</cp:lastModifiedBy>
  <cp:revision>88</cp:revision>
  <dcterms:created xsi:type="dcterms:W3CDTF">2017-09-05T23:28:14Z</dcterms:created>
  <dcterms:modified xsi:type="dcterms:W3CDTF">2017-09-12T12:26:44Z</dcterms:modified>
</cp:coreProperties>
</file>