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1" r:id="rId4"/>
    <p:sldId id="262" r:id="rId5"/>
    <p:sldId id="264" r:id="rId6"/>
    <p:sldId id="257" r:id="rId7"/>
    <p:sldId id="258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53"/>
    <p:restoredTop sz="94540"/>
  </p:normalViewPr>
  <p:slideViewPr>
    <p:cSldViewPr snapToGrid="0" snapToObjects="1">
      <p:cViewPr>
        <p:scale>
          <a:sx n="70" d="100"/>
          <a:sy n="70" d="100"/>
        </p:scale>
        <p:origin x="6808" y="3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82EA7-01FB-E146-A1ED-67C6002673F1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15BE-463E-3B41-80E5-2E30CF88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0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8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29BA-01D9-CF4C-B0D7-190C8E6E9CCF}" type="datetimeFigureOut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EE53-C521-854F-A271-F8C2B45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mHealth</a:t>
            </a:r>
            <a:r>
              <a:rPr lang="en-US" dirty="0" smtClean="0"/>
              <a:t> data and its similarity to </a:t>
            </a:r>
            <a:r>
              <a:rPr lang="en-US" dirty="0" err="1" smtClean="0"/>
              <a:t>SeeClickFix</a:t>
            </a:r>
            <a:r>
              <a:rPr lang="en-US" dirty="0" smtClean="0"/>
              <a:t> &amp; Crime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 August 2017</a:t>
            </a:r>
          </a:p>
          <a:p>
            <a:r>
              <a:rPr lang="en-US" dirty="0" smtClean="0"/>
              <a:t>DS</a:t>
            </a:r>
          </a:p>
          <a:p>
            <a:r>
              <a:rPr lang="en-US" dirty="0" err="1" smtClean="0"/>
              <a:t>mHealth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fig relating activity MOVES activity tracking </a:t>
            </a:r>
            <a:r>
              <a:rPr lang="en-US" dirty="0"/>
              <a:t>&amp;</a:t>
            </a:r>
            <a:r>
              <a:rPr lang="en-US" dirty="0" smtClean="0"/>
              <a:t> weight to SCF and crime</a:t>
            </a:r>
          </a:p>
          <a:p>
            <a:r>
              <a:rPr lang="en-US" dirty="0" smtClean="0"/>
              <a:t>In order to figure out the effect of, say, biking, you need </a:t>
            </a:r>
            <a:r>
              <a:rPr lang="en-US" dirty="0" err="1" smtClean="0"/>
              <a:t>ppl</a:t>
            </a:r>
            <a:r>
              <a:rPr lang="en-US" dirty="0" smtClean="0"/>
              <a:t> that bike a lot and a little </a:t>
            </a:r>
            <a:r>
              <a:rPr lang="mr-IN" dirty="0" smtClean="0"/>
              <a:t>–</a:t>
            </a:r>
            <a:r>
              <a:rPr lang="en-US" dirty="0" smtClean="0"/>
              <a:t> don’t yet have that with the </a:t>
            </a:r>
            <a:r>
              <a:rPr lang="en-US" dirty="0" err="1" smtClean="0"/>
              <a:t>mHealth</a:t>
            </a:r>
            <a:r>
              <a:rPr lang="en-US" dirty="0" smtClean="0"/>
              <a:t> data (just have Snyder)</a:t>
            </a:r>
          </a:p>
          <a:p>
            <a:r>
              <a:rPr lang="en-US" dirty="0" smtClean="0"/>
              <a:t>For the SCF data</a:t>
            </a:r>
          </a:p>
          <a:p>
            <a:pPr lvl="1"/>
            <a:r>
              <a:rPr lang="en-US" dirty="0" smtClean="0"/>
              <a:t>Treat neighborhoods as different individuals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7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SeeClickFix</a:t>
            </a:r>
            <a:r>
              <a:rPr lang="en-US" dirty="0" smtClean="0"/>
              <a:t> and Crime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0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determine correlations between </a:t>
            </a:r>
            <a:r>
              <a:rPr lang="en-US" dirty="0" err="1"/>
              <a:t>SeeClickFix</a:t>
            </a:r>
            <a:r>
              <a:rPr lang="en-US" dirty="0"/>
              <a:t> use and crime by neighborhood</a:t>
            </a:r>
          </a:p>
          <a:p>
            <a:endParaRPr lang="en-US" dirty="0" smtClean="0"/>
          </a:p>
          <a:p>
            <a:r>
              <a:rPr lang="en-US" dirty="0" smtClean="0"/>
              <a:t>Current Goal: relate to </a:t>
            </a:r>
            <a:r>
              <a:rPr lang="en-US" dirty="0" err="1" smtClean="0"/>
              <a:t>mHealth</a:t>
            </a:r>
            <a:endParaRPr lang="en-US" dirty="0" smtClean="0"/>
          </a:p>
          <a:p>
            <a:r>
              <a:rPr lang="en-US" dirty="0"/>
              <a:t>Features</a:t>
            </a:r>
          </a:p>
          <a:p>
            <a:pPr lvl="1"/>
            <a:r>
              <a:rPr lang="en-US" dirty="0" smtClean="0"/>
              <a:t>Data variability </a:t>
            </a:r>
            <a:r>
              <a:rPr lang="en-US" dirty="0"/>
              <a:t>(e.g. seasonality)</a:t>
            </a:r>
          </a:p>
          <a:p>
            <a:pPr lvl="1"/>
            <a:r>
              <a:rPr lang="en-US" dirty="0"/>
              <a:t>Hard to see effect of interventions </a:t>
            </a:r>
            <a:r>
              <a:rPr lang="en-US" dirty="0" smtClean="0"/>
              <a:t>amongst hidden variables (e.g</a:t>
            </a:r>
            <a:r>
              <a:rPr lang="en-US" dirty="0"/>
              <a:t>. changing police chief, big FBI crackdown, change in diet, travel) </a:t>
            </a:r>
          </a:p>
          <a:p>
            <a:pPr lvl="1"/>
            <a:r>
              <a:rPr lang="en-US" dirty="0"/>
              <a:t>Lots of potential subcategorizations (e.g. what type of SCF posts has an effect on what type of crime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Broken windows hypothesis: graffiti &amp; crime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5"/>
          <p:cNvSpPr txBox="1">
            <a:spLocks noChangeArrowheads="1"/>
          </p:cNvSpPr>
          <p:nvPr/>
        </p:nvSpPr>
        <p:spPr bwMode="auto">
          <a:xfrm>
            <a:off x="-17416" y="0"/>
            <a:ext cx="12209416" cy="7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942" tIns="76974" rIns="153942" bIns="76974" anchor="t"/>
          <a:lstStyle/>
          <a:p>
            <a:pPr>
              <a:spcBef>
                <a:spcPts val="1200"/>
              </a:spcBef>
            </a:pPr>
            <a:r>
              <a:rPr lang="en-US" sz="4400" dirty="0" smtClean="0"/>
              <a:t>Crime Rate in Each Neighborhood Over Time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914400"/>
            <a:ext cx="12192000" cy="5791200"/>
            <a:chOff x="110730" y="27889200"/>
            <a:chExt cx="17468635" cy="85066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1" r="1123" b="7821"/>
            <a:stretch/>
          </p:blipFill>
          <p:spPr>
            <a:xfrm>
              <a:off x="110730" y="27889200"/>
              <a:ext cx="17468635" cy="777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859000" y="282818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smtClean="0"/>
                <a:t>Neighborhood</a:t>
              </a:r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4373" y="35749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/>
                <a:t>01/2000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0" y="35749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08/2012</a:t>
              </a:r>
              <a:endParaRPr lang="en-US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35934174"/>
              <a:ext cx="104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Month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4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/>
          <a:stretch/>
        </p:blipFill>
        <p:spPr>
          <a:xfrm>
            <a:off x="2489200" y="1454148"/>
            <a:ext cx="7569200" cy="54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/>
          <a:stretch/>
        </p:blipFill>
        <p:spPr>
          <a:xfrm>
            <a:off x="292883" y="2414953"/>
            <a:ext cx="5474871" cy="3696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/>
          <a:stretch/>
        </p:blipFill>
        <p:spPr>
          <a:xfrm>
            <a:off x="6153897" y="2414952"/>
            <a:ext cx="5611602" cy="3696703"/>
          </a:xfrm>
          <a:prstGeom prst="rect">
            <a:avLst/>
          </a:prstGeom>
        </p:spPr>
      </p:pic>
      <p:sp>
        <p:nvSpPr>
          <p:cNvPr id="11" name="Text Box 275"/>
          <p:cNvSpPr txBox="1">
            <a:spLocks noChangeArrowheads="1"/>
          </p:cNvSpPr>
          <p:nvPr/>
        </p:nvSpPr>
        <p:spPr bwMode="auto">
          <a:xfrm>
            <a:off x="1934770" y="1577767"/>
            <a:ext cx="3015508" cy="5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942" tIns="76974" rIns="153942" bIns="76974" anchor="t"/>
          <a:lstStyle/>
          <a:p>
            <a:pPr>
              <a:spcBef>
                <a:spcPts val="1200"/>
              </a:spcBef>
            </a:pPr>
            <a:r>
              <a:rPr lang="en-US" sz="4400" dirty="0" smtClean="0"/>
              <a:t>East Rock</a:t>
            </a:r>
            <a:endParaRPr lang="en-US" sz="4400" dirty="0"/>
          </a:p>
        </p:txBody>
      </p:sp>
      <p:sp>
        <p:nvSpPr>
          <p:cNvPr id="12" name="Text Box 275"/>
          <p:cNvSpPr txBox="1">
            <a:spLocks noChangeArrowheads="1"/>
          </p:cNvSpPr>
          <p:nvPr/>
        </p:nvSpPr>
        <p:spPr bwMode="auto">
          <a:xfrm>
            <a:off x="8044373" y="1577767"/>
            <a:ext cx="3015508" cy="5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942" tIns="76974" rIns="153942" bIns="76974" anchor="t"/>
          <a:lstStyle/>
          <a:p>
            <a:pPr>
              <a:spcBef>
                <a:spcPts val="1200"/>
              </a:spcBef>
            </a:pPr>
            <a:r>
              <a:rPr lang="en-US" sz="4400" dirty="0" smtClean="0"/>
              <a:t>West Rock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76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mHealth</a:t>
            </a:r>
            <a:r>
              <a:rPr lang="en-US" dirty="0" smtClean="0"/>
              <a:t> Datasets </a:t>
            </a:r>
            <a:r>
              <a:rPr lang="en-US" dirty="0" smtClean="0"/>
              <a:t>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mPower</a:t>
            </a:r>
            <a:r>
              <a:rPr lang="en-US" dirty="0" smtClean="0"/>
              <a:t> </a:t>
            </a:r>
            <a:r>
              <a:rPr lang="en-US" dirty="0"/>
              <a:t>- mobile Parkinson Disease study</a:t>
            </a:r>
            <a:endParaRPr lang="en-US" dirty="0" smtClean="0"/>
          </a:p>
          <a:p>
            <a:r>
              <a:rPr lang="en-US" dirty="0"/>
              <a:t>Snyder </a:t>
            </a:r>
            <a:r>
              <a:rPr lang="en-US" dirty="0" smtClean="0"/>
              <a:t>- “</a:t>
            </a:r>
            <a:r>
              <a:rPr lang="en-US" dirty="0"/>
              <a:t>Digital Health: Tracking </a:t>
            </a:r>
            <a:r>
              <a:rPr lang="en-US" dirty="0" err="1"/>
              <a:t>Physiomes</a:t>
            </a:r>
            <a:r>
              <a:rPr lang="en-US" dirty="0"/>
              <a:t> and Activity Using Wearable Biosensors Reveals Useful Health-Related </a:t>
            </a:r>
            <a:r>
              <a:rPr lang="en-US" dirty="0" smtClean="0"/>
              <a:t>Information”</a:t>
            </a:r>
            <a:endParaRPr lang="en-US" dirty="0" smtClean="0"/>
          </a:p>
          <a:p>
            <a:r>
              <a:rPr lang="en-US" dirty="0" smtClean="0"/>
              <a:t>ADAMM - </a:t>
            </a:r>
          </a:p>
          <a:p>
            <a:pPr lvl="1"/>
            <a:r>
              <a:rPr lang="en-US" dirty="0" smtClean="0"/>
              <a:t>had call on Mon (08/14/17), will send NDA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879" y="3371011"/>
            <a:ext cx="2537804" cy="3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Demographics. In this survey participants responded to questions about general demographic topics and health history.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MDS-UPDRS. In this survey participants responded to selected questions from the Movement Disorder Society’s Unified Parkinson’s Disease Rating Scale.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PDQ-8. In this survey participants responded to the Parkinson’s Disease Questionnaire short form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Memory. In this module participants complete a short visuospatial game related to the </a:t>
            </a:r>
            <a:r>
              <a:rPr lang="en-US" dirty="0" err="1" smtClean="0"/>
              <a:t>Corsi</a:t>
            </a:r>
            <a:r>
              <a:rPr lang="en-US" dirty="0" smtClean="0"/>
              <a:t> block tapping test. [</a:t>
            </a:r>
            <a:r>
              <a:rPr lang="en-US" dirty="0" err="1" smtClean="0"/>
              <a:t>Corsi</a:t>
            </a:r>
            <a:r>
              <a:rPr lang="en-US" dirty="0" smtClean="0"/>
              <a:t>, P.M. (1972). Human memory and the medial temporal region of the brain (Ph.D.). McGill University.]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Tapping. In this module participants repeatedly tap their phone’s screen.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Voice. In this module participants first record ambient noise level for 5 seconds and if acceptable, they record themselves saying “</a:t>
            </a:r>
            <a:r>
              <a:rPr lang="en-US" dirty="0" err="1" smtClean="0"/>
              <a:t>aaah</a:t>
            </a:r>
            <a:r>
              <a:rPr lang="en-US" dirty="0" smtClean="0"/>
              <a:t>” for 10 seconds.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Walking. In this module participants walk back and forth for 20-30 seconds with their smartphone in their pocket. They are then asked to stand still for another 20-30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645" y="0"/>
            <a:ext cx="462668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57" y="2055813"/>
            <a:ext cx="7700343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Snyder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13733</TotalTime>
  <Words>385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 Theme</vt:lpstr>
      <vt:lpstr>mHealth data and its similarity to SeeClickFix &amp; Crime</vt:lpstr>
      <vt:lpstr>SeeClickFix and Crime </vt:lpstr>
      <vt:lpstr>PowerPoint Presentation</vt:lpstr>
      <vt:lpstr>PowerPoint Presentation</vt:lpstr>
      <vt:lpstr>PowerPoint Presentation</vt:lpstr>
      <vt:lpstr>mHealth Datasets available</vt:lpstr>
      <vt:lpstr>mPower</vt:lpstr>
      <vt:lpstr>PowerPoint Presentation</vt:lpstr>
      <vt:lpstr>Snyder data</vt:lpstr>
      <vt:lpstr>Conclusions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mHealth data and its similarity to SeeClickFix &amp; Crime</dc:title>
  <dc:creator>Spakowicz, Daniel</dc:creator>
  <cp:lastModifiedBy>Spakowicz, Daniel</cp:lastModifiedBy>
  <cp:revision>20</cp:revision>
  <dcterms:created xsi:type="dcterms:W3CDTF">2017-08-14T13:29:34Z</dcterms:created>
  <dcterms:modified xsi:type="dcterms:W3CDTF">2017-08-24T02:37:32Z</dcterms:modified>
</cp:coreProperties>
</file>