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8" r:id="rId7"/>
    <p:sldId id="259" r:id="rId8"/>
    <p:sldId id="260" r:id="rId9"/>
    <p:sldId id="266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9"/>
    <p:restoredTop sz="94607"/>
  </p:normalViewPr>
  <p:slideViewPr>
    <p:cSldViewPr snapToGrid="0" snapToObjects="1">
      <p:cViewPr varScale="1">
        <p:scale>
          <a:sx n="93" d="100"/>
          <a:sy n="93" d="100"/>
        </p:scale>
        <p:origin x="21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6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6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3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2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6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0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8F59-B5DD-6F42-B891-C673DC9E3B20}" type="datetimeFigureOut">
              <a:rPr lang="en-US" smtClean="0"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1512-6CC0-5B48-8611-F14429D174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09 / 07 /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646989"/>
              </p:ext>
            </p:extLst>
          </p:nvPr>
        </p:nvGraphicFramePr>
        <p:xfrm>
          <a:off x="1144494" y="2942912"/>
          <a:ext cx="4431552" cy="1854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77184"/>
                <a:gridCol w="1477184"/>
                <a:gridCol w="14771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Corrected 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Uncorrected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C&gt;C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C&gt;NC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NC&gt;NC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NC&gt;C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4494" y="2117287"/>
            <a:ext cx="44315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% Statistically significant RBP rare DAF</a:t>
            </a:r>
          </a:p>
          <a:p>
            <a:pPr algn="ctr"/>
            <a:r>
              <a:rPr lang="en-US" dirty="0" smtClean="0"/>
              <a:t> using Binomial Test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995"/>
              </p:ext>
            </p:extLst>
          </p:nvPr>
        </p:nvGraphicFramePr>
        <p:xfrm>
          <a:off x="6478494" y="2942912"/>
          <a:ext cx="4431552" cy="18542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77184"/>
                <a:gridCol w="1477184"/>
                <a:gridCol w="14771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Corrected 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Uncorrected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C&gt;C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C&gt;NC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NC&gt;NC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NC&gt;C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78494" y="2117287"/>
            <a:ext cx="44315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RBP rare DAF # &gt; genome average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7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2760" y="1395412"/>
            <a:ext cx="7088306" cy="4572001"/>
            <a:chOff x="0" y="0"/>
            <a:chExt cx="10632455" cy="6858000"/>
          </a:xfrm>
        </p:grpSpPr>
        <p:grpSp>
          <p:nvGrpSpPr>
            <p:cNvPr id="6" name="Group 5"/>
            <p:cNvGrpSpPr/>
            <p:nvPr/>
          </p:nvGrpSpPr>
          <p:grpSpPr>
            <a:xfrm>
              <a:off x="0" y="0"/>
              <a:ext cx="10632455" cy="6858000"/>
              <a:chOff x="0" y="0"/>
              <a:chExt cx="10632455" cy="68580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0" y="0"/>
                <a:ext cx="9004300" cy="6858000"/>
                <a:chOff x="1638300" y="0"/>
                <a:chExt cx="9004300" cy="6858000"/>
              </a:xfrm>
            </p:grpSpPr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38300" y="0"/>
                  <a:ext cx="9004300" cy="3479800"/>
                </a:xfrm>
                <a:prstGeom prst="rect">
                  <a:avLst/>
                </a:prstGeom>
              </p:spPr>
            </p:pic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638300" y="3378200"/>
                  <a:ext cx="9004300" cy="3479800"/>
                </a:xfrm>
                <a:prstGeom prst="rect">
                  <a:avLst/>
                </a:prstGeom>
              </p:spPr>
            </p:pic>
          </p:grpSp>
          <p:grpSp>
            <p:nvGrpSpPr>
              <p:cNvPr id="10" name="Group 9"/>
              <p:cNvGrpSpPr/>
              <p:nvPr/>
            </p:nvGrpSpPr>
            <p:grpSpPr>
              <a:xfrm>
                <a:off x="9307560" y="6211669"/>
                <a:ext cx="1324895" cy="646331"/>
                <a:chOff x="7711837" y="3479800"/>
                <a:chExt cx="1324895" cy="646331"/>
              </a:xfrm>
            </p:grpSpPr>
            <p:sp>
              <p:nvSpPr>
                <p:cNvPr id="11" name="TextBox 10"/>
                <p:cNvSpPr txBox="1"/>
                <p:nvPr/>
              </p:nvSpPr>
              <p:spPr>
                <a:xfrm>
                  <a:off x="7833998" y="3479800"/>
                  <a:ext cx="120273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dirty="0" smtClean="0"/>
                    <a:t>Coding</a:t>
                  </a:r>
                </a:p>
                <a:p>
                  <a:r>
                    <a:rPr lang="en-US" sz="1100" dirty="0" smtClean="0"/>
                    <a:t>Noncoding</a:t>
                  </a:r>
                  <a:endParaRPr lang="en-US" sz="1100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7711837" y="3592742"/>
                  <a:ext cx="143606" cy="143606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7711837" y="3868142"/>
                  <a:ext cx="143606" cy="143606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7" name="TextBox 6"/>
            <p:cNvSpPr txBox="1"/>
            <p:nvPr/>
          </p:nvSpPr>
          <p:spPr>
            <a:xfrm>
              <a:off x="7172995" y="1110664"/>
              <a:ext cx="1611499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/>
                <a:t>g</a:t>
              </a:r>
              <a:r>
                <a:rPr lang="en-US" sz="1000" i="1" dirty="0" smtClean="0"/>
                <a:t>enomic average</a:t>
              </a:r>
              <a:endParaRPr lang="en-US" sz="1000" i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72995" y="4490363"/>
              <a:ext cx="1611499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/>
                <a:t>g</a:t>
              </a:r>
              <a:r>
                <a:rPr lang="en-US" sz="1000" i="1" dirty="0" smtClean="0"/>
                <a:t>enomic average</a:t>
              </a:r>
              <a:endParaRPr lang="en-US" sz="1000" i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00425" cy="8294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Rare DAF for </a:t>
            </a:r>
            <a:r>
              <a:rPr lang="en-US" sz="2000" dirty="0" smtClean="0"/>
              <a:t>RBP</a:t>
            </a:r>
            <a:br>
              <a:rPr lang="en-US" sz="2000" dirty="0" smtClean="0"/>
            </a:br>
            <a:r>
              <a:rPr lang="en-US" sz="2000" dirty="0" smtClean="0"/>
              <a:t>(uncorrected)</a:t>
            </a:r>
            <a:endParaRPr lang="en-US" sz="2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782" y="-133292"/>
            <a:ext cx="3261467" cy="34322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346" y="3298932"/>
            <a:ext cx="3404341" cy="3580232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5667400" y="3417465"/>
            <a:ext cx="0" cy="26394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5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Investigation of rare DAF in DDX3X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632200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DDX3X, a well-known cancer gene, has the lowest rare DAF in noncoding regions, much lower than genomic average.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Questions: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Could DDX3X have a low quality replicate biasing the rare DAF?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9819"/>
              </p:ext>
            </p:extLst>
          </p:nvPr>
        </p:nvGraphicFramePr>
        <p:xfrm>
          <a:off x="6282266" y="1668485"/>
          <a:ext cx="3886200" cy="117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97934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Coding</a:t>
                      </a:r>
                      <a:r>
                        <a:rPr lang="en-US" sz="1300" b="0" baseline="0" dirty="0" smtClean="0"/>
                        <a:t> Genome </a:t>
                      </a:r>
                      <a:r>
                        <a:rPr lang="en-US" sz="1300" b="0" baseline="0" dirty="0" err="1" smtClean="0"/>
                        <a:t>Avg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Noncoding</a:t>
                      </a:r>
                      <a:r>
                        <a:rPr lang="en-US" sz="1300" b="0" baseline="0" dirty="0" smtClean="0"/>
                        <a:t> Genome </a:t>
                      </a:r>
                      <a:r>
                        <a:rPr lang="en-US" sz="1300" b="0" baseline="0" dirty="0" err="1" smtClean="0"/>
                        <a:t>Avg</a:t>
                      </a:r>
                      <a:endParaRPr lang="en-US" sz="1300" b="0" dirty="0"/>
                    </a:p>
                  </a:txBody>
                  <a:tcPr/>
                </a:tc>
              </a:tr>
              <a:tr h="779572">
                <a:tc>
                  <a:txBody>
                    <a:bodyPr/>
                    <a:lstStyle/>
                    <a:p>
                      <a:pPr algn="ctr"/>
                      <a:endParaRPr lang="nb-NO" sz="1300" b="0" dirty="0" smtClean="0"/>
                    </a:p>
                    <a:p>
                      <a:pPr algn="ctr"/>
                      <a:r>
                        <a:rPr lang="nb-NO" sz="1300" b="0" dirty="0" smtClean="0"/>
                        <a:t>0.653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300" b="0" dirty="0" smtClean="0"/>
                    </a:p>
                    <a:p>
                      <a:pPr algn="ctr"/>
                      <a:r>
                        <a:rPr lang="nb-NO" sz="1300" b="0" dirty="0" smtClean="0"/>
                        <a:t>0.581</a:t>
                      </a:r>
                      <a:endParaRPr lang="en-US" sz="13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85269"/>
              </p:ext>
            </p:extLst>
          </p:nvPr>
        </p:nvGraphicFramePr>
        <p:xfrm>
          <a:off x="6282266" y="2845991"/>
          <a:ext cx="3886200" cy="1177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97934"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Coding DDX3X region </a:t>
                      </a:r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/>
                        <a:t>Noncoding DDX3X</a:t>
                      </a:r>
                      <a:r>
                        <a:rPr lang="en-US" sz="1300" b="0" baseline="0" dirty="0" smtClean="0"/>
                        <a:t> region</a:t>
                      </a:r>
                      <a:endParaRPr lang="en-US" sz="1300" b="0" dirty="0"/>
                    </a:p>
                  </a:txBody>
                  <a:tcPr/>
                </a:tc>
              </a:tr>
              <a:tr h="779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3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300" b="0" dirty="0" smtClean="0"/>
                        <a:t>0.584</a:t>
                      </a:r>
                      <a:endParaRPr lang="en-US" sz="1300" b="0" dirty="0" smtClean="0"/>
                    </a:p>
                    <a:p>
                      <a:pPr algn="ctr"/>
                      <a:endParaRPr lang="en-US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300" b="0" dirty="0" smtClean="0"/>
                    </a:p>
                    <a:p>
                      <a:pPr algn="ctr"/>
                      <a:r>
                        <a:rPr lang="nb-NO" sz="1300" b="0" dirty="0" smtClean="0"/>
                        <a:t>0.401</a:t>
                      </a:r>
                      <a:endParaRPr lang="en-US" sz="13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431191"/>
              </p:ext>
            </p:extLst>
          </p:nvPr>
        </p:nvGraphicFramePr>
        <p:xfrm>
          <a:off x="5930899" y="4850554"/>
          <a:ext cx="4588934" cy="14782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94467"/>
                <a:gridCol w="229446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Rep1</a:t>
                      </a:r>
                      <a:r>
                        <a:rPr lang="en-US" b="1" baseline="0" dirty="0" smtClean="0"/>
                        <a:t> Non-coding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Rep1</a:t>
                      </a:r>
                      <a:r>
                        <a:rPr lang="en-US" b="1" baseline="0" dirty="0" smtClean="0"/>
                        <a:t> Coding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b="0" dirty="0" smtClean="0"/>
                        <a:t>0.351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 smtClean="0"/>
                        <a:t>0.559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Rep2</a:t>
                      </a:r>
                      <a:r>
                        <a:rPr lang="en-US" b="1" baseline="0" dirty="0" smtClean="0"/>
                        <a:t> Non-coding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Rep2 Coding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b="0" dirty="0" smtClean="0"/>
                        <a:t>0.312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b="0" dirty="0" smtClean="0"/>
                        <a:t>0.492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66857" y="2247797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DAF%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588048" y="3384856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DAF%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439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Could blacklist regions bias rare DAF?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404609"/>
              </p:ext>
            </p:extLst>
          </p:nvPr>
        </p:nvGraphicFramePr>
        <p:xfrm>
          <a:off x="3581402" y="2105279"/>
          <a:ext cx="4605867" cy="206022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02933"/>
                <a:gridCol w="1168400"/>
                <a:gridCol w="1134534"/>
              </a:tblGrid>
              <a:tr h="10301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/>
                    </a:p>
                    <a:p>
                      <a:pPr algn="ctr"/>
                      <a:r>
                        <a:rPr lang="en-US" sz="1400" b="0" dirty="0" smtClean="0"/>
                        <a:t>Rare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/>
                    </a:p>
                    <a:p>
                      <a:pPr algn="ctr"/>
                      <a:r>
                        <a:rPr lang="en-US" sz="1400" b="0" dirty="0" smtClean="0"/>
                        <a:t>Common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0111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Non-coding</a:t>
                      </a:r>
                      <a:r>
                        <a:rPr lang="en-US" sz="1400" baseline="0" dirty="0" smtClean="0"/>
                        <a:t> region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400" dirty="0" smtClean="0"/>
                    </a:p>
                    <a:p>
                      <a:pPr algn="ctr"/>
                      <a:r>
                        <a:rPr lang="nb-NO" sz="1400" dirty="0" smtClean="0"/>
                        <a:t>0.9997892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400" dirty="0" smtClean="0"/>
                    </a:p>
                    <a:p>
                      <a:pPr algn="ctr"/>
                      <a:r>
                        <a:rPr lang="fi-FI" sz="1400" dirty="0" smtClean="0"/>
                        <a:t>0.9997994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29407" y="1397393"/>
            <a:ext cx="874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Preserved Percent of SNPs after Blacklist Removal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03602" y="4588932"/>
            <a:ext cx="4986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*Blacklist regions rarely intersect coding regions, so the SNP preservation rate is even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Investigating GC content and Rare DAF %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90688"/>
            <a:ext cx="83785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Average GC content in CDS regions is calculated (</a:t>
            </a:r>
            <a:r>
              <a:rPr lang="en-US" dirty="0" err="1" smtClean="0"/>
              <a:t>bigwigaverageoverbed</a:t>
            </a:r>
            <a:r>
              <a:rPr lang="en-US" dirty="0" smtClean="0"/>
              <a:t>).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We rank the CDS regions based on their GC content.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Take the top 20K (10%) and bottom 20K ranked regions and calculate their rare DAF%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475857"/>
              </p:ext>
            </p:extLst>
          </p:nvPr>
        </p:nvGraphicFramePr>
        <p:xfrm>
          <a:off x="3276602" y="3459946"/>
          <a:ext cx="4605867" cy="206022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02933"/>
                <a:gridCol w="1168400"/>
                <a:gridCol w="1134534"/>
              </a:tblGrid>
              <a:tr h="103011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/>
                    </a:p>
                    <a:p>
                      <a:pPr algn="ctr"/>
                      <a:r>
                        <a:rPr lang="en-US" sz="1400" b="0" dirty="0" smtClean="0"/>
                        <a:t>Top 20K</a:t>
                      </a:r>
                      <a:endParaRPr lang="en-US" sz="1400" b="0" baseline="0" dirty="0" smtClean="0"/>
                    </a:p>
                    <a:p>
                      <a:pPr algn="ctr"/>
                      <a:r>
                        <a:rPr lang="en-US" sz="1400" b="0" baseline="0" dirty="0" smtClean="0"/>
                        <a:t>CDS region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/>
                    </a:p>
                    <a:p>
                      <a:pPr algn="ctr"/>
                      <a:r>
                        <a:rPr lang="en-US" sz="1400" b="0" dirty="0" smtClean="0"/>
                        <a:t>Bot</a:t>
                      </a:r>
                      <a:r>
                        <a:rPr lang="en-US" sz="1400" b="0" baseline="0" dirty="0" smtClean="0"/>
                        <a:t> 20K</a:t>
                      </a:r>
                    </a:p>
                    <a:p>
                      <a:pPr algn="ctr"/>
                      <a:r>
                        <a:rPr lang="en-US" sz="1400" b="0" baseline="0" dirty="0" smtClean="0"/>
                        <a:t>CDS region</a:t>
                      </a:r>
                      <a:endParaRPr lang="en-US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0111"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800" dirty="0" smtClean="0"/>
                        <a:t>Rare DAF</a:t>
                      </a:r>
                      <a:r>
                        <a:rPr lang="en-US" sz="1800" baseline="0" dirty="0" smtClean="0"/>
                        <a:t> %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1800" b="1" dirty="0" smtClean="0"/>
                    </a:p>
                    <a:p>
                      <a:pPr algn="ctr"/>
                      <a:r>
                        <a:rPr lang="nb-NO" sz="1800" b="1" dirty="0" smtClean="0"/>
                        <a:t>49.26%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800" b="1" dirty="0" smtClean="0"/>
                    </a:p>
                    <a:p>
                      <a:pPr algn="ctr"/>
                      <a:r>
                        <a:rPr lang="fi-FI" sz="1800" b="1" dirty="0" smtClean="0"/>
                        <a:t>69.43%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Schematic for RBP rare DAF Correction using local GC content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92667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30.3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1253067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31.2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1913467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32.6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2744195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64.3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3404595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65.2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4064995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65.1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4904686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30.3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5086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29.5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6225486" y="1778000"/>
            <a:ext cx="626533" cy="169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28.1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2473264" y="161026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mtClean="0"/>
              <a:t>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25644" y="161026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4715" y="1708777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GC</a:t>
            </a:r>
            <a:endParaRPr lang="en-US" sz="1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404595" y="1473200"/>
            <a:ext cx="626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61517" y="1268577"/>
            <a:ext cx="548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500bp</a:t>
            </a:r>
            <a:endParaRPr lang="en-US" sz="11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404595" y="1399382"/>
            <a:ext cx="0" cy="130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31128" y="1402370"/>
            <a:ext cx="0" cy="130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2"/>
            <a:endCxn id="42" idx="0"/>
          </p:cNvCxnSpPr>
          <p:nvPr/>
        </p:nvCxnSpPr>
        <p:spPr>
          <a:xfrm>
            <a:off x="905934" y="1947333"/>
            <a:ext cx="1075267" cy="120824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2"/>
            <a:endCxn id="42" idx="0"/>
          </p:cNvCxnSpPr>
          <p:nvPr/>
        </p:nvCxnSpPr>
        <p:spPr>
          <a:xfrm>
            <a:off x="1566334" y="1947333"/>
            <a:ext cx="414867" cy="120824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3" idx="2"/>
            <a:endCxn id="42" idx="0"/>
          </p:cNvCxnSpPr>
          <p:nvPr/>
        </p:nvCxnSpPr>
        <p:spPr>
          <a:xfrm flipH="1">
            <a:off x="1981201" y="1947333"/>
            <a:ext cx="3236752" cy="120824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0" idx="2"/>
            <a:endCxn id="43" idx="0"/>
          </p:cNvCxnSpPr>
          <p:nvPr/>
        </p:nvCxnSpPr>
        <p:spPr>
          <a:xfrm>
            <a:off x="3057462" y="1947333"/>
            <a:ext cx="2034348" cy="11893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2"/>
            <a:endCxn id="43" idx="0"/>
          </p:cNvCxnSpPr>
          <p:nvPr/>
        </p:nvCxnSpPr>
        <p:spPr>
          <a:xfrm>
            <a:off x="3717862" y="1947333"/>
            <a:ext cx="1373948" cy="11893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43" idx="0"/>
          </p:cNvCxnSpPr>
          <p:nvPr/>
        </p:nvCxnSpPr>
        <p:spPr>
          <a:xfrm>
            <a:off x="4378262" y="1947333"/>
            <a:ext cx="713548" cy="11893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598208" y="3155576"/>
            <a:ext cx="765985" cy="42312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GC </a:t>
            </a:r>
          </a:p>
          <a:p>
            <a:pPr algn="ctr"/>
            <a:r>
              <a:rPr lang="en-US" sz="1050" dirty="0" smtClean="0"/>
              <a:t>30-32%</a:t>
            </a:r>
            <a:endParaRPr lang="en-US" sz="1050" dirty="0"/>
          </a:p>
        </p:txBody>
      </p:sp>
      <p:sp>
        <p:nvSpPr>
          <p:cNvPr id="43" name="Rectangle 42"/>
          <p:cNvSpPr/>
          <p:nvPr/>
        </p:nvSpPr>
        <p:spPr>
          <a:xfrm>
            <a:off x="4708817" y="3136649"/>
            <a:ext cx="765985" cy="4231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GC </a:t>
            </a:r>
          </a:p>
          <a:p>
            <a:pPr algn="ctr"/>
            <a:r>
              <a:rPr lang="en-US" sz="1050" dirty="0" smtClean="0"/>
              <a:t>64-66%</a:t>
            </a:r>
            <a:endParaRPr lang="en-US" sz="1050" dirty="0"/>
          </a:p>
        </p:txBody>
      </p:sp>
      <p:sp>
        <p:nvSpPr>
          <p:cNvPr id="51" name="Rectangle 50"/>
          <p:cNvSpPr/>
          <p:nvPr/>
        </p:nvSpPr>
        <p:spPr>
          <a:xfrm>
            <a:off x="787919" y="3155576"/>
            <a:ext cx="765985" cy="4231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GC </a:t>
            </a:r>
          </a:p>
          <a:p>
            <a:pPr algn="ctr"/>
            <a:r>
              <a:rPr lang="en-US" sz="1050" dirty="0" smtClean="0"/>
              <a:t>28-30%</a:t>
            </a:r>
            <a:endParaRPr lang="en-US" sz="1050" dirty="0"/>
          </a:p>
        </p:txBody>
      </p:sp>
      <p:sp>
        <p:nvSpPr>
          <p:cNvPr id="52" name="Rectangle 51"/>
          <p:cNvSpPr/>
          <p:nvPr/>
        </p:nvSpPr>
        <p:spPr>
          <a:xfrm>
            <a:off x="2405798" y="3155576"/>
            <a:ext cx="765985" cy="4231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GC </a:t>
            </a:r>
          </a:p>
          <a:p>
            <a:pPr algn="ctr"/>
            <a:r>
              <a:rPr lang="en-US" sz="1050" dirty="0" smtClean="0"/>
              <a:t>32-34%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3329061" y="313127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mtClean="0"/>
              <a:t>…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901227" y="3136649"/>
            <a:ext cx="765985" cy="4231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GC </a:t>
            </a:r>
          </a:p>
          <a:p>
            <a:pPr algn="ctr"/>
            <a:r>
              <a:rPr lang="en-US" sz="1050" dirty="0" smtClean="0"/>
              <a:t>62-64%</a:t>
            </a:r>
            <a:endParaRPr lang="en-US" sz="1050" dirty="0"/>
          </a:p>
        </p:txBody>
      </p:sp>
      <p:sp>
        <p:nvSpPr>
          <p:cNvPr id="59" name="Rectangle 58"/>
          <p:cNvSpPr/>
          <p:nvPr/>
        </p:nvSpPr>
        <p:spPr>
          <a:xfrm>
            <a:off x="5518763" y="3136649"/>
            <a:ext cx="765985" cy="42312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GC </a:t>
            </a:r>
          </a:p>
          <a:p>
            <a:pPr algn="ctr"/>
            <a:r>
              <a:rPr lang="en-US" sz="1050" dirty="0" smtClean="0"/>
              <a:t>66-68%</a:t>
            </a:r>
            <a:endParaRPr lang="en-US" sz="1050" dirty="0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3"/>
          <a:stretch/>
        </p:blipFill>
        <p:spPr>
          <a:xfrm>
            <a:off x="2121319" y="4162615"/>
            <a:ext cx="2670312" cy="2555420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2337296" y="3758419"/>
            <a:ext cx="23306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Calculate rare DAF for each 2% bin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58959" y="313127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mtClean="0"/>
              <a:t>…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342563" y="313127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mtClean="0"/>
              <a:t>…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524303" y="1732039"/>
            <a:ext cx="34882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Group together 500 </a:t>
            </a:r>
            <a:r>
              <a:rPr lang="en-US" dirty="0" err="1" smtClean="0"/>
              <a:t>bp</a:t>
            </a:r>
            <a:r>
              <a:rPr lang="en-US" dirty="0" smtClean="0"/>
              <a:t> regions in genome with similar GC content.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Here 2% GC bins are used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For each 2% GC bin on genome, we calculate rare DAF %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Limit the range of GC% from 20% to 80%, other GC% is rare and few SNPs fall in those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Kernel smoother based on relationship between rare DAF% and GC content gives function for correcting DAF</a:t>
            </a:r>
            <a:endParaRPr lang="en-US" sz="3200" dirty="0"/>
          </a:p>
        </p:txBody>
      </p:sp>
      <p:grpSp>
        <p:nvGrpSpPr>
          <p:cNvPr id="5" name="Group 4"/>
          <p:cNvGrpSpPr/>
          <p:nvPr/>
        </p:nvGrpSpPr>
        <p:grpSpPr>
          <a:xfrm>
            <a:off x="3730879" y="1524387"/>
            <a:ext cx="8461121" cy="4436146"/>
            <a:chOff x="455376" y="1190624"/>
            <a:chExt cx="10552091" cy="553243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376" y="1190624"/>
              <a:ext cx="5326052" cy="553243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1415" y="1190624"/>
              <a:ext cx="5326052" cy="5532437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42612" y="1913467"/>
            <a:ext cx="34882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A kernel smoother (R: </a:t>
            </a:r>
            <a:r>
              <a:rPr lang="en-US" dirty="0" err="1" smtClean="0"/>
              <a:t>ksmooth</a:t>
            </a:r>
            <a:r>
              <a:rPr lang="en-US" dirty="0" smtClean="0"/>
              <a:t>) is used to smooth the coding and non-coding curves.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Kernel: Gaussian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bandwidth = 10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This forms a quasi-continuous function to calculate a corrected rare DAF % based on the GC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0043" y="1259801"/>
            <a:ext cx="801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Coding</a:t>
            </a:r>
          </a:p>
          <a:p>
            <a:r>
              <a:rPr lang="en-US" sz="1100" dirty="0" smtClean="0"/>
              <a:t>Noncoding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10188602" y="1335096"/>
            <a:ext cx="95737" cy="9573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88602" y="1518695"/>
            <a:ext cx="95737" cy="957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09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70043" y="1259801"/>
            <a:ext cx="801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Coding</a:t>
            </a:r>
          </a:p>
          <a:p>
            <a:r>
              <a:rPr lang="en-US" sz="1100" dirty="0" smtClean="0"/>
              <a:t>Noncoding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10188602" y="1335096"/>
            <a:ext cx="95737" cy="9573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188602" y="1518695"/>
            <a:ext cx="95737" cy="957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9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421</Words>
  <Application>Microsoft Macintosh PowerPoint</Application>
  <PresentationFormat>Widescreen</PresentationFormat>
  <Paragraphs>142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Mangal</vt:lpstr>
      <vt:lpstr>Arial</vt:lpstr>
      <vt:lpstr>Office Theme</vt:lpstr>
      <vt:lpstr>RADAR</vt:lpstr>
      <vt:lpstr>Rare DAF for RBP (uncorrected)</vt:lpstr>
      <vt:lpstr>Investigation of rare DAF in DDX3X</vt:lpstr>
      <vt:lpstr>Could blacklist regions bias rare DAF?</vt:lpstr>
      <vt:lpstr>Investigating GC content and Rare DAF %</vt:lpstr>
      <vt:lpstr>Schematic for RBP rare DAF Correction using local GC content </vt:lpstr>
      <vt:lpstr>Kernel smoother based on relationship between rare DAF% and GC content gives function for correcting DAF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Liu</dc:creator>
  <cp:lastModifiedBy>Jason Liu</cp:lastModifiedBy>
  <cp:revision>30</cp:revision>
  <dcterms:created xsi:type="dcterms:W3CDTF">2017-09-06T12:24:04Z</dcterms:created>
  <dcterms:modified xsi:type="dcterms:W3CDTF">2017-09-08T00:39:25Z</dcterms:modified>
</cp:coreProperties>
</file>