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63" r:id="rId4"/>
    <p:sldId id="264" r:id="rId5"/>
    <p:sldId id="265" r:id="rId6"/>
    <p:sldId id="268" r:id="rId7"/>
    <p:sldId id="259" r:id="rId8"/>
    <p:sldId id="260" r:id="rId9"/>
    <p:sldId id="266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1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9"/>
    <p:restoredTop sz="94607"/>
  </p:normalViewPr>
  <p:slideViewPr>
    <p:cSldViewPr snapToGrid="0" snapToObjects="1">
      <p:cViewPr varScale="1">
        <p:scale>
          <a:sx n="93" d="100"/>
          <a:sy n="93" d="100"/>
        </p:scale>
        <p:origin x="216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602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65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36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631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587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487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62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01222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661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004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914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BE8F59-B5DD-6F42-B891-C673DC9E3B20}" type="datetimeFigureOut">
              <a:rPr lang="en-US" smtClean="0"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E71512-6CC0-5B48-8611-F14429D174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614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RADAR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09 / 07 /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304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2646989"/>
              </p:ext>
            </p:extLst>
          </p:nvPr>
        </p:nvGraphicFramePr>
        <p:xfrm>
          <a:off x="1144494" y="2942912"/>
          <a:ext cx="4431552" cy="1854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77184"/>
                <a:gridCol w="1477184"/>
                <a:gridCol w="147718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Corrected 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Uncorrected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C&gt;C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54%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41%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C&gt;NC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82%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NC&gt;NC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62%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NC&gt;C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44494" y="2117287"/>
            <a:ext cx="44315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% Statistically significant RBP rare DAF</a:t>
            </a:r>
          </a:p>
          <a:p>
            <a:pPr algn="ctr"/>
            <a:r>
              <a:rPr lang="en-US" dirty="0" smtClean="0"/>
              <a:t> using Binomial Test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3995"/>
              </p:ext>
            </p:extLst>
          </p:nvPr>
        </p:nvGraphicFramePr>
        <p:xfrm>
          <a:off x="6478494" y="2942912"/>
          <a:ext cx="4431552" cy="185420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477184"/>
                <a:gridCol w="1477184"/>
                <a:gridCol w="147718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Corrected 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0" dirty="0" smtClean="0"/>
                        <a:t>Uncorrected</a:t>
                      </a:r>
                      <a:endParaRPr lang="en-US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C&gt;C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87%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67%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C&gt;NC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96%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88%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NC&gt;NC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91%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45%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NC&gt;C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12%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6478494" y="2117287"/>
            <a:ext cx="4431552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RBP rare DAF # &gt; genome average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47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122760" y="1395412"/>
            <a:ext cx="7088306" cy="4572001"/>
            <a:chOff x="0" y="0"/>
            <a:chExt cx="10632455" cy="6858000"/>
          </a:xfrm>
        </p:grpSpPr>
        <p:grpSp>
          <p:nvGrpSpPr>
            <p:cNvPr id="6" name="Group 5"/>
            <p:cNvGrpSpPr/>
            <p:nvPr/>
          </p:nvGrpSpPr>
          <p:grpSpPr>
            <a:xfrm>
              <a:off x="0" y="0"/>
              <a:ext cx="10632455" cy="6858000"/>
              <a:chOff x="0" y="0"/>
              <a:chExt cx="10632455" cy="6858000"/>
            </a:xfrm>
          </p:grpSpPr>
          <p:grpSp>
            <p:nvGrpSpPr>
              <p:cNvPr id="9" name="Group 8"/>
              <p:cNvGrpSpPr/>
              <p:nvPr/>
            </p:nvGrpSpPr>
            <p:grpSpPr>
              <a:xfrm>
                <a:off x="0" y="0"/>
                <a:ext cx="9004300" cy="6858000"/>
                <a:chOff x="1638300" y="0"/>
                <a:chExt cx="9004300" cy="6858000"/>
              </a:xfrm>
            </p:grpSpPr>
            <p:pic>
              <p:nvPicPr>
                <p:cNvPr id="14" name="Picture 13"/>
                <p:cNvPicPr>
                  <a:picLocks noChangeAspect="1"/>
                </p:cNvPicPr>
                <p:nvPr/>
              </p:nvPicPr>
              <p:blipFill>
                <a:blip r:embed="rId2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638300" y="0"/>
                  <a:ext cx="9004300" cy="3479800"/>
                </a:xfrm>
                <a:prstGeom prst="rect">
                  <a:avLst/>
                </a:prstGeom>
              </p:spPr>
            </p:pic>
            <p:pic>
              <p:nvPicPr>
                <p:cNvPr id="15" name="Picture 14"/>
                <p:cNvPicPr>
                  <a:picLocks noChangeAspect="1"/>
                </p:cNvPicPr>
                <p:nvPr/>
              </p:nvPicPr>
              <p:blipFill>
                <a:blip r:embed="rId3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1638300" y="3378200"/>
                  <a:ext cx="9004300" cy="3479800"/>
                </a:xfrm>
                <a:prstGeom prst="rect">
                  <a:avLst/>
                </a:prstGeom>
              </p:spPr>
            </p:pic>
          </p:grpSp>
          <p:grpSp>
            <p:nvGrpSpPr>
              <p:cNvPr id="10" name="Group 9"/>
              <p:cNvGrpSpPr/>
              <p:nvPr/>
            </p:nvGrpSpPr>
            <p:grpSpPr>
              <a:xfrm>
                <a:off x="9307560" y="6211669"/>
                <a:ext cx="1324895" cy="646331"/>
                <a:chOff x="7711837" y="3479800"/>
                <a:chExt cx="1324895" cy="646331"/>
              </a:xfrm>
            </p:grpSpPr>
            <p:sp>
              <p:nvSpPr>
                <p:cNvPr id="11" name="TextBox 10"/>
                <p:cNvSpPr txBox="1"/>
                <p:nvPr/>
              </p:nvSpPr>
              <p:spPr>
                <a:xfrm>
                  <a:off x="7833998" y="3479800"/>
                  <a:ext cx="1202734" cy="646331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1100" dirty="0" smtClean="0"/>
                    <a:t>Coding</a:t>
                  </a:r>
                </a:p>
                <a:p>
                  <a:r>
                    <a:rPr lang="en-US" sz="1100" dirty="0" smtClean="0"/>
                    <a:t>Noncoding</a:t>
                  </a:r>
                  <a:endParaRPr lang="en-US" sz="1100" dirty="0"/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7711837" y="3592742"/>
                  <a:ext cx="143606" cy="143606"/>
                </a:xfrm>
                <a:prstGeom prst="rect">
                  <a:avLst/>
                </a:prstGeom>
                <a:solidFill>
                  <a:srgbClr val="0000FF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3" name="Rectangle 12"/>
                <p:cNvSpPr/>
                <p:nvPr/>
              </p:nvSpPr>
              <p:spPr>
                <a:xfrm>
                  <a:off x="7711837" y="3868142"/>
                  <a:ext cx="143606" cy="143606"/>
                </a:xfrm>
                <a:prstGeom prst="rect">
                  <a:avLst/>
                </a:prstGeom>
                <a:solidFill>
                  <a:srgbClr val="FF000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7" name="TextBox 6"/>
            <p:cNvSpPr txBox="1"/>
            <p:nvPr/>
          </p:nvSpPr>
          <p:spPr>
            <a:xfrm>
              <a:off x="7172995" y="1110664"/>
              <a:ext cx="1611499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/>
                <a:t>g</a:t>
              </a:r>
              <a:r>
                <a:rPr lang="en-US" sz="1000" i="1" dirty="0" smtClean="0"/>
                <a:t>enomic average</a:t>
              </a:r>
              <a:endParaRPr lang="en-US" sz="1000" i="1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72995" y="4490363"/>
              <a:ext cx="1611499" cy="369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i="1" dirty="0"/>
                <a:t>g</a:t>
              </a:r>
              <a:r>
                <a:rPr lang="en-US" sz="1000" i="1" dirty="0" smtClean="0"/>
                <a:t>enomic average</a:t>
              </a:r>
              <a:endParaRPr lang="en-US" sz="1000" i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3400425" cy="829488"/>
          </a:xfrm>
        </p:spPr>
        <p:txBody>
          <a:bodyPr>
            <a:normAutofit/>
          </a:bodyPr>
          <a:lstStyle/>
          <a:p>
            <a:r>
              <a:rPr lang="en-US" sz="2000" dirty="0" smtClean="0"/>
              <a:t>Rare DAF for </a:t>
            </a:r>
            <a:r>
              <a:rPr lang="en-US" sz="2000" dirty="0" smtClean="0"/>
              <a:t>RBP</a:t>
            </a:r>
            <a:br>
              <a:rPr lang="en-US" sz="2000" dirty="0" smtClean="0"/>
            </a:br>
            <a:r>
              <a:rPr lang="en-US" sz="2000" dirty="0" smtClean="0"/>
              <a:t>(uncorrected)</a:t>
            </a:r>
            <a:endParaRPr lang="en-US" sz="200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2782" y="-133292"/>
            <a:ext cx="3261467" cy="3432224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1346" y="3298932"/>
            <a:ext cx="3404341" cy="3580232"/>
          </a:xfrm>
          <a:prstGeom prst="rect">
            <a:avLst/>
          </a:prstGeom>
        </p:spPr>
      </p:pic>
      <p:cxnSp>
        <p:nvCxnSpPr>
          <p:cNvPr id="19" name="Straight Arrow Connector 18"/>
          <p:cNvCxnSpPr/>
          <p:nvPr/>
        </p:nvCxnSpPr>
        <p:spPr>
          <a:xfrm flipV="1">
            <a:off x="5667400" y="3417465"/>
            <a:ext cx="0" cy="263947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1756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3973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Investigation of rare DAF in DDX3X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3632200" cy="4351338"/>
          </a:xfrm>
        </p:spPr>
        <p:txBody>
          <a:bodyPr>
            <a:normAutofit lnSpcReduction="10000"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DDX3X, a well-known cancer gene, has the lowest rare DAF in noncoding regions, much lower than genomic average.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Questions: 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Could DDX3X have a low quality replicate biasing the rare DAF?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59819"/>
              </p:ext>
            </p:extLst>
          </p:nvPr>
        </p:nvGraphicFramePr>
        <p:xfrm>
          <a:off x="6282266" y="1668485"/>
          <a:ext cx="3886200" cy="1177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397934"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Coding</a:t>
                      </a:r>
                      <a:r>
                        <a:rPr lang="en-US" sz="1300" b="0" baseline="0" dirty="0" smtClean="0"/>
                        <a:t> Genome </a:t>
                      </a:r>
                      <a:r>
                        <a:rPr lang="en-US" sz="1300" b="0" baseline="0" dirty="0" err="1" smtClean="0"/>
                        <a:t>Avg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Noncoding</a:t>
                      </a:r>
                      <a:r>
                        <a:rPr lang="en-US" sz="1300" b="0" baseline="0" dirty="0" smtClean="0"/>
                        <a:t> Genome </a:t>
                      </a:r>
                      <a:r>
                        <a:rPr lang="en-US" sz="1300" b="0" baseline="0" dirty="0" err="1" smtClean="0"/>
                        <a:t>Avg</a:t>
                      </a:r>
                      <a:endParaRPr lang="en-US" sz="1300" b="0" dirty="0"/>
                    </a:p>
                  </a:txBody>
                  <a:tcPr/>
                </a:tc>
              </a:tr>
              <a:tr h="779572">
                <a:tc>
                  <a:txBody>
                    <a:bodyPr/>
                    <a:lstStyle/>
                    <a:p>
                      <a:pPr algn="ctr"/>
                      <a:endParaRPr lang="nb-NO" sz="1300" b="0" dirty="0" smtClean="0"/>
                    </a:p>
                    <a:p>
                      <a:pPr algn="ctr"/>
                      <a:r>
                        <a:rPr lang="nb-NO" sz="1300" b="0" dirty="0" smtClean="0"/>
                        <a:t>0.653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sz="1300" b="0" dirty="0" smtClean="0"/>
                    </a:p>
                    <a:p>
                      <a:pPr algn="ctr"/>
                      <a:r>
                        <a:rPr lang="nb-NO" sz="1300" b="0" dirty="0" smtClean="0"/>
                        <a:t>0.581</a:t>
                      </a:r>
                      <a:endParaRPr lang="en-US" sz="13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985269"/>
              </p:ext>
            </p:extLst>
          </p:nvPr>
        </p:nvGraphicFramePr>
        <p:xfrm>
          <a:off x="6282266" y="2845991"/>
          <a:ext cx="3886200" cy="1177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3100"/>
                <a:gridCol w="1943100"/>
              </a:tblGrid>
              <a:tr h="397934"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Coding DDX3X region </a:t>
                      </a:r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b="0" dirty="0" smtClean="0"/>
                        <a:t>Noncoding DDX3X</a:t>
                      </a:r>
                      <a:r>
                        <a:rPr lang="en-US" sz="1300" b="0" baseline="0" dirty="0" smtClean="0"/>
                        <a:t> region</a:t>
                      </a:r>
                      <a:endParaRPr lang="en-US" sz="1300" b="0" dirty="0"/>
                    </a:p>
                  </a:txBody>
                  <a:tcPr/>
                </a:tc>
              </a:tr>
              <a:tr h="7795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b-NO" sz="13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300" b="0" dirty="0" smtClean="0"/>
                        <a:t>0.584</a:t>
                      </a:r>
                      <a:endParaRPr lang="en-US" sz="1300" b="0" dirty="0" smtClean="0"/>
                    </a:p>
                    <a:p>
                      <a:pPr algn="ctr"/>
                      <a:endParaRPr lang="en-US" sz="13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nb-NO" sz="1300" b="0" dirty="0" smtClean="0"/>
                    </a:p>
                    <a:p>
                      <a:pPr algn="ctr"/>
                      <a:r>
                        <a:rPr lang="nb-NO" sz="1300" b="0" dirty="0" smtClean="0"/>
                        <a:t>0.401</a:t>
                      </a:r>
                      <a:endParaRPr lang="en-US" sz="1300" b="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431191"/>
              </p:ext>
            </p:extLst>
          </p:nvPr>
        </p:nvGraphicFramePr>
        <p:xfrm>
          <a:off x="5930899" y="4850554"/>
          <a:ext cx="4588934" cy="147828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2294467"/>
                <a:gridCol w="2294467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Rep1</a:t>
                      </a:r>
                      <a:r>
                        <a:rPr lang="en-US" b="1" baseline="0" dirty="0" smtClean="0"/>
                        <a:t> Non-coding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Rep1</a:t>
                      </a:r>
                      <a:r>
                        <a:rPr lang="en-US" b="1" baseline="0" dirty="0" smtClean="0"/>
                        <a:t> Coding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b-NO" b="0" dirty="0" smtClean="0"/>
                        <a:t>0.351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b="0" dirty="0" smtClean="0"/>
                        <a:t>0.559</a:t>
                      </a:r>
                      <a:endParaRPr lang="en-US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Rep2</a:t>
                      </a:r>
                      <a:r>
                        <a:rPr lang="en-US" b="1" baseline="0" dirty="0" smtClean="0"/>
                        <a:t> Non-coding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Rep2 Coding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nb-NO" b="0" dirty="0" smtClean="0"/>
                        <a:t>0.312</a:t>
                      </a:r>
                      <a:endParaRPr lang="en-US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nb-NO" b="0" dirty="0" smtClean="0"/>
                        <a:t>0.492</a:t>
                      </a:r>
                      <a:endParaRPr lang="en-US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566857" y="2247797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DAF%</a:t>
            </a:r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588048" y="3384856"/>
            <a:ext cx="7280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DAF%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586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-174391"/>
            <a:ext cx="10515600" cy="1325563"/>
          </a:xfrm>
        </p:spPr>
        <p:txBody>
          <a:bodyPr/>
          <a:lstStyle/>
          <a:p>
            <a:pPr algn="ctr"/>
            <a:r>
              <a:rPr lang="en-US" dirty="0" smtClean="0"/>
              <a:t>Could blacklist regions bias rare DAF?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1404609"/>
              </p:ext>
            </p:extLst>
          </p:nvPr>
        </p:nvGraphicFramePr>
        <p:xfrm>
          <a:off x="3581402" y="2105279"/>
          <a:ext cx="4605867" cy="206022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302933"/>
                <a:gridCol w="1168400"/>
                <a:gridCol w="1134534"/>
              </a:tblGrid>
              <a:tr h="103011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/>
                    </a:p>
                    <a:p>
                      <a:pPr algn="ctr"/>
                      <a:r>
                        <a:rPr lang="en-US" sz="1400" b="0" dirty="0" smtClean="0"/>
                        <a:t>Rare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/>
                    </a:p>
                    <a:p>
                      <a:pPr algn="ctr"/>
                      <a:r>
                        <a:rPr lang="en-US" sz="1400" b="0" dirty="0" smtClean="0"/>
                        <a:t>Common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0111"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400" dirty="0" smtClean="0"/>
                        <a:t>Non-coding</a:t>
                      </a:r>
                      <a:r>
                        <a:rPr lang="en-US" sz="1400" baseline="0" dirty="0" smtClean="0"/>
                        <a:t> region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400" dirty="0" smtClean="0"/>
                    </a:p>
                    <a:p>
                      <a:pPr algn="ctr"/>
                      <a:r>
                        <a:rPr lang="nb-NO" sz="1400" dirty="0" smtClean="0"/>
                        <a:t>0.9997892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400" dirty="0" smtClean="0"/>
                    </a:p>
                    <a:p>
                      <a:pPr algn="ctr"/>
                      <a:r>
                        <a:rPr lang="fi-FI" sz="1400" dirty="0" smtClean="0"/>
                        <a:t>0.9997994</a:t>
                      </a:r>
                      <a:endParaRPr 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329407" y="1397393"/>
            <a:ext cx="8745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Preserved Percent of SNPs after Blacklist Removal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3403602" y="4588932"/>
            <a:ext cx="49868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*Blacklist regions rarely intersect coding regions, so the SNP preservation rate is even higher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0518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Investigating GC content and Rare DAF %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690688"/>
            <a:ext cx="837857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Average GC content in CDS regions is calculated (</a:t>
            </a:r>
            <a:r>
              <a:rPr lang="en-US" dirty="0" err="1" smtClean="0"/>
              <a:t>bigwigaverageoverbed</a:t>
            </a:r>
            <a:r>
              <a:rPr lang="en-US" dirty="0" smtClean="0"/>
              <a:t>).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We rank the CDS regions based on their GC content.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Take the top 20K (10%) and bottom 20K ranked regions and calculate their rare DAF%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475857"/>
              </p:ext>
            </p:extLst>
          </p:nvPr>
        </p:nvGraphicFramePr>
        <p:xfrm>
          <a:off x="3276602" y="3459946"/>
          <a:ext cx="4605867" cy="2060222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2302933"/>
                <a:gridCol w="1168400"/>
                <a:gridCol w="1134534"/>
              </a:tblGrid>
              <a:tr h="1030111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/>
                    </a:p>
                    <a:p>
                      <a:pPr algn="ctr"/>
                      <a:r>
                        <a:rPr lang="en-US" sz="1400" b="0" dirty="0" smtClean="0"/>
                        <a:t>Top 20K</a:t>
                      </a:r>
                      <a:endParaRPr lang="en-US" sz="1400" b="0" baseline="0" dirty="0" smtClean="0"/>
                    </a:p>
                    <a:p>
                      <a:pPr algn="ctr"/>
                      <a:r>
                        <a:rPr lang="en-US" sz="1400" b="0" baseline="0" dirty="0" smtClean="0"/>
                        <a:t>CDS region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b="0" dirty="0" smtClean="0"/>
                    </a:p>
                    <a:p>
                      <a:pPr algn="ctr"/>
                      <a:r>
                        <a:rPr lang="en-US" sz="1400" b="0" dirty="0" smtClean="0"/>
                        <a:t>Bot</a:t>
                      </a:r>
                      <a:r>
                        <a:rPr lang="en-US" sz="1400" b="0" baseline="0" dirty="0" smtClean="0"/>
                        <a:t> 20K</a:t>
                      </a:r>
                    </a:p>
                    <a:p>
                      <a:pPr algn="ctr"/>
                      <a:r>
                        <a:rPr lang="en-US" sz="1400" b="0" baseline="0" dirty="0" smtClean="0"/>
                        <a:t>CDS region</a:t>
                      </a:r>
                      <a:endParaRPr lang="en-US" sz="1400" b="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030111">
                <a:tc>
                  <a:txBody>
                    <a:bodyPr/>
                    <a:lstStyle/>
                    <a:p>
                      <a:pPr algn="ctr"/>
                      <a:endParaRPr lang="en-US" sz="1400" dirty="0" smtClean="0"/>
                    </a:p>
                    <a:p>
                      <a:pPr algn="ctr"/>
                      <a:r>
                        <a:rPr lang="en-US" sz="1800" dirty="0" smtClean="0"/>
                        <a:t>Rare DAF</a:t>
                      </a:r>
                      <a:r>
                        <a:rPr lang="en-US" sz="1800" baseline="0" dirty="0" smtClean="0"/>
                        <a:t> %</a:t>
                      </a:r>
                      <a:endParaRPr lang="en-US" sz="18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nb-NO" sz="1800" b="1" dirty="0" smtClean="0"/>
                    </a:p>
                    <a:p>
                      <a:pPr algn="ctr"/>
                      <a:r>
                        <a:rPr lang="nb-NO" sz="1800" b="1" dirty="0" smtClean="0"/>
                        <a:t>49.26%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i-FI" sz="1800" b="1" dirty="0" smtClean="0"/>
                    </a:p>
                    <a:p>
                      <a:pPr algn="ctr"/>
                      <a:r>
                        <a:rPr lang="fi-FI" sz="1800" b="1" dirty="0" smtClean="0"/>
                        <a:t>69.43%</a:t>
                      </a:r>
                      <a:endParaRPr lang="en-US" sz="18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097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Schematic for RBP rare DAF Correction using local GC content </a:t>
            </a:r>
            <a:endParaRPr lang="en-US" sz="3200" dirty="0"/>
          </a:p>
        </p:txBody>
      </p:sp>
      <p:sp>
        <p:nvSpPr>
          <p:cNvPr id="7" name="Rectangle 6"/>
          <p:cNvSpPr/>
          <p:nvPr/>
        </p:nvSpPr>
        <p:spPr>
          <a:xfrm>
            <a:off x="592667" y="1778000"/>
            <a:ext cx="626533" cy="169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30.3</a:t>
            </a:r>
            <a:endParaRPr lang="en-US" sz="1100" dirty="0"/>
          </a:p>
        </p:txBody>
      </p:sp>
      <p:sp>
        <p:nvSpPr>
          <p:cNvPr id="8" name="Rectangle 7"/>
          <p:cNvSpPr/>
          <p:nvPr/>
        </p:nvSpPr>
        <p:spPr>
          <a:xfrm>
            <a:off x="1253067" y="1778000"/>
            <a:ext cx="626533" cy="169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31.2</a:t>
            </a:r>
            <a:endParaRPr lang="en-US" sz="1100" dirty="0"/>
          </a:p>
        </p:txBody>
      </p:sp>
      <p:sp>
        <p:nvSpPr>
          <p:cNvPr id="9" name="Rectangle 8"/>
          <p:cNvSpPr/>
          <p:nvPr/>
        </p:nvSpPr>
        <p:spPr>
          <a:xfrm>
            <a:off x="1913467" y="1778000"/>
            <a:ext cx="626533" cy="169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32.6</a:t>
            </a:r>
            <a:endParaRPr lang="en-US" sz="1100" dirty="0"/>
          </a:p>
        </p:txBody>
      </p:sp>
      <p:sp>
        <p:nvSpPr>
          <p:cNvPr id="10" name="Rectangle 9"/>
          <p:cNvSpPr/>
          <p:nvPr/>
        </p:nvSpPr>
        <p:spPr>
          <a:xfrm>
            <a:off x="2744195" y="1778000"/>
            <a:ext cx="626533" cy="169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64.3</a:t>
            </a:r>
            <a:endParaRPr lang="en-US" sz="1100" dirty="0"/>
          </a:p>
        </p:txBody>
      </p:sp>
      <p:sp>
        <p:nvSpPr>
          <p:cNvPr id="11" name="Rectangle 10"/>
          <p:cNvSpPr/>
          <p:nvPr/>
        </p:nvSpPr>
        <p:spPr>
          <a:xfrm>
            <a:off x="3404595" y="1778000"/>
            <a:ext cx="626533" cy="169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65.2</a:t>
            </a:r>
            <a:endParaRPr lang="en-US" sz="1100" dirty="0"/>
          </a:p>
        </p:txBody>
      </p:sp>
      <p:sp>
        <p:nvSpPr>
          <p:cNvPr id="12" name="Rectangle 11"/>
          <p:cNvSpPr/>
          <p:nvPr/>
        </p:nvSpPr>
        <p:spPr>
          <a:xfrm>
            <a:off x="4064995" y="1778000"/>
            <a:ext cx="626533" cy="169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65.1</a:t>
            </a:r>
            <a:endParaRPr lang="en-US" sz="1100" dirty="0"/>
          </a:p>
        </p:txBody>
      </p:sp>
      <p:sp>
        <p:nvSpPr>
          <p:cNvPr id="13" name="Rectangle 12"/>
          <p:cNvSpPr/>
          <p:nvPr/>
        </p:nvSpPr>
        <p:spPr>
          <a:xfrm>
            <a:off x="4904686" y="1778000"/>
            <a:ext cx="626533" cy="169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/>
              <a:t>30.3</a:t>
            </a:r>
          </a:p>
        </p:txBody>
      </p:sp>
      <p:sp>
        <p:nvSpPr>
          <p:cNvPr id="14" name="Rectangle 13"/>
          <p:cNvSpPr/>
          <p:nvPr/>
        </p:nvSpPr>
        <p:spPr>
          <a:xfrm>
            <a:off x="5565086" y="1778000"/>
            <a:ext cx="626533" cy="169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29.5</a:t>
            </a:r>
            <a:endParaRPr lang="en-US" sz="1100" dirty="0"/>
          </a:p>
        </p:txBody>
      </p:sp>
      <p:sp>
        <p:nvSpPr>
          <p:cNvPr id="15" name="Rectangle 14"/>
          <p:cNvSpPr/>
          <p:nvPr/>
        </p:nvSpPr>
        <p:spPr>
          <a:xfrm>
            <a:off x="6225486" y="1778000"/>
            <a:ext cx="626533" cy="16933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 smtClean="0"/>
              <a:t>28.1</a:t>
            </a:r>
            <a:endParaRPr lang="en-US" sz="1100" dirty="0"/>
          </a:p>
        </p:txBody>
      </p:sp>
      <p:sp>
        <p:nvSpPr>
          <p:cNvPr id="16" name="TextBox 15"/>
          <p:cNvSpPr txBox="1"/>
          <p:nvPr/>
        </p:nvSpPr>
        <p:spPr>
          <a:xfrm>
            <a:off x="2473264" y="161026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mtClean="0"/>
              <a:t>…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4625644" y="161026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mtClean="0"/>
              <a:t>…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54715" y="1708777"/>
            <a:ext cx="3946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GC</a:t>
            </a:r>
            <a:endParaRPr lang="en-US" sz="14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3404595" y="1473200"/>
            <a:ext cx="62653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461517" y="1268577"/>
            <a:ext cx="54854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500bp</a:t>
            </a:r>
            <a:endParaRPr lang="en-US" sz="11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3404595" y="1399382"/>
            <a:ext cx="0" cy="130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4031128" y="1402370"/>
            <a:ext cx="0" cy="1308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stCxn id="7" idx="2"/>
            <a:endCxn id="42" idx="0"/>
          </p:cNvCxnSpPr>
          <p:nvPr/>
        </p:nvCxnSpPr>
        <p:spPr>
          <a:xfrm>
            <a:off x="905934" y="1947333"/>
            <a:ext cx="1075267" cy="120824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>
            <a:stCxn id="8" idx="2"/>
            <a:endCxn id="42" idx="0"/>
          </p:cNvCxnSpPr>
          <p:nvPr/>
        </p:nvCxnSpPr>
        <p:spPr>
          <a:xfrm>
            <a:off x="1566334" y="1947333"/>
            <a:ext cx="414867" cy="120824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>
            <a:stCxn id="13" idx="2"/>
            <a:endCxn id="42" idx="0"/>
          </p:cNvCxnSpPr>
          <p:nvPr/>
        </p:nvCxnSpPr>
        <p:spPr>
          <a:xfrm flipH="1">
            <a:off x="1981201" y="1947333"/>
            <a:ext cx="3236752" cy="1208243"/>
          </a:xfrm>
          <a:prstGeom prst="line">
            <a:avLst/>
          </a:prstGeom>
          <a:ln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2"/>
            <a:endCxn id="43" idx="0"/>
          </p:cNvCxnSpPr>
          <p:nvPr/>
        </p:nvCxnSpPr>
        <p:spPr>
          <a:xfrm>
            <a:off x="3057462" y="1947333"/>
            <a:ext cx="2034348" cy="118931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stCxn id="11" idx="2"/>
            <a:endCxn id="43" idx="0"/>
          </p:cNvCxnSpPr>
          <p:nvPr/>
        </p:nvCxnSpPr>
        <p:spPr>
          <a:xfrm>
            <a:off x="3717862" y="1947333"/>
            <a:ext cx="1373948" cy="118931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Straight Connector 38"/>
          <p:cNvCxnSpPr>
            <a:stCxn id="12" idx="2"/>
            <a:endCxn id="43" idx="0"/>
          </p:cNvCxnSpPr>
          <p:nvPr/>
        </p:nvCxnSpPr>
        <p:spPr>
          <a:xfrm>
            <a:off x="4378262" y="1947333"/>
            <a:ext cx="713548" cy="118931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42" name="Rectangle 41"/>
          <p:cNvSpPr/>
          <p:nvPr/>
        </p:nvSpPr>
        <p:spPr>
          <a:xfrm>
            <a:off x="1598208" y="3155576"/>
            <a:ext cx="765985" cy="423123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GC </a:t>
            </a:r>
          </a:p>
          <a:p>
            <a:pPr algn="ctr"/>
            <a:r>
              <a:rPr lang="en-US" sz="1050" dirty="0" smtClean="0"/>
              <a:t>30-32%</a:t>
            </a:r>
            <a:endParaRPr lang="en-US" sz="1050" dirty="0"/>
          </a:p>
        </p:txBody>
      </p:sp>
      <p:sp>
        <p:nvSpPr>
          <p:cNvPr id="43" name="Rectangle 42"/>
          <p:cNvSpPr/>
          <p:nvPr/>
        </p:nvSpPr>
        <p:spPr>
          <a:xfrm>
            <a:off x="4708817" y="3136649"/>
            <a:ext cx="765985" cy="423123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/>
              <a:t>GC </a:t>
            </a:r>
          </a:p>
          <a:p>
            <a:pPr algn="ctr"/>
            <a:r>
              <a:rPr lang="en-US" sz="1050" dirty="0" smtClean="0"/>
              <a:t>64-66%</a:t>
            </a:r>
            <a:endParaRPr lang="en-US" sz="1050" dirty="0"/>
          </a:p>
        </p:txBody>
      </p:sp>
      <p:sp>
        <p:nvSpPr>
          <p:cNvPr id="51" name="Rectangle 50"/>
          <p:cNvSpPr/>
          <p:nvPr/>
        </p:nvSpPr>
        <p:spPr>
          <a:xfrm>
            <a:off x="787919" y="3155576"/>
            <a:ext cx="765985" cy="4231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GC </a:t>
            </a:r>
          </a:p>
          <a:p>
            <a:pPr algn="ctr"/>
            <a:r>
              <a:rPr lang="en-US" sz="1050" dirty="0" smtClean="0"/>
              <a:t>28-30%</a:t>
            </a:r>
            <a:endParaRPr lang="en-US" sz="1050" dirty="0"/>
          </a:p>
        </p:txBody>
      </p:sp>
      <p:sp>
        <p:nvSpPr>
          <p:cNvPr id="52" name="Rectangle 51"/>
          <p:cNvSpPr/>
          <p:nvPr/>
        </p:nvSpPr>
        <p:spPr>
          <a:xfrm>
            <a:off x="2405798" y="3155576"/>
            <a:ext cx="765985" cy="4231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GC </a:t>
            </a:r>
          </a:p>
          <a:p>
            <a:pPr algn="ctr"/>
            <a:r>
              <a:rPr lang="en-US" sz="1050" dirty="0" smtClean="0"/>
              <a:t>32-34%</a:t>
            </a:r>
            <a:endParaRPr lang="en-US" sz="1050" dirty="0"/>
          </a:p>
        </p:txBody>
      </p:sp>
      <p:sp>
        <p:nvSpPr>
          <p:cNvPr id="56" name="TextBox 55"/>
          <p:cNvSpPr txBox="1"/>
          <p:nvPr/>
        </p:nvSpPr>
        <p:spPr>
          <a:xfrm>
            <a:off x="3329061" y="313127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mtClean="0"/>
              <a:t>…</a:t>
            </a:r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3901227" y="3136649"/>
            <a:ext cx="765985" cy="4231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GC </a:t>
            </a:r>
          </a:p>
          <a:p>
            <a:pPr algn="ctr"/>
            <a:r>
              <a:rPr lang="en-US" sz="1050" dirty="0" smtClean="0"/>
              <a:t>62-64%</a:t>
            </a:r>
            <a:endParaRPr lang="en-US" sz="1050" dirty="0"/>
          </a:p>
        </p:txBody>
      </p:sp>
      <p:sp>
        <p:nvSpPr>
          <p:cNvPr id="59" name="Rectangle 58"/>
          <p:cNvSpPr/>
          <p:nvPr/>
        </p:nvSpPr>
        <p:spPr>
          <a:xfrm>
            <a:off x="5518763" y="3136649"/>
            <a:ext cx="765985" cy="423123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GC </a:t>
            </a:r>
          </a:p>
          <a:p>
            <a:pPr algn="ctr"/>
            <a:r>
              <a:rPr lang="en-US" sz="1050" dirty="0" smtClean="0"/>
              <a:t>66-68%</a:t>
            </a:r>
            <a:endParaRPr lang="en-US" sz="1050" dirty="0"/>
          </a:p>
        </p:txBody>
      </p:sp>
      <p:pic>
        <p:nvPicPr>
          <p:cNvPr id="63" name="Picture 6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73"/>
          <a:stretch/>
        </p:blipFill>
        <p:spPr>
          <a:xfrm>
            <a:off x="2121319" y="4162615"/>
            <a:ext cx="2670312" cy="2555420"/>
          </a:xfrm>
          <a:prstGeom prst="rect">
            <a:avLst/>
          </a:prstGeom>
        </p:spPr>
      </p:pic>
      <p:sp>
        <p:nvSpPr>
          <p:cNvPr id="64" name="TextBox 63"/>
          <p:cNvSpPr txBox="1"/>
          <p:nvPr/>
        </p:nvSpPr>
        <p:spPr>
          <a:xfrm>
            <a:off x="2337296" y="3758419"/>
            <a:ext cx="2330638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dirty="0" smtClean="0"/>
              <a:t>Calculate rare DAF for each 2% bin</a:t>
            </a:r>
            <a:endParaRPr lang="en-US" sz="1200" dirty="0"/>
          </a:p>
        </p:txBody>
      </p:sp>
      <p:sp>
        <p:nvSpPr>
          <p:cNvPr id="65" name="TextBox 64"/>
          <p:cNvSpPr txBox="1"/>
          <p:nvPr/>
        </p:nvSpPr>
        <p:spPr>
          <a:xfrm>
            <a:off x="458959" y="313127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mtClean="0"/>
              <a:t>…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6342563" y="3131277"/>
            <a:ext cx="343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mr-IN" smtClean="0"/>
              <a:t>…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7524303" y="1732039"/>
            <a:ext cx="34882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Group together 500 </a:t>
            </a:r>
            <a:r>
              <a:rPr lang="en-US" dirty="0" err="1" smtClean="0"/>
              <a:t>bp</a:t>
            </a:r>
            <a:r>
              <a:rPr lang="en-US" dirty="0" smtClean="0"/>
              <a:t> regions in genome with similar GC content. 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Here 2% GC bins are used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For each 2% GC bin on genome, we calculate rare DAF %</a:t>
            </a:r>
          </a:p>
          <a:p>
            <a:pPr marL="285750" indent="-285750">
              <a:buFont typeface="Arial" charset="0"/>
              <a:buChar char="•"/>
            </a:pPr>
            <a:endParaRPr lang="en-US" dirty="0" smtClean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Limit the range of GC% from 20% to 80%, other GC% is rare and few SNPs fall in those regions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2478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0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/>
              <a:t>Kernel smoother based on relationship between rare DAF% and GC content gives function for correcting DAF</a:t>
            </a:r>
            <a:endParaRPr lang="en-US" sz="3200" dirty="0"/>
          </a:p>
        </p:txBody>
      </p:sp>
      <p:grpSp>
        <p:nvGrpSpPr>
          <p:cNvPr id="5" name="Group 4"/>
          <p:cNvGrpSpPr/>
          <p:nvPr/>
        </p:nvGrpSpPr>
        <p:grpSpPr>
          <a:xfrm>
            <a:off x="3730879" y="1524387"/>
            <a:ext cx="8461121" cy="4436146"/>
            <a:chOff x="455376" y="1190624"/>
            <a:chExt cx="10552091" cy="5532437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376" y="1190624"/>
              <a:ext cx="5326052" cy="5532437"/>
            </a:xfrm>
            <a:prstGeom prst="rect">
              <a:avLst/>
            </a:prstGeom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681415" y="1190624"/>
              <a:ext cx="5326052" cy="5532437"/>
            </a:xfrm>
            <a:prstGeom prst="rect">
              <a:avLst/>
            </a:prstGeom>
          </p:spPr>
        </p:pic>
      </p:grpSp>
      <p:sp>
        <p:nvSpPr>
          <p:cNvPr id="9" name="TextBox 8"/>
          <p:cNvSpPr txBox="1"/>
          <p:nvPr/>
        </p:nvSpPr>
        <p:spPr>
          <a:xfrm>
            <a:off x="242612" y="1913467"/>
            <a:ext cx="3488267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charset="0"/>
              <a:buChar char="•"/>
            </a:pPr>
            <a:r>
              <a:rPr lang="en-US" dirty="0" smtClean="0"/>
              <a:t>A kernel smoother (R: </a:t>
            </a:r>
            <a:r>
              <a:rPr lang="en-US" dirty="0" err="1" smtClean="0"/>
              <a:t>ksmooth</a:t>
            </a:r>
            <a:r>
              <a:rPr lang="en-US" dirty="0" smtClean="0"/>
              <a:t>) is used to smooth the coding and non-coding curves. 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Kernel: Gaussian </a:t>
            </a:r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bandwidth = 10</a:t>
            </a:r>
          </a:p>
          <a:p>
            <a:pPr marL="285750" indent="-285750">
              <a:buFont typeface="Arial" charset="0"/>
              <a:buChar char="•"/>
            </a:pPr>
            <a:endParaRPr lang="en-US" dirty="0"/>
          </a:p>
          <a:p>
            <a:pPr marL="285750" indent="-285750">
              <a:buFont typeface="Arial" charset="0"/>
              <a:buChar char="•"/>
            </a:pPr>
            <a:r>
              <a:rPr lang="en-US" dirty="0" smtClean="0"/>
              <a:t>This forms a quasi-continuous function to calculate a corrected rare DAF % based on the GC content.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8654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5125"/>
            <a:ext cx="12192000" cy="6096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0270043" y="1259801"/>
            <a:ext cx="801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Coding</a:t>
            </a:r>
          </a:p>
          <a:p>
            <a:r>
              <a:rPr lang="en-US" sz="1100" dirty="0" smtClean="0"/>
              <a:t>Noncoding</a:t>
            </a:r>
            <a:endParaRPr lang="en-US" sz="1100" dirty="0"/>
          </a:p>
        </p:txBody>
      </p:sp>
      <p:sp>
        <p:nvSpPr>
          <p:cNvPr id="7" name="Rectangle 6"/>
          <p:cNvSpPr/>
          <p:nvPr/>
        </p:nvSpPr>
        <p:spPr>
          <a:xfrm>
            <a:off x="10188602" y="1335096"/>
            <a:ext cx="95737" cy="9573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0188602" y="1518695"/>
            <a:ext cx="95737" cy="9573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041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12192000" cy="6096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270043" y="1259801"/>
            <a:ext cx="80182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Coding</a:t>
            </a:r>
          </a:p>
          <a:p>
            <a:r>
              <a:rPr lang="en-US" sz="1100" dirty="0" smtClean="0"/>
              <a:t>Noncoding</a:t>
            </a:r>
            <a:endParaRPr lang="en-US" sz="1100" dirty="0"/>
          </a:p>
        </p:txBody>
      </p:sp>
      <p:sp>
        <p:nvSpPr>
          <p:cNvPr id="6" name="Rectangle 5"/>
          <p:cNvSpPr/>
          <p:nvPr/>
        </p:nvSpPr>
        <p:spPr>
          <a:xfrm>
            <a:off x="10188602" y="1335096"/>
            <a:ext cx="95737" cy="9573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188602" y="1518695"/>
            <a:ext cx="95737" cy="9573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197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767</TotalTime>
  <Words>421</Words>
  <Application>Microsoft Macintosh PowerPoint</Application>
  <PresentationFormat>Widescreen</PresentationFormat>
  <Paragraphs>142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Mangal</vt:lpstr>
      <vt:lpstr>Arial</vt:lpstr>
      <vt:lpstr>Office Theme</vt:lpstr>
      <vt:lpstr>RADAR</vt:lpstr>
      <vt:lpstr>Rare DAF for RBP (uncorrected)</vt:lpstr>
      <vt:lpstr>Investigation of rare DAF in DDX3X</vt:lpstr>
      <vt:lpstr>Could blacklist regions bias rare DAF?</vt:lpstr>
      <vt:lpstr>Investigating GC content and Rare DAF %</vt:lpstr>
      <vt:lpstr>Schematic for RBP rare DAF Correction using local GC content </vt:lpstr>
      <vt:lpstr>Kernel smoother based on relationship between rare DAF% and GC content gives function for correcting DAF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Jason Liu</dc:creator>
  <cp:lastModifiedBy>Jason Liu</cp:lastModifiedBy>
  <cp:revision>30</cp:revision>
  <dcterms:created xsi:type="dcterms:W3CDTF">2017-09-06T12:24:04Z</dcterms:created>
  <dcterms:modified xsi:type="dcterms:W3CDTF">2017-09-08T00:39:25Z</dcterms:modified>
</cp:coreProperties>
</file>