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
  </p:notesMasterIdLst>
  <p:sldIdLst>
    <p:sldId id="256" r:id="rId2"/>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447"/>
    <p:restoredTop sz="94631"/>
  </p:normalViewPr>
  <p:slideViewPr>
    <p:cSldViewPr snapToGrid="0" snapToObjects="1">
      <p:cViewPr>
        <p:scale>
          <a:sx n="120" d="100"/>
          <a:sy n="120" d="100"/>
        </p:scale>
        <p:origin x="1472" y="-1872"/>
      </p:cViewPr>
      <p:guideLst>
        <p:guide orient="horz" pos="2880"/>
        <p:guide pos="2160"/>
      </p:guideLst>
    </p:cSldViewPr>
  </p:slideViewPr>
  <p:notesTextViewPr>
    <p:cViewPr>
      <p:scale>
        <a:sx n="100" d="100"/>
        <a:sy n="100" d="100"/>
      </p:scale>
      <p:origin x="0" y="-584"/>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020F42-7B2B-2740-B2E6-94E74DA5B4A7}" type="datetimeFigureOut">
              <a:rPr lang="en-US" smtClean="0"/>
              <a:t>8/31/17</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491AAD7-0FEC-B64A-B558-484FADC25444}" type="slidenum">
              <a:rPr lang="en-US" smtClean="0"/>
              <a:t>‹#›</a:t>
            </a:fld>
            <a:endParaRPr lang="en-US"/>
          </a:p>
        </p:txBody>
      </p:sp>
    </p:spTree>
    <p:extLst>
      <p:ext uri="{BB962C8B-B14F-4D97-AF65-F5344CB8AC3E}">
        <p14:creationId xmlns:p14="http://schemas.microsoft.com/office/powerpoint/2010/main" val="591181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71713" y="1143000"/>
            <a:ext cx="2314575" cy="3086100"/>
          </a:xfrm>
        </p:spPr>
      </p:sp>
      <p:sp>
        <p:nvSpPr>
          <p:cNvPr id="3" name="Notes Placeholder 2"/>
          <p:cNvSpPr>
            <a:spLocks noGrp="1"/>
          </p:cNvSpPr>
          <p:nvPr>
            <p:ph type="body" idx="1"/>
          </p:nvPr>
        </p:nvSpPr>
        <p:spPr/>
        <p:txBody>
          <a:bodyPr/>
          <a:lstStyle/>
          <a:p>
            <a:r>
              <a:rPr lang="en-US" sz="1200" b="1" kern="1200" dirty="0" smtClean="0">
                <a:solidFill>
                  <a:schemeClr val="tx1"/>
                </a:solidFill>
                <a:effectLst/>
                <a:latin typeface="+mn-lt"/>
                <a:ea typeface="+mn-ea"/>
                <a:cs typeface="+mn-cs"/>
              </a:rPr>
              <a:t>Figure 1</a:t>
            </a:r>
            <a:r>
              <a:rPr lang="en-US" sz="1200" b="0" kern="1200" dirty="0" smtClean="0">
                <a:solidFill>
                  <a:schemeClr val="tx1"/>
                </a:solidFill>
                <a:effectLst/>
                <a:latin typeface="+mn-lt"/>
                <a:ea typeface="+mn-ea"/>
                <a:cs typeface="+mn-cs"/>
              </a:rPr>
              <a:t> (a) MOAT-a shuffles each annotation to a new location within the local genome context bounded by user-defined parameters </a:t>
            </a:r>
            <a:r>
              <a:rPr lang="en-US" sz="1200" b="0" i="1" kern="1200" dirty="0" err="1" smtClean="0">
                <a:solidFill>
                  <a:schemeClr val="tx1"/>
                </a:solidFill>
                <a:effectLst/>
                <a:latin typeface="+mn-lt"/>
                <a:ea typeface="+mn-ea"/>
                <a:cs typeface="+mn-cs"/>
              </a:rPr>
              <a:t>d_min</a:t>
            </a:r>
            <a:r>
              <a:rPr lang="en-US" sz="1200" b="0" kern="1200" dirty="0" smtClean="0">
                <a:solidFill>
                  <a:schemeClr val="tx1"/>
                </a:solidFill>
                <a:effectLst/>
                <a:latin typeface="+mn-lt"/>
                <a:ea typeface="+mn-ea"/>
                <a:cs typeface="+mn-cs"/>
              </a:rPr>
              <a:t> and </a:t>
            </a:r>
            <a:r>
              <a:rPr lang="en-US" sz="1200" b="0" i="1" kern="1200" dirty="0" err="1" smtClean="0">
                <a:solidFill>
                  <a:schemeClr val="tx1"/>
                </a:solidFill>
                <a:effectLst/>
                <a:latin typeface="+mn-lt"/>
                <a:ea typeface="+mn-ea"/>
                <a:cs typeface="+mn-cs"/>
              </a:rPr>
              <a:t>d_max</a:t>
            </a:r>
            <a:r>
              <a:rPr lang="en-US" sz="1200" b="0" kern="1200" dirty="0" smtClean="0">
                <a:solidFill>
                  <a:schemeClr val="tx1"/>
                </a:solidFill>
                <a:effectLst/>
                <a:latin typeface="+mn-lt"/>
                <a:ea typeface="+mn-ea"/>
                <a:cs typeface="+mn-cs"/>
              </a:rPr>
              <a:t>, producing </a:t>
            </a:r>
            <a:r>
              <a:rPr lang="en-US" sz="1200" b="0" i="1" kern="1200" dirty="0" smtClean="0">
                <a:solidFill>
                  <a:schemeClr val="tx1"/>
                </a:solidFill>
                <a:effectLst/>
                <a:latin typeface="+mn-lt"/>
                <a:ea typeface="+mn-ea"/>
                <a:cs typeface="+mn-cs"/>
              </a:rPr>
              <a:t>n</a:t>
            </a:r>
            <a:r>
              <a:rPr lang="en-US" sz="1200" b="0" kern="1200" dirty="0" smtClean="0">
                <a:solidFill>
                  <a:schemeClr val="tx1"/>
                </a:solidFill>
                <a:effectLst/>
                <a:latin typeface="+mn-lt"/>
                <a:ea typeface="+mn-ea"/>
                <a:cs typeface="+mn-cs"/>
              </a:rPr>
              <a:t> permutations. (b) In MOAT-v, the whole genome is divided into bins of user-defined width </a:t>
            </a:r>
            <a:r>
              <a:rPr lang="en-US" sz="1200" b="0" i="1" kern="1200" dirty="0" smtClean="0">
                <a:solidFill>
                  <a:schemeClr val="tx1"/>
                </a:solidFill>
                <a:effectLst/>
                <a:latin typeface="+mn-lt"/>
                <a:ea typeface="+mn-ea"/>
                <a:cs typeface="+mn-cs"/>
              </a:rPr>
              <a:t>W</a:t>
            </a:r>
            <a:r>
              <a:rPr lang="en-US" sz="1200" b="0" kern="1200" dirty="0" smtClean="0">
                <a:solidFill>
                  <a:schemeClr val="tx1"/>
                </a:solidFill>
                <a:effectLst/>
                <a:latin typeface="+mn-lt"/>
                <a:ea typeface="+mn-ea"/>
                <a:cs typeface="+mn-cs"/>
              </a:rPr>
              <a:t>, within which variants are moved to new coordinates, thereby preserving the local mutation context. As with MOAT-a, MOAT-v produces </a:t>
            </a:r>
            <a:r>
              <a:rPr lang="en-US" sz="1200" b="0" i="1" kern="1200" dirty="0" smtClean="0">
                <a:solidFill>
                  <a:schemeClr val="tx1"/>
                </a:solidFill>
                <a:effectLst/>
                <a:latin typeface="+mn-lt"/>
                <a:ea typeface="+mn-ea"/>
                <a:cs typeface="+mn-cs"/>
              </a:rPr>
              <a:t>n</a:t>
            </a:r>
            <a:r>
              <a:rPr lang="en-US" sz="1200" b="0" kern="1200" dirty="0" smtClean="0">
                <a:solidFill>
                  <a:schemeClr val="tx1"/>
                </a:solidFill>
                <a:effectLst/>
                <a:latin typeface="+mn-lt"/>
                <a:ea typeface="+mn-ea"/>
                <a:cs typeface="+mn-cs"/>
              </a:rPr>
              <a:t> permutations. (c) MOAT-s bins the entire genome, whereupon it calculates the covariate values for each bin. The program then clusters bins with similar covariate values, represented here as bins with the same color (we refer to these clusters as equivalence classes). </a:t>
            </a:r>
            <a:r>
              <a:rPr lang="en-US" sz="1200" b="0" kern="1200" smtClean="0">
                <a:solidFill>
                  <a:schemeClr val="tx1"/>
                </a:solidFill>
                <a:effectLst/>
                <a:latin typeface="+mn-lt"/>
                <a:ea typeface="+mn-ea"/>
                <a:cs typeface="+mn-cs"/>
              </a:rPr>
              <a:t>The input variants that fall within each cluster are then permuted to new locations chosen from the bins within the same cluster, honoring trinucleotide context preservation if requested.</a:t>
            </a:r>
            <a:endParaRPr lang="en-US" sz="1200" b="1" kern="120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9491AAD7-0FEC-B64A-B558-484FADC25444}" type="slidenum">
              <a:rPr lang="en-US" smtClean="0"/>
              <a:t>1</a:t>
            </a:fld>
            <a:endParaRPr lang="en-US"/>
          </a:p>
        </p:txBody>
      </p:sp>
    </p:spTree>
    <p:extLst>
      <p:ext uri="{BB962C8B-B14F-4D97-AF65-F5344CB8AC3E}">
        <p14:creationId xmlns:p14="http://schemas.microsoft.com/office/powerpoint/2010/main" val="17267244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70"/>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342884" indent="0" algn="ctr">
              <a:buNone/>
              <a:defRPr>
                <a:solidFill>
                  <a:schemeClr val="tx1">
                    <a:tint val="75000"/>
                  </a:schemeClr>
                </a:solidFill>
              </a:defRPr>
            </a:lvl2pPr>
            <a:lvl3pPr marL="685766" indent="0" algn="ctr">
              <a:buNone/>
              <a:defRPr>
                <a:solidFill>
                  <a:schemeClr val="tx1">
                    <a:tint val="75000"/>
                  </a:schemeClr>
                </a:solidFill>
              </a:defRPr>
            </a:lvl3pPr>
            <a:lvl4pPr marL="1028649" indent="0" algn="ctr">
              <a:buNone/>
              <a:defRPr>
                <a:solidFill>
                  <a:schemeClr val="tx1">
                    <a:tint val="75000"/>
                  </a:schemeClr>
                </a:solidFill>
              </a:defRPr>
            </a:lvl4pPr>
            <a:lvl5pPr marL="1371532" indent="0" algn="ctr">
              <a:buNone/>
              <a:defRPr>
                <a:solidFill>
                  <a:schemeClr val="tx1">
                    <a:tint val="75000"/>
                  </a:schemeClr>
                </a:solidFill>
              </a:defRPr>
            </a:lvl5pPr>
            <a:lvl6pPr marL="1714415" indent="0" algn="ctr">
              <a:buNone/>
              <a:defRPr>
                <a:solidFill>
                  <a:schemeClr val="tx1">
                    <a:tint val="75000"/>
                  </a:schemeClr>
                </a:solidFill>
              </a:defRPr>
            </a:lvl6pPr>
            <a:lvl7pPr marL="2057297" indent="0" algn="ctr">
              <a:buNone/>
              <a:defRPr>
                <a:solidFill>
                  <a:schemeClr val="tx1">
                    <a:tint val="75000"/>
                  </a:schemeClr>
                </a:solidFill>
              </a:defRPr>
            </a:lvl7pPr>
            <a:lvl8pPr marL="2400180" indent="0" algn="ctr">
              <a:buNone/>
              <a:defRPr>
                <a:solidFill>
                  <a:schemeClr val="tx1">
                    <a:tint val="75000"/>
                  </a:schemeClr>
                </a:solidFill>
              </a:defRPr>
            </a:lvl8pPr>
            <a:lvl9pPr marL="2743064"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5042C8-184F-4C46-B5DB-71329AF75729}" type="datetimeFigureOut">
              <a:rPr lang="en-US" smtClean="0"/>
              <a:t>8/31/17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65554E-1683-A54A-8E19-9EC266B37BC4}" type="slidenum">
              <a:rPr lang="en-US" smtClean="0"/>
              <a:t>‹#›</a:t>
            </a:fld>
            <a:endParaRPr lang="en-US"/>
          </a:p>
        </p:txBody>
      </p:sp>
    </p:spTree>
    <p:extLst>
      <p:ext uri="{BB962C8B-B14F-4D97-AF65-F5344CB8AC3E}">
        <p14:creationId xmlns:p14="http://schemas.microsoft.com/office/powerpoint/2010/main" val="3923248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5042C8-184F-4C46-B5DB-71329AF75729}" type="datetimeFigureOut">
              <a:rPr lang="en-US" smtClean="0"/>
              <a:t>8/31/17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65554E-1683-A54A-8E19-9EC266B37BC4}" type="slidenum">
              <a:rPr lang="en-US" smtClean="0"/>
              <a:t>‹#›</a:t>
            </a:fld>
            <a:endParaRPr lang="en-US"/>
          </a:p>
        </p:txBody>
      </p:sp>
    </p:spTree>
    <p:extLst>
      <p:ext uri="{BB962C8B-B14F-4D97-AF65-F5344CB8AC3E}">
        <p14:creationId xmlns:p14="http://schemas.microsoft.com/office/powerpoint/2010/main" val="26143508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72050" y="366188"/>
            <a:ext cx="1543050" cy="780203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42900" y="366188"/>
            <a:ext cx="4514850" cy="780203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5042C8-184F-4C46-B5DB-71329AF75729}" type="datetimeFigureOut">
              <a:rPr lang="en-US" smtClean="0"/>
              <a:t>8/31/17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65554E-1683-A54A-8E19-9EC266B37BC4}" type="slidenum">
              <a:rPr lang="en-US" smtClean="0"/>
              <a:t>‹#›</a:t>
            </a:fld>
            <a:endParaRPr lang="en-US"/>
          </a:p>
        </p:txBody>
      </p:sp>
    </p:spTree>
    <p:extLst>
      <p:ext uri="{BB962C8B-B14F-4D97-AF65-F5344CB8AC3E}">
        <p14:creationId xmlns:p14="http://schemas.microsoft.com/office/powerpoint/2010/main" val="2445500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5042C8-184F-4C46-B5DB-71329AF75729}" type="datetimeFigureOut">
              <a:rPr lang="en-US" smtClean="0"/>
              <a:t>8/31/17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65554E-1683-A54A-8E19-9EC266B37BC4}" type="slidenum">
              <a:rPr lang="en-US" smtClean="0"/>
              <a:t>‹#›</a:t>
            </a:fld>
            <a:endParaRPr lang="en-US"/>
          </a:p>
        </p:txBody>
      </p:sp>
    </p:spTree>
    <p:extLst>
      <p:ext uri="{BB962C8B-B14F-4D97-AF65-F5344CB8AC3E}">
        <p14:creationId xmlns:p14="http://schemas.microsoft.com/office/powerpoint/2010/main" val="12952253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3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21"/>
            <a:ext cx="5829300" cy="2000249"/>
          </a:xfrm>
        </p:spPr>
        <p:txBody>
          <a:bodyPr anchor="b"/>
          <a:lstStyle>
            <a:lvl1pPr marL="0" indent="0">
              <a:buNone/>
              <a:defRPr sz="1500">
                <a:solidFill>
                  <a:schemeClr val="tx1">
                    <a:tint val="75000"/>
                  </a:schemeClr>
                </a:solidFill>
              </a:defRPr>
            </a:lvl1pPr>
            <a:lvl2pPr marL="342884" indent="0">
              <a:buNone/>
              <a:defRPr sz="1350">
                <a:solidFill>
                  <a:schemeClr val="tx1">
                    <a:tint val="75000"/>
                  </a:schemeClr>
                </a:solidFill>
              </a:defRPr>
            </a:lvl2pPr>
            <a:lvl3pPr marL="685766" indent="0">
              <a:buNone/>
              <a:defRPr sz="1200">
                <a:solidFill>
                  <a:schemeClr val="tx1">
                    <a:tint val="75000"/>
                  </a:schemeClr>
                </a:solidFill>
              </a:defRPr>
            </a:lvl3pPr>
            <a:lvl4pPr marL="1028649" indent="0">
              <a:buNone/>
              <a:defRPr sz="1050">
                <a:solidFill>
                  <a:schemeClr val="tx1">
                    <a:tint val="75000"/>
                  </a:schemeClr>
                </a:solidFill>
              </a:defRPr>
            </a:lvl4pPr>
            <a:lvl5pPr marL="1371532" indent="0">
              <a:buNone/>
              <a:defRPr sz="1050">
                <a:solidFill>
                  <a:schemeClr val="tx1">
                    <a:tint val="75000"/>
                  </a:schemeClr>
                </a:solidFill>
              </a:defRPr>
            </a:lvl5pPr>
            <a:lvl6pPr marL="1714415" indent="0">
              <a:buNone/>
              <a:defRPr sz="1050">
                <a:solidFill>
                  <a:schemeClr val="tx1">
                    <a:tint val="75000"/>
                  </a:schemeClr>
                </a:solidFill>
              </a:defRPr>
            </a:lvl6pPr>
            <a:lvl7pPr marL="2057297" indent="0">
              <a:buNone/>
              <a:defRPr sz="1050">
                <a:solidFill>
                  <a:schemeClr val="tx1">
                    <a:tint val="75000"/>
                  </a:schemeClr>
                </a:solidFill>
              </a:defRPr>
            </a:lvl7pPr>
            <a:lvl8pPr marL="2400180" indent="0">
              <a:buNone/>
              <a:defRPr sz="1050">
                <a:solidFill>
                  <a:schemeClr val="tx1">
                    <a:tint val="75000"/>
                  </a:schemeClr>
                </a:solidFill>
              </a:defRPr>
            </a:lvl8pPr>
            <a:lvl9pPr marL="2743064"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E5042C8-184F-4C46-B5DB-71329AF75729}" type="datetimeFigureOut">
              <a:rPr lang="en-US" smtClean="0"/>
              <a:t>8/31/17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65554E-1683-A54A-8E19-9EC266B37BC4}" type="slidenum">
              <a:rPr lang="en-US" smtClean="0"/>
              <a:t>‹#›</a:t>
            </a:fld>
            <a:endParaRPr lang="en-US"/>
          </a:p>
        </p:txBody>
      </p:sp>
    </p:spTree>
    <p:extLst>
      <p:ext uri="{BB962C8B-B14F-4D97-AF65-F5344CB8AC3E}">
        <p14:creationId xmlns:p14="http://schemas.microsoft.com/office/powerpoint/2010/main" val="425282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42900" y="2133604"/>
            <a:ext cx="3028950" cy="6034617"/>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486150" y="2133604"/>
            <a:ext cx="3028950" cy="6034617"/>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5042C8-184F-4C46-B5DB-71329AF75729}" type="datetimeFigureOut">
              <a:rPr lang="en-US" smtClean="0"/>
              <a:t>8/31/17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65554E-1683-A54A-8E19-9EC266B37BC4}" type="slidenum">
              <a:rPr lang="en-US" smtClean="0"/>
              <a:t>‹#›</a:t>
            </a:fld>
            <a:endParaRPr lang="en-US"/>
          </a:p>
        </p:txBody>
      </p:sp>
    </p:spTree>
    <p:extLst>
      <p:ext uri="{BB962C8B-B14F-4D97-AF65-F5344CB8AC3E}">
        <p14:creationId xmlns:p14="http://schemas.microsoft.com/office/powerpoint/2010/main" val="19232766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2" y="2046817"/>
            <a:ext cx="3030141" cy="853016"/>
          </a:xfrm>
        </p:spPr>
        <p:txBody>
          <a:bodyPr anchor="b"/>
          <a:lstStyle>
            <a:lvl1pPr marL="0" indent="0">
              <a:buNone/>
              <a:defRPr sz="1800" b="1"/>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342902" y="2899833"/>
            <a:ext cx="3030141" cy="5268384"/>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71" y="2046817"/>
            <a:ext cx="3031331" cy="853016"/>
          </a:xfrm>
        </p:spPr>
        <p:txBody>
          <a:bodyPr anchor="b"/>
          <a:lstStyle>
            <a:lvl1pPr marL="0" indent="0">
              <a:buNone/>
              <a:defRPr sz="1800" b="1"/>
            </a:lvl1pPr>
            <a:lvl2pPr marL="342884" indent="0">
              <a:buNone/>
              <a:defRPr sz="1500" b="1"/>
            </a:lvl2pPr>
            <a:lvl3pPr marL="685766" indent="0">
              <a:buNone/>
              <a:defRPr sz="1350" b="1"/>
            </a:lvl3pPr>
            <a:lvl4pPr marL="1028649" indent="0">
              <a:buNone/>
              <a:defRPr sz="1200" b="1"/>
            </a:lvl4pPr>
            <a:lvl5pPr marL="1371532" indent="0">
              <a:buNone/>
              <a:defRPr sz="1200" b="1"/>
            </a:lvl5pPr>
            <a:lvl6pPr marL="1714415" indent="0">
              <a:buNone/>
              <a:defRPr sz="1200" b="1"/>
            </a:lvl6pPr>
            <a:lvl7pPr marL="2057297" indent="0">
              <a:buNone/>
              <a:defRPr sz="1200" b="1"/>
            </a:lvl7pPr>
            <a:lvl8pPr marL="2400180" indent="0">
              <a:buNone/>
              <a:defRPr sz="1200" b="1"/>
            </a:lvl8pPr>
            <a:lvl9pPr marL="2743064" indent="0">
              <a:buNone/>
              <a:defRPr sz="1200" b="1"/>
            </a:lvl9pPr>
          </a:lstStyle>
          <a:p>
            <a:pPr lvl="0"/>
            <a:r>
              <a:rPr lang="en-US" smtClean="0"/>
              <a:t>Click to edit Master text styles</a:t>
            </a:r>
          </a:p>
        </p:txBody>
      </p:sp>
      <p:sp>
        <p:nvSpPr>
          <p:cNvPr id="6" name="Content Placeholder 5"/>
          <p:cNvSpPr>
            <a:spLocks noGrp="1"/>
          </p:cNvSpPr>
          <p:nvPr>
            <p:ph sz="quarter" idx="4"/>
          </p:nvPr>
        </p:nvSpPr>
        <p:spPr>
          <a:xfrm>
            <a:off x="3483771" y="2899833"/>
            <a:ext cx="3031331" cy="5268384"/>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5042C8-184F-4C46-B5DB-71329AF75729}" type="datetimeFigureOut">
              <a:rPr lang="en-US" smtClean="0"/>
              <a:t>8/31/17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65554E-1683-A54A-8E19-9EC266B37BC4}" type="slidenum">
              <a:rPr lang="en-US" smtClean="0"/>
              <a:t>‹#›</a:t>
            </a:fld>
            <a:endParaRPr lang="en-US"/>
          </a:p>
        </p:txBody>
      </p:sp>
    </p:spTree>
    <p:extLst>
      <p:ext uri="{BB962C8B-B14F-4D97-AF65-F5344CB8AC3E}">
        <p14:creationId xmlns:p14="http://schemas.microsoft.com/office/powerpoint/2010/main" val="185664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5042C8-184F-4C46-B5DB-71329AF75729}" type="datetimeFigureOut">
              <a:rPr lang="en-US" smtClean="0"/>
              <a:t>8/31/17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65554E-1683-A54A-8E19-9EC266B37BC4}" type="slidenum">
              <a:rPr lang="en-US" smtClean="0"/>
              <a:t>‹#›</a:t>
            </a:fld>
            <a:endParaRPr lang="en-US"/>
          </a:p>
        </p:txBody>
      </p:sp>
    </p:spTree>
    <p:extLst>
      <p:ext uri="{BB962C8B-B14F-4D97-AF65-F5344CB8AC3E}">
        <p14:creationId xmlns:p14="http://schemas.microsoft.com/office/powerpoint/2010/main" val="22393883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5042C8-184F-4C46-B5DB-71329AF75729}" type="datetimeFigureOut">
              <a:rPr lang="en-US" smtClean="0"/>
              <a:t>8/31/17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65554E-1683-A54A-8E19-9EC266B37BC4}" type="slidenum">
              <a:rPr lang="en-US" smtClean="0"/>
              <a:t>‹#›</a:t>
            </a:fld>
            <a:endParaRPr lang="en-US"/>
          </a:p>
        </p:txBody>
      </p:sp>
    </p:spTree>
    <p:extLst>
      <p:ext uri="{BB962C8B-B14F-4D97-AF65-F5344CB8AC3E}">
        <p14:creationId xmlns:p14="http://schemas.microsoft.com/office/powerpoint/2010/main" val="28223527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2" y="364067"/>
            <a:ext cx="2256235" cy="1549400"/>
          </a:xfrm>
        </p:spPr>
        <p:txBody>
          <a:bodyPr anchor="b"/>
          <a:lstStyle>
            <a:lvl1pPr algn="l">
              <a:defRPr sz="1500" b="1"/>
            </a:lvl1pPr>
          </a:lstStyle>
          <a:p>
            <a:r>
              <a:rPr lang="en-US" smtClean="0"/>
              <a:t>Click to edit Master title style</a:t>
            </a:r>
            <a:endParaRPr lang="en-US"/>
          </a:p>
        </p:txBody>
      </p:sp>
      <p:sp>
        <p:nvSpPr>
          <p:cNvPr id="3" name="Content Placeholder 2"/>
          <p:cNvSpPr>
            <a:spLocks noGrp="1"/>
          </p:cNvSpPr>
          <p:nvPr>
            <p:ph idx="1"/>
          </p:nvPr>
        </p:nvSpPr>
        <p:spPr>
          <a:xfrm>
            <a:off x="2681289" y="364070"/>
            <a:ext cx="3833813" cy="780415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2" y="1913470"/>
            <a:ext cx="2256235" cy="6254751"/>
          </a:xfrm>
        </p:spPr>
        <p:txBody>
          <a:bodyPr/>
          <a:lstStyle>
            <a:lvl1pPr marL="0" indent="0">
              <a:buNone/>
              <a:defRPr sz="1050"/>
            </a:lvl1pPr>
            <a:lvl2pPr marL="342884" indent="0">
              <a:buNone/>
              <a:defRPr sz="900"/>
            </a:lvl2pPr>
            <a:lvl3pPr marL="685766" indent="0">
              <a:buNone/>
              <a:defRPr sz="750"/>
            </a:lvl3pPr>
            <a:lvl4pPr marL="1028649" indent="0">
              <a:buNone/>
              <a:defRPr sz="675"/>
            </a:lvl4pPr>
            <a:lvl5pPr marL="1371532" indent="0">
              <a:buNone/>
              <a:defRPr sz="675"/>
            </a:lvl5pPr>
            <a:lvl6pPr marL="1714415" indent="0">
              <a:buNone/>
              <a:defRPr sz="675"/>
            </a:lvl6pPr>
            <a:lvl7pPr marL="2057297" indent="0">
              <a:buNone/>
              <a:defRPr sz="675"/>
            </a:lvl7pPr>
            <a:lvl8pPr marL="2400180" indent="0">
              <a:buNone/>
              <a:defRPr sz="675"/>
            </a:lvl8pPr>
            <a:lvl9pPr marL="2743064"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5042C8-184F-4C46-B5DB-71329AF75729}" type="datetimeFigureOut">
              <a:rPr lang="en-US" smtClean="0"/>
              <a:t>8/31/17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65554E-1683-A54A-8E19-9EC266B37BC4}" type="slidenum">
              <a:rPr lang="en-US" smtClean="0"/>
              <a:t>‹#›</a:t>
            </a:fld>
            <a:endParaRPr lang="en-US"/>
          </a:p>
        </p:txBody>
      </p:sp>
    </p:spTree>
    <p:extLst>
      <p:ext uri="{BB962C8B-B14F-4D97-AF65-F5344CB8AC3E}">
        <p14:creationId xmlns:p14="http://schemas.microsoft.com/office/powerpoint/2010/main" val="23250529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1"/>
            <a:ext cx="4114800" cy="755651"/>
          </a:xfrm>
        </p:spPr>
        <p:txBody>
          <a:bodyPr anchor="b"/>
          <a:lstStyle>
            <a:lvl1pPr algn="l">
              <a:defRPr sz="15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2400"/>
            </a:lvl1pPr>
            <a:lvl2pPr marL="342884" indent="0">
              <a:buNone/>
              <a:defRPr sz="2100"/>
            </a:lvl2pPr>
            <a:lvl3pPr marL="685766" indent="0">
              <a:buNone/>
              <a:defRPr sz="1800"/>
            </a:lvl3pPr>
            <a:lvl4pPr marL="1028649" indent="0">
              <a:buNone/>
              <a:defRPr sz="1500"/>
            </a:lvl4pPr>
            <a:lvl5pPr marL="1371532" indent="0">
              <a:buNone/>
              <a:defRPr sz="1500"/>
            </a:lvl5pPr>
            <a:lvl6pPr marL="1714415" indent="0">
              <a:buNone/>
              <a:defRPr sz="1500"/>
            </a:lvl6pPr>
            <a:lvl7pPr marL="2057297" indent="0">
              <a:buNone/>
              <a:defRPr sz="1500"/>
            </a:lvl7pPr>
            <a:lvl8pPr marL="2400180" indent="0">
              <a:buNone/>
              <a:defRPr sz="1500"/>
            </a:lvl8pPr>
            <a:lvl9pPr marL="2743064" indent="0">
              <a:buNone/>
              <a:defRPr sz="1500"/>
            </a:lvl9pPr>
          </a:lstStyle>
          <a:p>
            <a:endParaRPr lang="en-US"/>
          </a:p>
        </p:txBody>
      </p:sp>
      <p:sp>
        <p:nvSpPr>
          <p:cNvPr id="4" name="Text Placeholder 3"/>
          <p:cNvSpPr>
            <a:spLocks noGrp="1"/>
          </p:cNvSpPr>
          <p:nvPr>
            <p:ph type="body" sz="half" idx="2"/>
          </p:nvPr>
        </p:nvSpPr>
        <p:spPr>
          <a:xfrm>
            <a:off x="1344216" y="7156452"/>
            <a:ext cx="4114800" cy="1073149"/>
          </a:xfrm>
        </p:spPr>
        <p:txBody>
          <a:bodyPr/>
          <a:lstStyle>
            <a:lvl1pPr marL="0" indent="0">
              <a:buNone/>
              <a:defRPr sz="1050"/>
            </a:lvl1pPr>
            <a:lvl2pPr marL="342884" indent="0">
              <a:buNone/>
              <a:defRPr sz="900"/>
            </a:lvl2pPr>
            <a:lvl3pPr marL="685766" indent="0">
              <a:buNone/>
              <a:defRPr sz="750"/>
            </a:lvl3pPr>
            <a:lvl4pPr marL="1028649" indent="0">
              <a:buNone/>
              <a:defRPr sz="675"/>
            </a:lvl4pPr>
            <a:lvl5pPr marL="1371532" indent="0">
              <a:buNone/>
              <a:defRPr sz="675"/>
            </a:lvl5pPr>
            <a:lvl6pPr marL="1714415" indent="0">
              <a:buNone/>
              <a:defRPr sz="675"/>
            </a:lvl6pPr>
            <a:lvl7pPr marL="2057297" indent="0">
              <a:buNone/>
              <a:defRPr sz="675"/>
            </a:lvl7pPr>
            <a:lvl8pPr marL="2400180" indent="0">
              <a:buNone/>
              <a:defRPr sz="675"/>
            </a:lvl8pPr>
            <a:lvl9pPr marL="2743064"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E5042C8-184F-4C46-B5DB-71329AF75729}" type="datetimeFigureOut">
              <a:rPr lang="en-US" smtClean="0"/>
              <a:t>8/31/17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65554E-1683-A54A-8E19-9EC266B37BC4}" type="slidenum">
              <a:rPr lang="en-US" smtClean="0"/>
              <a:t>‹#›</a:t>
            </a:fld>
            <a:endParaRPr lang="en-US"/>
          </a:p>
        </p:txBody>
      </p:sp>
    </p:spTree>
    <p:extLst>
      <p:ext uri="{BB962C8B-B14F-4D97-AF65-F5344CB8AC3E}">
        <p14:creationId xmlns:p14="http://schemas.microsoft.com/office/powerpoint/2010/main" val="3001862777"/>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4"/>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7"/>
            <a:ext cx="160020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6E5042C8-184F-4C46-B5DB-71329AF75729}" type="datetimeFigureOut">
              <a:rPr lang="en-US" smtClean="0"/>
              <a:t>8/31/17</a:t>
            </a:fld>
            <a:endParaRPr lang="en-US"/>
          </a:p>
        </p:txBody>
      </p:sp>
      <p:sp>
        <p:nvSpPr>
          <p:cNvPr id="5" name="Footer Placeholder 4"/>
          <p:cNvSpPr>
            <a:spLocks noGrp="1"/>
          </p:cNvSpPr>
          <p:nvPr>
            <p:ph type="ftr" sz="quarter" idx="3"/>
          </p:nvPr>
        </p:nvSpPr>
        <p:spPr>
          <a:xfrm>
            <a:off x="2343150" y="8475137"/>
            <a:ext cx="2171700"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914900" y="8475137"/>
            <a:ext cx="160020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4265554E-1683-A54A-8E19-9EC266B37BC4}" type="slidenum">
              <a:rPr lang="en-US" smtClean="0"/>
              <a:t>‹#›</a:t>
            </a:fld>
            <a:endParaRPr lang="en-US"/>
          </a:p>
        </p:txBody>
      </p:sp>
    </p:spTree>
    <p:extLst>
      <p:ext uri="{BB962C8B-B14F-4D97-AF65-F5344CB8AC3E}">
        <p14:creationId xmlns:p14="http://schemas.microsoft.com/office/powerpoint/2010/main" val="42440845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42884" rtl="0" eaLnBrk="1" latinLnBrk="0" hangingPunct="1">
        <a:spcBef>
          <a:spcPct val="0"/>
        </a:spcBef>
        <a:buNone/>
        <a:defRPr sz="3300" kern="1200">
          <a:solidFill>
            <a:schemeClr val="tx1"/>
          </a:solidFill>
          <a:latin typeface="+mj-lt"/>
          <a:ea typeface="+mj-ea"/>
          <a:cs typeface="+mj-cs"/>
        </a:defRPr>
      </a:lvl1pPr>
    </p:titleStyle>
    <p:bodyStyle>
      <a:lvl1pPr marL="257162" indent="-257162" algn="l" defTabSz="342884" rtl="0" eaLnBrk="1" latinLnBrk="0" hangingPunct="1">
        <a:spcBef>
          <a:spcPct val="20000"/>
        </a:spcBef>
        <a:buFont typeface="Arial"/>
        <a:buChar char="•"/>
        <a:defRPr sz="2400" kern="1200">
          <a:solidFill>
            <a:schemeClr val="tx1"/>
          </a:solidFill>
          <a:latin typeface="+mn-lt"/>
          <a:ea typeface="+mn-ea"/>
          <a:cs typeface="+mn-cs"/>
        </a:defRPr>
      </a:lvl1pPr>
      <a:lvl2pPr marL="557185" indent="-214303" algn="l" defTabSz="342884" rtl="0" eaLnBrk="1" latinLnBrk="0" hangingPunct="1">
        <a:spcBef>
          <a:spcPct val="20000"/>
        </a:spcBef>
        <a:buFont typeface="Arial"/>
        <a:buChar char="–"/>
        <a:defRPr sz="2100" kern="1200">
          <a:solidFill>
            <a:schemeClr val="tx1"/>
          </a:solidFill>
          <a:latin typeface="+mn-lt"/>
          <a:ea typeface="+mn-ea"/>
          <a:cs typeface="+mn-cs"/>
        </a:defRPr>
      </a:lvl2pPr>
      <a:lvl3pPr marL="857207" indent="-171441" algn="l" defTabSz="342884" rtl="0" eaLnBrk="1" latinLnBrk="0" hangingPunct="1">
        <a:spcBef>
          <a:spcPct val="20000"/>
        </a:spcBef>
        <a:buFont typeface="Arial"/>
        <a:buChar char="•"/>
        <a:defRPr sz="1800" kern="1200">
          <a:solidFill>
            <a:schemeClr val="tx1"/>
          </a:solidFill>
          <a:latin typeface="+mn-lt"/>
          <a:ea typeface="+mn-ea"/>
          <a:cs typeface="+mn-cs"/>
        </a:defRPr>
      </a:lvl3pPr>
      <a:lvl4pPr marL="1200090" indent="-171441" algn="l" defTabSz="342884" rtl="0" eaLnBrk="1" latinLnBrk="0" hangingPunct="1">
        <a:spcBef>
          <a:spcPct val="20000"/>
        </a:spcBef>
        <a:buFont typeface="Arial"/>
        <a:buChar char="–"/>
        <a:defRPr sz="1500" kern="1200">
          <a:solidFill>
            <a:schemeClr val="tx1"/>
          </a:solidFill>
          <a:latin typeface="+mn-lt"/>
          <a:ea typeface="+mn-ea"/>
          <a:cs typeface="+mn-cs"/>
        </a:defRPr>
      </a:lvl4pPr>
      <a:lvl5pPr marL="1542973" indent="-171441" algn="l" defTabSz="342884" rtl="0" eaLnBrk="1" latinLnBrk="0" hangingPunct="1">
        <a:spcBef>
          <a:spcPct val="20000"/>
        </a:spcBef>
        <a:buFont typeface="Arial"/>
        <a:buChar char="»"/>
        <a:defRPr sz="1500" kern="1200">
          <a:solidFill>
            <a:schemeClr val="tx1"/>
          </a:solidFill>
          <a:latin typeface="+mn-lt"/>
          <a:ea typeface="+mn-ea"/>
          <a:cs typeface="+mn-cs"/>
        </a:defRPr>
      </a:lvl5pPr>
      <a:lvl6pPr marL="1885856" indent="-171441" algn="l" defTabSz="342884" rtl="0" eaLnBrk="1" latinLnBrk="0" hangingPunct="1">
        <a:spcBef>
          <a:spcPct val="20000"/>
        </a:spcBef>
        <a:buFont typeface="Arial"/>
        <a:buChar char="•"/>
        <a:defRPr sz="1500" kern="1200">
          <a:solidFill>
            <a:schemeClr val="tx1"/>
          </a:solidFill>
          <a:latin typeface="+mn-lt"/>
          <a:ea typeface="+mn-ea"/>
          <a:cs typeface="+mn-cs"/>
        </a:defRPr>
      </a:lvl6pPr>
      <a:lvl7pPr marL="2228739" indent="-171441" algn="l" defTabSz="342884" rtl="0" eaLnBrk="1" latinLnBrk="0" hangingPunct="1">
        <a:spcBef>
          <a:spcPct val="20000"/>
        </a:spcBef>
        <a:buFont typeface="Arial"/>
        <a:buChar char="•"/>
        <a:defRPr sz="1500" kern="1200">
          <a:solidFill>
            <a:schemeClr val="tx1"/>
          </a:solidFill>
          <a:latin typeface="+mn-lt"/>
          <a:ea typeface="+mn-ea"/>
          <a:cs typeface="+mn-cs"/>
        </a:defRPr>
      </a:lvl7pPr>
      <a:lvl8pPr marL="2571621" indent="-171441" algn="l" defTabSz="342884" rtl="0" eaLnBrk="1" latinLnBrk="0" hangingPunct="1">
        <a:spcBef>
          <a:spcPct val="20000"/>
        </a:spcBef>
        <a:buFont typeface="Arial"/>
        <a:buChar char="•"/>
        <a:defRPr sz="1500" kern="1200">
          <a:solidFill>
            <a:schemeClr val="tx1"/>
          </a:solidFill>
          <a:latin typeface="+mn-lt"/>
          <a:ea typeface="+mn-ea"/>
          <a:cs typeface="+mn-cs"/>
        </a:defRPr>
      </a:lvl8pPr>
      <a:lvl9pPr marL="2914505" indent="-171441" algn="l" defTabSz="342884"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884" rtl="0" eaLnBrk="1" latinLnBrk="0" hangingPunct="1">
        <a:defRPr sz="1350" kern="1200">
          <a:solidFill>
            <a:schemeClr val="tx1"/>
          </a:solidFill>
          <a:latin typeface="+mn-lt"/>
          <a:ea typeface="+mn-ea"/>
          <a:cs typeface="+mn-cs"/>
        </a:defRPr>
      </a:lvl1pPr>
      <a:lvl2pPr marL="342884" algn="l" defTabSz="342884" rtl="0" eaLnBrk="1" latinLnBrk="0" hangingPunct="1">
        <a:defRPr sz="1350" kern="1200">
          <a:solidFill>
            <a:schemeClr val="tx1"/>
          </a:solidFill>
          <a:latin typeface="+mn-lt"/>
          <a:ea typeface="+mn-ea"/>
          <a:cs typeface="+mn-cs"/>
        </a:defRPr>
      </a:lvl2pPr>
      <a:lvl3pPr marL="685766" algn="l" defTabSz="342884" rtl="0" eaLnBrk="1" latinLnBrk="0" hangingPunct="1">
        <a:defRPr sz="1350" kern="1200">
          <a:solidFill>
            <a:schemeClr val="tx1"/>
          </a:solidFill>
          <a:latin typeface="+mn-lt"/>
          <a:ea typeface="+mn-ea"/>
          <a:cs typeface="+mn-cs"/>
        </a:defRPr>
      </a:lvl3pPr>
      <a:lvl4pPr marL="1028649" algn="l" defTabSz="342884" rtl="0" eaLnBrk="1" latinLnBrk="0" hangingPunct="1">
        <a:defRPr sz="1350" kern="1200">
          <a:solidFill>
            <a:schemeClr val="tx1"/>
          </a:solidFill>
          <a:latin typeface="+mn-lt"/>
          <a:ea typeface="+mn-ea"/>
          <a:cs typeface="+mn-cs"/>
        </a:defRPr>
      </a:lvl4pPr>
      <a:lvl5pPr marL="1371532" algn="l" defTabSz="342884" rtl="0" eaLnBrk="1" latinLnBrk="0" hangingPunct="1">
        <a:defRPr sz="1350" kern="1200">
          <a:solidFill>
            <a:schemeClr val="tx1"/>
          </a:solidFill>
          <a:latin typeface="+mn-lt"/>
          <a:ea typeface="+mn-ea"/>
          <a:cs typeface="+mn-cs"/>
        </a:defRPr>
      </a:lvl5pPr>
      <a:lvl6pPr marL="1714415" algn="l" defTabSz="342884" rtl="0" eaLnBrk="1" latinLnBrk="0" hangingPunct="1">
        <a:defRPr sz="1350" kern="1200">
          <a:solidFill>
            <a:schemeClr val="tx1"/>
          </a:solidFill>
          <a:latin typeface="+mn-lt"/>
          <a:ea typeface="+mn-ea"/>
          <a:cs typeface="+mn-cs"/>
        </a:defRPr>
      </a:lvl6pPr>
      <a:lvl7pPr marL="2057297" algn="l" defTabSz="342884" rtl="0" eaLnBrk="1" latinLnBrk="0" hangingPunct="1">
        <a:defRPr sz="1350" kern="1200">
          <a:solidFill>
            <a:schemeClr val="tx1"/>
          </a:solidFill>
          <a:latin typeface="+mn-lt"/>
          <a:ea typeface="+mn-ea"/>
          <a:cs typeface="+mn-cs"/>
        </a:defRPr>
      </a:lvl7pPr>
      <a:lvl8pPr marL="2400180" algn="l" defTabSz="342884" rtl="0" eaLnBrk="1" latinLnBrk="0" hangingPunct="1">
        <a:defRPr sz="1350" kern="1200">
          <a:solidFill>
            <a:schemeClr val="tx1"/>
          </a:solidFill>
          <a:latin typeface="+mn-lt"/>
          <a:ea typeface="+mn-ea"/>
          <a:cs typeface="+mn-cs"/>
        </a:defRPr>
      </a:lvl8pPr>
      <a:lvl9pPr marL="2743064" algn="l" defTabSz="342884"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Straight Connector 4"/>
          <p:cNvCxnSpPr/>
          <p:nvPr/>
        </p:nvCxnSpPr>
        <p:spPr>
          <a:xfrm flipV="1">
            <a:off x="152910" y="1530796"/>
            <a:ext cx="6112751" cy="20558"/>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7" name="Rectangle 6"/>
          <p:cNvSpPr/>
          <p:nvPr/>
        </p:nvSpPr>
        <p:spPr>
          <a:xfrm>
            <a:off x="2976287" y="1462274"/>
            <a:ext cx="520816" cy="178160"/>
          </a:xfrm>
          <a:prstGeom prst="rect">
            <a:avLst/>
          </a:prstGeom>
          <a:solidFill>
            <a:schemeClr val="tx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cxnSp>
        <p:nvCxnSpPr>
          <p:cNvPr id="12" name="Straight Connector 11"/>
          <p:cNvCxnSpPr/>
          <p:nvPr/>
        </p:nvCxnSpPr>
        <p:spPr>
          <a:xfrm>
            <a:off x="2329918" y="1462274"/>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a:off x="1813755" y="1462274"/>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2999300" y="1462274"/>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3622910" y="1462274"/>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3389913" y="1462274"/>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a:off x="868061" y="1462274"/>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a:off x="4534341" y="1462274"/>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5192215" y="1462274"/>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4" name="Straight Connector 23"/>
          <p:cNvCxnSpPr/>
          <p:nvPr/>
        </p:nvCxnSpPr>
        <p:spPr>
          <a:xfrm>
            <a:off x="4835866" y="1462274"/>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5" name="Straight Connector 24"/>
          <p:cNvCxnSpPr/>
          <p:nvPr/>
        </p:nvCxnSpPr>
        <p:spPr>
          <a:xfrm>
            <a:off x="566534" y="1462274"/>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6" name="Straight Connector 25"/>
          <p:cNvCxnSpPr/>
          <p:nvPr/>
        </p:nvCxnSpPr>
        <p:spPr>
          <a:xfrm>
            <a:off x="6213291" y="1460086"/>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27" name="Straight Connector 26"/>
          <p:cNvCxnSpPr/>
          <p:nvPr/>
        </p:nvCxnSpPr>
        <p:spPr>
          <a:xfrm flipV="1">
            <a:off x="152910" y="2275508"/>
            <a:ext cx="6112751" cy="20558"/>
          </a:xfrm>
          <a:prstGeom prst="line">
            <a:avLst/>
          </a:prstGeom>
          <a:ln>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30" name="Straight Connector 29"/>
          <p:cNvCxnSpPr/>
          <p:nvPr/>
        </p:nvCxnSpPr>
        <p:spPr>
          <a:xfrm flipV="1">
            <a:off x="152910" y="2732709"/>
            <a:ext cx="6112751" cy="20558"/>
          </a:xfrm>
          <a:prstGeom prst="line">
            <a:avLst/>
          </a:prstGeom>
          <a:ln>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36" name="Straight Connector 35"/>
          <p:cNvCxnSpPr/>
          <p:nvPr/>
        </p:nvCxnSpPr>
        <p:spPr>
          <a:xfrm flipV="1">
            <a:off x="151543" y="3203441"/>
            <a:ext cx="6112751" cy="20558"/>
          </a:xfrm>
          <a:prstGeom prst="line">
            <a:avLst/>
          </a:prstGeom>
          <a:ln>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58" name="TextBox 57"/>
          <p:cNvSpPr txBox="1"/>
          <p:nvPr/>
        </p:nvSpPr>
        <p:spPr>
          <a:xfrm>
            <a:off x="1453185" y="767714"/>
            <a:ext cx="657616" cy="300082"/>
          </a:xfrm>
          <a:prstGeom prst="rect">
            <a:avLst/>
          </a:prstGeom>
          <a:noFill/>
        </p:spPr>
        <p:txBody>
          <a:bodyPr wrap="none" rtlCol="0">
            <a:spAutoFit/>
          </a:bodyPr>
          <a:lstStyle/>
          <a:p>
            <a:r>
              <a:rPr lang="en-US" sz="1350" i="1" dirty="0" err="1"/>
              <a:t>d_max</a:t>
            </a:r>
            <a:endParaRPr lang="en-US" sz="1350" i="1" dirty="0"/>
          </a:p>
        </p:txBody>
      </p:sp>
      <p:sp>
        <p:nvSpPr>
          <p:cNvPr id="59" name="TextBox 58"/>
          <p:cNvSpPr txBox="1"/>
          <p:nvPr/>
        </p:nvSpPr>
        <p:spPr>
          <a:xfrm>
            <a:off x="2420494" y="1058215"/>
            <a:ext cx="631904" cy="300082"/>
          </a:xfrm>
          <a:prstGeom prst="rect">
            <a:avLst/>
          </a:prstGeom>
          <a:noFill/>
        </p:spPr>
        <p:txBody>
          <a:bodyPr wrap="none" rtlCol="0">
            <a:spAutoFit/>
          </a:bodyPr>
          <a:lstStyle/>
          <a:p>
            <a:r>
              <a:rPr lang="en-US" sz="1350" i="1" dirty="0" err="1"/>
              <a:t>d_min</a:t>
            </a:r>
            <a:endParaRPr lang="en-US" sz="1350" i="1" dirty="0"/>
          </a:p>
        </p:txBody>
      </p:sp>
      <p:sp>
        <p:nvSpPr>
          <p:cNvPr id="60" name="TextBox 59"/>
          <p:cNvSpPr txBox="1"/>
          <p:nvPr/>
        </p:nvSpPr>
        <p:spPr>
          <a:xfrm>
            <a:off x="3507861" y="1060628"/>
            <a:ext cx="631904" cy="300082"/>
          </a:xfrm>
          <a:prstGeom prst="rect">
            <a:avLst/>
          </a:prstGeom>
          <a:noFill/>
        </p:spPr>
        <p:txBody>
          <a:bodyPr wrap="none" rtlCol="0">
            <a:spAutoFit/>
          </a:bodyPr>
          <a:lstStyle/>
          <a:p>
            <a:r>
              <a:rPr lang="en-US" sz="1350" i="1" dirty="0" err="1"/>
              <a:t>d_min</a:t>
            </a:r>
            <a:endParaRPr lang="en-US" sz="1350" i="1" dirty="0"/>
          </a:p>
        </p:txBody>
      </p:sp>
      <p:sp>
        <p:nvSpPr>
          <p:cNvPr id="61" name="TextBox 60"/>
          <p:cNvSpPr txBox="1"/>
          <p:nvPr/>
        </p:nvSpPr>
        <p:spPr>
          <a:xfrm>
            <a:off x="4397500" y="765203"/>
            <a:ext cx="657616" cy="300082"/>
          </a:xfrm>
          <a:prstGeom prst="rect">
            <a:avLst/>
          </a:prstGeom>
          <a:noFill/>
        </p:spPr>
        <p:txBody>
          <a:bodyPr wrap="none" rtlCol="0">
            <a:spAutoFit/>
          </a:bodyPr>
          <a:lstStyle/>
          <a:p>
            <a:r>
              <a:rPr lang="en-US" sz="1350" i="1" dirty="0" err="1"/>
              <a:t>d_max</a:t>
            </a:r>
            <a:endParaRPr lang="en-US" sz="1350" i="1" dirty="0"/>
          </a:p>
        </p:txBody>
      </p:sp>
      <p:sp>
        <p:nvSpPr>
          <p:cNvPr id="62" name="TextBox 61"/>
          <p:cNvSpPr txBox="1"/>
          <p:nvPr/>
        </p:nvSpPr>
        <p:spPr>
          <a:xfrm>
            <a:off x="2520124" y="601052"/>
            <a:ext cx="1452193" cy="300082"/>
          </a:xfrm>
          <a:prstGeom prst="rect">
            <a:avLst/>
          </a:prstGeom>
          <a:noFill/>
        </p:spPr>
        <p:txBody>
          <a:bodyPr wrap="none" rtlCol="0">
            <a:spAutoFit/>
          </a:bodyPr>
          <a:lstStyle/>
          <a:p>
            <a:pPr algn="ctr"/>
            <a:r>
              <a:rPr lang="en-US" sz="1350" dirty="0"/>
              <a:t>annotation center</a:t>
            </a:r>
          </a:p>
        </p:txBody>
      </p:sp>
      <p:sp>
        <p:nvSpPr>
          <p:cNvPr id="63" name="TextBox 62"/>
          <p:cNvSpPr txBox="1"/>
          <p:nvPr/>
        </p:nvSpPr>
        <p:spPr>
          <a:xfrm>
            <a:off x="151542" y="338837"/>
            <a:ext cx="2635017" cy="300082"/>
          </a:xfrm>
          <a:prstGeom prst="rect">
            <a:avLst/>
          </a:prstGeom>
          <a:noFill/>
        </p:spPr>
        <p:txBody>
          <a:bodyPr wrap="none" rtlCol="0">
            <a:spAutoFit/>
          </a:bodyPr>
          <a:lstStyle/>
          <a:p>
            <a:r>
              <a:rPr lang="en-US" sz="1350" dirty="0"/>
              <a:t>(a) MOAT-a: permuted annotations</a:t>
            </a:r>
          </a:p>
        </p:txBody>
      </p:sp>
      <p:sp>
        <p:nvSpPr>
          <p:cNvPr id="64" name="Rectangle 63"/>
          <p:cNvSpPr/>
          <p:nvPr/>
        </p:nvSpPr>
        <p:spPr>
          <a:xfrm>
            <a:off x="1553348" y="2206985"/>
            <a:ext cx="520816" cy="178160"/>
          </a:xfrm>
          <a:prstGeom prst="rect">
            <a:avLst/>
          </a:prstGeom>
          <a:pattFill prst="ltUpDiag">
            <a:fgClr>
              <a:schemeClr val="tx1"/>
            </a:fgClr>
            <a:bgClr>
              <a:prstClr val="white"/>
            </a:bgClr>
          </a:patt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65" name="Rectangle 64"/>
          <p:cNvSpPr/>
          <p:nvPr/>
        </p:nvSpPr>
        <p:spPr>
          <a:xfrm>
            <a:off x="306127" y="2660672"/>
            <a:ext cx="520816" cy="178160"/>
          </a:xfrm>
          <a:prstGeom prst="rect">
            <a:avLst/>
          </a:prstGeom>
          <a:pattFill prst="ltUpDiag">
            <a:fgClr>
              <a:schemeClr val="tx1"/>
            </a:fgClr>
            <a:bgClr>
              <a:prstClr val="white"/>
            </a:bgClr>
          </a:patt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sp>
        <p:nvSpPr>
          <p:cNvPr id="68" name="Rectangle 67"/>
          <p:cNvSpPr/>
          <p:nvPr/>
        </p:nvSpPr>
        <p:spPr>
          <a:xfrm>
            <a:off x="5046938" y="3134918"/>
            <a:ext cx="520816" cy="178160"/>
          </a:xfrm>
          <a:prstGeom prst="rect">
            <a:avLst/>
          </a:prstGeom>
          <a:pattFill prst="ltUpDiag">
            <a:fgClr>
              <a:schemeClr val="tx1"/>
            </a:fgClr>
            <a:bgClr>
              <a:prstClr val="white"/>
            </a:bgClr>
          </a:patt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cxnSp>
        <p:nvCxnSpPr>
          <p:cNvPr id="3" name="Straight Connector 2"/>
          <p:cNvCxnSpPr>
            <a:stCxn id="62" idx="2"/>
          </p:cNvCxnSpPr>
          <p:nvPr/>
        </p:nvCxnSpPr>
        <p:spPr>
          <a:xfrm flipH="1">
            <a:off x="3246220" y="901134"/>
            <a:ext cx="1" cy="1100269"/>
          </a:xfrm>
          <a:prstGeom prst="line">
            <a:avLst/>
          </a:prstGeom>
          <a:ln w="317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0" name="Straight Connector 69"/>
          <p:cNvCxnSpPr/>
          <p:nvPr/>
        </p:nvCxnSpPr>
        <p:spPr>
          <a:xfrm>
            <a:off x="4324358" y="1257387"/>
            <a:ext cx="0" cy="584345"/>
          </a:xfrm>
          <a:prstGeom prst="line">
            <a:avLst/>
          </a:prstGeom>
          <a:ln w="317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1" name="Straight Connector 70"/>
          <p:cNvCxnSpPr/>
          <p:nvPr/>
        </p:nvCxnSpPr>
        <p:spPr>
          <a:xfrm>
            <a:off x="6160666" y="1248903"/>
            <a:ext cx="0" cy="584345"/>
          </a:xfrm>
          <a:prstGeom prst="line">
            <a:avLst/>
          </a:prstGeom>
          <a:ln w="317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6" name="Straight Arrow Connector 5"/>
          <p:cNvCxnSpPr/>
          <p:nvPr/>
        </p:nvCxnSpPr>
        <p:spPr>
          <a:xfrm>
            <a:off x="3246219" y="1335505"/>
            <a:ext cx="1078139" cy="0"/>
          </a:xfrm>
          <a:prstGeom prst="straightConnector1">
            <a:avLst/>
          </a:prstGeom>
          <a:ln w="31750">
            <a:solidFill>
              <a:schemeClr val="tx1"/>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72" name="Straight Connector 71"/>
          <p:cNvCxnSpPr/>
          <p:nvPr/>
        </p:nvCxnSpPr>
        <p:spPr>
          <a:xfrm>
            <a:off x="6160666" y="819102"/>
            <a:ext cx="0" cy="1182301"/>
          </a:xfrm>
          <a:prstGeom prst="line">
            <a:avLst/>
          </a:prstGeom>
          <a:ln w="317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3" name="Straight Arrow Connector 72"/>
          <p:cNvCxnSpPr/>
          <p:nvPr/>
        </p:nvCxnSpPr>
        <p:spPr>
          <a:xfrm>
            <a:off x="3246219" y="1058506"/>
            <a:ext cx="2914448" cy="0"/>
          </a:xfrm>
          <a:prstGeom prst="straightConnector1">
            <a:avLst/>
          </a:prstGeom>
          <a:ln w="31750">
            <a:solidFill>
              <a:schemeClr val="tx1"/>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74" name="Straight Connector 73"/>
          <p:cNvCxnSpPr/>
          <p:nvPr/>
        </p:nvCxnSpPr>
        <p:spPr>
          <a:xfrm>
            <a:off x="2144006" y="1238624"/>
            <a:ext cx="0" cy="584345"/>
          </a:xfrm>
          <a:prstGeom prst="line">
            <a:avLst/>
          </a:prstGeom>
          <a:ln w="317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5" name="Straight Connector 74"/>
          <p:cNvCxnSpPr/>
          <p:nvPr/>
        </p:nvCxnSpPr>
        <p:spPr>
          <a:xfrm>
            <a:off x="303928" y="802173"/>
            <a:ext cx="0" cy="1199229"/>
          </a:xfrm>
          <a:prstGeom prst="line">
            <a:avLst/>
          </a:prstGeom>
          <a:ln w="317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76" name="Straight Arrow Connector 75"/>
          <p:cNvCxnSpPr/>
          <p:nvPr/>
        </p:nvCxnSpPr>
        <p:spPr>
          <a:xfrm>
            <a:off x="2168082" y="1337734"/>
            <a:ext cx="1078139" cy="0"/>
          </a:xfrm>
          <a:prstGeom prst="straightConnector1">
            <a:avLst/>
          </a:prstGeom>
          <a:ln w="31750">
            <a:solidFill>
              <a:schemeClr val="tx1"/>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77" name="Straight Arrow Connector 76"/>
          <p:cNvCxnSpPr/>
          <p:nvPr/>
        </p:nvCxnSpPr>
        <p:spPr>
          <a:xfrm>
            <a:off x="322247" y="1058214"/>
            <a:ext cx="2914448" cy="0"/>
          </a:xfrm>
          <a:prstGeom prst="straightConnector1">
            <a:avLst/>
          </a:prstGeom>
          <a:ln w="31750">
            <a:solidFill>
              <a:schemeClr val="tx1"/>
            </a:solidFill>
            <a:headEnd type="triangle"/>
            <a:tailEnd type="triangle"/>
          </a:ln>
          <a:effectLst/>
        </p:spPr>
        <p:style>
          <a:lnRef idx="2">
            <a:schemeClr val="accent1"/>
          </a:lnRef>
          <a:fillRef idx="0">
            <a:schemeClr val="accent1"/>
          </a:fillRef>
          <a:effectRef idx="1">
            <a:schemeClr val="accent1"/>
          </a:effectRef>
          <a:fontRef idx="minor">
            <a:schemeClr val="tx1"/>
          </a:fontRef>
        </p:style>
      </p:cxnSp>
      <p:cxnSp>
        <p:nvCxnSpPr>
          <p:cNvPr id="78" name="Straight Connector 77"/>
          <p:cNvCxnSpPr/>
          <p:nvPr/>
        </p:nvCxnSpPr>
        <p:spPr>
          <a:xfrm flipV="1">
            <a:off x="151543" y="4675137"/>
            <a:ext cx="6112751" cy="20558"/>
          </a:xfrm>
          <a:prstGeom prst="line">
            <a:avLst/>
          </a:prstGeom>
          <a:ln>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sp>
        <p:nvSpPr>
          <p:cNvPr id="79" name="TextBox 78"/>
          <p:cNvSpPr txBox="1"/>
          <p:nvPr/>
        </p:nvSpPr>
        <p:spPr>
          <a:xfrm>
            <a:off x="161397" y="3347007"/>
            <a:ext cx="2352695" cy="300082"/>
          </a:xfrm>
          <a:prstGeom prst="rect">
            <a:avLst/>
          </a:prstGeom>
          <a:noFill/>
        </p:spPr>
        <p:txBody>
          <a:bodyPr wrap="none" rtlCol="0">
            <a:spAutoFit/>
          </a:bodyPr>
          <a:lstStyle/>
          <a:p>
            <a:r>
              <a:rPr lang="en-US" sz="1350" dirty="0"/>
              <a:t>(b) MOAT-v: permuted variants</a:t>
            </a:r>
          </a:p>
        </p:txBody>
      </p:sp>
      <p:cxnSp>
        <p:nvCxnSpPr>
          <p:cNvPr id="80" name="Straight Connector 79"/>
          <p:cNvCxnSpPr/>
          <p:nvPr/>
        </p:nvCxnSpPr>
        <p:spPr>
          <a:xfrm>
            <a:off x="364236" y="4599760"/>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81" name="Straight Connector 80"/>
          <p:cNvCxnSpPr/>
          <p:nvPr/>
        </p:nvCxnSpPr>
        <p:spPr>
          <a:xfrm>
            <a:off x="1170675" y="4599760"/>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82" name="Straight Connector 81"/>
          <p:cNvCxnSpPr/>
          <p:nvPr/>
        </p:nvCxnSpPr>
        <p:spPr>
          <a:xfrm>
            <a:off x="2061546" y="4600049"/>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a:off x="3158004" y="4599761"/>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84" name="Straight Connector 83"/>
          <p:cNvCxnSpPr/>
          <p:nvPr/>
        </p:nvCxnSpPr>
        <p:spPr>
          <a:xfrm>
            <a:off x="4220197" y="4592909"/>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85" name="Straight Connector 84"/>
          <p:cNvCxnSpPr/>
          <p:nvPr/>
        </p:nvCxnSpPr>
        <p:spPr>
          <a:xfrm>
            <a:off x="4846263" y="4592909"/>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87" name="Straight Connector 86"/>
          <p:cNvCxnSpPr/>
          <p:nvPr/>
        </p:nvCxnSpPr>
        <p:spPr>
          <a:xfrm>
            <a:off x="1625506" y="4599761"/>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88" name="Straight Connector 87"/>
          <p:cNvCxnSpPr/>
          <p:nvPr/>
        </p:nvCxnSpPr>
        <p:spPr>
          <a:xfrm>
            <a:off x="3918672" y="4592909"/>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89" name="Straight Connector 88"/>
          <p:cNvCxnSpPr/>
          <p:nvPr/>
        </p:nvCxnSpPr>
        <p:spPr>
          <a:xfrm>
            <a:off x="5556505" y="4599760"/>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90" name="Straight Connector 89"/>
          <p:cNvCxnSpPr/>
          <p:nvPr/>
        </p:nvCxnSpPr>
        <p:spPr>
          <a:xfrm>
            <a:off x="4397500" y="4596690"/>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91" name="Straight Connector 90"/>
          <p:cNvCxnSpPr/>
          <p:nvPr/>
        </p:nvCxnSpPr>
        <p:spPr>
          <a:xfrm>
            <a:off x="3379752" y="4595384"/>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92" name="Straight Connector 91"/>
          <p:cNvCxnSpPr/>
          <p:nvPr/>
        </p:nvCxnSpPr>
        <p:spPr>
          <a:xfrm flipV="1">
            <a:off x="151543" y="5132339"/>
            <a:ext cx="6112751" cy="20558"/>
          </a:xfrm>
          <a:prstGeom prst="line">
            <a:avLst/>
          </a:prstGeom>
          <a:ln>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93" name="Straight Connector 92"/>
          <p:cNvCxnSpPr/>
          <p:nvPr/>
        </p:nvCxnSpPr>
        <p:spPr>
          <a:xfrm flipV="1">
            <a:off x="151543" y="5630368"/>
            <a:ext cx="6112751" cy="20558"/>
          </a:xfrm>
          <a:prstGeom prst="line">
            <a:avLst/>
          </a:prstGeom>
          <a:ln>
            <a:solidFill>
              <a:schemeClr val="bg1">
                <a:lumMod val="50000"/>
              </a:schemeClr>
            </a:solidFill>
          </a:ln>
          <a:effectLst/>
        </p:spPr>
        <p:style>
          <a:lnRef idx="2">
            <a:schemeClr val="accent1"/>
          </a:lnRef>
          <a:fillRef idx="0">
            <a:schemeClr val="accent1"/>
          </a:fillRef>
          <a:effectRef idx="1">
            <a:schemeClr val="accent1"/>
          </a:effectRef>
          <a:fontRef idx="minor">
            <a:schemeClr val="tx1"/>
          </a:fontRef>
        </p:style>
      </p:cxnSp>
      <p:cxnSp>
        <p:nvCxnSpPr>
          <p:cNvPr id="94" name="Straight Connector 93"/>
          <p:cNvCxnSpPr/>
          <p:nvPr/>
        </p:nvCxnSpPr>
        <p:spPr>
          <a:xfrm>
            <a:off x="732092" y="5063817"/>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95" name="Straight Connector 94"/>
          <p:cNvCxnSpPr/>
          <p:nvPr/>
        </p:nvCxnSpPr>
        <p:spPr>
          <a:xfrm>
            <a:off x="1396818" y="5063818"/>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96" name="Straight Connector 95"/>
          <p:cNvCxnSpPr/>
          <p:nvPr/>
        </p:nvCxnSpPr>
        <p:spPr>
          <a:xfrm>
            <a:off x="2006724" y="5059439"/>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97" name="Straight Connector 96"/>
          <p:cNvCxnSpPr/>
          <p:nvPr/>
        </p:nvCxnSpPr>
        <p:spPr>
          <a:xfrm>
            <a:off x="2776186" y="5059439"/>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98" name="Straight Connector 97"/>
          <p:cNvCxnSpPr/>
          <p:nvPr/>
        </p:nvCxnSpPr>
        <p:spPr>
          <a:xfrm>
            <a:off x="3068916" y="5059439"/>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99" name="Straight Connector 98"/>
          <p:cNvCxnSpPr/>
          <p:nvPr/>
        </p:nvCxnSpPr>
        <p:spPr>
          <a:xfrm>
            <a:off x="3519697" y="5063818"/>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00" name="Straight Connector 99"/>
          <p:cNvCxnSpPr/>
          <p:nvPr/>
        </p:nvCxnSpPr>
        <p:spPr>
          <a:xfrm>
            <a:off x="3690448" y="5063818"/>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01" name="Straight Connector 100"/>
          <p:cNvCxnSpPr/>
          <p:nvPr/>
        </p:nvCxnSpPr>
        <p:spPr>
          <a:xfrm>
            <a:off x="4055729" y="5059439"/>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02" name="Straight Connector 101"/>
          <p:cNvCxnSpPr/>
          <p:nvPr/>
        </p:nvCxnSpPr>
        <p:spPr>
          <a:xfrm>
            <a:off x="4446342" y="5059439"/>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03" name="Straight Connector 102"/>
          <p:cNvCxnSpPr/>
          <p:nvPr/>
        </p:nvCxnSpPr>
        <p:spPr>
          <a:xfrm>
            <a:off x="5239859" y="5059438"/>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04" name="Straight Connector 103"/>
          <p:cNvCxnSpPr/>
          <p:nvPr/>
        </p:nvCxnSpPr>
        <p:spPr>
          <a:xfrm>
            <a:off x="5862942" y="5059438"/>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05" name="Straight Connector 104"/>
          <p:cNvCxnSpPr/>
          <p:nvPr/>
        </p:nvCxnSpPr>
        <p:spPr>
          <a:xfrm>
            <a:off x="442329" y="5561845"/>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06" name="Straight Connector 105"/>
          <p:cNvCxnSpPr/>
          <p:nvPr/>
        </p:nvCxnSpPr>
        <p:spPr>
          <a:xfrm>
            <a:off x="2170351" y="5561845"/>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07" name="Straight Connector 106"/>
          <p:cNvCxnSpPr/>
          <p:nvPr/>
        </p:nvCxnSpPr>
        <p:spPr>
          <a:xfrm>
            <a:off x="504005" y="5561845"/>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08" name="Straight Connector 107"/>
          <p:cNvCxnSpPr/>
          <p:nvPr/>
        </p:nvCxnSpPr>
        <p:spPr>
          <a:xfrm>
            <a:off x="4309285" y="5561845"/>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09" name="Straight Connector 108"/>
          <p:cNvCxnSpPr/>
          <p:nvPr/>
        </p:nvCxnSpPr>
        <p:spPr>
          <a:xfrm>
            <a:off x="5182053" y="5561845"/>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10" name="Straight Connector 109"/>
          <p:cNvCxnSpPr/>
          <p:nvPr/>
        </p:nvCxnSpPr>
        <p:spPr>
          <a:xfrm>
            <a:off x="6097881" y="5561845"/>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11" name="Straight Connector 110"/>
          <p:cNvCxnSpPr/>
          <p:nvPr/>
        </p:nvCxnSpPr>
        <p:spPr>
          <a:xfrm>
            <a:off x="3822115" y="5562200"/>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12" name="Straight Connector 111"/>
          <p:cNvCxnSpPr/>
          <p:nvPr/>
        </p:nvCxnSpPr>
        <p:spPr>
          <a:xfrm>
            <a:off x="5049393" y="5561845"/>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13" name="Straight Connector 112"/>
          <p:cNvCxnSpPr/>
          <p:nvPr/>
        </p:nvCxnSpPr>
        <p:spPr>
          <a:xfrm>
            <a:off x="3994053" y="5561845"/>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14" name="Straight Connector 113"/>
          <p:cNvCxnSpPr/>
          <p:nvPr/>
        </p:nvCxnSpPr>
        <p:spPr>
          <a:xfrm>
            <a:off x="3005950" y="5561845"/>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15" name="Straight Connector 114"/>
          <p:cNvCxnSpPr/>
          <p:nvPr/>
        </p:nvCxnSpPr>
        <p:spPr>
          <a:xfrm>
            <a:off x="1718904" y="5561845"/>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16" name="Straight Connector 115"/>
          <p:cNvCxnSpPr/>
          <p:nvPr/>
        </p:nvCxnSpPr>
        <p:spPr>
          <a:xfrm>
            <a:off x="2980958" y="1652070"/>
            <a:ext cx="3232" cy="1763707"/>
          </a:xfrm>
          <a:prstGeom prst="line">
            <a:avLst/>
          </a:prstGeom>
          <a:ln>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117" name="Straight Connector 116"/>
          <p:cNvCxnSpPr/>
          <p:nvPr/>
        </p:nvCxnSpPr>
        <p:spPr>
          <a:xfrm>
            <a:off x="3494309" y="1643370"/>
            <a:ext cx="4290" cy="1779453"/>
          </a:xfrm>
          <a:prstGeom prst="line">
            <a:avLst/>
          </a:prstGeom>
          <a:ln>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86" name="Straight Connector 85"/>
          <p:cNvCxnSpPr/>
          <p:nvPr/>
        </p:nvCxnSpPr>
        <p:spPr>
          <a:xfrm flipV="1">
            <a:off x="151543" y="4088980"/>
            <a:ext cx="6112751" cy="20558"/>
          </a:xfrm>
          <a:prstGeom prst="line">
            <a:avLst/>
          </a:prstGeom>
          <a:ln>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118" name="Rectangle 117"/>
          <p:cNvSpPr/>
          <p:nvPr/>
        </p:nvSpPr>
        <p:spPr>
          <a:xfrm>
            <a:off x="2974921" y="4020457"/>
            <a:ext cx="520816" cy="178160"/>
          </a:xfrm>
          <a:prstGeom prst="rect">
            <a:avLst/>
          </a:prstGeom>
          <a:solidFill>
            <a:schemeClr val="tx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350"/>
          </a:p>
        </p:txBody>
      </p:sp>
      <p:cxnSp>
        <p:nvCxnSpPr>
          <p:cNvPr id="119" name="Straight Connector 118"/>
          <p:cNvCxnSpPr/>
          <p:nvPr/>
        </p:nvCxnSpPr>
        <p:spPr>
          <a:xfrm>
            <a:off x="2328552" y="4020457"/>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20" name="Straight Connector 119"/>
          <p:cNvCxnSpPr/>
          <p:nvPr/>
        </p:nvCxnSpPr>
        <p:spPr>
          <a:xfrm>
            <a:off x="1812388" y="4020457"/>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21" name="Straight Connector 120"/>
          <p:cNvCxnSpPr/>
          <p:nvPr/>
        </p:nvCxnSpPr>
        <p:spPr>
          <a:xfrm>
            <a:off x="2997933" y="4020457"/>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22" name="Straight Connector 121"/>
          <p:cNvCxnSpPr/>
          <p:nvPr/>
        </p:nvCxnSpPr>
        <p:spPr>
          <a:xfrm>
            <a:off x="3621543" y="4020457"/>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23" name="Straight Connector 122"/>
          <p:cNvCxnSpPr/>
          <p:nvPr/>
        </p:nvCxnSpPr>
        <p:spPr>
          <a:xfrm>
            <a:off x="3388547" y="4020457"/>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24" name="Straight Connector 123"/>
          <p:cNvCxnSpPr/>
          <p:nvPr/>
        </p:nvCxnSpPr>
        <p:spPr>
          <a:xfrm>
            <a:off x="866694" y="4020457"/>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25" name="Straight Connector 124"/>
          <p:cNvCxnSpPr/>
          <p:nvPr/>
        </p:nvCxnSpPr>
        <p:spPr>
          <a:xfrm>
            <a:off x="4532974" y="4020457"/>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26" name="Straight Connector 125"/>
          <p:cNvCxnSpPr/>
          <p:nvPr/>
        </p:nvCxnSpPr>
        <p:spPr>
          <a:xfrm>
            <a:off x="5190849" y="4020457"/>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27" name="Straight Connector 126"/>
          <p:cNvCxnSpPr/>
          <p:nvPr/>
        </p:nvCxnSpPr>
        <p:spPr>
          <a:xfrm>
            <a:off x="4834500" y="4020457"/>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28" name="Straight Connector 127"/>
          <p:cNvCxnSpPr/>
          <p:nvPr/>
        </p:nvCxnSpPr>
        <p:spPr>
          <a:xfrm>
            <a:off x="565167" y="4020457"/>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29" name="Straight Connector 128"/>
          <p:cNvCxnSpPr/>
          <p:nvPr/>
        </p:nvCxnSpPr>
        <p:spPr>
          <a:xfrm>
            <a:off x="6211924" y="4018269"/>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cxnSp>
        <p:nvCxnSpPr>
          <p:cNvPr id="132" name="Straight Connector 131"/>
          <p:cNvCxnSpPr/>
          <p:nvPr/>
        </p:nvCxnSpPr>
        <p:spPr>
          <a:xfrm>
            <a:off x="293079" y="3822448"/>
            <a:ext cx="0" cy="584345"/>
          </a:xfrm>
          <a:prstGeom prst="line">
            <a:avLst/>
          </a:prstGeom>
          <a:ln w="317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33" name="Straight Connector 132"/>
          <p:cNvCxnSpPr/>
          <p:nvPr/>
        </p:nvCxnSpPr>
        <p:spPr>
          <a:xfrm>
            <a:off x="1582974" y="3822448"/>
            <a:ext cx="0" cy="584345"/>
          </a:xfrm>
          <a:prstGeom prst="line">
            <a:avLst/>
          </a:prstGeom>
          <a:ln w="317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34" name="Straight Connector 133"/>
          <p:cNvCxnSpPr/>
          <p:nvPr/>
        </p:nvCxnSpPr>
        <p:spPr>
          <a:xfrm>
            <a:off x="2804105" y="3822448"/>
            <a:ext cx="0" cy="584345"/>
          </a:xfrm>
          <a:prstGeom prst="line">
            <a:avLst/>
          </a:prstGeom>
          <a:ln w="317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35" name="Straight Connector 134"/>
          <p:cNvCxnSpPr/>
          <p:nvPr/>
        </p:nvCxnSpPr>
        <p:spPr>
          <a:xfrm>
            <a:off x="4139765" y="3822448"/>
            <a:ext cx="0" cy="584345"/>
          </a:xfrm>
          <a:prstGeom prst="line">
            <a:avLst/>
          </a:prstGeom>
          <a:ln w="317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36" name="Straight Connector 135"/>
          <p:cNvCxnSpPr/>
          <p:nvPr/>
        </p:nvCxnSpPr>
        <p:spPr>
          <a:xfrm>
            <a:off x="5282391" y="3817365"/>
            <a:ext cx="0" cy="584345"/>
          </a:xfrm>
          <a:prstGeom prst="line">
            <a:avLst/>
          </a:prstGeom>
          <a:ln w="31750">
            <a:solidFill>
              <a:schemeClr val="tx1"/>
            </a:solidFill>
          </a:ln>
          <a:effectLst/>
        </p:spPr>
        <p:style>
          <a:lnRef idx="2">
            <a:schemeClr val="accent1"/>
          </a:lnRef>
          <a:fillRef idx="0">
            <a:schemeClr val="accent1"/>
          </a:fillRef>
          <a:effectRef idx="1">
            <a:schemeClr val="accent1"/>
          </a:effectRef>
          <a:fontRef idx="minor">
            <a:schemeClr val="tx1"/>
          </a:fontRef>
        </p:style>
      </p:cxnSp>
      <p:cxnSp>
        <p:nvCxnSpPr>
          <p:cNvPr id="138" name="Straight Arrow Connector 137"/>
          <p:cNvCxnSpPr/>
          <p:nvPr/>
        </p:nvCxnSpPr>
        <p:spPr>
          <a:xfrm>
            <a:off x="303928" y="3918959"/>
            <a:ext cx="1279046" cy="0"/>
          </a:xfrm>
          <a:prstGeom prst="straightConnector1">
            <a:avLst/>
          </a:prstGeom>
          <a:ln w="31750">
            <a:solidFill>
              <a:schemeClr val="tx1"/>
            </a:solidFill>
            <a:headEnd type="triangle"/>
            <a:tailEnd type="triangle"/>
          </a:ln>
          <a:effectLst/>
        </p:spPr>
        <p:style>
          <a:lnRef idx="2">
            <a:schemeClr val="accent1"/>
          </a:lnRef>
          <a:fillRef idx="0">
            <a:schemeClr val="accent1"/>
          </a:fillRef>
          <a:effectRef idx="1">
            <a:schemeClr val="accent1"/>
          </a:effectRef>
          <a:fontRef idx="minor">
            <a:schemeClr val="tx1"/>
          </a:fontRef>
        </p:style>
      </p:cxnSp>
      <p:sp>
        <p:nvSpPr>
          <p:cNvPr id="139" name="TextBox 138"/>
          <p:cNvSpPr txBox="1"/>
          <p:nvPr/>
        </p:nvSpPr>
        <p:spPr>
          <a:xfrm>
            <a:off x="461304" y="3666445"/>
            <a:ext cx="1042273" cy="300082"/>
          </a:xfrm>
          <a:prstGeom prst="rect">
            <a:avLst/>
          </a:prstGeom>
          <a:noFill/>
        </p:spPr>
        <p:txBody>
          <a:bodyPr wrap="none" rtlCol="0">
            <a:spAutoFit/>
          </a:bodyPr>
          <a:lstStyle/>
          <a:p>
            <a:r>
              <a:rPr lang="en-US" sz="1350" dirty="0" smtClean="0"/>
              <a:t>bin width </a:t>
            </a:r>
            <a:r>
              <a:rPr lang="en-US" sz="1350" i="1" dirty="0" smtClean="0"/>
              <a:t>W</a:t>
            </a:r>
            <a:endParaRPr lang="en-US" sz="1350" i="1" dirty="0"/>
          </a:p>
        </p:txBody>
      </p:sp>
      <p:cxnSp>
        <p:nvCxnSpPr>
          <p:cNvPr id="140" name="Straight Connector 139"/>
          <p:cNvCxnSpPr/>
          <p:nvPr/>
        </p:nvCxnSpPr>
        <p:spPr>
          <a:xfrm>
            <a:off x="5044584" y="5063817"/>
            <a:ext cx="0" cy="178160"/>
          </a:xfrm>
          <a:prstGeom prst="line">
            <a:avLst/>
          </a:prstGeom>
          <a:ln>
            <a:solidFill>
              <a:schemeClr val="bg1">
                <a:lumMod val="65000"/>
              </a:schemeClr>
            </a:solidFill>
          </a:ln>
          <a:effectLst/>
        </p:spPr>
        <p:style>
          <a:lnRef idx="2">
            <a:schemeClr val="accent1"/>
          </a:lnRef>
          <a:fillRef idx="0">
            <a:schemeClr val="accent1"/>
          </a:fillRef>
          <a:effectRef idx="1">
            <a:schemeClr val="accent1"/>
          </a:effectRef>
          <a:fontRef idx="minor">
            <a:schemeClr val="tx1"/>
          </a:fontRef>
        </p:style>
      </p:cxnSp>
      <p:sp>
        <p:nvSpPr>
          <p:cNvPr id="204" name="Content Placeholder 2"/>
          <p:cNvSpPr txBox="1">
            <a:spLocks/>
          </p:cNvSpPr>
          <p:nvPr/>
        </p:nvSpPr>
        <p:spPr>
          <a:xfrm>
            <a:off x="151542" y="6199781"/>
            <a:ext cx="10515600" cy="4351338"/>
          </a:xfrm>
          <a:prstGeom prst="rect">
            <a:avLst/>
          </a:prstGeom>
        </p:spPr>
        <p:txBody>
          <a:bodyPr>
            <a:normAutofit/>
          </a:bodyPr>
          <a:lstStyle>
            <a:lvl1pPr marL="257162" indent="-257162" algn="l" defTabSz="342884" rtl="0" eaLnBrk="1" latinLnBrk="0" hangingPunct="1">
              <a:spcBef>
                <a:spcPct val="20000"/>
              </a:spcBef>
              <a:buFont typeface="Arial"/>
              <a:buChar char="•"/>
              <a:defRPr sz="2400" kern="1200">
                <a:solidFill>
                  <a:schemeClr val="tx1"/>
                </a:solidFill>
                <a:latin typeface="+mn-lt"/>
                <a:ea typeface="+mn-ea"/>
                <a:cs typeface="+mn-cs"/>
              </a:defRPr>
            </a:lvl1pPr>
            <a:lvl2pPr marL="557185" indent="-214303" algn="l" defTabSz="342884" rtl="0" eaLnBrk="1" latinLnBrk="0" hangingPunct="1">
              <a:spcBef>
                <a:spcPct val="20000"/>
              </a:spcBef>
              <a:buFont typeface="Arial"/>
              <a:buChar char="–"/>
              <a:defRPr sz="2100" kern="1200">
                <a:solidFill>
                  <a:schemeClr val="tx1"/>
                </a:solidFill>
                <a:latin typeface="+mn-lt"/>
                <a:ea typeface="+mn-ea"/>
                <a:cs typeface="+mn-cs"/>
              </a:defRPr>
            </a:lvl2pPr>
            <a:lvl3pPr marL="857207" indent="-171441" algn="l" defTabSz="342884" rtl="0" eaLnBrk="1" latinLnBrk="0" hangingPunct="1">
              <a:spcBef>
                <a:spcPct val="20000"/>
              </a:spcBef>
              <a:buFont typeface="Arial"/>
              <a:buChar char="•"/>
              <a:defRPr sz="1800" kern="1200">
                <a:solidFill>
                  <a:schemeClr val="tx1"/>
                </a:solidFill>
                <a:latin typeface="+mn-lt"/>
                <a:ea typeface="+mn-ea"/>
                <a:cs typeface="+mn-cs"/>
              </a:defRPr>
            </a:lvl3pPr>
            <a:lvl4pPr marL="1200090" indent="-171441" algn="l" defTabSz="342884" rtl="0" eaLnBrk="1" latinLnBrk="0" hangingPunct="1">
              <a:spcBef>
                <a:spcPct val="20000"/>
              </a:spcBef>
              <a:buFont typeface="Arial"/>
              <a:buChar char="–"/>
              <a:defRPr sz="1500" kern="1200">
                <a:solidFill>
                  <a:schemeClr val="tx1"/>
                </a:solidFill>
                <a:latin typeface="+mn-lt"/>
                <a:ea typeface="+mn-ea"/>
                <a:cs typeface="+mn-cs"/>
              </a:defRPr>
            </a:lvl4pPr>
            <a:lvl5pPr marL="1542973" indent="-171441" algn="l" defTabSz="342884" rtl="0" eaLnBrk="1" latinLnBrk="0" hangingPunct="1">
              <a:spcBef>
                <a:spcPct val="20000"/>
              </a:spcBef>
              <a:buFont typeface="Arial"/>
              <a:buChar char="»"/>
              <a:defRPr sz="1500" kern="1200">
                <a:solidFill>
                  <a:schemeClr val="tx1"/>
                </a:solidFill>
                <a:latin typeface="+mn-lt"/>
                <a:ea typeface="+mn-ea"/>
                <a:cs typeface="+mn-cs"/>
              </a:defRPr>
            </a:lvl5pPr>
            <a:lvl6pPr marL="1885856" indent="-171441" algn="l" defTabSz="342884" rtl="0" eaLnBrk="1" latinLnBrk="0" hangingPunct="1">
              <a:spcBef>
                <a:spcPct val="20000"/>
              </a:spcBef>
              <a:buFont typeface="Arial"/>
              <a:buChar char="•"/>
              <a:defRPr sz="1500" kern="1200">
                <a:solidFill>
                  <a:schemeClr val="tx1"/>
                </a:solidFill>
                <a:latin typeface="+mn-lt"/>
                <a:ea typeface="+mn-ea"/>
                <a:cs typeface="+mn-cs"/>
              </a:defRPr>
            </a:lvl6pPr>
            <a:lvl7pPr marL="2228739" indent="-171441" algn="l" defTabSz="342884" rtl="0" eaLnBrk="1" latinLnBrk="0" hangingPunct="1">
              <a:spcBef>
                <a:spcPct val="20000"/>
              </a:spcBef>
              <a:buFont typeface="Arial"/>
              <a:buChar char="•"/>
              <a:defRPr sz="1500" kern="1200">
                <a:solidFill>
                  <a:schemeClr val="tx1"/>
                </a:solidFill>
                <a:latin typeface="+mn-lt"/>
                <a:ea typeface="+mn-ea"/>
                <a:cs typeface="+mn-cs"/>
              </a:defRPr>
            </a:lvl7pPr>
            <a:lvl8pPr marL="2571621" indent="-171441" algn="l" defTabSz="342884" rtl="0" eaLnBrk="1" latinLnBrk="0" hangingPunct="1">
              <a:spcBef>
                <a:spcPct val="20000"/>
              </a:spcBef>
              <a:buFont typeface="Arial"/>
              <a:buChar char="•"/>
              <a:defRPr sz="1500" kern="1200">
                <a:solidFill>
                  <a:schemeClr val="tx1"/>
                </a:solidFill>
                <a:latin typeface="+mn-lt"/>
                <a:ea typeface="+mn-ea"/>
                <a:cs typeface="+mn-cs"/>
              </a:defRPr>
            </a:lvl8pPr>
            <a:lvl9pPr marL="2914505" indent="-171441" algn="l" defTabSz="342884" rtl="0" eaLnBrk="1" latinLnBrk="0" hangingPunct="1">
              <a:spcBef>
                <a:spcPct val="20000"/>
              </a:spcBef>
              <a:buFont typeface="Arial"/>
              <a:buChar char="•"/>
              <a:defRPr sz="1500" kern="1200">
                <a:solidFill>
                  <a:schemeClr val="tx1"/>
                </a:solidFill>
                <a:latin typeface="+mn-lt"/>
                <a:ea typeface="+mn-ea"/>
                <a:cs typeface="+mn-cs"/>
              </a:defRPr>
            </a:lvl9pPr>
          </a:lstStyle>
          <a:p>
            <a:pPr marL="0" indent="0">
              <a:buFont typeface="Arial"/>
              <a:buNone/>
            </a:pPr>
            <a:r>
              <a:rPr lang="en-US" sz="1350" dirty="0" smtClean="0"/>
              <a:t>Whole genome binning</a:t>
            </a:r>
            <a:endParaRPr lang="en-US" sz="1350" dirty="0" smtClean="0"/>
          </a:p>
          <a:p>
            <a:pPr marL="0" indent="0">
              <a:buFont typeface="Arial"/>
              <a:buNone/>
            </a:pPr>
            <a:endParaRPr lang="en-US" sz="1350" dirty="0" smtClean="0"/>
          </a:p>
        </p:txBody>
      </p:sp>
      <p:grpSp>
        <p:nvGrpSpPr>
          <p:cNvPr id="205" name="Group 204"/>
          <p:cNvGrpSpPr/>
          <p:nvPr/>
        </p:nvGrpSpPr>
        <p:grpSpPr>
          <a:xfrm>
            <a:off x="94079" y="6507142"/>
            <a:ext cx="6276553" cy="203277"/>
            <a:chOff x="628650" y="2656466"/>
            <a:chExt cx="6875132" cy="222663"/>
          </a:xfrm>
        </p:grpSpPr>
        <p:sp>
          <p:nvSpPr>
            <p:cNvPr id="206" name="Rectangle 205"/>
            <p:cNvSpPr/>
            <p:nvPr/>
          </p:nvSpPr>
          <p:spPr>
            <a:xfrm>
              <a:off x="628650" y="2656467"/>
              <a:ext cx="1138294" cy="222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7" name="Rectangle 206"/>
            <p:cNvSpPr/>
            <p:nvPr/>
          </p:nvSpPr>
          <p:spPr>
            <a:xfrm>
              <a:off x="1778286" y="2656466"/>
              <a:ext cx="1138294" cy="222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208" name="Rectangle 207"/>
            <p:cNvSpPr/>
            <p:nvPr/>
          </p:nvSpPr>
          <p:spPr>
            <a:xfrm>
              <a:off x="2916580" y="2656466"/>
              <a:ext cx="1138294" cy="222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09" name="Rectangle 208"/>
            <p:cNvSpPr/>
            <p:nvPr/>
          </p:nvSpPr>
          <p:spPr>
            <a:xfrm>
              <a:off x="4066216" y="2656466"/>
              <a:ext cx="1138294" cy="222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210" name="Rectangle 209"/>
            <p:cNvSpPr/>
            <p:nvPr/>
          </p:nvSpPr>
          <p:spPr>
            <a:xfrm>
              <a:off x="5215852" y="2656466"/>
              <a:ext cx="1138294" cy="222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211" name="Rectangle 210"/>
            <p:cNvSpPr/>
            <p:nvPr/>
          </p:nvSpPr>
          <p:spPr>
            <a:xfrm>
              <a:off x="6365488" y="2656466"/>
              <a:ext cx="1138294" cy="222662"/>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grpSp>
      <p:grpSp>
        <p:nvGrpSpPr>
          <p:cNvPr id="212" name="Group 211"/>
          <p:cNvGrpSpPr/>
          <p:nvPr/>
        </p:nvGrpSpPr>
        <p:grpSpPr>
          <a:xfrm>
            <a:off x="94079" y="7049833"/>
            <a:ext cx="6276553" cy="203277"/>
            <a:chOff x="628650" y="3375883"/>
            <a:chExt cx="6875132" cy="222663"/>
          </a:xfrm>
        </p:grpSpPr>
        <p:sp>
          <p:nvSpPr>
            <p:cNvPr id="213" name="Rectangle 212"/>
            <p:cNvSpPr/>
            <p:nvPr/>
          </p:nvSpPr>
          <p:spPr>
            <a:xfrm>
              <a:off x="628650" y="3375884"/>
              <a:ext cx="1138294" cy="222662"/>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14" name="Rectangle 213"/>
            <p:cNvSpPr/>
            <p:nvPr/>
          </p:nvSpPr>
          <p:spPr>
            <a:xfrm>
              <a:off x="1778286" y="3375883"/>
              <a:ext cx="1138294" cy="222662"/>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215" name="Rectangle 214"/>
            <p:cNvSpPr/>
            <p:nvPr/>
          </p:nvSpPr>
          <p:spPr>
            <a:xfrm>
              <a:off x="2916580" y="3375883"/>
              <a:ext cx="1138294" cy="222662"/>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216" name="Rectangle 215"/>
            <p:cNvSpPr/>
            <p:nvPr/>
          </p:nvSpPr>
          <p:spPr>
            <a:xfrm>
              <a:off x="4066216" y="3375883"/>
              <a:ext cx="1138294" cy="222662"/>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217" name="Rectangle 216"/>
            <p:cNvSpPr/>
            <p:nvPr/>
          </p:nvSpPr>
          <p:spPr>
            <a:xfrm>
              <a:off x="5215852" y="3375883"/>
              <a:ext cx="1138294" cy="222662"/>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218" name="Rectangle 217"/>
            <p:cNvSpPr/>
            <p:nvPr/>
          </p:nvSpPr>
          <p:spPr>
            <a:xfrm>
              <a:off x="6365488" y="3375883"/>
              <a:ext cx="1138294" cy="222662"/>
            </a:xfrm>
            <a:prstGeom prst="rect">
              <a:avLst/>
            </a:prstGeom>
            <a:solidFill>
              <a:schemeClr val="accent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grpSp>
      <p:sp>
        <p:nvSpPr>
          <p:cNvPr id="220" name="Rectangle 219"/>
          <p:cNvSpPr/>
          <p:nvPr/>
        </p:nvSpPr>
        <p:spPr>
          <a:xfrm>
            <a:off x="98578" y="7606881"/>
            <a:ext cx="1038444" cy="2031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1" name="Rectangle 220"/>
          <p:cNvSpPr/>
          <p:nvPr/>
        </p:nvSpPr>
        <p:spPr>
          <a:xfrm>
            <a:off x="1147369" y="7606880"/>
            <a:ext cx="1038444" cy="2031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222" name="Rectangle 221"/>
          <p:cNvSpPr/>
          <p:nvPr/>
        </p:nvSpPr>
        <p:spPr>
          <a:xfrm>
            <a:off x="2185814" y="7606880"/>
            <a:ext cx="1038444" cy="2031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23" name="Rectangle 222"/>
          <p:cNvSpPr/>
          <p:nvPr/>
        </p:nvSpPr>
        <p:spPr>
          <a:xfrm>
            <a:off x="3234605" y="7606880"/>
            <a:ext cx="1038444" cy="2031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224" name="Rectangle 223"/>
          <p:cNvSpPr/>
          <p:nvPr/>
        </p:nvSpPr>
        <p:spPr>
          <a:xfrm>
            <a:off x="4283396" y="7606880"/>
            <a:ext cx="1038444" cy="2031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225" name="Rectangle 224"/>
          <p:cNvSpPr/>
          <p:nvPr/>
        </p:nvSpPr>
        <p:spPr>
          <a:xfrm>
            <a:off x="5332188" y="7606880"/>
            <a:ext cx="1038444" cy="2031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cxnSp>
        <p:nvCxnSpPr>
          <p:cNvPr id="226" name="Straight Connector 225"/>
          <p:cNvCxnSpPr/>
          <p:nvPr/>
        </p:nvCxnSpPr>
        <p:spPr>
          <a:xfrm>
            <a:off x="283205" y="7512682"/>
            <a:ext cx="0" cy="397468"/>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27" name="Straight Connector 226"/>
          <p:cNvCxnSpPr/>
          <p:nvPr/>
        </p:nvCxnSpPr>
        <p:spPr>
          <a:xfrm>
            <a:off x="1417947" y="7512682"/>
            <a:ext cx="0" cy="397468"/>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28" name="Straight Connector 227"/>
          <p:cNvCxnSpPr/>
          <p:nvPr/>
        </p:nvCxnSpPr>
        <p:spPr>
          <a:xfrm>
            <a:off x="1969985" y="7512682"/>
            <a:ext cx="0" cy="397468"/>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29" name="Straight Connector 228"/>
          <p:cNvCxnSpPr/>
          <p:nvPr/>
        </p:nvCxnSpPr>
        <p:spPr>
          <a:xfrm>
            <a:off x="5954618" y="7516816"/>
            <a:ext cx="0" cy="397468"/>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30" name="Straight Connector 229"/>
          <p:cNvCxnSpPr/>
          <p:nvPr/>
        </p:nvCxnSpPr>
        <p:spPr>
          <a:xfrm>
            <a:off x="5748201" y="7516816"/>
            <a:ext cx="0" cy="397468"/>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31" name="Straight Connector 230"/>
          <p:cNvCxnSpPr/>
          <p:nvPr/>
        </p:nvCxnSpPr>
        <p:spPr>
          <a:xfrm>
            <a:off x="3486249" y="7516816"/>
            <a:ext cx="0" cy="397468"/>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32" name="Straight Connector 231"/>
          <p:cNvCxnSpPr/>
          <p:nvPr/>
        </p:nvCxnSpPr>
        <p:spPr>
          <a:xfrm>
            <a:off x="3714424" y="7516816"/>
            <a:ext cx="0" cy="397468"/>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33" name="Straight Connector 232"/>
          <p:cNvCxnSpPr/>
          <p:nvPr/>
        </p:nvCxnSpPr>
        <p:spPr>
          <a:xfrm>
            <a:off x="3615788" y="7516816"/>
            <a:ext cx="0" cy="397468"/>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34" name="Straight Connector 233"/>
          <p:cNvCxnSpPr/>
          <p:nvPr/>
        </p:nvCxnSpPr>
        <p:spPr>
          <a:xfrm>
            <a:off x="4119251" y="7516816"/>
            <a:ext cx="0" cy="397468"/>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35" name="Straight Connector 234"/>
          <p:cNvCxnSpPr/>
          <p:nvPr/>
        </p:nvCxnSpPr>
        <p:spPr>
          <a:xfrm>
            <a:off x="3931712" y="7517089"/>
            <a:ext cx="0" cy="397468"/>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36" name="Straight Connector 235"/>
          <p:cNvCxnSpPr/>
          <p:nvPr/>
        </p:nvCxnSpPr>
        <p:spPr>
          <a:xfrm>
            <a:off x="5186524" y="7517089"/>
            <a:ext cx="0" cy="397468"/>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37" name="Straight Connector 236"/>
          <p:cNvCxnSpPr/>
          <p:nvPr/>
        </p:nvCxnSpPr>
        <p:spPr>
          <a:xfrm>
            <a:off x="4531440" y="7517089"/>
            <a:ext cx="0" cy="397468"/>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38" name="Straight Connector 237"/>
          <p:cNvCxnSpPr/>
          <p:nvPr/>
        </p:nvCxnSpPr>
        <p:spPr>
          <a:xfrm>
            <a:off x="5068756" y="7517089"/>
            <a:ext cx="0" cy="397468"/>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39" name="Straight Connector 238"/>
          <p:cNvCxnSpPr/>
          <p:nvPr/>
        </p:nvCxnSpPr>
        <p:spPr>
          <a:xfrm>
            <a:off x="4435753" y="7517089"/>
            <a:ext cx="0" cy="397468"/>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40" name="Straight Connector 239"/>
          <p:cNvCxnSpPr/>
          <p:nvPr/>
        </p:nvCxnSpPr>
        <p:spPr>
          <a:xfrm>
            <a:off x="4693755" y="7517089"/>
            <a:ext cx="0" cy="397468"/>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41" name="Straight Connector 240"/>
          <p:cNvCxnSpPr/>
          <p:nvPr/>
        </p:nvCxnSpPr>
        <p:spPr>
          <a:xfrm>
            <a:off x="4840580" y="7510273"/>
            <a:ext cx="0" cy="397468"/>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42" name="Straight Connector 241"/>
          <p:cNvCxnSpPr/>
          <p:nvPr/>
        </p:nvCxnSpPr>
        <p:spPr>
          <a:xfrm>
            <a:off x="4950795" y="7510273"/>
            <a:ext cx="0" cy="397468"/>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44" name="Rectangle 243"/>
          <p:cNvSpPr/>
          <p:nvPr/>
        </p:nvSpPr>
        <p:spPr>
          <a:xfrm>
            <a:off x="98573" y="8191094"/>
            <a:ext cx="1038445" cy="2031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45" name="Rectangle 244"/>
          <p:cNvSpPr/>
          <p:nvPr/>
        </p:nvSpPr>
        <p:spPr>
          <a:xfrm>
            <a:off x="1147365" y="8191093"/>
            <a:ext cx="1038445" cy="2031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chemeClr val="tx1"/>
              </a:solidFill>
            </a:endParaRPr>
          </a:p>
        </p:txBody>
      </p:sp>
      <p:sp>
        <p:nvSpPr>
          <p:cNvPr id="246" name="Rectangle 245"/>
          <p:cNvSpPr/>
          <p:nvPr/>
        </p:nvSpPr>
        <p:spPr>
          <a:xfrm>
            <a:off x="2185810" y="8191093"/>
            <a:ext cx="1038445" cy="2031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
        <p:nvSpPr>
          <p:cNvPr id="247" name="Rectangle 246"/>
          <p:cNvSpPr/>
          <p:nvPr/>
        </p:nvSpPr>
        <p:spPr>
          <a:xfrm>
            <a:off x="3234603" y="8191093"/>
            <a:ext cx="1038445" cy="2031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248" name="Rectangle 247"/>
          <p:cNvSpPr/>
          <p:nvPr/>
        </p:nvSpPr>
        <p:spPr>
          <a:xfrm>
            <a:off x="4283395" y="8191093"/>
            <a:ext cx="1038445" cy="2031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sp>
        <p:nvSpPr>
          <p:cNvPr id="249" name="Rectangle 248"/>
          <p:cNvSpPr/>
          <p:nvPr/>
        </p:nvSpPr>
        <p:spPr>
          <a:xfrm>
            <a:off x="5332187" y="8191093"/>
            <a:ext cx="1038445" cy="203131"/>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solidFill>
                <a:srgbClr val="FF0000"/>
              </a:solidFill>
            </a:endParaRPr>
          </a:p>
        </p:txBody>
      </p:sp>
      <p:cxnSp>
        <p:nvCxnSpPr>
          <p:cNvPr id="250" name="Straight Connector 249"/>
          <p:cNvCxnSpPr/>
          <p:nvPr/>
        </p:nvCxnSpPr>
        <p:spPr>
          <a:xfrm>
            <a:off x="2605664" y="8092066"/>
            <a:ext cx="0" cy="397469"/>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51" name="Straight Connector 250"/>
          <p:cNvCxnSpPr/>
          <p:nvPr/>
        </p:nvCxnSpPr>
        <p:spPr>
          <a:xfrm>
            <a:off x="1574867" y="8094483"/>
            <a:ext cx="0" cy="397469"/>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52" name="Straight Connector 251"/>
          <p:cNvCxnSpPr/>
          <p:nvPr/>
        </p:nvCxnSpPr>
        <p:spPr>
          <a:xfrm>
            <a:off x="5868676" y="8092072"/>
            <a:ext cx="0" cy="397469"/>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53" name="Straight Connector 252"/>
          <p:cNvCxnSpPr/>
          <p:nvPr/>
        </p:nvCxnSpPr>
        <p:spPr>
          <a:xfrm>
            <a:off x="6176737" y="8094214"/>
            <a:ext cx="0" cy="397469"/>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54" name="Straight Connector 253"/>
          <p:cNvCxnSpPr/>
          <p:nvPr/>
        </p:nvCxnSpPr>
        <p:spPr>
          <a:xfrm>
            <a:off x="5538969" y="8092833"/>
            <a:ext cx="0" cy="397469"/>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55" name="Straight Connector 254"/>
          <p:cNvCxnSpPr/>
          <p:nvPr/>
        </p:nvCxnSpPr>
        <p:spPr>
          <a:xfrm>
            <a:off x="3433939" y="8093941"/>
            <a:ext cx="0" cy="397469"/>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56" name="Straight Connector 255"/>
          <p:cNvCxnSpPr/>
          <p:nvPr/>
        </p:nvCxnSpPr>
        <p:spPr>
          <a:xfrm>
            <a:off x="4216576" y="8097315"/>
            <a:ext cx="0" cy="397469"/>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57" name="Straight Connector 256"/>
          <p:cNvCxnSpPr/>
          <p:nvPr/>
        </p:nvCxnSpPr>
        <p:spPr>
          <a:xfrm>
            <a:off x="3773637" y="8094214"/>
            <a:ext cx="0" cy="397469"/>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58" name="Straight Connector 257"/>
          <p:cNvCxnSpPr/>
          <p:nvPr/>
        </p:nvCxnSpPr>
        <p:spPr>
          <a:xfrm>
            <a:off x="3345094" y="8097928"/>
            <a:ext cx="0" cy="397469"/>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59" name="Straight Connector 258"/>
          <p:cNvCxnSpPr/>
          <p:nvPr/>
        </p:nvCxnSpPr>
        <p:spPr>
          <a:xfrm>
            <a:off x="3931710" y="8094214"/>
            <a:ext cx="0" cy="397469"/>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60" name="Straight Connector 259"/>
          <p:cNvCxnSpPr/>
          <p:nvPr/>
        </p:nvCxnSpPr>
        <p:spPr>
          <a:xfrm>
            <a:off x="5238830" y="8094214"/>
            <a:ext cx="0" cy="397469"/>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61" name="Straight Connector 260"/>
          <p:cNvCxnSpPr/>
          <p:nvPr/>
        </p:nvCxnSpPr>
        <p:spPr>
          <a:xfrm>
            <a:off x="4353592" y="8097587"/>
            <a:ext cx="0" cy="397469"/>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62" name="Straight Connector 261"/>
          <p:cNvCxnSpPr/>
          <p:nvPr/>
        </p:nvCxnSpPr>
        <p:spPr>
          <a:xfrm>
            <a:off x="4566601" y="8097587"/>
            <a:ext cx="0" cy="397469"/>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63" name="Straight Connector 262"/>
          <p:cNvCxnSpPr/>
          <p:nvPr/>
        </p:nvCxnSpPr>
        <p:spPr>
          <a:xfrm>
            <a:off x="4006827" y="8094214"/>
            <a:ext cx="0" cy="397469"/>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64" name="Straight Connector 263"/>
          <p:cNvCxnSpPr/>
          <p:nvPr/>
        </p:nvCxnSpPr>
        <p:spPr>
          <a:xfrm>
            <a:off x="4620522" y="8097587"/>
            <a:ext cx="0" cy="397469"/>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65" name="Straight Connector 264"/>
          <p:cNvCxnSpPr/>
          <p:nvPr/>
        </p:nvCxnSpPr>
        <p:spPr>
          <a:xfrm>
            <a:off x="4788272" y="8097858"/>
            <a:ext cx="0" cy="397469"/>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266" name="Straight Connector 265"/>
          <p:cNvCxnSpPr/>
          <p:nvPr/>
        </p:nvCxnSpPr>
        <p:spPr>
          <a:xfrm>
            <a:off x="4678794" y="8097858"/>
            <a:ext cx="0" cy="397469"/>
          </a:xfrm>
          <a:prstGeom prst="line">
            <a:avLst/>
          </a:prstGeom>
          <a:ln w="1905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sp>
        <p:nvSpPr>
          <p:cNvPr id="267" name="TextBox 266"/>
          <p:cNvSpPr txBox="1"/>
          <p:nvPr/>
        </p:nvSpPr>
        <p:spPr>
          <a:xfrm>
            <a:off x="151542" y="5932550"/>
            <a:ext cx="2811282" cy="300082"/>
          </a:xfrm>
          <a:prstGeom prst="rect">
            <a:avLst/>
          </a:prstGeom>
          <a:noFill/>
        </p:spPr>
        <p:txBody>
          <a:bodyPr wrap="none" rtlCol="0">
            <a:spAutoFit/>
          </a:bodyPr>
          <a:lstStyle/>
          <a:p>
            <a:r>
              <a:rPr lang="en-US" sz="1350" dirty="0" smtClean="0"/>
              <a:t>(c) MOAT-s: somatic variant simulator</a:t>
            </a:r>
            <a:endParaRPr lang="en-US" sz="1350" dirty="0"/>
          </a:p>
        </p:txBody>
      </p:sp>
      <p:sp>
        <p:nvSpPr>
          <p:cNvPr id="15" name="TextBox 14"/>
          <p:cNvSpPr txBox="1"/>
          <p:nvPr/>
        </p:nvSpPr>
        <p:spPr>
          <a:xfrm>
            <a:off x="156730" y="7264913"/>
            <a:ext cx="1796774" cy="300082"/>
          </a:xfrm>
          <a:prstGeom prst="rect">
            <a:avLst/>
          </a:prstGeom>
          <a:noFill/>
        </p:spPr>
        <p:txBody>
          <a:bodyPr wrap="none" rtlCol="0">
            <a:spAutoFit/>
          </a:bodyPr>
          <a:lstStyle/>
          <a:p>
            <a:r>
              <a:rPr lang="en-US" sz="1350" dirty="0" smtClean="0"/>
              <a:t>Tri-nucleotide indexing</a:t>
            </a:r>
            <a:endParaRPr lang="en-US" sz="1350" dirty="0"/>
          </a:p>
        </p:txBody>
      </p:sp>
      <p:sp>
        <p:nvSpPr>
          <p:cNvPr id="16" name="TextBox 15"/>
          <p:cNvSpPr txBox="1"/>
          <p:nvPr/>
        </p:nvSpPr>
        <p:spPr>
          <a:xfrm>
            <a:off x="157810" y="7857157"/>
            <a:ext cx="1402243" cy="300082"/>
          </a:xfrm>
          <a:prstGeom prst="rect">
            <a:avLst/>
          </a:prstGeom>
          <a:noFill/>
        </p:spPr>
        <p:txBody>
          <a:bodyPr wrap="none" rtlCol="0">
            <a:spAutoFit/>
          </a:bodyPr>
          <a:lstStyle/>
          <a:p>
            <a:r>
              <a:rPr lang="en-US" sz="1350" dirty="0" smtClean="0"/>
              <a:t>Shuffling variants</a:t>
            </a:r>
            <a:endParaRPr lang="en-US" sz="1350" dirty="0"/>
          </a:p>
        </p:txBody>
      </p:sp>
      <p:sp>
        <p:nvSpPr>
          <p:cNvPr id="28" name="TextBox 27"/>
          <p:cNvSpPr txBox="1"/>
          <p:nvPr/>
        </p:nvSpPr>
        <p:spPr>
          <a:xfrm>
            <a:off x="151051" y="6748232"/>
            <a:ext cx="4706481" cy="300082"/>
          </a:xfrm>
          <a:prstGeom prst="rect">
            <a:avLst/>
          </a:prstGeom>
          <a:noFill/>
        </p:spPr>
        <p:txBody>
          <a:bodyPr wrap="none" rtlCol="0">
            <a:spAutoFit/>
          </a:bodyPr>
          <a:lstStyle/>
          <a:p>
            <a:r>
              <a:rPr lang="en-US" sz="1350" dirty="0" smtClean="0"/>
              <a:t>Marking equivalence classes (bins with </a:t>
            </a:r>
            <a:r>
              <a:rPr lang="en-US" sz="1350" dirty="0"/>
              <a:t>similar covariate </a:t>
            </a:r>
            <a:r>
              <a:rPr lang="en-US" sz="1350" dirty="0" smtClean="0"/>
              <a:t>vectors)</a:t>
            </a:r>
            <a:endParaRPr lang="en-US" sz="1350" dirty="0"/>
          </a:p>
        </p:txBody>
      </p:sp>
      <p:cxnSp>
        <p:nvCxnSpPr>
          <p:cNvPr id="268" name="Straight Connector 267"/>
          <p:cNvCxnSpPr/>
          <p:nvPr/>
        </p:nvCxnSpPr>
        <p:spPr>
          <a:xfrm>
            <a:off x="2984837" y="4208053"/>
            <a:ext cx="3232" cy="1763707"/>
          </a:xfrm>
          <a:prstGeom prst="line">
            <a:avLst/>
          </a:prstGeom>
          <a:ln>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cxnSp>
        <p:nvCxnSpPr>
          <p:cNvPr id="269" name="Straight Connector 268"/>
          <p:cNvCxnSpPr/>
          <p:nvPr/>
        </p:nvCxnSpPr>
        <p:spPr>
          <a:xfrm>
            <a:off x="3498188" y="4199353"/>
            <a:ext cx="4290" cy="1779453"/>
          </a:xfrm>
          <a:prstGeom prst="line">
            <a:avLst/>
          </a:prstGeom>
          <a:ln>
            <a:solidFill>
              <a:schemeClr val="tx1"/>
            </a:solidFill>
            <a:prstDash val="dash"/>
          </a:ln>
          <a:effectLst/>
        </p:spPr>
        <p:style>
          <a:lnRef idx="2">
            <a:schemeClr val="accent1"/>
          </a:lnRef>
          <a:fillRef idx="0">
            <a:schemeClr val="accent1"/>
          </a:fillRef>
          <a:effectRef idx="1">
            <a:schemeClr val="accent1"/>
          </a:effectRef>
          <a:fontRef idx="minor">
            <a:schemeClr val="tx1"/>
          </a:fontRef>
        </p:style>
      </p:cxnSp>
      <p:sp>
        <p:nvSpPr>
          <p:cNvPr id="2" name="TextBox 1"/>
          <p:cNvSpPr txBox="1"/>
          <p:nvPr/>
        </p:nvSpPr>
        <p:spPr>
          <a:xfrm>
            <a:off x="6320560" y="1285483"/>
            <a:ext cx="343364" cy="369332"/>
          </a:xfrm>
          <a:prstGeom prst="rect">
            <a:avLst/>
          </a:prstGeom>
          <a:noFill/>
        </p:spPr>
        <p:txBody>
          <a:bodyPr wrap="none" rtlCol="0">
            <a:spAutoFit/>
          </a:bodyPr>
          <a:lstStyle/>
          <a:p>
            <a:r>
              <a:rPr lang="mr-IN" dirty="0" smtClean="0"/>
              <a:t>…</a:t>
            </a:r>
            <a:endParaRPr lang="en-US" dirty="0"/>
          </a:p>
        </p:txBody>
      </p:sp>
      <p:sp>
        <p:nvSpPr>
          <p:cNvPr id="167" name="TextBox 166"/>
          <p:cNvSpPr txBox="1"/>
          <p:nvPr/>
        </p:nvSpPr>
        <p:spPr>
          <a:xfrm>
            <a:off x="6320560" y="3849354"/>
            <a:ext cx="343364" cy="369332"/>
          </a:xfrm>
          <a:prstGeom prst="rect">
            <a:avLst/>
          </a:prstGeom>
          <a:noFill/>
        </p:spPr>
        <p:txBody>
          <a:bodyPr wrap="none" rtlCol="0">
            <a:spAutoFit/>
          </a:bodyPr>
          <a:lstStyle/>
          <a:p>
            <a:r>
              <a:rPr lang="mr-IN" dirty="0" smtClean="0"/>
              <a:t>…</a:t>
            </a:r>
            <a:endParaRPr lang="en-US" dirty="0"/>
          </a:p>
        </p:txBody>
      </p:sp>
      <p:sp>
        <p:nvSpPr>
          <p:cNvPr id="168" name="TextBox 167"/>
          <p:cNvSpPr txBox="1"/>
          <p:nvPr/>
        </p:nvSpPr>
        <p:spPr>
          <a:xfrm>
            <a:off x="6356584" y="6362525"/>
            <a:ext cx="343364" cy="369332"/>
          </a:xfrm>
          <a:prstGeom prst="rect">
            <a:avLst/>
          </a:prstGeom>
          <a:noFill/>
        </p:spPr>
        <p:txBody>
          <a:bodyPr wrap="none" rtlCol="0">
            <a:spAutoFit/>
          </a:bodyPr>
          <a:lstStyle/>
          <a:p>
            <a:r>
              <a:rPr lang="mr-IN" dirty="0" smtClean="0"/>
              <a:t>…</a:t>
            </a:r>
            <a:endParaRPr lang="en-US" dirty="0"/>
          </a:p>
        </p:txBody>
      </p:sp>
      <p:sp>
        <p:nvSpPr>
          <p:cNvPr id="169" name="TextBox 168"/>
          <p:cNvSpPr txBox="1"/>
          <p:nvPr/>
        </p:nvSpPr>
        <p:spPr>
          <a:xfrm>
            <a:off x="6356584" y="6909056"/>
            <a:ext cx="343364" cy="369332"/>
          </a:xfrm>
          <a:prstGeom prst="rect">
            <a:avLst/>
          </a:prstGeom>
          <a:noFill/>
        </p:spPr>
        <p:txBody>
          <a:bodyPr wrap="none" rtlCol="0">
            <a:spAutoFit/>
          </a:bodyPr>
          <a:lstStyle/>
          <a:p>
            <a:r>
              <a:rPr lang="mr-IN" smtClean="0"/>
              <a:t>…</a:t>
            </a:r>
            <a:endParaRPr lang="en-US" dirty="0"/>
          </a:p>
        </p:txBody>
      </p:sp>
      <p:sp>
        <p:nvSpPr>
          <p:cNvPr id="170" name="TextBox 169"/>
          <p:cNvSpPr txBox="1"/>
          <p:nvPr/>
        </p:nvSpPr>
        <p:spPr>
          <a:xfrm>
            <a:off x="6346846" y="7470791"/>
            <a:ext cx="343364" cy="369332"/>
          </a:xfrm>
          <a:prstGeom prst="rect">
            <a:avLst/>
          </a:prstGeom>
          <a:noFill/>
        </p:spPr>
        <p:txBody>
          <a:bodyPr wrap="none" rtlCol="0">
            <a:spAutoFit/>
          </a:bodyPr>
          <a:lstStyle/>
          <a:p>
            <a:r>
              <a:rPr lang="mr-IN" dirty="0" smtClean="0"/>
              <a:t>…</a:t>
            </a:r>
            <a:endParaRPr lang="en-US" dirty="0"/>
          </a:p>
        </p:txBody>
      </p:sp>
      <p:sp>
        <p:nvSpPr>
          <p:cNvPr id="171" name="TextBox 170"/>
          <p:cNvSpPr txBox="1"/>
          <p:nvPr/>
        </p:nvSpPr>
        <p:spPr>
          <a:xfrm>
            <a:off x="6352036" y="8040948"/>
            <a:ext cx="343364" cy="369332"/>
          </a:xfrm>
          <a:prstGeom prst="rect">
            <a:avLst/>
          </a:prstGeom>
          <a:noFill/>
        </p:spPr>
        <p:txBody>
          <a:bodyPr wrap="none" rtlCol="0">
            <a:spAutoFit/>
          </a:bodyPr>
          <a:lstStyle/>
          <a:p>
            <a:r>
              <a:rPr lang="mr-IN" smtClean="0"/>
              <a:t>…</a:t>
            </a:r>
            <a:endParaRPr lang="en-US" dirty="0"/>
          </a:p>
        </p:txBody>
      </p:sp>
      <p:cxnSp>
        <p:nvCxnSpPr>
          <p:cNvPr id="10" name="Straight Arrow Connector 9"/>
          <p:cNvCxnSpPr/>
          <p:nvPr/>
        </p:nvCxnSpPr>
        <p:spPr>
          <a:xfrm flipH="1">
            <a:off x="1471678" y="3625823"/>
            <a:ext cx="1565339" cy="169397"/>
          </a:xfrm>
          <a:prstGeom prst="straightConnector1">
            <a:avLst/>
          </a:prstGeom>
          <a:ln>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11" name="TextBox 10"/>
          <p:cNvSpPr txBox="1"/>
          <p:nvPr/>
        </p:nvSpPr>
        <p:spPr>
          <a:xfrm>
            <a:off x="2990920" y="3465886"/>
            <a:ext cx="1670009" cy="300082"/>
          </a:xfrm>
          <a:prstGeom prst="rect">
            <a:avLst/>
          </a:prstGeom>
          <a:noFill/>
        </p:spPr>
        <p:txBody>
          <a:bodyPr wrap="none" rtlCol="0">
            <a:spAutoFit/>
          </a:bodyPr>
          <a:lstStyle/>
          <a:p>
            <a:r>
              <a:rPr lang="en-US" sz="1350" dirty="0" smtClean="0"/>
              <a:t>where W ≈ 2*</a:t>
            </a:r>
            <a:r>
              <a:rPr lang="en-US" sz="1350" i="1" dirty="0" err="1" smtClean="0"/>
              <a:t>d_max</a:t>
            </a:r>
            <a:endParaRPr lang="en-US" sz="1350" i="1" dirty="0"/>
          </a:p>
        </p:txBody>
      </p:sp>
    </p:spTree>
    <p:extLst>
      <p:ext uri="{BB962C8B-B14F-4D97-AF65-F5344CB8AC3E}">
        <p14:creationId xmlns:p14="http://schemas.microsoft.com/office/powerpoint/2010/main" val="218108515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4097</TotalTime>
  <Words>209</Words>
  <Application>Microsoft Macintosh PowerPoint</Application>
  <PresentationFormat>Letter Paper (8.5x11 in)</PresentationFormat>
  <Paragraphs>22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Mangal</vt:lpstr>
      <vt:lpstr>Arial</vt:lpstr>
      <vt:lpstr>Office Theme</vt:lpstr>
      <vt:lpstr>PowerPoint Presentation</vt:lpstr>
    </vt:vector>
  </TitlesOfParts>
  <Company>The Lochovskys</Company>
  <LinksUpToDate>false</LinksUpToDate>
  <SharedDoc>false</SharedDoc>
  <HyperlinksChanged>false</HyperlinksChanged>
  <AppVersion>15.0037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Lucas Lochovsky</dc:creator>
  <cp:lastModifiedBy>Lucas Lochovsky</cp:lastModifiedBy>
  <cp:revision>114</cp:revision>
  <dcterms:created xsi:type="dcterms:W3CDTF">2016-03-09T19:03:12Z</dcterms:created>
  <dcterms:modified xsi:type="dcterms:W3CDTF">2017-09-02T19:38:26Z</dcterms:modified>
</cp:coreProperties>
</file>