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81" r:id="rId23"/>
    <p:sldId id="279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5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8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FD8A0-1E98-9B42-808C-02CEFC874A94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9BA91-C8EA-124E-BA39-79A20453D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3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72356-1153-154F-A351-15C7084B67C4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6DFE-198E-CC4E-B2AC-8208CE15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1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2706-DB74-4F4B-822C-2F5DFB902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3EB4-E0F2-184D-926E-7CB1A61DFFA2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05E5-6411-2A47-A0C1-62DCD2038EC2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C4E2-C3A5-2E4D-AFDA-9437FD3EAF7D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02B5-15B1-1441-9CB3-FB153997C8EE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C6F5-3D4E-D14B-AC4F-700989780473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D37-D762-3A4F-AD6C-A55978E08968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B883-3533-1242-A404-1B302FFF829C}" type="datetime1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DF5A-BBA7-4042-9A39-2D6E50E0FD63}" type="datetime1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3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801-548C-4C4A-91AC-6922C8FB94EF}" type="datetime1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4917-E691-7649-B315-326899B2503F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71FA-686C-0F45-AB07-DE15ACD51858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1BA0-E3C5-8A49-915E-DC5DF4AFC061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9104-F7DF-544E-A6F3-E3851657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9.emf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20.emf"/><Relationship Id="rId7" Type="http://schemas.openxmlformats.org/officeDocument/2006/relationships/image" Target="../media/image22.png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3.emf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Private information leakage in functional genomics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Gamze</a:t>
            </a:r>
            <a:r>
              <a:rPr lang="en-US" dirty="0" smtClean="0"/>
              <a:t> </a:t>
            </a:r>
            <a:r>
              <a:rPr lang="en-US" dirty="0" err="1" smtClean="0"/>
              <a:t>Gursoy</a:t>
            </a:r>
            <a:endParaRPr lang="en-US" dirty="0" smtClean="0"/>
          </a:p>
          <a:p>
            <a:r>
              <a:rPr lang="en-US" dirty="0" smtClean="0"/>
              <a:t>August 29,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38323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Hi-C provides more information than WGS in short </a:t>
            </a:r>
            <a:r>
              <a:rPr lang="en-US" sz="2500" dirty="0" err="1" smtClean="0"/>
              <a:t>coverages</a:t>
            </a:r>
            <a:endParaRPr lang="en-US" sz="2500" dirty="0"/>
          </a:p>
        </p:txBody>
      </p:sp>
      <p:pic>
        <p:nvPicPr>
          <p:cNvPr id="5" name="Picture 4" descr="s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5" y="854364"/>
            <a:ext cx="7114032" cy="533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38323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Hi-C provides more information than WGS in short </a:t>
            </a:r>
            <a:r>
              <a:rPr lang="en-US" sz="2500" dirty="0" err="1" smtClean="0"/>
              <a:t>coverages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3307" y="681511"/>
            <a:ext cx="914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between the gold standard (1k genome SNVs) and the SNVs from the experiments</a:t>
            </a:r>
          </a:p>
          <a:p>
            <a:r>
              <a:rPr lang="en-US" dirty="0" smtClean="0"/>
              <a:t> at every coverage also shows how close the genotypes from experiments to the real genotypes</a:t>
            </a:r>
          </a:p>
        </p:txBody>
      </p:sp>
      <p:pic>
        <p:nvPicPr>
          <p:cNvPr id="6" name="Picture 5" descr="diff(1kg-exp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1327842"/>
            <a:ext cx="7112000" cy="533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4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3"/>
            <a:ext cx="8229600" cy="1143000"/>
          </a:xfrm>
        </p:spPr>
        <p:txBody>
          <a:bodyPr/>
          <a:lstStyle/>
          <a:p>
            <a:r>
              <a:rPr lang="en-US" dirty="0" smtClean="0"/>
              <a:t>First gap fold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183"/>
            <a:ext cx="8229600" cy="5290271"/>
          </a:xfrm>
        </p:spPr>
        <p:txBody>
          <a:bodyPr/>
          <a:lstStyle/>
          <a:p>
            <a:r>
              <a:rPr lang="en-US" dirty="0" smtClean="0"/>
              <a:t>Measure to show how well we can identify the individual from a panel of individuals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11505"/>
              </p:ext>
            </p:extLst>
          </p:nvPr>
        </p:nvGraphicFramePr>
        <p:xfrm>
          <a:off x="-210271" y="2587625"/>
          <a:ext cx="4859616" cy="79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Document" r:id="rId3" imgW="5486400" imgH="736600" progId="Word.Document.12">
                  <p:embed/>
                </p:oleObj>
              </mc:Choice>
              <mc:Fallback>
                <p:oleObj name="Document" r:id="rId3" imgW="5486400" imgH="73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0271" y="2587625"/>
                        <a:ext cx="4859616" cy="795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95160"/>
              </p:ext>
            </p:extLst>
          </p:nvPr>
        </p:nvGraphicFramePr>
        <p:xfrm>
          <a:off x="-740641" y="3079750"/>
          <a:ext cx="48593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" r:id="rId5" imgW="5486400" imgH="558800" progId="Word.Document.12">
                  <p:embed/>
                </p:oleObj>
              </mc:Choice>
              <mc:Fallback>
                <p:oleObj name="Document" r:id="rId5" imgW="5486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40641" y="3079750"/>
                        <a:ext cx="485933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WGS_700m_boxplo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3" y="2363931"/>
            <a:ext cx="5160818" cy="3870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1411" y="289508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d_1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92775" y="2805545"/>
            <a:ext cx="366047" cy="274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91034" y="469848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d_2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03818" y="4964545"/>
            <a:ext cx="588818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38503"/>
              </p:ext>
            </p:extLst>
          </p:nvPr>
        </p:nvGraphicFramePr>
        <p:xfrm>
          <a:off x="-659823" y="3579380"/>
          <a:ext cx="48593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Document" r:id="rId8" imgW="5486400" imgH="558800" progId="Word.Document.12">
                  <p:embed/>
                </p:oleObj>
              </mc:Choice>
              <mc:Fallback>
                <p:oleObj name="Document" r:id="rId8" imgW="5486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659823" y="3579380"/>
                        <a:ext cx="485933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4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274"/>
            <a:ext cx="9144000" cy="5281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09" y="438727"/>
            <a:ext cx="827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Hi-C identifies individuals better than WGS at low </a:t>
            </a:r>
            <a:r>
              <a:rPr lang="en-US" dirty="0" err="1" smtClean="0"/>
              <a:t>coverages</a:t>
            </a:r>
            <a:r>
              <a:rPr lang="en-US" dirty="0" smtClean="0"/>
              <a:t>, equally at high </a:t>
            </a:r>
            <a:r>
              <a:rPr lang="en-US" dirty="0" err="1" smtClean="0"/>
              <a:t>coverages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3 Hi-C experiments together</a:t>
            </a:r>
            <a:endParaRPr lang="en-US" dirty="0"/>
          </a:p>
        </p:txBody>
      </p:sp>
      <p:pic>
        <p:nvPicPr>
          <p:cNvPr id="5" name="Picture 4" descr="barPlot-hicVSw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924221"/>
            <a:ext cx="7631545" cy="59337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08183"/>
          </a:xfrm>
        </p:spPr>
        <p:txBody>
          <a:bodyPr>
            <a:normAutofit fontScale="90000"/>
          </a:bodyPr>
          <a:lstStyle/>
          <a:p>
            <a:r>
              <a:rPr lang="en-US" sz="2500" dirty="0" smtClean="0"/>
              <a:t>How does RNA-</a:t>
            </a:r>
            <a:r>
              <a:rPr lang="en-US" sz="2500" dirty="0" err="1" smtClean="0"/>
              <a:t>seq</a:t>
            </a:r>
            <a:r>
              <a:rPr lang="en-US" sz="2500" dirty="0" smtClean="0"/>
              <a:t> fit into this picture?</a:t>
            </a:r>
            <a:br>
              <a:rPr lang="en-US" sz="2500" dirty="0" smtClean="0"/>
            </a:br>
            <a:r>
              <a:rPr lang="en-US" sz="2500" dirty="0" smtClean="0"/>
              <a:t>Answer: poorly!</a:t>
            </a:r>
            <a:endParaRPr lang="en-US" sz="2500" dirty="0"/>
          </a:p>
        </p:txBody>
      </p:sp>
      <p:pic>
        <p:nvPicPr>
          <p:cNvPr id="4" name="Picture 3" descr="WGSvsHicvsRNA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5" y="808182"/>
            <a:ext cx="6615546" cy="3462276"/>
          </a:xfrm>
          <a:prstGeom prst="rect">
            <a:avLst/>
          </a:prstGeom>
        </p:spPr>
      </p:pic>
      <p:pic>
        <p:nvPicPr>
          <p:cNvPr id="6" name="Picture 5" descr="WGSvsHicvsRNAseq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27" y="4270458"/>
            <a:ext cx="4964544" cy="25982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0818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Tough still can identify NA12878 even at low </a:t>
            </a:r>
            <a:r>
              <a:rPr lang="en-US" sz="2500" dirty="0" err="1" smtClean="0"/>
              <a:t>coverages</a:t>
            </a:r>
            <a:r>
              <a:rPr lang="en-US" sz="2500" dirty="0" smtClean="0"/>
              <a:t>!</a:t>
            </a:r>
            <a:endParaRPr lang="en-US" sz="2500" dirty="0"/>
          </a:p>
        </p:txBody>
      </p:sp>
      <p:pic>
        <p:nvPicPr>
          <p:cNvPr id="5" name="Picture 4" descr="d12_wRNA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890"/>
            <a:ext cx="9144000" cy="48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7251" y="1395224"/>
            <a:ext cx="212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gap fold change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c1pe1VSrnaSeq_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555"/>
            <a:ext cx="9144000" cy="5575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Which one of the assays does better SNV calling in the </a:t>
            </a:r>
            <a:r>
              <a:rPr lang="en-US" sz="2500" dirty="0" err="1" smtClean="0"/>
              <a:t>transcriptome</a:t>
            </a:r>
            <a:r>
              <a:rPr lang="en-US" sz="2500" dirty="0" smtClean="0"/>
              <a:t>?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026" y="-100598"/>
            <a:ext cx="8229600" cy="1143000"/>
          </a:xfrm>
        </p:spPr>
        <p:txBody>
          <a:bodyPr/>
          <a:lstStyle/>
          <a:p>
            <a:r>
              <a:rPr lang="en-US" dirty="0" smtClean="0"/>
              <a:t>More Data: </a:t>
            </a:r>
            <a:r>
              <a:rPr lang="en-US" dirty="0" err="1" smtClean="0"/>
              <a:t>ChIP-Seq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84048"/>
              </p:ext>
            </p:extLst>
          </p:nvPr>
        </p:nvGraphicFramePr>
        <p:xfrm>
          <a:off x="1535546" y="1088593"/>
          <a:ext cx="5984586" cy="4825370"/>
        </p:xfrm>
        <a:graphic>
          <a:graphicData uri="http://schemas.openxmlformats.org/drawingml/2006/table">
            <a:tbl>
              <a:tblPr/>
              <a:tblGrid>
                <a:gridCol w="1266260"/>
                <a:gridCol w="1386856"/>
                <a:gridCol w="1432080"/>
                <a:gridCol w="1899390"/>
              </a:tblGrid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Sequencing length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coverage 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42,763,056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1,539,470,016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HDGF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41,626,373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4,204,263,673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25,652,682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2,590,920,882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CTCF-Snyder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25,463,397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916,682,292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20,221,959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727,990,524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JUND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18,701,295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673,246,620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rnap2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17,677,527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636,390,972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H3K79me2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16,073,184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578,634,624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H3K36me3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15,239,685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777,223,935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H2AFZ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14,724,790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530,092,440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H3K9me3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14,049,420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505,779,120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CTCF-Broad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11,026,086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562,330,386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rnap2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10,428,778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375,436,008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H3K27ac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10,410,928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530,957,328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9,815,194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500,574,894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H4K20me1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9,757,368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497,625,768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H3K27me3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8,454,639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431,186,589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H3K9ac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7,981,456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407,054,256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CTCF-Iyer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7,614,943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266,523,005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rnap2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7,516,461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270,592,596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PBX3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6,119,046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220,285,656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mod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1"/>
            <a:ext cx="7458364" cy="4340146"/>
          </a:xfrm>
          <a:prstGeom prst="rect">
            <a:avLst/>
          </a:prstGeom>
        </p:spPr>
      </p:pic>
      <p:pic>
        <p:nvPicPr>
          <p:cNvPr id="7" name="Picture 6" descr="hismod-all-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27" y="4235504"/>
            <a:ext cx="4248727" cy="24724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How can we quantify the information leakage in functional genomics data (Hi-C, </a:t>
            </a:r>
            <a:r>
              <a:rPr lang="en-US" dirty="0" err="1" smtClean="0"/>
              <a:t>ChIP-Seq</a:t>
            </a:r>
            <a:r>
              <a:rPr lang="en-US" dirty="0" smtClean="0"/>
              <a:t>, RNA-</a:t>
            </a:r>
            <a:r>
              <a:rPr lang="en-US" dirty="0" err="1" smtClean="0"/>
              <a:t>Seq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Is the leaked information enough to identify an individual in a population of individuals?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NA12878 is vulnerable even at the lowest coverage</a:t>
            </a:r>
            <a:endParaRPr lang="en-US" dirty="0"/>
          </a:p>
        </p:txBody>
      </p:sp>
      <p:pic>
        <p:nvPicPr>
          <p:cNvPr id="5" name="Picture 4" descr="d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846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plot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897"/>
            <a:ext cx="8229600" cy="608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46"/>
            <a:ext cx="8229600" cy="695181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Putting together all the functional genomics data at their highest coverage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P_depth_ch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205"/>
            <a:ext cx="4572000" cy="1582887"/>
          </a:xfrm>
          <a:prstGeom prst="rect">
            <a:avLst/>
          </a:prstGeom>
        </p:spPr>
      </p:pic>
      <p:pic>
        <p:nvPicPr>
          <p:cNvPr id="5" name="Picture 4" descr="mispredict_depth_ch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2406"/>
            <a:ext cx="4572000" cy="1614686"/>
          </a:xfrm>
          <a:prstGeom prst="rect">
            <a:avLst/>
          </a:prstGeom>
        </p:spPr>
      </p:pic>
      <p:pic>
        <p:nvPicPr>
          <p:cNvPr id="6" name="Picture 5" descr="predict_depth_ch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094"/>
            <a:ext cx="4572000" cy="1551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1091" y="1048517"/>
            <a:ext cx="110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 of FPs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127" y="1038650"/>
            <a:ext cx="234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 of SNVs missed by Hi-C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364"/>
          </a:xfrm>
        </p:spPr>
        <p:txBody>
          <a:bodyPr>
            <a:noAutofit/>
          </a:bodyPr>
          <a:lstStyle/>
          <a:p>
            <a:r>
              <a:rPr lang="en-US" sz="2500" dirty="0" smtClean="0"/>
              <a:t>Depth analysis on </a:t>
            </a:r>
            <a:r>
              <a:rPr lang="en-US" sz="2500" dirty="0" smtClean="0">
                <a:solidFill>
                  <a:srgbClr val="FF0000"/>
                </a:solidFill>
              </a:rPr>
              <a:t>Chr1</a:t>
            </a:r>
            <a:r>
              <a:rPr lang="en-US" sz="2500" dirty="0" smtClean="0"/>
              <a:t> for Hi-C exp1 PE1 and WGS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546" y="273627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ean=16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44127" y="2736272"/>
            <a:ext cx="94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ean=4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7546" y="4851399"/>
            <a:ext cx="94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ean=9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9636" y="3596307"/>
            <a:ext cx="4421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Hi-C missed SNVs have relatively low depth than the captured SNVs</a:t>
            </a:r>
          </a:p>
          <a:p>
            <a:r>
              <a:rPr lang="en-US" dirty="0"/>
              <a:t>	</a:t>
            </a:r>
            <a:r>
              <a:rPr lang="en-US" dirty="0" smtClean="0"/>
              <a:t>* misrepresentation</a:t>
            </a:r>
          </a:p>
          <a:p>
            <a:r>
              <a:rPr lang="en-US" dirty="0" smtClean="0"/>
              <a:t>* Hi-C FPs have relatively high depth than the captured SNVs</a:t>
            </a:r>
          </a:p>
          <a:p>
            <a:r>
              <a:rPr lang="en-US" dirty="0"/>
              <a:t>	</a:t>
            </a:r>
            <a:r>
              <a:rPr lang="en-US" dirty="0" smtClean="0"/>
              <a:t>* overrepresentation</a:t>
            </a:r>
          </a:p>
          <a:p>
            <a:r>
              <a:rPr lang="en-US" dirty="0"/>
              <a:t>	</a:t>
            </a:r>
            <a:r>
              <a:rPr lang="en-US" dirty="0" smtClean="0"/>
              <a:t>* also contains misrepresented bps 	  	   detected as false positive </a:t>
            </a:r>
            <a:r>
              <a:rPr lang="en-US" dirty="0" err="1" smtClean="0"/>
              <a:t>indels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7748"/>
            <a:ext cx="8229600" cy="8799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Hi-C does better 10X SNV calling compared to WGS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3311"/>
            <a:ext cx="8229600" cy="893618"/>
          </a:xfrm>
        </p:spPr>
        <p:txBody>
          <a:bodyPr/>
          <a:lstStyle/>
          <a:p>
            <a:r>
              <a:rPr lang="en-US" dirty="0" smtClean="0"/>
              <a:t>ENC-002 (1K2DA) transverse colon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56595"/>
              </p:ext>
            </p:extLst>
          </p:nvPr>
        </p:nvGraphicFramePr>
        <p:xfrm>
          <a:off x="457200" y="4620174"/>
          <a:ext cx="3759200" cy="1173480"/>
        </p:xfrm>
        <a:graphic>
          <a:graphicData uri="http://schemas.openxmlformats.org/drawingml/2006/table">
            <a:tbl>
              <a:tblPr/>
              <a:tblGrid>
                <a:gridCol w="2019300"/>
                <a:gridCol w="173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# of gold standard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4,467,330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SNVs called from Hi-C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4,154,507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Hi-C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3,666,194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985,924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5364" y="4151808"/>
            <a:ext cx="220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 Standard = WGS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45735"/>
              </p:ext>
            </p:extLst>
          </p:nvPr>
        </p:nvGraphicFramePr>
        <p:xfrm>
          <a:off x="4839855" y="4640797"/>
          <a:ext cx="3759200" cy="1173480"/>
        </p:xfrm>
        <a:graphic>
          <a:graphicData uri="http://schemas.openxmlformats.org/drawingml/2006/table">
            <a:tbl>
              <a:tblPr/>
              <a:tblGrid>
                <a:gridCol w="2019300"/>
                <a:gridCol w="173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# of gold standard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4,334,605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SNVs called from Hi-C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4,154,507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Hi-C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3,650,755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503,752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8855" y="4151808"/>
            <a:ext cx="210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 Standard = 10X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545" y="5433292"/>
            <a:ext cx="8739910" cy="38098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88151" y="115455"/>
            <a:ext cx="2740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EN-</a:t>
            </a:r>
            <a:r>
              <a:rPr lang="en-US" sz="4000" dirty="0" err="1" smtClean="0"/>
              <a:t>TEx</a:t>
            </a:r>
            <a:r>
              <a:rPr lang="en-US" sz="4000" dirty="0" smtClean="0"/>
              <a:t>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642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Muscle+Colon</a:t>
            </a:r>
            <a:r>
              <a:rPr lang="en-US" dirty="0" smtClean="0"/>
              <a:t> Hi-C does better capturing Colon SNVs then Colon Hi-C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10X SNVs for colon!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08513"/>
              </p:ext>
            </p:extLst>
          </p:nvPr>
        </p:nvGraphicFramePr>
        <p:xfrm>
          <a:off x="262082" y="2502895"/>
          <a:ext cx="3859645" cy="1173480"/>
        </p:xfrm>
        <a:graphic>
          <a:graphicData uri="http://schemas.openxmlformats.org/drawingml/2006/table">
            <a:tbl>
              <a:tblPr/>
              <a:tblGrid>
                <a:gridCol w="2331404"/>
                <a:gridCol w="152824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# of gold standard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4,334,605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SNVs called from Hi-C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4,154,507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Hi-C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3,650,755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503,752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26005"/>
              </p:ext>
            </p:extLst>
          </p:nvPr>
        </p:nvGraphicFramePr>
        <p:xfrm>
          <a:off x="5010727" y="2488881"/>
          <a:ext cx="3859645" cy="1173480"/>
        </p:xfrm>
        <a:graphic>
          <a:graphicData uri="http://schemas.openxmlformats.org/drawingml/2006/table">
            <a:tbl>
              <a:tblPr/>
              <a:tblGrid>
                <a:gridCol w="2331404"/>
                <a:gridCol w="152824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# of gold standard SNVs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4,334,605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SNVs called from Hi-C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3,902,259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Hi-C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3,224,822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677,434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4909" y="2154308"/>
            <a:ext cx="7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3218" y="2119549"/>
            <a:ext cx="85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4527" y="3946039"/>
            <a:ext cx="151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Colon+Muscle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74997"/>
              </p:ext>
            </p:extLst>
          </p:nvPr>
        </p:nvGraphicFramePr>
        <p:xfrm>
          <a:off x="2374900" y="4493635"/>
          <a:ext cx="4394200" cy="1173480"/>
        </p:xfrm>
        <a:graphic>
          <a:graphicData uri="http://schemas.openxmlformats.org/drawingml/2006/table">
            <a:tbl>
              <a:tblPr/>
              <a:tblGrid>
                <a:gridCol w="2654300"/>
                <a:gridCol w="173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# of gold standard SNVs for colon!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4,334,605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SNVs called from Hi-C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4,651,818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Hi-C SNVs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3,699,619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952,199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2082" y="3278909"/>
            <a:ext cx="3859645" cy="19627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47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4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0727" y="3278909"/>
            <a:ext cx="3859645" cy="19627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47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4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74900" y="5243945"/>
            <a:ext cx="4394200" cy="19627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47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4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week: </a:t>
            </a:r>
            <a:r>
              <a:rPr lang="en-US" sz="2800" dirty="0" smtClean="0"/>
              <a:t>Imputation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500" dirty="0" smtClean="0"/>
              <a:t>Note to self: Dan </a:t>
            </a:r>
            <a:r>
              <a:rPr lang="en-US" sz="2500" dirty="0" err="1" smtClean="0"/>
              <a:t>Geschwind</a:t>
            </a:r>
            <a:r>
              <a:rPr lang="en-US" sz="2500" dirty="0" smtClean="0"/>
              <a:t> has brain cell specific hi-c data, 4 individuals 3? cell types. It was published a year ago: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not sure if those individuals have WGS?</a:t>
            </a:r>
          </a:p>
          <a:p>
            <a:pPr marL="0" indent="0">
              <a:buNone/>
            </a:pPr>
            <a:r>
              <a:rPr lang="en-US" sz="1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“</a:t>
            </a:r>
            <a:r>
              <a:rPr lang="en-US" sz="1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This sample record is submitted but not yet released for the </a:t>
            </a:r>
            <a:r>
              <a:rPr lang="en-US" sz="1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dbGaP</a:t>
            </a:r>
            <a:r>
              <a:rPr lang="en-US" sz="1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 study  phs001190.</a:t>
            </a:r>
            <a:r>
              <a:rPr lang="en-US" sz="1600" dirty="0" smtClean="0"/>
              <a:t> “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Should I email to ask for the data?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4564" y="145529"/>
            <a:ext cx="8704162" cy="6403224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/>
              <a:t>Quantification of Information Leakage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846" y="1138314"/>
            <a:ext cx="4687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Privacy preserving mapping</a:t>
            </a:r>
          </a:p>
          <a:p>
            <a:endParaRPr lang="en-US" dirty="0"/>
          </a:p>
          <a:p>
            <a:r>
              <a:rPr lang="en-US" dirty="0" smtClean="0"/>
              <a:t>S </a:t>
            </a:r>
            <a:r>
              <a:rPr lang="en-US" dirty="0" smtClean="0">
                <a:sym typeface="Wingdings"/>
              </a:rPr>
              <a:t> set of variables that should remain private</a:t>
            </a:r>
          </a:p>
          <a:p>
            <a:r>
              <a:rPr lang="en-US" dirty="0" smtClean="0">
                <a:sym typeface="Wingdings"/>
              </a:rPr>
              <a:t>Y  set of measurements that S can be inferred</a:t>
            </a:r>
          </a:p>
          <a:p>
            <a:r>
              <a:rPr lang="en-US" dirty="0" smtClean="0">
                <a:sym typeface="Wingdings"/>
              </a:rPr>
              <a:t>U  distorted version of 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1693" y="2790646"/>
            <a:ext cx="101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</a:t>
            </a:r>
            <a:r>
              <a:rPr lang="en-US" dirty="0" smtClean="0">
                <a:sym typeface="Wingdings"/>
              </a:rPr>
              <a:t> Y 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83659" y="2790646"/>
            <a:ext cx="4340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3103" y="2798620"/>
            <a:ext cx="61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U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383946" y="3159978"/>
            <a:ext cx="16735" cy="357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1693" y="3491826"/>
            <a:ext cx="276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 preserving mapping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706177"/>
              </p:ext>
            </p:extLst>
          </p:nvPr>
        </p:nvGraphicFramePr>
        <p:xfrm>
          <a:off x="4049946" y="3752574"/>
          <a:ext cx="701469" cy="37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406400" imgH="215900" progId="Equation.3">
                  <p:embed/>
                </p:oleObj>
              </mc:Choice>
              <mc:Fallback>
                <p:oleObj name="Equation" r:id="rId3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946" y="3752574"/>
                        <a:ext cx="701469" cy="372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68557" y="3940563"/>
            <a:ext cx="170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Calmon</a:t>
            </a:r>
            <a:r>
              <a:rPr lang="en-US" sz="1200" dirty="0" smtClean="0"/>
              <a:t> and Fawaz,2012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410" y="4974407"/>
            <a:ext cx="2204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S: Set of SNPs</a:t>
            </a:r>
          </a:p>
          <a:p>
            <a:r>
              <a:rPr lang="en-US" dirty="0" smtClean="0"/>
              <a:t>Y: WGS data</a:t>
            </a:r>
          </a:p>
          <a:p>
            <a:r>
              <a:rPr lang="en-US" dirty="0" smtClean="0"/>
              <a:t>U: Summary statistics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83946" y="4981280"/>
            <a:ext cx="325976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Assume:</a:t>
            </a:r>
          </a:p>
          <a:p>
            <a:r>
              <a:rPr lang="en-US" dirty="0" smtClean="0"/>
              <a:t>S: Set of SNPs</a:t>
            </a:r>
          </a:p>
          <a:p>
            <a:r>
              <a:rPr lang="en-US" dirty="0" smtClean="0"/>
              <a:t>Y: WGS data </a:t>
            </a:r>
            <a:r>
              <a:rPr lang="en-US" dirty="0" smtClean="0">
                <a:sym typeface="Wingdings"/>
              </a:rPr>
              <a:t> private data</a:t>
            </a:r>
            <a:endParaRPr lang="en-US" dirty="0" smtClean="0"/>
          </a:p>
          <a:p>
            <a:r>
              <a:rPr lang="en-US" dirty="0" smtClean="0"/>
              <a:t>U: reads from FGE </a:t>
            </a:r>
            <a:r>
              <a:rPr lang="en-US" dirty="0" smtClean="0">
                <a:sym typeface="Wingdings"/>
              </a:rPr>
              <a:t> public data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Can we asses the leakage in U?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10" y="-241190"/>
            <a:ext cx="9058890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* Let</a:t>
            </a:r>
            <a:r>
              <a:rPr lang="en-US" i="1" dirty="0" smtClean="0"/>
              <a:t> S </a:t>
            </a:r>
            <a:r>
              <a:rPr lang="en-US" dirty="0" smtClean="0"/>
              <a:t>be a set of SNVs that can directly be inferred from </a:t>
            </a:r>
            <a:r>
              <a:rPr lang="en-US" i="1" dirty="0" smtClean="0"/>
              <a:t>Y 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			</a:t>
            </a:r>
            <a:r>
              <a:rPr lang="en-US" i="1" dirty="0" smtClean="0"/>
              <a:t>	S={S</a:t>
            </a:r>
            <a:r>
              <a:rPr lang="en-US" i="1" baseline="-25000" dirty="0" smtClean="0"/>
              <a:t>1</a:t>
            </a:r>
            <a:r>
              <a:rPr lang="en-US" i="1" dirty="0" smtClean="0"/>
              <a:t>,S</a:t>
            </a:r>
            <a:r>
              <a:rPr lang="en-US" i="1" baseline="-25000" dirty="0" smtClean="0"/>
              <a:t>2</a:t>
            </a:r>
            <a:r>
              <a:rPr lang="en-US" i="1" dirty="0" smtClean="0"/>
              <a:t>,..,S</a:t>
            </a:r>
            <a:r>
              <a:rPr lang="en-US" i="1" baseline="-25000" dirty="0" smtClean="0"/>
              <a:t>i</a:t>
            </a:r>
            <a:r>
              <a:rPr lang="en-US" i="1" dirty="0" smtClean="0"/>
              <a:t>,</a:t>
            </a:r>
            <a:r>
              <a:rPr lang="mr-IN" i="1" dirty="0" smtClean="0"/>
              <a:t>…</a:t>
            </a:r>
            <a:r>
              <a:rPr lang="en-US" i="1" dirty="0" smtClean="0"/>
              <a:t>,S</a:t>
            </a:r>
            <a:r>
              <a:rPr lang="en-US" i="1" baseline="-25000" dirty="0" smtClean="0"/>
              <a:t>N</a:t>
            </a:r>
            <a:r>
              <a:rPr lang="en-US" i="1" dirty="0" smtClean="0"/>
              <a:t>}</a:t>
            </a:r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Total information that Y contains can be defined as: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=total number of individuals with SNV S</a:t>
            </a:r>
            <a:r>
              <a:rPr lang="en-US" baseline="-25000" dirty="0" smtClean="0"/>
              <a:t>i</a:t>
            </a:r>
            <a:r>
              <a:rPr lang="en-US" dirty="0" smtClean="0"/>
              <a:t> in a database d</a:t>
            </a:r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Let </a:t>
            </a:r>
            <a:r>
              <a:rPr lang="en-US" i="1" dirty="0" smtClean="0"/>
              <a:t>S’ </a:t>
            </a:r>
            <a:r>
              <a:rPr lang="en-US" dirty="0" smtClean="0"/>
              <a:t>is a subset of</a:t>
            </a:r>
            <a:r>
              <a:rPr lang="en-US" i="1" dirty="0" smtClean="0"/>
              <a:t> S</a:t>
            </a:r>
            <a:r>
              <a:rPr lang="en-US" dirty="0" smtClean="0"/>
              <a:t>, which are the SNVs that can be directly inferred from U; </a:t>
            </a:r>
            <a:r>
              <a:rPr lang="en-US" i="1" dirty="0" smtClean="0"/>
              <a:t>S’’ </a:t>
            </a:r>
            <a:r>
              <a:rPr lang="en-US" dirty="0" smtClean="0"/>
              <a:t>is a subset</a:t>
            </a:r>
          </a:p>
          <a:p>
            <a:r>
              <a:rPr lang="en-US" dirty="0" smtClean="0"/>
              <a:t>     of </a:t>
            </a:r>
            <a:r>
              <a:rPr lang="en-US" i="1" dirty="0" smtClean="0"/>
              <a:t>S</a:t>
            </a:r>
            <a:r>
              <a:rPr lang="en-US" dirty="0" smtClean="0"/>
              <a:t>, which are the SNVs that can be “</a:t>
            </a:r>
            <a:r>
              <a:rPr lang="en-US" dirty="0" err="1" smtClean="0"/>
              <a:t>imputated</a:t>
            </a:r>
            <a:r>
              <a:rPr lang="en-US" dirty="0" smtClean="0"/>
              <a:t>” from U with </a:t>
            </a:r>
            <a:r>
              <a:rPr lang="en-US" dirty="0" smtClean="0"/>
              <a:t>confidence </a:t>
            </a:r>
            <a:r>
              <a:rPr lang="en-US" i="1" dirty="0" err="1" smtClean="0"/>
              <a:t>ρ</a:t>
            </a:r>
            <a:r>
              <a:rPr lang="en-US" i="1" dirty="0" smtClean="0"/>
              <a:t> </a:t>
            </a:r>
            <a:r>
              <a:rPr lang="en-US" i="1" dirty="0"/>
              <a:t>∈</a:t>
            </a:r>
            <a:r>
              <a:rPr lang="en-US" dirty="0"/>
              <a:t> </a:t>
            </a:r>
            <a:r>
              <a:rPr lang="en-US" dirty="0" smtClean="0"/>
              <a:t>(0,1]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Relative information that U contains with respect to 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1029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279425" y="3770210"/>
            <a:ext cx="22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S’={S’</a:t>
            </a:r>
            <a:r>
              <a:rPr lang="en-US" i="1" baseline="-25000" dirty="0" smtClean="0"/>
              <a:t>1</a:t>
            </a:r>
            <a:r>
              <a:rPr lang="en-US" i="1" dirty="0" smtClean="0"/>
              <a:t>,S’</a:t>
            </a:r>
            <a:r>
              <a:rPr lang="en-US" i="1" baseline="-25000" dirty="0" smtClean="0"/>
              <a:t>2</a:t>
            </a:r>
            <a:r>
              <a:rPr lang="en-US" i="1" dirty="0" smtClean="0"/>
              <a:t>,..,S’</a:t>
            </a:r>
            <a:r>
              <a:rPr lang="en-US" i="1" baseline="-25000" dirty="0" smtClean="0"/>
              <a:t>i</a:t>
            </a:r>
            <a:r>
              <a:rPr lang="en-US" i="1" dirty="0" smtClean="0"/>
              <a:t>,</a:t>
            </a:r>
            <a:r>
              <a:rPr lang="mr-IN" i="1" dirty="0" smtClean="0"/>
              <a:t>…</a:t>
            </a:r>
            <a:r>
              <a:rPr lang="en-US" i="1" dirty="0" smtClean="0"/>
              <a:t>,S’</a:t>
            </a:r>
            <a:r>
              <a:rPr lang="en-US" i="1" baseline="-25000" dirty="0" smtClean="0"/>
              <a:t>N’</a:t>
            </a:r>
            <a:r>
              <a:rPr lang="en-US" i="1" dirty="0" smtClean="0"/>
              <a:t>}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5194" y="3788641"/>
            <a:ext cx="257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S’’={S’’</a:t>
            </a:r>
            <a:r>
              <a:rPr lang="en-US" i="1" baseline="-25000" dirty="0" smtClean="0"/>
              <a:t>1</a:t>
            </a:r>
            <a:r>
              <a:rPr lang="en-US" i="1" dirty="0" smtClean="0"/>
              <a:t>,S’’</a:t>
            </a:r>
            <a:r>
              <a:rPr lang="en-US" i="1" baseline="-25000" dirty="0" smtClean="0"/>
              <a:t>2</a:t>
            </a:r>
            <a:r>
              <a:rPr lang="en-US" i="1" dirty="0" smtClean="0"/>
              <a:t>,..,S’’</a:t>
            </a:r>
            <a:r>
              <a:rPr lang="en-US" i="1" baseline="-25000" dirty="0" smtClean="0"/>
              <a:t>i</a:t>
            </a:r>
            <a:r>
              <a:rPr lang="en-US" i="1" dirty="0" smtClean="0"/>
              <a:t>,</a:t>
            </a:r>
            <a:r>
              <a:rPr lang="mr-IN" i="1" dirty="0" smtClean="0"/>
              <a:t>…</a:t>
            </a:r>
            <a:r>
              <a:rPr lang="en-US" i="1" dirty="0" smtClean="0"/>
              <a:t>,S’’</a:t>
            </a:r>
            <a:r>
              <a:rPr lang="en-US" i="1" baseline="-25000" dirty="0" smtClean="0"/>
              <a:t>N’’</a:t>
            </a:r>
            <a:r>
              <a:rPr lang="en-US" i="1" dirty="0" smtClean="0"/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7145" y="4253203"/>
            <a:ext cx="221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={ρ</a:t>
            </a:r>
            <a:r>
              <a:rPr lang="en-US" i="1" baseline="-25000" dirty="0" smtClean="0"/>
              <a:t>1</a:t>
            </a:r>
            <a:r>
              <a:rPr lang="en-US" i="1" dirty="0" smtClean="0"/>
              <a:t>, ρ</a:t>
            </a:r>
            <a:r>
              <a:rPr lang="en-US" i="1" baseline="-25000" dirty="0" smtClean="0"/>
              <a:t>2</a:t>
            </a:r>
            <a:r>
              <a:rPr lang="en-US" i="1" dirty="0" smtClean="0"/>
              <a:t>,.., </a:t>
            </a:r>
            <a:r>
              <a:rPr lang="en-US" i="1" dirty="0" err="1" smtClean="0"/>
              <a:t>ρ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</a:t>
            </a:r>
            <a:r>
              <a:rPr lang="mr-IN" i="1" dirty="0" smtClean="0"/>
              <a:t>…</a:t>
            </a:r>
            <a:r>
              <a:rPr lang="en-US" i="1" dirty="0" smtClean="0"/>
              <a:t>, </a:t>
            </a:r>
            <a:r>
              <a:rPr lang="en-US" i="1" dirty="0" err="1" smtClean="0"/>
              <a:t>ρ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’’</a:t>
            </a:r>
            <a:r>
              <a:rPr lang="en-US" i="1" dirty="0" smtClean="0"/>
              <a:t>}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74300"/>
              </p:ext>
            </p:extLst>
          </p:nvPr>
        </p:nvGraphicFramePr>
        <p:xfrm>
          <a:off x="858838" y="5281613"/>
          <a:ext cx="8285162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Document" r:id="rId6" imgW="5486400" imgH="584200" progId="Word.Document.12">
                  <p:embed/>
                </p:oleObj>
              </mc:Choice>
              <mc:Fallback>
                <p:oleObj name="Document" r:id="rId6" imgW="54864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838" y="5281613"/>
                        <a:ext cx="8285162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70748"/>
              </p:ext>
            </p:extLst>
          </p:nvPr>
        </p:nvGraphicFramePr>
        <p:xfrm>
          <a:off x="858838" y="982663"/>
          <a:ext cx="8285162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Document" r:id="rId8" imgW="5486400" imgH="889000" progId="Word.Document.12">
                  <p:embed/>
                </p:oleObj>
              </mc:Choice>
              <mc:Fallback>
                <p:oleObj name="Document" r:id="rId8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838" y="982663"/>
                        <a:ext cx="8285162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5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026" y="-100598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20143"/>
              </p:ext>
            </p:extLst>
          </p:nvPr>
        </p:nvGraphicFramePr>
        <p:xfrm>
          <a:off x="1824729" y="1477814"/>
          <a:ext cx="5425816" cy="2674332"/>
        </p:xfrm>
        <a:graphic>
          <a:graphicData uri="http://schemas.openxmlformats.org/drawingml/2006/table">
            <a:tbl>
              <a:tblPr/>
              <a:tblGrid>
                <a:gridCol w="1148032"/>
                <a:gridCol w="1257368"/>
                <a:gridCol w="1298369"/>
                <a:gridCol w="1722047"/>
              </a:tblGrid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Sequencing length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coverage(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WGS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757,704,193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189,426,048,250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1 PE1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219,616,072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22,181,223,272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1 PE2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220,087,882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22,228,876,082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2 PE1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448,843,710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45,333,214,710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2 PE2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451,088,484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45,559,936,884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3 PE1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536,684,803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54,205,165,103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Hi-C exp 3 PE2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536,101,709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54,146,272,609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RNA-Seq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227,501,266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45,955,255,732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GS_vs_Hic_S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42" y="250964"/>
            <a:ext cx="6223829" cy="3528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25"/>
            <a:ext cx="2137478" cy="804789"/>
          </a:xfrm>
        </p:spPr>
        <p:txBody>
          <a:bodyPr>
            <a:noAutofit/>
          </a:bodyPr>
          <a:lstStyle/>
          <a:p>
            <a:r>
              <a:rPr lang="en-US" sz="3000" dirty="0" smtClean="0"/>
              <a:t>WGS </a:t>
            </a:r>
            <a:r>
              <a:rPr lang="en-US" sz="3000" dirty="0" err="1" smtClean="0"/>
              <a:t>vs</a:t>
            </a:r>
            <a:r>
              <a:rPr lang="en-US" sz="3000" dirty="0" smtClean="0"/>
              <a:t> Hi-C</a:t>
            </a:r>
            <a:endParaRPr lang="en-US" sz="3000" dirty="0"/>
          </a:p>
        </p:txBody>
      </p:sp>
      <p:pic>
        <p:nvPicPr>
          <p:cNvPr id="5" name="Picture 4" descr="WGS_vs_Hic_SNV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42" y="3779121"/>
            <a:ext cx="6223829" cy="30788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40413" y="3382630"/>
            <a:ext cx="12573" cy="603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4454" y="3382630"/>
            <a:ext cx="4551568" cy="603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40413" y="2401793"/>
            <a:ext cx="264041" cy="9808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c1both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" y="973695"/>
            <a:ext cx="3658645" cy="2743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37725"/>
            <a:ext cx="8725935" cy="804789"/>
          </a:xfrm>
        </p:spPr>
        <p:txBody>
          <a:bodyPr>
            <a:noAutofit/>
          </a:bodyPr>
          <a:lstStyle/>
          <a:p>
            <a:r>
              <a:rPr lang="en-US" sz="3000" dirty="0" smtClean="0"/>
              <a:t>Putting together paired-ends does not change the outcome</a:t>
            </a:r>
            <a:endParaRPr lang="en-US" sz="3000" dirty="0"/>
          </a:p>
        </p:txBody>
      </p:sp>
      <p:pic>
        <p:nvPicPr>
          <p:cNvPr id="7" name="Picture 6" descr="hic2both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55" y="973695"/>
            <a:ext cx="3658645" cy="2743200"/>
          </a:xfrm>
          <a:prstGeom prst="rect">
            <a:avLst/>
          </a:prstGeom>
        </p:spPr>
      </p:pic>
      <p:pic>
        <p:nvPicPr>
          <p:cNvPr id="8" name="Picture 7" descr="hic3both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99" y="3922776"/>
            <a:ext cx="3658645" cy="2743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092"/>
            <a:ext cx="8229600" cy="5722072"/>
          </a:xfrm>
        </p:spPr>
        <p:txBody>
          <a:bodyPr/>
          <a:lstStyle/>
          <a:p>
            <a:r>
              <a:rPr lang="en-US" dirty="0" smtClean="0"/>
              <a:t>The slope of the curve can show the difference </a:t>
            </a:r>
          </a:p>
          <a:p>
            <a:endParaRPr lang="en-US" dirty="0"/>
          </a:p>
        </p:txBody>
      </p:sp>
      <p:pic>
        <p:nvPicPr>
          <p:cNvPr id="4" name="Picture 3" descr="hic2pe2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728"/>
            <a:ext cx="5675601" cy="4255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601" y="2112879"/>
            <a:ext cx="3544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we assume an exponential fit</a:t>
            </a:r>
          </a:p>
          <a:p>
            <a:endParaRPr lang="en-US" dirty="0"/>
          </a:p>
          <a:p>
            <a:r>
              <a:rPr lang="en-US" dirty="0" smtClean="0"/>
              <a:t>Information ~ </a:t>
            </a:r>
            <a:r>
              <a:rPr lang="en-US" dirty="0" err="1" smtClean="0"/>
              <a:t>coverage^m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log(I)~m*log</a:t>
            </a:r>
            <a:r>
              <a:rPr lang="de-DE" dirty="0" smtClean="0"/>
              <a:t>(c)+</a:t>
            </a:r>
            <a:r>
              <a:rPr lang="de-DE" dirty="0" err="1" smtClean="0"/>
              <a:t>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323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Hi-C provides more information than WGS in short </a:t>
            </a:r>
            <a:r>
              <a:rPr lang="en-US" sz="2500" dirty="0" err="1" smtClean="0"/>
              <a:t>coverages</a:t>
            </a:r>
            <a:endParaRPr lang="en-US" sz="2500" dirty="0"/>
          </a:p>
        </p:txBody>
      </p:sp>
      <p:pic>
        <p:nvPicPr>
          <p:cNvPr id="4" name="Picture 3" descr="hic1pe1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6566"/>
            <a:ext cx="2439097" cy="1828800"/>
          </a:xfrm>
          <a:prstGeom prst="rect">
            <a:avLst/>
          </a:prstGeom>
        </p:spPr>
      </p:pic>
      <p:pic>
        <p:nvPicPr>
          <p:cNvPr id="5" name="Picture 4" descr="hic1pe2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97" y="766566"/>
            <a:ext cx="2439097" cy="1828800"/>
          </a:xfrm>
          <a:prstGeom prst="rect">
            <a:avLst/>
          </a:prstGeom>
        </p:spPr>
      </p:pic>
      <p:pic>
        <p:nvPicPr>
          <p:cNvPr id="6" name="Picture 5" descr="hic2pe1f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5366"/>
            <a:ext cx="2439097" cy="1828800"/>
          </a:xfrm>
          <a:prstGeom prst="rect">
            <a:avLst/>
          </a:prstGeom>
        </p:spPr>
      </p:pic>
      <p:pic>
        <p:nvPicPr>
          <p:cNvPr id="7" name="Picture 6" descr="hic2pe2f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97" y="2595366"/>
            <a:ext cx="2439097" cy="1828800"/>
          </a:xfrm>
          <a:prstGeom prst="rect">
            <a:avLst/>
          </a:prstGeom>
        </p:spPr>
      </p:pic>
      <p:pic>
        <p:nvPicPr>
          <p:cNvPr id="8" name="Picture 7" descr="hic3pe1f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97" y="4635684"/>
            <a:ext cx="2439097" cy="1828800"/>
          </a:xfrm>
          <a:prstGeom prst="rect">
            <a:avLst/>
          </a:prstGeom>
        </p:spPr>
      </p:pic>
      <p:pic>
        <p:nvPicPr>
          <p:cNvPr id="9" name="Picture 8" descr="hic3pe2f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5684"/>
            <a:ext cx="2439097" cy="1828800"/>
          </a:xfrm>
          <a:prstGeom prst="rect">
            <a:avLst/>
          </a:prstGeom>
        </p:spPr>
      </p:pic>
      <p:pic>
        <p:nvPicPr>
          <p:cNvPr id="10" name="Picture 9" descr="wgsf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0" y="2158558"/>
            <a:ext cx="3021674" cy="2265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1818" y="6176818"/>
            <a:ext cx="165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R^2~0.99 for all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104-F7DF-544E-A6F3-E385165794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948</Words>
  <Application>Microsoft Macintosh PowerPoint</Application>
  <PresentationFormat>On-screen Show (4:3)</PresentationFormat>
  <Paragraphs>317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Microsoft Equation</vt:lpstr>
      <vt:lpstr>Equation</vt:lpstr>
      <vt:lpstr>Microsoft Word Document</vt:lpstr>
      <vt:lpstr>Private information leakage in functional genomics data</vt:lpstr>
      <vt:lpstr>Objectives</vt:lpstr>
      <vt:lpstr>PowerPoint Presentation</vt:lpstr>
      <vt:lpstr>PowerPoint Presentation</vt:lpstr>
      <vt:lpstr>Data</vt:lpstr>
      <vt:lpstr>WGS vs Hi-C</vt:lpstr>
      <vt:lpstr>Putting together paired-ends does not change the outcome</vt:lpstr>
      <vt:lpstr>PowerPoint Presentation</vt:lpstr>
      <vt:lpstr>Hi-C provides more information than WGS in short coverages</vt:lpstr>
      <vt:lpstr>Hi-C provides more information than WGS in short coverages</vt:lpstr>
      <vt:lpstr>Hi-C provides more information than WGS in short coverages</vt:lpstr>
      <vt:lpstr>First gap fold change</vt:lpstr>
      <vt:lpstr>PowerPoint Presentation</vt:lpstr>
      <vt:lpstr>Putting 3 Hi-C experiments together</vt:lpstr>
      <vt:lpstr>How does RNA-seq fit into this picture? Answer: poorly!</vt:lpstr>
      <vt:lpstr>Tough still can identify NA12878 even at low coverages!</vt:lpstr>
      <vt:lpstr>Which one of the assays does better SNV calling in the transcriptome?</vt:lpstr>
      <vt:lpstr>More Data: ChIP-Seq</vt:lpstr>
      <vt:lpstr>PowerPoint Presentation</vt:lpstr>
      <vt:lpstr>NA12878 is vulnerable even at the lowest coverage</vt:lpstr>
      <vt:lpstr>Putting together all the functional genomics data at their highest coverage</vt:lpstr>
      <vt:lpstr>Depth analysis on Chr1 for Hi-C exp1 PE1 and WGS</vt:lpstr>
      <vt:lpstr>Hi-C does better 10X SNV calling compared to WGS</vt:lpstr>
      <vt:lpstr>Muscle+Colon Hi-C does better capturing Colon SNVs then Colon Hi-C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information leakage in functional genomics data</dc:title>
  <dc:creator>Gamze Gursoy</dc:creator>
  <cp:lastModifiedBy>Gamze Gursoy</cp:lastModifiedBy>
  <cp:revision>34</cp:revision>
  <dcterms:created xsi:type="dcterms:W3CDTF">2017-08-28T23:17:34Z</dcterms:created>
  <dcterms:modified xsi:type="dcterms:W3CDTF">2017-08-30T13:05:19Z</dcterms:modified>
</cp:coreProperties>
</file>