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58" r:id="rId4"/>
    <p:sldId id="273" r:id="rId5"/>
    <p:sldId id="264" r:id="rId6"/>
    <p:sldId id="265" r:id="rId7"/>
    <p:sldId id="266" r:id="rId8"/>
    <p:sldId id="267" r:id="rId9"/>
    <p:sldId id="274" r:id="rId10"/>
    <p:sldId id="259" r:id="rId11"/>
    <p:sldId id="260" r:id="rId12"/>
    <p:sldId id="261" r:id="rId13"/>
    <p:sldId id="262" r:id="rId14"/>
    <p:sldId id="269" r:id="rId15"/>
    <p:sldId id="263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2"/>
    <p:restoredTop sz="94709"/>
  </p:normalViewPr>
  <p:slideViewPr>
    <p:cSldViewPr snapToGrid="0" snapToObjects="1">
      <p:cViewPr varScale="1">
        <p:scale>
          <a:sx n="79" d="100"/>
          <a:sy n="79" d="100"/>
        </p:scale>
        <p:origin x="22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ED7D1-5D87-934F-9E5F-5BEBDF812BD3}" type="datetimeFigureOut">
              <a:rPr lang="en-US" smtClean="0"/>
              <a:t>8/24/17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3538B-3521-764B-8DDA-D35B95151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2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3538B-3521-764B-8DDA-D35B95151A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3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787CE-7658-0E4B-B161-A985DE17562C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1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3AA3-F8BE-864B-82EA-012A78CD6300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4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77CF-6763-5D4D-9235-373956A5FB7A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41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18856-1925-2B4F-B1D6-6AF2B3AE6D6B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6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853D6-F551-F546-A326-DE65AF984C7C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8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DFC4-2133-9A40-9C4F-F0A65CFB3BA0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75AE6-28CA-BD4D-848E-7EE43D8759AB}" type="datetime1">
              <a:rPr lang="en-US" smtClean="0"/>
              <a:t>8/24/17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40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C7C4-5C92-5544-9664-F2BDD90BC422}" type="datetime1">
              <a:rPr lang="en-US" smtClean="0"/>
              <a:t>8/24/17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7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94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9FCD8-577E-B44C-81AF-17101BC3B5E3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E830-D5C4-AF4A-91E1-D36B52CEDDA6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89A7-6F28-974E-AF7C-763421BFBD62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E64D8-8547-4A49-8033-739B4F2F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RNA </a:t>
            </a:r>
            <a:r>
              <a:rPr lang="en-US" dirty="0" smtClean="0"/>
              <a:t>editing site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Jing Zhang</a:t>
            </a:r>
          </a:p>
          <a:p>
            <a:r>
              <a:rPr lang="en-US" dirty="0" smtClean="0"/>
              <a:t>Journal Club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BE911-B12D-3F41-8E19-F25A7C074555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26" y="0"/>
            <a:ext cx="9850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29" y="0"/>
            <a:ext cx="10216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53665" y="132318"/>
            <a:ext cx="7105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editing level per sample = #(reads contain edited sites)/#(total reads)</a:t>
            </a:r>
          </a:p>
          <a:p>
            <a:r>
              <a:rPr lang="en-US" dirty="0" smtClean="0"/>
              <a:t>Differential editing sites: Wilcoxon test after pulling all samples together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50" y="778649"/>
            <a:ext cx="80137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2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40"/>
          <a:stretch/>
        </p:blipFill>
        <p:spPr>
          <a:xfrm>
            <a:off x="1301811" y="133004"/>
            <a:ext cx="9438747" cy="6724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9338" y="889462"/>
            <a:ext cx="68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9338" y="474102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KIHC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50524" y="133004"/>
            <a:ext cx="335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</a:t>
            </a:r>
            <a:r>
              <a:rPr lang="en-US" smtClean="0"/>
              <a:t>the differentially edited sites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32" y="0"/>
            <a:ext cx="119641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9783" y="99753"/>
            <a:ext cx="591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to find out the clinically relevant editing sites in cancer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14553" y="2776451"/>
            <a:ext cx="1330036" cy="1014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52073" y="6171683"/>
            <a:ext cx="28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Using permutation tests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490"/>
            <a:ext cx="12192000" cy="431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9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003" y="0"/>
            <a:ext cx="6253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" y="1557361"/>
            <a:ext cx="4249664" cy="22705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905" y="1035132"/>
            <a:ext cx="8020882" cy="4822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163" y="221673"/>
            <a:ext cx="8444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Types of RNA editing sites: insertion </a:t>
            </a:r>
            <a:r>
              <a:rPr lang="en-US" sz="3200" b="1" smtClean="0">
                <a:solidFill>
                  <a:srgbClr val="0070C0"/>
                </a:solidFill>
              </a:rPr>
              <a:t>or deletions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3980793"/>
            <a:ext cx="236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RNA </a:t>
            </a:r>
            <a:r>
              <a:rPr lang="en-US" dirty="0" err="1" smtClean="0"/>
              <a:t>editsome</a:t>
            </a:r>
            <a:r>
              <a:rPr lang="en-US" dirty="0" smtClean="0"/>
              <a:t> complex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07" y="151204"/>
            <a:ext cx="8083844" cy="6523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377" y="447241"/>
            <a:ext cx="7334443" cy="2545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16" y="4137887"/>
            <a:ext cx="4077739" cy="213094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4AE13-2682-0D40-BA7F-54EAB6EAA9FB}" type="datetime1">
              <a:rPr lang="en-US" smtClean="0"/>
              <a:t>8/24/17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900" y="104848"/>
            <a:ext cx="2867477" cy="233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107800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8769" y="537852"/>
            <a:ext cx="600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Paper 1: from Grace Xiao’s lab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3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5744"/>
          <a:stretch/>
        </p:blipFill>
        <p:spPr>
          <a:xfrm>
            <a:off x="8056673" y="2833557"/>
            <a:ext cx="3446757" cy="360295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180" y="0"/>
            <a:ext cx="5083232" cy="1349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37873" y="490062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Mutual information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40574" y="414808"/>
            <a:ext cx="7545880" cy="5940947"/>
            <a:chOff x="440574" y="414808"/>
            <a:chExt cx="7545880" cy="59409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089" y="1553879"/>
              <a:ext cx="3128365" cy="220613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9804"/>
              </a:schemeClr>
            </a:solidFill>
          </p:spPr>
        </p:pic>
        <p:grpSp>
          <p:nvGrpSpPr>
            <p:cNvPr id="17" name="Group 16"/>
            <p:cNvGrpSpPr/>
            <p:nvPr/>
          </p:nvGrpSpPr>
          <p:grpSpPr>
            <a:xfrm>
              <a:off x="440574" y="414808"/>
              <a:ext cx="4703979" cy="5940947"/>
              <a:chOff x="440574" y="414808"/>
              <a:chExt cx="4703979" cy="5940947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440574" y="414808"/>
                <a:ext cx="4006735" cy="3345796"/>
                <a:chOff x="440574" y="414808"/>
                <a:chExt cx="4006735" cy="3345796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4600"/>
                <a:stretch/>
              </p:blipFill>
              <p:spPr>
                <a:xfrm>
                  <a:off x="440574" y="414808"/>
                  <a:ext cx="4006735" cy="3345796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1438103" y="748145"/>
                  <a:ext cx="1263534" cy="3011864"/>
                </a:xfrm>
                <a:prstGeom prst="rect">
                  <a:avLst/>
                </a:prstGeom>
                <a:solidFill>
                  <a:srgbClr val="FF2600">
                    <a:alpha val="9804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937164" y="748145"/>
                  <a:ext cx="1318952" cy="3011864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9804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9775" y="4176666"/>
                <a:ext cx="4414778" cy="2179089"/>
              </a:xfrm>
              <a:prstGeom prst="rect">
                <a:avLst/>
              </a:prstGeom>
              <a:solidFill>
                <a:srgbClr val="FF2600">
                  <a:alpha val="9804"/>
                </a:srgbClr>
              </a:solidFill>
            </p:spPr>
          </p:pic>
          <p:cxnSp>
            <p:nvCxnSpPr>
              <p:cNvPr id="14" name="Straight Arrow Connector 13"/>
              <p:cNvCxnSpPr>
                <a:stCxn id="6" idx="2"/>
              </p:cNvCxnSpPr>
              <p:nvPr/>
            </p:nvCxnSpPr>
            <p:spPr>
              <a:xfrm>
                <a:off x="2069870" y="3760009"/>
                <a:ext cx="0" cy="4166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/>
            <p:nvPr/>
          </p:nvCxnSpPr>
          <p:spPr>
            <a:xfrm flipV="1">
              <a:off x="4341671" y="2400513"/>
              <a:ext cx="446803" cy="101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92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480" y="671947"/>
            <a:ext cx="3264824" cy="136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953" y="207819"/>
            <a:ext cx="84277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Steps in calculating H0 for SNPs: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1. Use public SNP database like </a:t>
            </a:r>
            <a:r>
              <a:rPr lang="en-US" sz="2000" dirty="0" err="1" smtClean="0"/>
              <a:t>SNPdb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2. Define known SNP pairs: SNPs that are within the same RNA-SEQ read (pairs)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3. For each SNP, calculate the average MI of all known SNP pairs as the left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56953" y="2501552"/>
            <a:ext cx="89564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Steps in calculating H1 for SNVs: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1. Search for all SNVs that are </a:t>
            </a:r>
            <a:r>
              <a:rPr lang="en-US" sz="2000" u="sng" dirty="0" smtClean="0">
                <a:solidFill>
                  <a:srgbClr val="FF0000"/>
                </a:solidFill>
              </a:rPr>
              <a:t>NOT</a:t>
            </a:r>
            <a:r>
              <a:rPr lang="en-US" sz="2000" dirty="0" smtClean="0"/>
              <a:t> in public SNP database like </a:t>
            </a:r>
            <a:r>
              <a:rPr lang="en-US" sz="2000" dirty="0" err="1" smtClean="0"/>
              <a:t>SNPdb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smtClean="0"/>
              <a:t>2. Define known SNV pairs: SNV/SNPs that are within the same RNA-SEQ read (pairs)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3. For each SNV , calculate the average MI of all SNV/SNPs pairs as the left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4. Use the H0 to provide the P value, and P&lt;0.05 was called RNA-editing sites.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5. No multiple test correction was calculated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794014" y="5533949"/>
            <a:ext cx="739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This is purely non-parametric approach. No prior distribution was assumed!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989" y="1144961"/>
            <a:ext cx="6781230" cy="1348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393" y="507076"/>
            <a:ext cx="937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Question: how about the SNPs/SNVs without pairs (those have no neighbors in the same read)?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209800" y="1986742"/>
            <a:ext cx="4398818" cy="714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05345" y="2762369"/>
            <a:ext cx="471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Allelic difference of the SNV vs the gene average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73291" y="1963934"/>
            <a:ext cx="637309" cy="562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08618" y="2764913"/>
            <a:ext cx="328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PWM score of the </a:t>
            </a:r>
            <a:r>
              <a:rPr lang="en-US" smtClean="0"/>
              <a:t>MI predictions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53" y="3504915"/>
            <a:ext cx="3945236" cy="1749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4" y="3449810"/>
            <a:ext cx="4144010" cy="22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1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3" y="0"/>
            <a:ext cx="55768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905" y="1080654"/>
            <a:ext cx="6163187" cy="49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7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03C0-7B63-F842-8AAF-F4415BA88D73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E64D8-8547-4A49-8033-739B4F2F56C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86" y="624496"/>
            <a:ext cx="9869714" cy="623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1148" y="84169"/>
            <a:ext cx="600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Paper 2: from Han Liang’s lab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2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295</Words>
  <Application>Microsoft Macintosh PowerPoint</Application>
  <PresentationFormat>Widescreen</PresentationFormat>
  <Paragraphs>63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Calibri</vt:lpstr>
      <vt:lpstr>Calibri Light</vt:lpstr>
      <vt:lpstr>Arial</vt:lpstr>
      <vt:lpstr>Office Theme</vt:lpstr>
      <vt:lpstr>RNA editing site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RNA editing</dc:title>
  <dc:creator>jingzhang.wti.bupt@gmail.com</dc:creator>
  <cp:lastModifiedBy>jingzhang.wti.bupt@gmail.com</cp:lastModifiedBy>
  <cp:revision>45</cp:revision>
  <dcterms:created xsi:type="dcterms:W3CDTF">2017-08-14T21:09:35Z</dcterms:created>
  <dcterms:modified xsi:type="dcterms:W3CDTF">2017-08-24T14:27:07Z</dcterms:modified>
</cp:coreProperties>
</file>