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emf" ContentType="image/x-em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6"/>
  </p:notesMasterIdLst>
  <p:sldIdLst>
    <p:sldId id="257" r:id="rId2"/>
    <p:sldId id="280" r:id="rId3"/>
    <p:sldId id="258" r:id="rId4"/>
    <p:sldId id="256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82" r:id="rId15"/>
    <p:sldId id="278" r:id="rId16"/>
    <p:sldId id="279" r:id="rId17"/>
    <p:sldId id="275" r:id="rId18"/>
    <p:sldId id="271" r:id="rId19"/>
    <p:sldId id="272" r:id="rId20"/>
    <p:sldId id="273" r:id="rId21"/>
    <p:sldId id="276" r:id="rId22"/>
    <p:sldId id="277" r:id="rId23"/>
    <p:sldId id="283" r:id="rId24"/>
    <p:sldId id="274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5854"/>
    <p:restoredTop sz="94633"/>
  </p:normalViewPr>
  <p:slideViewPr>
    <p:cSldViewPr snapToGrid="0" snapToObjects="1">
      <p:cViewPr>
        <p:scale>
          <a:sx n="112" d="100"/>
          <a:sy n="112" d="100"/>
        </p:scale>
        <p:origin x="1136" y="5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notesMaster" Target="notesMasters/notesMaster1.xml"/><Relationship Id="rId27" Type="http://schemas.openxmlformats.org/officeDocument/2006/relationships/presProps" Target="presProps.xml"/><Relationship Id="rId28" Type="http://schemas.openxmlformats.org/officeDocument/2006/relationships/viewProps" Target="viewProps.xml"/><Relationship Id="rId29" Type="http://schemas.openxmlformats.org/officeDocument/2006/relationships/theme" Target="theme/theme1.xml"/><Relationship Id="rId3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856890-CD70-F946-9713-63B363BBE5EB}" type="datetimeFigureOut">
              <a:rPr lang="en-US" smtClean="0"/>
              <a:t>8/24/17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5A33E5-FB9F-D84E-9564-891630BABA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8126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5A33E5-FB9F-D84E-9564-891630BABA3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8824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49A7F-AEFE-AE4D-B82B-D8752E052483}" type="datetime1">
              <a:rPr lang="en-US" smtClean="0"/>
              <a:t>8/24/17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A9DA2-B375-A146-81FC-B0D262C90A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390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AA675-2D34-3444-992B-E3C46DA3B301}" type="datetime1">
              <a:rPr lang="en-US" smtClean="0"/>
              <a:t>8/24/17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A9DA2-B375-A146-81FC-B0D262C90A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143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9C5FA5-1B47-8B48-A973-56FA0D7C5F76}" type="datetime1">
              <a:rPr lang="en-US" smtClean="0"/>
              <a:t>8/24/17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A9DA2-B375-A146-81FC-B0D262C90A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4772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99FFC-1779-0A4A-95D6-2318B9E658C8}" type="datetime1">
              <a:rPr lang="en-US" smtClean="0"/>
              <a:t>8/24/17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A9DA2-B375-A146-81FC-B0D262C90A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1772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440E4-3970-A14D-A53B-F25506A6B02E}" type="datetime1">
              <a:rPr lang="en-US" smtClean="0"/>
              <a:t>8/24/17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A9DA2-B375-A146-81FC-B0D262C90A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3522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5C349-ECE2-C549-9845-4BFDE5C71F6B}" type="datetime1">
              <a:rPr lang="en-US" smtClean="0"/>
              <a:t>8/24/17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A9DA2-B375-A146-81FC-B0D262C90A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8406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44ECF-2E82-E04C-BC62-7572FE47400A}" type="datetime1">
              <a:rPr lang="en-US" smtClean="0"/>
              <a:t>8/24/17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A9DA2-B375-A146-81FC-B0D262C90A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2352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A2775-EEA1-ED4D-BA69-232D03013C43}" type="datetime1">
              <a:rPr lang="en-US" smtClean="0"/>
              <a:t>8/24/17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A9DA2-B375-A146-81FC-B0D262C90A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2914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5A7610-8FCC-9B4C-B336-A440E8DBF4DD}" type="datetime1">
              <a:rPr lang="en-US" smtClean="0"/>
              <a:t>8/24/17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A9DA2-B375-A146-81FC-B0D262C90A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46234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6074F-2075-F440-9D65-AB7768E4D244}" type="datetime1">
              <a:rPr lang="en-US" smtClean="0"/>
              <a:t>8/24/17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A9DA2-B375-A146-81FC-B0D262C90A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71603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F1DCF-4C4F-6C41-BE08-65A37F413C83}" type="datetime1">
              <a:rPr lang="en-US" smtClean="0"/>
              <a:t>8/24/17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A9DA2-B375-A146-81FC-B0D262C90A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12382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276F0F-47E9-E742-93F3-155714B3541F}" type="datetime1">
              <a:rPr lang="en-US" smtClean="0"/>
              <a:t>8/24/17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4A9DA2-B375-A146-81FC-B0D262C90A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842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tiff"/><Relationship Id="rId3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tif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0.png"/><Relationship Id="rId3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190.png"/><Relationship Id="rId5" Type="http://schemas.openxmlformats.org/officeDocument/2006/relationships/image" Target="../media/image20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Relationship Id="rId3" Type="http://schemas.openxmlformats.org/officeDocument/2006/relationships/image" Target="../media/image27.tif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Relationship Id="rId3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emf"/><Relationship Id="rId3" Type="http://schemas.openxmlformats.org/officeDocument/2006/relationships/image" Target="../media/image5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5500412"/>
            <a:ext cx="9144000" cy="1655762"/>
          </a:xfrm>
        </p:spPr>
        <p:txBody>
          <a:bodyPr/>
          <a:lstStyle/>
          <a:p>
            <a:r>
              <a:rPr lang="en-US" dirty="0" smtClean="0"/>
              <a:t>JL, JZ, DL, LL</a:t>
            </a:r>
            <a:endParaRPr lang="en-US" dirty="0"/>
          </a:p>
        </p:txBody>
      </p:sp>
      <p:sp>
        <p:nvSpPr>
          <p:cNvPr id="4" name="Title 3"/>
          <p:cNvSpPr txBox="1">
            <a:spLocks noGrp="1"/>
          </p:cNvSpPr>
          <p:nvPr>
            <p:ph type="ctrTitle"/>
          </p:nvPr>
        </p:nvSpPr>
        <p:spPr>
          <a:xfrm>
            <a:off x="846993" y="659062"/>
            <a:ext cx="10498014" cy="19205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RADAR</a:t>
            </a:r>
            <a:r>
              <a:rPr lang="en-US" sz="4400" dirty="0">
                <a:latin typeface="Calibri" charset="0"/>
                <a:ea typeface="Calibri" charset="0"/>
                <a:cs typeface="Calibri" charset="0"/>
              </a:rPr>
              <a:t>: </a:t>
            </a:r>
            <a:r>
              <a:rPr lang="en-US" sz="4400" dirty="0" smtClean="0">
                <a:latin typeface="Calibri" charset="0"/>
                <a:ea typeface="Calibri" charset="0"/>
                <a:cs typeface="Calibri" charset="0"/>
              </a:rPr>
              <a:t>an </a:t>
            </a:r>
            <a:r>
              <a:rPr lang="en-US" sz="4400" b="1" i="1" u="sng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R</a:t>
            </a:r>
            <a:r>
              <a:rPr lang="en-US" sz="4400" dirty="0">
                <a:latin typeface="Calibri" charset="0"/>
                <a:ea typeface="Calibri" charset="0"/>
                <a:cs typeface="Calibri" charset="0"/>
              </a:rPr>
              <a:t>N</a:t>
            </a:r>
            <a:r>
              <a:rPr lang="en-US" sz="4400" b="1" i="1" u="sng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A</a:t>
            </a:r>
            <a:r>
              <a:rPr lang="en-US" sz="4400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4400" dirty="0" err="1">
                <a:latin typeface="Calibri" charset="0"/>
                <a:ea typeface="Calibri" charset="0"/>
                <a:cs typeface="Calibri" charset="0"/>
              </a:rPr>
              <a:t>bin</a:t>
            </a:r>
            <a:r>
              <a:rPr lang="en-US" sz="4400" b="1" i="1" u="sng" dirty="0" err="1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D</a:t>
            </a:r>
            <a:r>
              <a:rPr lang="en-US" sz="4400" dirty="0" err="1">
                <a:latin typeface="Calibri" charset="0"/>
                <a:ea typeface="Calibri" charset="0"/>
                <a:cs typeface="Calibri" charset="0"/>
              </a:rPr>
              <a:t>ing</a:t>
            </a:r>
            <a:r>
              <a:rPr lang="en-US" sz="4400" dirty="0">
                <a:latin typeface="Calibri" charset="0"/>
                <a:ea typeface="Calibri" charset="0"/>
                <a:cs typeface="Calibri" charset="0"/>
              </a:rPr>
              <a:t> protein regulatory network resource for </a:t>
            </a:r>
            <a:r>
              <a:rPr lang="en-US" sz="4400" dirty="0" err="1">
                <a:latin typeface="Calibri" charset="0"/>
                <a:ea typeface="Calibri" charset="0"/>
                <a:cs typeface="Calibri" charset="0"/>
              </a:rPr>
              <a:t>c</a:t>
            </a:r>
            <a:r>
              <a:rPr lang="en-US" sz="4400" b="1" i="1" u="sng" dirty="0" err="1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A</a:t>
            </a:r>
            <a:r>
              <a:rPr lang="en-US" sz="4400" dirty="0" err="1">
                <a:latin typeface="Calibri" charset="0"/>
                <a:ea typeface="Calibri" charset="0"/>
                <a:cs typeface="Calibri" charset="0"/>
              </a:rPr>
              <a:t>ncer</a:t>
            </a:r>
            <a:r>
              <a:rPr lang="en-US" sz="4400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4400" b="1" i="1" u="sng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R</a:t>
            </a:r>
            <a:r>
              <a:rPr lang="en-US" sz="4400" dirty="0">
                <a:latin typeface="Calibri" charset="0"/>
                <a:ea typeface="Calibri" charset="0"/>
                <a:cs typeface="Calibri" charset="0"/>
              </a:rPr>
              <a:t>esearch</a:t>
            </a:r>
            <a:br>
              <a:rPr lang="en-US" sz="4400" dirty="0">
                <a:latin typeface="Calibri" charset="0"/>
                <a:ea typeface="Calibri" charset="0"/>
                <a:cs typeface="Calibri" charset="0"/>
              </a:rPr>
            </a:br>
            <a:endParaRPr lang="en-US" sz="4400" dirty="0"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5042" y="2237014"/>
            <a:ext cx="2641916" cy="2509156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A9DA2-B375-A146-81FC-B0D262C90AE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475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Let </a:t>
            </a:r>
            <a:r>
              <a:rPr lang="en-US" i="1" dirty="0" err="1" smtClean="0"/>
              <a:t>m</a:t>
            </a:r>
            <a:r>
              <a:rPr lang="en-US" i="1" baseline="-25000" dirty="0" err="1" smtClean="0"/>
              <a:t>ng</a:t>
            </a:r>
            <a:r>
              <a:rPr lang="en-US" dirty="0"/>
              <a:t> </a:t>
            </a:r>
            <a:r>
              <a:rPr lang="en-US" dirty="0" smtClean="0"/>
              <a:t>be the mean of </a:t>
            </a:r>
            <a:r>
              <a:rPr lang="en-US" i="1" dirty="0" err="1" smtClean="0"/>
              <a:t>e</a:t>
            </a:r>
            <a:r>
              <a:rPr lang="en-US" i="1" baseline="-25000" dirty="0" err="1" smtClean="0"/>
              <a:t>j,ng</a:t>
            </a:r>
            <a:r>
              <a:rPr lang="en-US" i="1" dirty="0" smtClean="0"/>
              <a:t> </a:t>
            </a:r>
            <a:r>
              <a:rPr lang="en-US" dirty="0" smtClean="0"/>
              <a:t>for all </a:t>
            </a:r>
            <a:r>
              <a:rPr lang="en-US" i="1" dirty="0" smtClean="0"/>
              <a:t>j</a:t>
            </a:r>
            <a:r>
              <a:rPr lang="en-US" dirty="0" smtClean="0"/>
              <a:t>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Then the fold change expression for gene, </a:t>
            </a:r>
            <a:r>
              <a:rPr lang="en-US" i="1" dirty="0" smtClean="0"/>
              <a:t>g</a:t>
            </a:r>
            <a:r>
              <a:rPr lang="en-US" dirty="0" smtClean="0"/>
              <a:t>, and patient, </a:t>
            </a:r>
            <a:r>
              <a:rPr lang="en-US" i="1" dirty="0" err="1" smtClean="0"/>
              <a:t>i</a:t>
            </a:r>
            <a:r>
              <a:rPr lang="en-US" dirty="0" smtClean="0"/>
              <a:t>, is defined as </a:t>
            </a:r>
            <a:r>
              <a:rPr lang="en-US" i="1" dirty="0" err="1" smtClean="0"/>
              <a:t>FC</a:t>
            </a:r>
            <a:r>
              <a:rPr lang="en-US" i="1" baseline="-25000" dirty="0" err="1" smtClean="0"/>
              <a:t>i,g</a:t>
            </a:r>
            <a:endParaRPr lang="en-US" i="1" dirty="0" smtClean="0"/>
          </a:p>
          <a:p>
            <a:pPr marL="0" indent="0" algn="ctr">
              <a:buNone/>
            </a:pPr>
            <a:r>
              <a:rPr lang="en-US" i="1" dirty="0" err="1" smtClean="0"/>
              <a:t>FC</a:t>
            </a:r>
            <a:r>
              <a:rPr lang="en-US" i="1" baseline="-25000" dirty="0" err="1" smtClean="0"/>
              <a:t>i,g</a:t>
            </a:r>
            <a:r>
              <a:rPr lang="en-US" dirty="0" smtClean="0"/>
              <a:t> = </a:t>
            </a:r>
            <a:r>
              <a:rPr lang="en-US" i="1" dirty="0" err="1" smtClean="0"/>
              <a:t>e</a:t>
            </a:r>
            <a:r>
              <a:rPr lang="en-US" i="1" baseline="-25000" dirty="0" err="1" smtClean="0"/>
              <a:t>i,cg</a:t>
            </a:r>
            <a:r>
              <a:rPr lang="en-US" dirty="0" smtClean="0"/>
              <a:t> </a:t>
            </a:r>
            <a:r>
              <a:rPr lang="mr-IN" dirty="0" smtClean="0"/>
              <a:t>–</a:t>
            </a:r>
            <a:r>
              <a:rPr lang="en-US" dirty="0" smtClean="0"/>
              <a:t> </a:t>
            </a:r>
            <a:r>
              <a:rPr lang="en-US" i="1" dirty="0" err="1" smtClean="0"/>
              <a:t>m</a:t>
            </a:r>
            <a:r>
              <a:rPr lang="en-US" i="1" baseline="-25000" dirty="0" err="1" smtClean="0"/>
              <a:t>ng</a:t>
            </a:r>
            <a:endParaRPr lang="en-US" dirty="0" smtClean="0"/>
          </a:p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r>
              <a:rPr lang="en-US" dirty="0" smtClean="0"/>
              <a:t>Across all </a:t>
            </a:r>
            <a:r>
              <a:rPr lang="en-US" i="1" dirty="0" err="1" smtClean="0"/>
              <a:t>FC</a:t>
            </a:r>
            <a:r>
              <a:rPr lang="en-US" i="1" baseline="-25000" dirty="0" err="1" smtClean="0"/>
              <a:t>i,g</a:t>
            </a:r>
            <a:r>
              <a:rPr lang="en-US" i="1" dirty="0" smtClean="0"/>
              <a:t> </a:t>
            </a:r>
            <a:r>
              <a:rPr lang="en-US" dirty="0" smtClean="0"/>
              <a:t>we use the scale function to convert to Z-score</a:t>
            </a:r>
          </a:p>
          <a:p>
            <a:pPr marL="0" indent="0" algn="ctr">
              <a:buNone/>
            </a:pPr>
            <a:r>
              <a:rPr lang="en-US" i="1" dirty="0" err="1" smtClean="0"/>
              <a:t>scaled_FC</a:t>
            </a:r>
            <a:r>
              <a:rPr lang="en-US" i="1" baseline="-25000" dirty="0" err="1" smtClean="0"/>
              <a:t>i,g</a:t>
            </a:r>
            <a:endParaRPr lang="en-US" dirty="0"/>
          </a:p>
          <a:p>
            <a:pPr marL="0" indent="0" algn="ctr">
              <a:buNone/>
            </a:pPr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Determining </a:t>
            </a:r>
            <a:r>
              <a:rPr lang="en-US" smtClean="0"/>
              <a:t>individual gene expression FC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A9DA2-B375-A146-81FC-B0D262C90AE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43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TF Activity Inference from patient expression FC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 smtClean="0"/>
              <a:t>After we obtain </a:t>
            </a:r>
            <a:r>
              <a:rPr lang="en-US" i="1" dirty="0" err="1" smtClean="0"/>
              <a:t>scaled_FC</a:t>
            </a:r>
            <a:r>
              <a:rPr lang="en-US" i="1" baseline="-25000" dirty="0" err="1" smtClean="0"/>
              <a:t>i,cg</a:t>
            </a:r>
            <a:r>
              <a:rPr lang="en-US" i="1" baseline="-25000" dirty="0" smtClean="0"/>
              <a:t> </a:t>
            </a:r>
            <a:r>
              <a:rPr lang="en-US" dirty="0" smtClean="0"/>
              <a:t>we can use logistic regression (same as before) to predict RBP activity based on individual FC expression.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 smtClean="0"/>
              <a:t>Patients with high (top 50%) and low RBP (bottom 50%) activity are grouped. The survival data is parsed from TCGA clinical files for matched patients.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 smtClean="0"/>
              <a:t>Patients that are alive (censored) use “days since last </a:t>
            </a:r>
            <a:r>
              <a:rPr lang="en-US" dirty="0" err="1" smtClean="0"/>
              <a:t>followup</a:t>
            </a:r>
            <a:r>
              <a:rPr lang="en-US" dirty="0" smtClean="0"/>
              <a:t>” and patients that are deceased use “days to death”.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 smtClean="0"/>
              <a:t>Patients with no clinical information documented are removed.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dirty="0"/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A9DA2-B375-A146-81FC-B0D262C90AE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1764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00081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200" dirty="0" smtClean="0"/>
              <a:t>Summary of survival graphs p-value for full network</a:t>
            </a:r>
            <a:endParaRPr lang="en-US" sz="32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375" y="1610310"/>
            <a:ext cx="9000871" cy="4867242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79"/>
          <a:stretch/>
        </p:blipFill>
        <p:spPr>
          <a:xfrm>
            <a:off x="0" y="1549831"/>
            <a:ext cx="2604158" cy="103109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25451" y="1240978"/>
            <a:ext cx="1353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+mj-lt"/>
              </a:rPr>
              <a:t>-log(</a:t>
            </a:r>
            <a:r>
              <a:rPr lang="en-US" i="1" dirty="0" smtClean="0">
                <a:latin typeface="+mj-lt"/>
              </a:rPr>
              <a:t>p </a:t>
            </a:r>
            <a:r>
              <a:rPr lang="en-US" dirty="0" smtClean="0">
                <a:latin typeface="+mj-lt"/>
              </a:rPr>
              <a:t>value)</a:t>
            </a:r>
            <a:endParaRPr lang="en-US" dirty="0"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1481" y="3620678"/>
            <a:ext cx="16832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Subsetted</a:t>
            </a:r>
            <a:r>
              <a:rPr lang="en-US" dirty="0" smtClean="0"/>
              <a:t> for </a:t>
            </a:r>
          </a:p>
          <a:p>
            <a:r>
              <a:rPr lang="en-US" dirty="0" smtClean="0"/>
              <a:t>BH </a:t>
            </a:r>
            <a:r>
              <a:rPr lang="en-US" dirty="0" err="1" smtClean="0"/>
              <a:t>p_cor</a:t>
            </a:r>
            <a:r>
              <a:rPr lang="en-US" dirty="0" smtClean="0"/>
              <a:t>&lt;0.005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A9DA2-B375-A146-81FC-B0D262C90AE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738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00081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200" dirty="0" smtClean="0"/>
              <a:t>Summary of survival graphs p-value for 3’ UTR network</a:t>
            </a:r>
            <a:endParaRPr lang="en-US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805914" y="1022888"/>
            <a:ext cx="1353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+mj-lt"/>
              </a:rPr>
              <a:t>-log(</a:t>
            </a:r>
            <a:r>
              <a:rPr lang="en-US" i="1" dirty="0" smtClean="0">
                <a:latin typeface="+mj-lt"/>
              </a:rPr>
              <a:t>p </a:t>
            </a:r>
            <a:r>
              <a:rPr lang="en-US" dirty="0" smtClean="0">
                <a:latin typeface="+mj-lt"/>
              </a:rPr>
              <a:t>value)</a:t>
            </a:r>
            <a:endParaRPr lang="en-US" dirty="0">
              <a:latin typeface="+mj-lt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481" y="1357923"/>
            <a:ext cx="2805193" cy="118957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9600" y="1968285"/>
            <a:ext cx="9268642" cy="468048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01481" y="3620678"/>
            <a:ext cx="16832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Subsetted</a:t>
            </a:r>
            <a:r>
              <a:rPr lang="en-US" dirty="0" smtClean="0"/>
              <a:t> for </a:t>
            </a:r>
          </a:p>
          <a:p>
            <a:r>
              <a:rPr lang="en-US" dirty="0" smtClean="0"/>
              <a:t>BH </a:t>
            </a:r>
            <a:r>
              <a:rPr lang="en-US" dirty="0" err="1" smtClean="0"/>
              <a:t>p_cor</a:t>
            </a:r>
            <a:r>
              <a:rPr lang="en-US" dirty="0" smtClean="0"/>
              <a:t>&lt;0.005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A9DA2-B375-A146-81FC-B0D262C90AE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218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69"/>
          <a:stretch/>
        </p:blipFill>
        <p:spPr>
          <a:xfrm>
            <a:off x="855133" y="575732"/>
            <a:ext cx="10058400" cy="588371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59269" y="5955030"/>
            <a:ext cx="13917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PUM2 -&gt; E2F</a:t>
            </a:r>
          </a:p>
          <a:p>
            <a:r>
              <a:rPr lang="en-US" dirty="0" smtClean="0"/>
              <a:t>regulation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A9DA2-B375-A146-81FC-B0D262C90AE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4652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82708737"/>
              </p:ext>
            </p:extLst>
          </p:nvPr>
        </p:nvGraphicFramePr>
        <p:xfrm>
          <a:off x="284200" y="336021"/>
          <a:ext cx="6175867" cy="777976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926604"/>
                <a:gridCol w="5249263"/>
              </a:tblGrid>
              <a:tr h="777976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PUM2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200" dirty="0" smtClean="0">
                          <a:effectLst/>
                        </a:rPr>
                        <a:t>Functions as a translational repressor during embryonic development or cell differentiation.</a:t>
                      </a:r>
                      <a:r>
                        <a:rPr lang="en-US" sz="1600" kern="1200" baseline="30000" dirty="0" smtClean="0">
                          <a:effectLst/>
                        </a:rPr>
                        <a:t>2</a:t>
                      </a:r>
                      <a:endParaRPr lang="en-US" sz="16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284200" y="1113997"/>
            <a:ext cx="5524269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baseline="30000" dirty="0" smtClean="0"/>
              <a:t>2</a:t>
            </a:r>
            <a:r>
              <a:rPr lang="en-US" sz="800" dirty="0" smtClean="0"/>
              <a:t> Pruitt, Kim D., et al. "</a:t>
            </a:r>
            <a:r>
              <a:rPr lang="en-US" sz="800" dirty="0" err="1" smtClean="0"/>
              <a:t>RefSeq</a:t>
            </a:r>
            <a:r>
              <a:rPr lang="en-US" sz="800" dirty="0" smtClean="0"/>
              <a:t>: an update on mammalian reference sequences." </a:t>
            </a:r>
            <a:r>
              <a:rPr lang="en-US" sz="800" i="1" dirty="0" smtClean="0"/>
              <a:t>Nucleic acids research</a:t>
            </a:r>
            <a:r>
              <a:rPr lang="en-US" sz="800" dirty="0" smtClean="0"/>
              <a:t> 42.D1 (2014): D756-D763.</a:t>
            </a:r>
            <a:endParaRPr lang="en-US" sz="800" baseline="30000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366" y="1329441"/>
            <a:ext cx="4903063" cy="534214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2107" y="1329441"/>
            <a:ext cx="4903063" cy="5342143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A9DA2-B375-A146-81FC-B0D262C90AE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988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300597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4231" y="4059098"/>
            <a:ext cx="5448300" cy="1270000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3023907" y="1291095"/>
            <a:ext cx="420135" cy="42013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053" y="3158029"/>
            <a:ext cx="5067968" cy="369997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4231" y="5329098"/>
            <a:ext cx="5381458" cy="170515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A9DA2-B375-A146-81FC-B0D262C90AE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179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RADAR Score (</a:t>
            </a:r>
            <a:r>
              <a:rPr lang="en-US" dirty="0" err="1" smtClean="0"/>
              <a:t>Rscore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Our goal is to prioritize variants from a RBP perspective focusing on those variants that fall specifically in the binding regions of such RBPs.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The scoring system is FunSeq2-like, in that relevant factors are modeled by Shannon entropy.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dirty="0" smtClean="0"/>
              <a:t>Discrete entropy for proportion of  germline variants falling in peaks (1KG)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dirty="0" smtClean="0"/>
              <a:t>Quasi-Continuous entropy based on motif breaking events (d-score, DL)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dirty="0" smtClean="0"/>
              <a:t>Quasi-Continuous entropy based on “hot” variable</a:t>
            </a:r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A9DA2-B375-A146-81FC-B0D262C90AE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2521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-178213"/>
            <a:ext cx="10515600" cy="1325563"/>
          </a:xfrm>
        </p:spPr>
        <p:txBody>
          <a:bodyPr/>
          <a:lstStyle/>
          <a:p>
            <a:r>
              <a:rPr lang="en-US" dirty="0" smtClean="0"/>
              <a:t>Discrete Score (Entropy model)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294861" y="2355711"/>
                <a:ext cx="6026426" cy="2189784"/>
              </a:xfrm>
            </p:spPr>
            <p:txBody>
              <a:bodyPr>
                <a:normAutofit/>
              </a:bodyPr>
              <a:lstStyle/>
              <a:p>
                <a:pPr marL="0" lvl="0" indent="0">
                  <a:lnSpc>
                    <a:spcPct val="100000"/>
                  </a:lnSpc>
                  <a:spcBef>
                    <a:spcPts val="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charset="0"/>
                            </a:rPr>
                            <m:t>𝑤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charset="0"/>
                            </a:rPr>
                            <m:t>𝑑</m:t>
                          </m:r>
                        </m:sub>
                      </m:sSub>
                      <m:r>
                        <a:rPr lang="en-US" sz="2000" b="0" i="1" smtClean="0">
                          <a:latin typeface="Cambria Math" charset="0"/>
                        </a:rPr>
                        <m:t>=1+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charset="0"/>
                            </a:rPr>
                            <m:t>𝑝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charset="0"/>
                            </a:rPr>
                            <m:t>𝑑</m:t>
                          </m:r>
                        </m:sub>
                      </m:sSub>
                      <m:func>
                        <m:funcPr>
                          <m:ctrlPr>
                            <a:rPr lang="mr-IN" sz="2000" b="0" i="1" smtClean="0">
                              <a:latin typeface="Cambria Math" charset="0"/>
                            </a:rPr>
                          </m:ctrlPr>
                        </m:funcPr>
                        <m:fName>
                          <m:sSub>
                            <m:sSubPr>
                              <m:ctrlPr>
                                <a:rPr lang="mr-IN" sz="2000" b="0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mr-IN" sz="2000" b="0" i="0" smtClean="0">
                                  <a:latin typeface="Cambria Math" charset="0"/>
                                </a:rPr>
                                <m:t>log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charset="0"/>
                                </a:rPr>
                                <m:t>2</m:t>
                              </m:r>
                            </m:sub>
                          </m:sSub>
                        </m:fName>
                        <m:e>
                          <m:sSub>
                            <m:sSubPr>
                              <m:ctrlPr>
                                <a:rPr lang="en-US" sz="2000" i="1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charset="0"/>
                                </a:rPr>
                                <m:t>𝑑</m:t>
                              </m:r>
                            </m:sub>
                          </m:sSub>
                        </m:e>
                      </m:func>
                      <m:r>
                        <a:rPr lang="en-US" sz="2000" b="0" i="1" smtClean="0">
                          <a:latin typeface="Cambria Math" charset="0"/>
                        </a:rPr>
                        <m:t>+</m:t>
                      </m:r>
                      <m:d>
                        <m:dPr>
                          <m:ctrlPr>
                            <a:rPr lang="mr-IN" sz="2000" b="0" i="1" smtClean="0"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en-US" sz="2000" i="1">
                              <a:latin typeface="Cambria Math" charset="0"/>
                            </a:rPr>
                            <m:t>1−</m:t>
                          </m:r>
                          <m:sSub>
                            <m:sSubPr>
                              <m:ctrlPr>
                                <a:rPr lang="en-US" sz="2000" i="1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charset="0"/>
                                </a:rPr>
                                <m:t>𝑑</m:t>
                              </m:r>
                            </m:sub>
                          </m:sSub>
                        </m:e>
                      </m:d>
                      <m:func>
                        <m:funcPr>
                          <m:ctrlPr>
                            <a:rPr lang="mr-IN" sz="2000" b="0" i="1" smtClean="0">
                              <a:latin typeface="Cambria Math" charset="0"/>
                            </a:rPr>
                          </m:ctrlPr>
                        </m:funcPr>
                        <m:fName>
                          <m:sSub>
                            <m:sSubPr>
                              <m:ctrlPr>
                                <a:rPr lang="mr-IN" sz="2000" b="0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mr-IN" sz="2000" b="0" i="0" smtClean="0">
                                  <a:latin typeface="Cambria Math" charset="0"/>
                                </a:rPr>
                                <m:t>log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charset="0"/>
                                </a:rPr>
                                <m:t>2</m:t>
                              </m:r>
                            </m:sub>
                          </m:sSub>
                        </m:fName>
                        <m:e>
                          <m:d>
                            <m:dPr>
                              <m:ctrlPr>
                                <a:rPr lang="mr-IN" sz="2000" b="0" i="1" smtClean="0">
                                  <a:latin typeface="Cambria Math" charset="0"/>
                                </a:rPr>
                              </m:ctrlPr>
                            </m:dPr>
                            <m:e>
                              <m:r>
                                <a:rPr lang="en-US" sz="2000" b="0" i="1" smtClean="0">
                                  <a:latin typeface="Cambria Math" charset="0"/>
                                </a:rPr>
                                <m:t>1−</m:t>
                              </m:r>
                              <m:sSub>
                                <m:sSubPr>
                                  <m:ctrlPr>
                                    <a:rPr lang="en-US" sz="2000" b="0" i="1" smtClean="0">
                                      <a:latin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latin typeface="Cambria Math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latin typeface="Cambria Math" charset="0"/>
                                    </a:rPr>
                                    <m:t>𝑑</m:t>
                                  </m:r>
                                </m:sub>
                              </m:sSub>
                            </m:e>
                          </m:d>
                        </m:e>
                      </m:func>
                    </m:oMath>
                  </m:oMathPara>
                </a14:m>
                <a:endParaRPr lang="en-US" sz="2000" dirty="0" smtClean="0"/>
              </a:p>
              <a:p>
                <a:pPr marL="0" lvl="0" indent="0">
                  <a:lnSpc>
                    <a:spcPct val="100000"/>
                  </a:lnSpc>
                  <a:spcBef>
                    <a:spcPts val="0"/>
                  </a:spcBef>
                  <a:buNone/>
                </a:pPr>
                <a:endParaRPr lang="en-US" sz="2000" dirty="0"/>
              </a:p>
              <a:p>
                <a:pPr marL="0" lvl="0" indent="0">
                  <a:lnSpc>
                    <a:spcPct val="100000"/>
                  </a:lnSpc>
                  <a:spcBef>
                    <a:spcPts val="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charset="0"/>
                            </a:rPr>
                            <m:t>𝑝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charset="0"/>
                            </a:rPr>
                            <m:t>𝑑</m:t>
                          </m:r>
                        </m:sub>
                      </m:sSub>
                      <m:r>
                        <a:rPr lang="en-US" sz="2000" b="0" i="1" smtClean="0"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mr-IN" sz="2000" b="0" i="1" smtClean="0"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charset="0"/>
                            </a:rPr>
                            <m:t>𝑛𝑢𝑚𝑏𝑒𝑟</m:t>
                          </m:r>
                          <m:r>
                            <a:rPr lang="en-US" sz="2000" b="0" i="1" smtClean="0">
                              <a:latin typeface="Cambria Math" charset="0"/>
                            </a:rPr>
                            <m:t> </m:t>
                          </m:r>
                          <m:r>
                            <a:rPr lang="en-US" sz="2000" b="0" i="1" smtClean="0">
                              <a:latin typeface="Cambria Math" charset="0"/>
                            </a:rPr>
                            <m:t>𝑔𝑒𝑟𝑚𝑙𝑖𝑛𝑒</m:t>
                          </m:r>
                          <m:r>
                            <a:rPr lang="en-US" sz="2000" b="0" i="1" smtClean="0">
                              <a:latin typeface="Cambria Math" charset="0"/>
                            </a:rPr>
                            <m:t> </m:t>
                          </m:r>
                          <m:r>
                            <a:rPr lang="en-US" sz="2000" b="0" i="1" smtClean="0">
                              <a:latin typeface="Cambria Math" charset="0"/>
                            </a:rPr>
                            <m:t>𝑣𝑎𝑟𝑖𝑎𝑛𝑡</m:t>
                          </m:r>
                          <m:r>
                            <a:rPr lang="en-US" sz="2000" b="0" i="1" smtClean="0">
                              <a:latin typeface="Cambria Math" charset="0"/>
                            </a:rPr>
                            <m:t> </m:t>
                          </m:r>
                          <m:r>
                            <a:rPr lang="en-US" sz="2000" b="0" i="1" smtClean="0">
                              <a:latin typeface="Cambria Math" charset="0"/>
                            </a:rPr>
                            <m:t>𝑖𝑛</m:t>
                          </m:r>
                          <m:r>
                            <a:rPr lang="en-US" sz="2000" b="0" i="1" smtClean="0">
                              <a:latin typeface="Cambria Math" charset="0"/>
                            </a:rPr>
                            <m:t> </m:t>
                          </m:r>
                          <m:r>
                            <a:rPr lang="en-US" sz="2000" b="0" i="1" smtClean="0">
                              <a:latin typeface="Cambria Math" charset="0"/>
                            </a:rPr>
                            <m:t>𝑅𝐵𝑃</m:t>
                          </m:r>
                          <m:r>
                            <a:rPr lang="en-US" sz="2000" b="0" i="1" smtClean="0">
                              <a:latin typeface="Cambria Math" charset="0"/>
                            </a:rPr>
                            <m:t> </m:t>
                          </m:r>
                          <m:r>
                            <a:rPr lang="en-US" sz="2000" b="0" i="1" smtClean="0">
                              <a:latin typeface="Cambria Math" charset="0"/>
                            </a:rPr>
                            <m:t>𝑑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 charset="0"/>
                            </a:rPr>
                            <m:t>𝑡𝑜𝑡𝑎𝑙</m:t>
                          </m:r>
                          <m:r>
                            <a:rPr lang="en-US" sz="2000" b="0" i="1" smtClean="0">
                              <a:latin typeface="Cambria Math" charset="0"/>
                            </a:rPr>
                            <m:t> </m:t>
                          </m:r>
                          <m:r>
                            <a:rPr lang="en-US" sz="2000" b="0" i="1" smtClean="0">
                              <a:latin typeface="Cambria Math" charset="0"/>
                            </a:rPr>
                            <m:t>𝑛𝑢𝑚𝑏𝑒𝑟</m:t>
                          </m:r>
                          <m:r>
                            <a:rPr lang="en-US" sz="2000" b="0" i="1" smtClean="0">
                              <a:latin typeface="Cambria Math" charset="0"/>
                            </a:rPr>
                            <m:t> </m:t>
                          </m:r>
                          <m:r>
                            <a:rPr lang="en-US" sz="2000" b="0" i="1" smtClean="0">
                              <a:latin typeface="Cambria Math" charset="0"/>
                            </a:rPr>
                            <m:t>𝑜𝑓</m:t>
                          </m:r>
                          <m:r>
                            <a:rPr lang="en-US" sz="2000" b="0" i="1" smtClean="0">
                              <a:latin typeface="Cambria Math" charset="0"/>
                            </a:rPr>
                            <m:t> </m:t>
                          </m:r>
                          <m:r>
                            <a:rPr lang="en-US" sz="2000" b="0" i="1" smtClean="0">
                              <a:latin typeface="Cambria Math" charset="0"/>
                            </a:rPr>
                            <m:t>𝑔𝑒𝑟𝑚𝑙𝑖𝑛𝑒</m:t>
                          </m:r>
                          <m:r>
                            <a:rPr lang="en-US" sz="2000" b="0" i="1" smtClean="0">
                              <a:latin typeface="Cambria Math" charset="0"/>
                            </a:rPr>
                            <m:t> </m:t>
                          </m:r>
                          <m:r>
                            <a:rPr lang="en-US" sz="2000" b="0" i="1" smtClean="0">
                              <a:latin typeface="Cambria Math" charset="0"/>
                            </a:rPr>
                            <m:t>𝑣𝑎𝑟𝑖𝑎𝑛𝑡</m:t>
                          </m:r>
                        </m:den>
                      </m:f>
                    </m:oMath>
                  </m:oMathPara>
                </a14:m>
                <a:endParaRPr lang="en-US" sz="2000" dirty="0" smtClean="0"/>
              </a:p>
              <a:p>
                <a:pPr marL="0" lvl="0" indent="0">
                  <a:lnSpc>
                    <a:spcPct val="100000"/>
                  </a:lnSpc>
                  <a:spcBef>
                    <a:spcPts val="0"/>
                  </a:spcBef>
                  <a:buNone/>
                </a:pPr>
                <a:endParaRPr lang="en-US" sz="2000" dirty="0"/>
              </a:p>
              <a:p>
                <a:pPr marL="0" lvl="0" indent="0">
                  <a:lnSpc>
                    <a:spcPct val="100000"/>
                  </a:lnSpc>
                  <a:spcBef>
                    <a:spcPts val="0"/>
                  </a:spcBef>
                  <a:buNone/>
                </a:pPr>
                <a:endParaRPr lang="en-US" sz="2000" dirty="0" smtClean="0"/>
              </a:p>
              <a:p>
                <a:pPr marL="0" lvl="0" indent="0">
                  <a:lnSpc>
                    <a:spcPct val="100000"/>
                  </a:lnSpc>
                  <a:spcBef>
                    <a:spcPts val="0"/>
                  </a:spcBef>
                  <a:buNone/>
                </a:pPr>
                <a:endParaRPr lang="en-US" sz="2000" dirty="0" smtClean="0"/>
              </a:p>
              <a:p>
                <a:pPr marL="0" lvl="0" indent="0">
                  <a:lnSpc>
                    <a:spcPct val="100000"/>
                  </a:lnSpc>
                  <a:spcBef>
                    <a:spcPts val="0"/>
                  </a:spcBef>
                  <a:buNone/>
                </a:pPr>
                <a:endParaRPr lang="en-US" sz="20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94861" y="2355711"/>
                <a:ext cx="6026426" cy="2189784"/>
              </a:xfr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1287" y="737242"/>
            <a:ext cx="5556525" cy="585518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296400" y="2844799"/>
            <a:ext cx="12808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n</a:t>
            </a:r>
            <a:r>
              <a:rPr lang="en-US" smtClean="0"/>
              <a:t>=112 RBPs</a:t>
            </a:r>
            <a:endParaRPr lang="en-US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838199" y="1151643"/>
            <a:ext cx="4959075" cy="10191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Tx/>
              <a:buNone/>
            </a:pPr>
            <a:r>
              <a:rPr lang="en-US" sz="1600" dirty="0" smtClean="0"/>
              <a:t>A discrete score is a property of an RBP. For each RBP a variant intersects, that discrete score is added. (Like </a:t>
            </a:r>
            <a:r>
              <a:rPr lang="en-US" sz="1600" dirty="0" err="1" smtClean="0"/>
              <a:t>FunSeq</a:t>
            </a:r>
            <a:r>
              <a:rPr lang="en-US" sz="1600" dirty="0" smtClean="0"/>
              <a:t>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Tx/>
              <a:buNone/>
            </a:pPr>
            <a:endParaRPr lang="en-US" sz="1600" dirty="0" smtClean="0"/>
          </a:p>
          <a:p>
            <a:pPr marL="0" indent="0">
              <a:lnSpc>
                <a:spcPct val="100000"/>
              </a:lnSpc>
              <a:spcBef>
                <a:spcPts val="0"/>
              </a:spcBef>
              <a:buFontTx/>
              <a:buNone/>
            </a:pPr>
            <a:endParaRPr lang="en-US" sz="16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A9DA2-B375-A146-81FC-B0D262C90AE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995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521" y="821141"/>
            <a:ext cx="4851400" cy="51181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742" y="821141"/>
            <a:ext cx="4851400" cy="51181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934742" y="247133"/>
                <a:ext cx="7232942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400" dirty="0"/>
                  <a:t>We create a new score for an RBP,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charset="0"/>
                          </a:rPr>
                          <m:t>𝑆</m:t>
                        </m:r>
                      </m:e>
                      <m:sub>
                        <m:r>
                          <a:rPr lang="en-US" sz="2400" i="1">
                            <a:latin typeface="Cambria Math" charset="0"/>
                          </a:rPr>
                          <m:t>𝑑</m:t>
                        </m:r>
                      </m:sub>
                    </m:sSub>
                    <m:r>
                      <a:rPr lang="en-US" sz="2400" i="1">
                        <a:latin typeface="Cambria Math" charset="0"/>
                      </a:rPr>
                      <m:t>=</m:t>
                    </m:r>
                    <m:r>
                      <a:rPr lang="en-US" sz="2400" i="1">
                        <a:latin typeface="Cambria Math" charset="0"/>
                      </a:rPr>
                      <m:t>𝑟𝑎𝑟𝑒</m:t>
                    </m:r>
                    <m:r>
                      <a:rPr lang="en-US" sz="2400" i="1">
                        <a:latin typeface="Cambria Math" charset="0"/>
                      </a:rPr>
                      <m:t> </m:t>
                    </m:r>
                    <m:r>
                      <a:rPr lang="en-US" sz="2400" i="1">
                        <a:latin typeface="Cambria Math" charset="0"/>
                      </a:rPr>
                      <m:t>𝐷𝐴𝐹</m:t>
                    </m:r>
                    <m:r>
                      <a:rPr lang="en-US" sz="2400" i="1">
                        <a:latin typeface="Cambria Math" charset="0"/>
                      </a:rPr>
                      <m:t> × </m:t>
                    </m:r>
                    <m:sSub>
                      <m:sSubPr>
                        <m:ctrlPr>
                          <a:rPr lang="en-US" sz="2400" i="1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charset="0"/>
                          </a:rPr>
                          <m:t>𝑤</m:t>
                        </m:r>
                      </m:e>
                      <m:sub>
                        <m:r>
                          <a:rPr lang="en-US" sz="2400" i="1">
                            <a:latin typeface="Cambria Math" charset="0"/>
                          </a:rPr>
                          <m:t>𝑑</m:t>
                        </m:r>
                      </m:sub>
                    </m:sSub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4742" y="247133"/>
                <a:ext cx="7232942" cy="461665"/>
              </a:xfrm>
              <a:prstGeom prst="rect">
                <a:avLst/>
              </a:prstGeom>
              <a:blipFill rotWithShape="0">
                <a:blip r:embed="rId4"/>
                <a:stretch>
                  <a:fillRect l="-1264" t="-105333" b="-1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1431234" y="4969566"/>
                <a:ext cx="9064488" cy="17313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For each RBP, </a:t>
                </a:r>
                <a:r>
                  <a:rPr lang="en-US" i="1" dirty="0" smtClean="0"/>
                  <a:t>d</a:t>
                </a:r>
                <a:r>
                  <a:rPr lang="en-US" dirty="0" smtClean="0"/>
                  <a:t>, that a variant falls in, the sum of all discrete scores are added for a full discrete score. Therefore the discrete </a:t>
                </a:r>
                <a:r>
                  <a:rPr lang="en-US" dirty="0" err="1" smtClean="0"/>
                  <a:t>Rscore</a:t>
                </a:r>
                <a:r>
                  <a:rPr lang="en-US" dirty="0" smtClean="0"/>
                  <a:t> for a variant, </a:t>
                </a:r>
                <a:r>
                  <a:rPr lang="en-US" i="1" dirty="0"/>
                  <a:t>V</a:t>
                </a:r>
                <a:r>
                  <a:rPr lang="en-US" dirty="0" smtClean="0"/>
                  <a:t>, intersecting </a:t>
                </a:r>
                <a:r>
                  <a:rPr lang="en-US" i="1" dirty="0" smtClean="0"/>
                  <a:t>n</a:t>
                </a:r>
                <a:r>
                  <a:rPr lang="en-US" dirty="0" smtClean="0"/>
                  <a:t> RBPs, </a:t>
                </a:r>
                <a:r>
                  <a:rPr lang="en-US" i="1" dirty="0" smtClean="0"/>
                  <a:t>d</a:t>
                </a:r>
                <a:r>
                  <a:rPr lang="en-US" i="1" baseline="-25000" dirty="0" smtClean="0"/>
                  <a:t>1</a:t>
                </a:r>
                <a:r>
                  <a:rPr lang="mr-IN" i="1" dirty="0" smtClean="0"/>
                  <a:t>…</a:t>
                </a:r>
                <a:r>
                  <a:rPr lang="en-US" i="1" dirty="0" err="1" smtClean="0"/>
                  <a:t>d</a:t>
                </a:r>
                <a:r>
                  <a:rPr lang="en-US" i="1" baseline="-25000" dirty="0" err="1" smtClean="0"/>
                  <a:t>n</a:t>
                </a:r>
                <a:endParaRPr lang="en-US" dirty="0" smtClean="0"/>
              </a:p>
              <a:p>
                <a:endParaRPr lang="en-US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charset="0"/>
                        </a:rPr>
                        <m:t>𝑑𝑖𝑠𝑐𝑟𝑒𝑡𝑒</m:t>
                      </m:r>
                      <m:r>
                        <a:rPr lang="en-US" b="0" i="1" smtClean="0">
                          <a:latin typeface="Cambria Math" charset="0"/>
                        </a:rPr>
                        <m:t> </m:t>
                      </m:r>
                      <m:sSub>
                        <m:sSubPr>
                          <m:ctrlPr>
                            <a:rPr lang="en-US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charset="0"/>
                            </a:rPr>
                            <m:t>𝑅𝑠𝑐𝑜𝑟𝑒</m:t>
                          </m:r>
                        </m:e>
                        <m:sub>
                          <m:r>
                            <a:rPr lang="en-US" b="0" i="1" smtClean="0">
                              <a:latin typeface="Cambria Math" charset="0"/>
                            </a:rPr>
                            <m:t>𝑉</m:t>
                          </m:r>
                        </m:sub>
                      </m:sSub>
                      <m:r>
                        <a:rPr lang="en-US" b="0" i="1" smtClean="0">
                          <a:latin typeface="Cambria Math" charset="0"/>
                        </a:rPr>
                        <m:t>= </m:t>
                      </m:r>
                      <m:nary>
                        <m:naryPr>
                          <m:chr m:val="∑"/>
                          <m:ctrlPr>
                            <a:rPr lang="is-IS" b="0" i="1" smtClean="0">
                              <a:latin typeface="Cambria Math" charset="0"/>
                            </a:rPr>
                          </m:ctrlPr>
                        </m:naryPr>
                        <m:sub>
                          <m:r>
                            <a:rPr lang="en-US" b="0" i="1" smtClean="0">
                              <a:latin typeface="Cambria Math" charset="0"/>
                            </a:rPr>
                            <m:t>𝑖</m:t>
                          </m:r>
                        </m:sub>
                        <m:sup>
                          <m:r>
                            <a:rPr lang="en-US" b="0" i="1" smtClean="0">
                              <a:latin typeface="Cambria Math" charset="0"/>
                            </a:rPr>
                            <m:t>𝑛</m:t>
                          </m:r>
                        </m:sup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charset="0"/>
                                </a:rPr>
                                <m:t>𝑆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charset="0"/>
                                    </a:rPr>
                                    <m:t>𝑑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charset="0"/>
                                    </a:rPr>
                                    <m:t>𝑖</m:t>
                                  </m:r>
                                </m:sub>
                              </m:sSub>
                            </m:sub>
                          </m:sSub>
                        </m:e>
                      </m:nary>
                      <m:r>
                        <a:rPr lang="en-US" b="0" i="1" smtClean="0">
                          <a:latin typeface="Cambria Math" charset="0"/>
                        </a:rPr>
                        <m:t> 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1234" y="4969566"/>
                <a:ext cx="9064488" cy="1731371"/>
              </a:xfrm>
              <a:prstGeom prst="rect">
                <a:avLst/>
              </a:prstGeom>
              <a:blipFill rotWithShape="0">
                <a:blip r:embed="rId5"/>
                <a:stretch>
                  <a:fillRect l="-605" t="-1761" r="-4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A9DA2-B375-A146-81FC-B0D262C90AE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553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Purpose of RADAR Tool: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Annotation</a:t>
            </a:r>
          </a:p>
          <a:p>
            <a:pPr lvl="1">
              <a:buFont typeface="Courier New" charset="0"/>
              <a:buChar char="o"/>
            </a:pPr>
            <a:r>
              <a:rPr lang="en-US" dirty="0" smtClean="0"/>
              <a:t>Targets of RBPs (regulatory network)</a:t>
            </a:r>
          </a:p>
          <a:p>
            <a:pPr lvl="1">
              <a:buFont typeface="Courier New" charset="0"/>
              <a:buChar char="o"/>
            </a:pPr>
            <a:r>
              <a:rPr lang="en-US" dirty="0" smtClean="0"/>
              <a:t>Classification of peaks or variants: CDS, 3’ UTR, 5’UTR, 3’ Extended, 5’ extended, nearby  Intron, other</a:t>
            </a:r>
          </a:p>
          <a:p>
            <a:r>
              <a:rPr lang="en-US" dirty="0" smtClean="0"/>
              <a:t>Prioritization of RBPs</a:t>
            </a:r>
          </a:p>
          <a:p>
            <a:pPr lvl="1">
              <a:buFont typeface="Courier New" charset="0"/>
              <a:buChar char="o"/>
            </a:pPr>
            <a:r>
              <a:rPr lang="en-US" dirty="0" smtClean="0"/>
              <a:t>RBP Activity prediction</a:t>
            </a:r>
          </a:p>
          <a:p>
            <a:pPr lvl="1">
              <a:buFont typeface="Courier New" charset="0"/>
              <a:buChar char="o"/>
            </a:pPr>
            <a:r>
              <a:rPr lang="en-US" dirty="0" smtClean="0"/>
              <a:t>RBP as prognostic marker</a:t>
            </a:r>
          </a:p>
          <a:p>
            <a:r>
              <a:rPr lang="en-US" dirty="0" smtClean="0"/>
              <a:t>Mutation Scoring</a:t>
            </a:r>
          </a:p>
          <a:p>
            <a:pPr lvl="1">
              <a:buFont typeface="Courier New" charset="0"/>
              <a:buChar char="o"/>
            </a:pPr>
            <a:r>
              <a:rPr lang="en-US" dirty="0" smtClean="0"/>
              <a:t>FunSeq2-like entropy-based scoring system for variants specific to RBP binding regions</a:t>
            </a:r>
          </a:p>
          <a:p>
            <a:pPr lvl="2">
              <a:buFont typeface="Arial" charset="0"/>
              <a:buChar char="•"/>
            </a:pPr>
            <a:r>
              <a:rPr lang="en-US" dirty="0" smtClean="0"/>
              <a:t>Discrete entropy</a:t>
            </a:r>
          </a:p>
          <a:p>
            <a:pPr lvl="2">
              <a:buFont typeface="Arial" charset="0"/>
              <a:buChar char="•"/>
            </a:pPr>
            <a:r>
              <a:rPr lang="en-US" dirty="0" smtClean="0"/>
              <a:t>Quasi-continuous - Motif breaking events</a:t>
            </a:r>
          </a:p>
          <a:p>
            <a:pPr lvl="2">
              <a:buFont typeface="Arial" charset="0"/>
              <a:buChar char="•"/>
            </a:pPr>
            <a:r>
              <a:rPr lang="en-US" dirty="0"/>
              <a:t>Quasi-continuous </a:t>
            </a:r>
            <a:r>
              <a:rPr lang="en-US" dirty="0" smtClean="0"/>
              <a:t>- Hotspots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A9DA2-B375-A146-81FC-B0D262C90AE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9038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 smtClean="0"/>
              <a:t>Quasi-Continuous Score (motif breaking)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 smtClean="0"/>
              <a:t>Given a variant, </a:t>
            </a:r>
            <a:r>
              <a:rPr lang="en-US" i="1" dirty="0" smtClean="0"/>
              <a:t>V</a:t>
            </a:r>
            <a:r>
              <a:rPr lang="en-US" dirty="0" smtClean="0"/>
              <a:t>, we want to add an entropy-based motif breaking score to the discrete entropy score.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 smtClean="0"/>
              <a:t>We build a quasi-continuous entropy model.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 smtClean="0"/>
              <a:t>We first need to score variants with general motif breaking events based on their PWMs. We use </a:t>
            </a:r>
            <a:r>
              <a:rPr lang="en-US" dirty="0" err="1" smtClean="0"/>
              <a:t>MotifTools</a:t>
            </a:r>
            <a:r>
              <a:rPr lang="en-US" dirty="0" smtClean="0"/>
              <a:t> (DL).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A9DA2-B375-A146-81FC-B0D262C90AE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25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 smtClean="0"/>
              <a:t>Quasi-Continuous Score (motif breaking)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0" y="2733412"/>
                <a:ext cx="6247424" cy="1212056"/>
              </a:xfrm>
            </p:spPr>
            <p:txBody>
              <a:bodyPr>
                <a:normAutofit/>
              </a:bodyPr>
              <a:lstStyle/>
              <a:p>
                <a:pPr marL="0" lvl="0" indent="0">
                  <a:lnSpc>
                    <a:spcPct val="100000"/>
                  </a:lnSpc>
                  <a:spcBef>
                    <a:spcPts val="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1600" b="0" i="1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1600" b="0" i="1" smtClean="0">
                              <a:latin typeface="Cambria Math" charset="0"/>
                            </a:rPr>
                            <m:t>𝑤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charset="0"/>
                            </a:rPr>
                            <m:t>𝑐</m:t>
                          </m:r>
                        </m:sub>
                        <m:sup>
                          <m:sSub>
                            <m:sSubPr>
                              <m:ctrlPr>
                                <a:rPr lang="en-US" sz="1600" b="0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1600" b="0" i="1" smtClean="0">
                                  <a:latin typeface="Cambria Math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sz="1600" b="0" i="1" smtClean="0">
                                  <a:latin typeface="Cambria Math" charset="0"/>
                                </a:rPr>
                                <m:t>𝑐</m:t>
                              </m:r>
                            </m:sub>
                          </m:sSub>
                        </m:sup>
                      </m:sSubSup>
                      <m:r>
                        <a:rPr lang="en-US" sz="1600" b="0" i="1" smtClean="0">
                          <a:latin typeface="Cambria Math" charset="0"/>
                        </a:rPr>
                        <m:t>=1+</m:t>
                      </m:r>
                      <m:sSubSup>
                        <m:sSubSupPr>
                          <m:ctrlPr>
                            <a:rPr lang="en-US" sz="1600" b="0" i="1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1600" b="0" i="1" smtClean="0">
                              <a:latin typeface="Cambria Math" charset="0"/>
                            </a:rPr>
                            <m:t>𝑝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charset="0"/>
                            </a:rPr>
                            <m:t>𝑐</m:t>
                          </m:r>
                        </m:sub>
                        <m:sup>
                          <m:sSub>
                            <m:sSubPr>
                              <m:ctrlPr>
                                <a:rPr lang="en-US" sz="1600" b="0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16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≥</m:t>
                              </m:r>
                              <m:r>
                                <a:rPr lang="en-US" sz="1600" b="0" i="1" smtClean="0">
                                  <a:latin typeface="Cambria Math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sz="1600" b="0" i="1" smtClean="0">
                                  <a:latin typeface="Cambria Math" charset="0"/>
                                </a:rPr>
                                <m:t>𝑐</m:t>
                              </m:r>
                            </m:sub>
                          </m:sSub>
                        </m:sup>
                      </m:sSubSup>
                      <m:func>
                        <m:funcPr>
                          <m:ctrlPr>
                            <a:rPr lang="mr-IN" sz="1600" b="0" i="1" smtClean="0">
                              <a:latin typeface="Cambria Math" charset="0"/>
                            </a:rPr>
                          </m:ctrlPr>
                        </m:funcPr>
                        <m:fName>
                          <m:sSub>
                            <m:sSubPr>
                              <m:ctrlPr>
                                <a:rPr lang="mr-IN" sz="1600" b="0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mr-IN" sz="1600" b="0" i="0" smtClean="0">
                                  <a:latin typeface="Cambria Math" charset="0"/>
                                </a:rPr>
                                <m:t>log</m:t>
                              </m:r>
                            </m:e>
                            <m:sub>
                              <m:r>
                                <a:rPr lang="en-US" sz="1600" b="0" i="1" smtClean="0">
                                  <a:latin typeface="Cambria Math" charset="0"/>
                                </a:rPr>
                                <m:t>2</m:t>
                              </m:r>
                            </m:sub>
                          </m:sSub>
                        </m:fName>
                        <m:e>
                          <m:sSubSup>
                            <m:sSubSupPr>
                              <m:ctrlPr>
                                <a:rPr lang="en-US" sz="1600" b="0" i="1" smtClean="0">
                                  <a:latin typeface="Cambria Math" charset="0"/>
                                </a:rPr>
                              </m:ctrlPr>
                            </m:sSubSupPr>
                            <m:e>
                              <m:r>
                                <a:rPr lang="en-US" sz="1600" b="0" i="1" smtClean="0">
                                  <a:latin typeface="Cambria Math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sz="1600" b="0" i="1" smtClean="0">
                                  <a:latin typeface="Cambria Math" charset="0"/>
                                </a:rPr>
                                <m:t>𝑐</m:t>
                              </m:r>
                            </m:sub>
                            <m:sup>
                              <m:sSub>
                                <m:sSubPr>
                                  <m:ctrlPr>
                                    <a:rPr lang="en-US" sz="1600" b="0" i="1" smtClean="0">
                                      <a:latin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b="0" i="1" smtClean="0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≥</m:t>
                                  </m:r>
                                  <m:r>
                                    <a:rPr lang="en-US" sz="1600" b="0" i="1" smtClean="0">
                                      <a:latin typeface="Cambria Math" charset="0"/>
                                    </a:rPr>
                                    <m:t>𝑣</m:t>
                                  </m:r>
                                </m:e>
                                <m:sub>
                                  <m:r>
                                    <a:rPr lang="en-US" sz="1600" b="0" i="1" smtClean="0">
                                      <a:latin typeface="Cambria Math" charset="0"/>
                                    </a:rPr>
                                    <m:t>𝑐</m:t>
                                  </m:r>
                                </m:sub>
                              </m:sSub>
                            </m:sup>
                          </m:sSubSup>
                        </m:e>
                      </m:func>
                      <m:r>
                        <a:rPr lang="en-US" sz="1600" b="0" i="1" smtClean="0">
                          <a:latin typeface="Cambria Math" charset="0"/>
                        </a:rPr>
                        <m:t>+</m:t>
                      </m:r>
                      <m:d>
                        <m:dPr>
                          <m:ctrlPr>
                            <a:rPr lang="mr-IN" sz="1600" b="0" i="1" smtClean="0"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en-US" sz="1600" i="1">
                              <a:latin typeface="Cambria Math" charset="0"/>
                            </a:rPr>
                            <m:t>1−</m:t>
                          </m:r>
                          <m:sSubSup>
                            <m:sSubSupPr>
                              <m:ctrlPr>
                                <a:rPr lang="en-US" sz="1600" b="0" i="1" smtClean="0">
                                  <a:latin typeface="Cambria Math" charset="0"/>
                                </a:rPr>
                              </m:ctrlPr>
                            </m:sSubSupPr>
                            <m:e>
                              <m:r>
                                <a:rPr lang="en-US" sz="1600" b="0" i="1" smtClean="0">
                                  <a:latin typeface="Cambria Math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sz="1600" b="0" i="1" smtClean="0">
                                  <a:latin typeface="Cambria Math" charset="0"/>
                                </a:rPr>
                                <m:t>𝑐</m:t>
                              </m:r>
                            </m:sub>
                            <m:sup>
                              <m:sSub>
                                <m:sSubPr>
                                  <m:ctrlPr>
                                    <a:rPr lang="en-US" sz="1600" b="0" i="1" smtClean="0">
                                      <a:latin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b="0" i="1" smtClean="0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≥</m:t>
                                  </m:r>
                                  <m:r>
                                    <a:rPr lang="en-US" sz="1600" b="0" i="1" smtClean="0">
                                      <a:latin typeface="Cambria Math" charset="0"/>
                                    </a:rPr>
                                    <m:t>𝑣</m:t>
                                  </m:r>
                                </m:e>
                                <m:sub>
                                  <m:r>
                                    <a:rPr lang="en-US" sz="1600" b="0" i="1" smtClean="0">
                                      <a:latin typeface="Cambria Math" charset="0"/>
                                    </a:rPr>
                                    <m:t>𝑐</m:t>
                                  </m:r>
                                </m:sub>
                              </m:sSub>
                            </m:sup>
                          </m:sSubSup>
                        </m:e>
                      </m:d>
                      <m:func>
                        <m:funcPr>
                          <m:ctrlPr>
                            <a:rPr lang="mr-IN" sz="1600" b="0" i="1" smtClean="0">
                              <a:latin typeface="Cambria Math" charset="0"/>
                            </a:rPr>
                          </m:ctrlPr>
                        </m:funcPr>
                        <m:fName>
                          <m:sSub>
                            <m:sSubPr>
                              <m:ctrlPr>
                                <a:rPr lang="mr-IN" sz="1600" b="0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mr-IN" sz="1600" b="0" i="0" smtClean="0">
                                  <a:latin typeface="Cambria Math" charset="0"/>
                                </a:rPr>
                                <m:t>log</m:t>
                              </m:r>
                            </m:e>
                            <m:sub>
                              <m:r>
                                <a:rPr lang="en-US" sz="1600" b="0" i="1" smtClean="0">
                                  <a:latin typeface="Cambria Math" charset="0"/>
                                </a:rPr>
                                <m:t>2</m:t>
                              </m:r>
                            </m:sub>
                          </m:sSub>
                        </m:fName>
                        <m:e>
                          <m:d>
                            <m:dPr>
                              <m:ctrlPr>
                                <a:rPr lang="mr-IN" sz="1600" b="0" i="1" smtClean="0">
                                  <a:latin typeface="Cambria Math" charset="0"/>
                                </a:rPr>
                              </m:ctrlPr>
                            </m:dPr>
                            <m:e>
                              <m:r>
                                <a:rPr lang="en-US" sz="1600" b="0" i="1" smtClean="0">
                                  <a:latin typeface="Cambria Math" charset="0"/>
                                </a:rPr>
                                <m:t>1−</m:t>
                              </m:r>
                              <m:sSubSup>
                                <m:sSubSupPr>
                                  <m:ctrlPr>
                                    <a:rPr lang="en-US" sz="1600" b="0" i="1" smtClean="0">
                                      <a:latin typeface="Cambria Math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600" b="0" i="1" smtClean="0">
                                      <a:latin typeface="Cambria Math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sz="1600" b="0" i="1" smtClean="0">
                                      <a:latin typeface="Cambria Math" charset="0"/>
                                    </a:rPr>
                                    <m:t>𝑐</m:t>
                                  </m:r>
                                </m:sub>
                                <m:sup>
                                  <m:sSub>
                                    <m:sSubPr>
                                      <m:ctrlPr>
                                        <a:rPr lang="en-US" sz="1600" b="0" i="1" smtClean="0">
                                          <a:latin typeface="Cambria Math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600" b="0" i="1" smtClean="0"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≥</m:t>
                                      </m:r>
                                      <m:r>
                                        <a:rPr lang="en-US" sz="1600" b="0" i="1" smtClean="0">
                                          <a:latin typeface="Cambria Math" charset="0"/>
                                        </a:rPr>
                                        <m:t>𝑣</m:t>
                                      </m:r>
                                    </m:e>
                                    <m:sub>
                                      <m:r>
                                        <a:rPr lang="en-US" sz="1600" b="0" i="1" smtClean="0">
                                          <a:latin typeface="Cambria Math" charset="0"/>
                                        </a:rPr>
                                        <m:t>𝑐</m:t>
                                      </m:r>
                                    </m:sub>
                                  </m:sSub>
                                </m:sup>
                              </m:sSubSup>
                            </m:e>
                          </m:d>
                        </m:e>
                      </m:func>
                    </m:oMath>
                  </m:oMathPara>
                </a14:m>
                <a:endParaRPr lang="en-US" sz="1600" dirty="0" smtClean="0"/>
              </a:p>
              <a:p>
                <a:pPr marL="0" lvl="0" indent="0">
                  <a:lnSpc>
                    <a:spcPct val="100000"/>
                  </a:lnSpc>
                  <a:spcBef>
                    <a:spcPts val="0"/>
                  </a:spcBef>
                  <a:buNone/>
                </a:pPr>
                <a:endParaRPr lang="en-US" sz="1600" dirty="0"/>
              </a:p>
              <a:p>
                <a:pPr marL="0" lvl="0" indent="0">
                  <a:lnSpc>
                    <a:spcPct val="100000"/>
                  </a:lnSpc>
                  <a:spcBef>
                    <a:spcPts val="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1600" b="0" i="1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1600" b="0" i="1" smtClean="0">
                              <a:latin typeface="Cambria Math" charset="0"/>
                            </a:rPr>
                            <m:t>𝑝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charset="0"/>
                            </a:rPr>
                            <m:t>𝑐</m:t>
                          </m:r>
                        </m:sub>
                        <m:sup>
                          <m:sSub>
                            <m:sSubPr>
                              <m:ctrlPr>
                                <a:rPr lang="en-US" sz="1600" b="0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16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≥</m:t>
                              </m:r>
                              <m:r>
                                <a:rPr lang="en-US" sz="1600" b="0" i="1" smtClean="0">
                                  <a:latin typeface="Cambria Math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sz="1600" b="0" i="1" smtClean="0">
                                  <a:latin typeface="Cambria Math" charset="0"/>
                                </a:rPr>
                                <m:t>𝑐</m:t>
                              </m:r>
                            </m:sub>
                          </m:sSub>
                        </m:sup>
                      </m:sSubSup>
                      <m:r>
                        <a:rPr lang="en-US" sz="1600" b="0" i="1" smtClean="0"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mr-IN" sz="1600" b="0" i="1" smtClean="0"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en-US" sz="1600" b="0" i="1" smtClean="0">
                              <a:latin typeface="Cambria Math" charset="0"/>
                            </a:rPr>
                            <m:t>𝑛𝑢𝑚𝑏𝑒𝑟</m:t>
                          </m:r>
                          <m:r>
                            <a:rPr lang="en-US" sz="1600" b="0" i="1" smtClean="0">
                              <a:latin typeface="Cambria Math" charset="0"/>
                            </a:rPr>
                            <m:t> </m:t>
                          </m:r>
                          <m:r>
                            <a:rPr lang="en-US" sz="1600" b="0" i="1" smtClean="0">
                              <a:latin typeface="Cambria Math" charset="0"/>
                            </a:rPr>
                            <m:t>𝑔𝑒𝑟𝑚𝑙𝑖𝑛𝑒</m:t>
                          </m:r>
                          <m:r>
                            <a:rPr lang="en-US" sz="1600" b="0" i="1" smtClean="0">
                              <a:latin typeface="Cambria Math" charset="0"/>
                            </a:rPr>
                            <m:t> </m:t>
                          </m:r>
                          <m:r>
                            <a:rPr lang="en-US" sz="1600" b="0" i="1" smtClean="0">
                              <a:latin typeface="Cambria Math" charset="0"/>
                            </a:rPr>
                            <m:t>𝑣𝑎𝑟𝑖𝑎𝑛𝑡𝑠</m:t>
                          </m:r>
                          <m:r>
                            <a:rPr lang="en-US" sz="1600" b="0" i="1" smtClean="0">
                              <a:latin typeface="Cambria Math" charset="0"/>
                            </a:rPr>
                            <m:t> </m:t>
                          </m:r>
                          <m:r>
                            <a:rPr lang="en-US" sz="1600" b="0" i="1" smtClean="0">
                              <a:latin typeface="Cambria Math" charset="0"/>
                            </a:rPr>
                            <m:t>𝑤𝑖𝑡h</m:t>
                          </m:r>
                          <m:r>
                            <a:rPr lang="en-US" sz="1600" b="0" i="1" smtClean="0">
                              <a:latin typeface="Cambria Math" charset="0"/>
                            </a:rPr>
                            <m:t> </m:t>
                          </m:r>
                          <m:r>
                            <a:rPr lang="en-US" sz="1600" b="0" i="1" smtClean="0">
                              <a:latin typeface="Cambria Math" charset="0"/>
                            </a:rPr>
                            <m:t>𝑠𝑐𝑜𝑟𝑒</m:t>
                          </m:r>
                          <m:sSub>
                            <m:sSubPr>
                              <m:ctrlPr>
                                <a:rPr lang="en-US" sz="1600" b="0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16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≥</m:t>
                              </m:r>
                              <m:r>
                                <a:rPr lang="en-US" sz="1600" b="0" i="1" smtClean="0">
                                  <a:latin typeface="Cambria Math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sz="1600" b="0" i="1" smtClean="0">
                                  <a:latin typeface="Cambria Math" charset="0"/>
                                </a:rPr>
                                <m:t>𝑐</m:t>
                              </m:r>
                            </m:sub>
                          </m:sSub>
                          <m:r>
                            <a:rPr lang="en-US" sz="1600" b="0" i="1" smtClean="0">
                              <a:latin typeface="Cambria Math" charset="0"/>
                            </a:rPr>
                            <m:t> </m:t>
                          </m:r>
                          <m:r>
                            <a:rPr lang="en-US" sz="1600" b="0" i="1" smtClean="0">
                              <a:latin typeface="Cambria Math" charset="0"/>
                            </a:rPr>
                            <m:t>𝑓𝑜𝑟</m:t>
                          </m:r>
                          <m:r>
                            <a:rPr lang="en-US" sz="1600" b="0" i="1" smtClean="0">
                              <a:latin typeface="Cambria Math" charset="0"/>
                            </a:rPr>
                            <m:t> </m:t>
                          </m:r>
                          <m:r>
                            <a:rPr lang="en-US" sz="1600" b="0" i="1" smtClean="0">
                              <a:latin typeface="Cambria Math" charset="0"/>
                            </a:rPr>
                            <m:t>𝑓𝑒𝑎𝑡𝑢𝑟𝑒</m:t>
                          </m:r>
                          <m:r>
                            <a:rPr lang="en-US" sz="1600" b="0" i="1" smtClean="0">
                              <a:latin typeface="Cambria Math" charset="0"/>
                            </a:rPr>
                            <m:t> </m:t>
                          </m:r>
                          <m:r>
                            <a:rPr lang="en-US" sz="1600" b="0" i="1" smtClean="0">
                              <a:latin typeface="Cambria Math" charset="0"/>
                            </a:rPr>
                            <m:t>𝑐</m:t>
                          </m:r>
                        </m:num>
                        <m:den>
                          <m:r>
                            <a:rPr lang="en-US" sz="1600" b="0" i="1" smtClean="0">
                              <a:latin typeface="Cambria Math" charset="0"/>
                            </a:rPr>
                            <m:t>𝑡𝑜𝑡𝑎𝑙</m:t>
                          </m:r>
                          <m:r>
                            <a:rPr lang="en-US" sz="1600" b="0" i="1" smtClean="0">
                              <a:latin typeface="Cambria Math" charset="0"/>
                            </a:rPr>
                            <m:t> </m:t>
                          </m:r>
                          <m:r>
                            <a:rPr lang="en-US" sz="1600" b="0" i="1" smtClean="0">
                              <a:latin typeface="Cambria Math" charset="0"/>
                            </a:rPr>
                            <m:t>𝑛𝑢𝑚𝑏𝑒𝑟</m:t>
                          </m:r>
                          <m:r>
                            <a:rPr lang="en-US" sz="1600" b="0" i="1" smtClean="0">
                              <a:latin typeface="Cambria Math" charset="0"/>
                            </a:rPr>
                            <m:t> </m:t>
                          </m:r>
                          <m:r>
                            <a:rPr lang="en-US" sz="1600" b="0" i="1" smtClean="0">
                              <a:latin typeface="Cambria Math" charset="0"/>
                            </a:rPr>
                            <m:t>𝑜𝑓</m:t>
                          </m:r>
                          <m:r>
                            <a:rPr lang="en-US" sz="1600" b="0" i="1" smtClean="0">
                              <a:latin typeface="Cambria Math" charset="0"/>
                            </a:rPr>
                            <m:t> </m:t>
                          </m:r>
                          <m:r>
                            <a:rPr lang="en-US" sz="1600" b="0" i="1" smtClean="0">
                              <a:latin typeface="Cambria Math" charset="0"/>
                            </a:rPr>
                            <m:t>𝑔𝑒𝑟𝑚𝑙𝑖𝑛𝑒</m:t>
                          </m:r>
                          <m:r>
                            <a:rPr lang="en-US" sz="1600" b="0" i="1" smtClean="0">
                              <a:latin typeface="Cambria Math" charset="0"/>
                            </a:rPr>
                            <m:t> </m:t>
                          </m:r>
                          <m:r>
                            <a:rPr lang="en-US" sz="1600" b="0" i="1" smtClean="0">
                              <a:latin typeface="Cambria Math" charset="0"/>
                            </a:rPr>
                            <m:t>𝑣𝑎𝑟𝑖𝑎𝑛𝑡𝑠</m:t>
                          </m:r>
                        </m:den>
                      </m:f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0" y="2733412"/>
                <a:ext cx="6247424" cy="1212056"/>
              </a:xfr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347134" y="1325563"/>
                <a:ext cx="5206999" cy="6047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 smtClean="0"/>
                  <a:t>Here,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b="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charset="0"/>
                          </a:rPr>
                          <m:t>𝑣</m:t>
                        </m:r>
                      </m:e>
                      <m:sub>
                        <m:r>
                          <a:rPr lang="en-US" sz="1600" b="0" i="1" smtClean="0">
                            <a:latin typeface="Cambria Math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en-US" sz="1600" dirty="0" smtClean="0"/>
                  <a:t> represents the d-score. We create a quasi continuous function between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1600" b="0" i="1" smtClean="0">
                            <a:latin typeface="Cambria Math" charset="0"/>
                          </a:rPr>
                        </m:ctrlPr>
                      </m:sSubSupPr>
                      <m:e>
                        <m:r>
                          <a:rPr lang="en-US" sz="1600" b="0" i="1" smtClean="0">
                            <a:latin typeface="Cambria Math" charset="0"/>
                          </a:rPr>
                          <m:t>𝑤</m:t>
                        </m:r>
                      </m:e>
                      <m:sub>
                        <m:r>
                          <a:rPr lang="en-US" sz="1600" b="0" i="1" smtClean="0">
                            <a:latin typeface="Cambria Math" charset="0"/>
                          </a:rPr>
                          <m:t>𝑐</m:t>
                        </m:r>
                      </m:sub>
                      <m:sup>
                        <m:sSub>
                          <m:sSubPr>
                            <m:ctrlPr>
                              <a:rPr lang="en-US" sz="1600" b="0" i="1" smtClean="0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sz="1600" b="0" i="1" smtClean="0">
                                <a:latin typeface="Cambria Math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US" sz="1600" b="0" i="1" smtClean="0">
                                <a:latin typeface="Cambria Math" charset="0"/>
                              </a:rPr>
                              <m:t>𝑐</m:t>
                            </m:r>
                          </m:sub>
                        </m:sSub>
                      </m:sup>
                    </m:sSubSup>
                  </m:oMath>
                </a14:m>
                <a:r>
                  <a:rPr lang="en-US" sz="1600" dirty="0" smtClean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b="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charset="0"/>
                          </a:rPr>
                          <m:t>𝑣</m:t>
                        </m:r>
                      </m:e>
                      <m:sub>
                        <m:r>
                          <a:rPr lang="en-US" sz="1600" b="0" i="1" smtClean="0">
                            <a:latin typeface="Cambria Math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en-US" sz="1600" dirty="0" smtClean="0"/>
                  <a:t>.  </a:t>
                </a:r>
                <a:endParaRPr lang="en-US" sz="1600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7134" y="1325563"/>
                <a:ext cx="5206999" cy="604717"/>
              </a:xfrm>
              <a:prstGeom prst="rect">
                <a:avLst/>
              </a:prstGeom>
              <a:blipFill rotWithShape="0">
                <a:blip r:embed="rId3"/>
                <a:stretch>
                  <a:fillRect l="-703" t="-3000" b="-11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7517" y="1160006"/>
            <a:ext cx="5407349" cy="569799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591985" y="4924610"/>
                <a:ext cx="5750485" cy="42870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i="1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latin typeface="Cambria Math" charset="0"/>
                            </a:rPr>
                            <m:t>𝑚𝑜𝑡𝑖𝑓</m:t>
                          </m:r>
                          <m:r>
                            <a:rPr lang="en-US" b="0" i="1" smtClean="0">
                              <a:latin typeface="Cambria Math" charset="0"/>
                            </a:rPr>
                            <m:t> </m:t>
                          </m:r>
                          <m:r>
                            <a:rPr lang="en-US" b="0" i="1" smtClean="0">
                              <a:latin typeface="Cambria Math" charset="0"/>
                            </a:rPr>
                            <m:t>𝑏𝑟𝑒𝑎𝑘</m:t>
                          </m:r>
                          <m:r>
                            <a:rPr lang="en-US" b="0" i="1" smtClean="0">
                              <a:latin typeface="Cambria Math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charset="0"/>
                                </a:rPr>
                                <m:t>𝑅𝑠𝑐𝑜𝑟𝑒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charset="0"/>
                                </a:rPr>
                                <m:t>𝑉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charset="0"/>
                            </a:rPr>
                            <m:t>= </m:t>
                          </m:r>
                          <m:r>
                            <a:rPr lang="en-US" b="0" i="1" smtClean="0">
                              <a:latin typeface="Cambria Math" charset="0"/>
                            </a:rPr>
                            <m:t>𝑆</m:t>
                          </m:r>
                        </m:e>
                        <m:sub>
                          <m:r>
                            <a:rPr lang="en-US" b="0" i="1" smtClean="0">
                              <a:latin typeface="Cambria Math" charset="0"/>
                            </a:rPr>
                            <m:t>𝑐</m:t>
                          </m:r>
                        </m:sub>
                        <m:sup>
                          <m:sSub>
                            <m:sSubPr>
                              <m:ctrlPr>
                                <a:rPr lang="en-US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charset="0"/>
                                </a:rPr>
                                <m:t>𝑐</m:t>
                              </m:r>
                            </m:sub>
                          </m:sSub>
                        </m:sup>
                      </m:sSubSup>
                      <m:r>
                        <a:rPr lang="en-US" i="1">
                          <a:latin typeface="Cambria Math" charset="0"/>
                        </a:rPr>
                        <m:t>=</m:t>
                      </m:r>
                      <m:r>
                        <a:rPr lang="en-US" i="1">
                          <a:latin typeface="Cambria Math" charset="0"/>
                        </a:rPr>
                        <m:t>𝑟𝑎𝑟𝑒</m:t>
                      </m:r>
                      <m:r>
                        <a:rPr lang="en-US" i="1">
                          <a:latin typeface="Cambria Math" charset="0"/>
                        </a:rPr>
                        <m:t> </m:t>
                      </m:r>
                      <m:r>
                        <a:rPr lang="en-US" i="1">
                          <a:latin typeface="Cambria Math" charset="0"/>
                        </a:rPr>
                        <m:t>𝐷𝐴𝐹</m:t>
                      </m:r>
                      <m:r>
                        <a:rPr lang="en-US" i="1">
                          <a:latin typeface="Cambria Math" charset="0"/>
                        </a:rPr>
                        <m:t> × </m:t>
                      </m:r>
                      <m:sSubSup>
                        <m:sSubSupPr>
                          <m:ctrlPr>
                            <a:rPr lang="en-US" b="0" i="1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latin typeface="Cambria Math" charset="0"/>
                            </a:rPr>
                            <m:t>𝑤</m:t>
                          </m:r>
                        </m:e>
                        <m:sub>
                          <m:r>
                            <a:rPr lang="en-US" b="0" i="1" smtClean="0">
                              <a:latin typeface="Cambria Math" charset="0"/>
                            </a:rPr>
                            <m:t>𝑐</m:t>
                          </m:r>
                        </m:sub>
                        <m:sup>
                          <m:sSub>
                            <m:sSubPr>
                              <m:ctrlPr>
                                <a:rPr lang="en-US" b="0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charset="0"/>
                                </a:rPr>
                                <m:t>𝑛𝑒𝑎𝑟𝑒𝑠𝑡</m:t>
                              </m:r>
                              <m:r>
                                <a:rPr lang="en-US" b="0" i="1" smtClean="0">
                                  <a:latin typeface="Cambria Math" charset="0"/>
                                </a:rPr>
                                <m:t>(</m:t>
                              </m:r>
                              <m:r>
                                <a:rPr lang="en-US" b="0" i="1" smtClean="0">
                                  <a:latin typeface="Cambria Math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charset="0"/>
                                </a:rPr>
                                <m:t>𝑐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charset="0"/>
                            </a:rPr>
                            <m:t>)</m:t>
                          </m:r>
                        </m:sup>
                      </m:sSub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1985" y="4924610"/>
                <a:ext cx="5750485" cy="428707"/>
              </a:xfrm>
              <a:prstGeom prst="rect">
                <a:avLst/>
              </a:prstGeom>
              <a:blipFill rotWithShape="0">
                <a:blip r:embed="rId5"/>
                <a:stretch>
                  <a:fillRect t="-70000" b="-105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/>
          <p:cNvSpPr txBox="1"/>
          <p:nvPr/>
        </p:nvSpPr>
        <p:spPr>
          <a:xfrm>
            <a:off x="8864600" y="1745614"/>
            <a:ext cx="7649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PUM2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A9DA2-B375-A146-81FC-B0D262C90AE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8186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2100" y="0"/>
            <a:ext cx="6508185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6200" y="59267"/>
            <a:ext cx="15017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BRCA Variants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A9DA2-B375-A146-81FC-B0D262C90AED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9831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1481590"/>
            <a:ext cx="3422909" cy="3598333"/>
            <a:chOff x="2832100" y="0"/>
            <a:chExt cx="6523662" cy="685800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2100" y="0"/>
              <a:ext cx="6523662" cy="6858000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3471333" y="662781"/>
              <a:ext cx="2548467" cy="4070086"/>
            </a:xfrm>
            <a:prstGeom prst="rect">
              <a:avLst/>
            </a:prstGeom>
            <a:solidFill>
              <a:schemeClr val="tx1">
                <a:alpha val="1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1533" y="773572"/>
            <a:ext cx="1066801" cy="729324"/>
          </a:xfrm>
        </p:spPr>
        <p:txBody>
          <a:bodyPr>
            <a:normAutofit/>
          </a:bodyPr>
          <a:lstStyle/>
          <a:p>
            <a:pPr algn="ctr"/>
            <a:r>
              <a:rPr lang="en-US" sz="1100" dirty="0" smtClean="0"/>
              <a:t>HGMD Variants</a:t>
            </a:r>
            <a:br>
              <a:rPr lang="en-US" sz="1100" dirty="0" smtClean="0"/>
            </a:br>
            <a:r>
              <a:rPr lang="en-US" sz="1100" dirty="0" smtClean="0"/>
              <a:t>n=179</a:t>
            </a:r>
            <a:endParaRPr lang="en-US" sz="11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7533" y="414866"/>
            <a:ext cx="8475134" cy="414344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800599" y="4775200"/>
            <a:ext cx="630766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AARS, BUD13, CDC40, CSTF2, CSTF2T, DDX24, DDX3X, DDX55, DDX6, DROSHA, EFTUD2, EIF4G2, FAM120A, FASTKD2, FMR1, FTO, FXR2, GEMIN5, GPKOW, GRWD1, GTF2F1, LARP7, METAP2, MTPAP, NCBP2, PCBP2, PPIG, RBM15, SERBP1, SLTM, SMNDC1, SND1, SRSF1, SRSF7, UCHL5, XRCC6, YWHAG, ZNF622, </a:t>
            </a:r>
            <a:r>
              <a:rPr lang="en-US" dirty="0" smtClean="0"/>
              <a:t>ZRANB2 </a:t>
            </a:r>
            <a:endParaRPr lang="en-US" dirty="0"/>
          </a:p>
        </p:txBody>
      </p:sp>
      <p:sp>
        <p:nvSpPr>
          <p:cNvPr id="10" name="Oval 9"/>
          <p:cNvSpPr/>
          <p:nvPr/>
        </p:nvSpPr>
        <p:spPr>
          <a:xfrm>
            <a:off x="1278467" y="1812411"/>
            <a:ext cx="237067" cy="23706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952067" y="2421467"/>
            <a:ext cx="12643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UTR Region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A9DA2-B375-A146-81FC-B0D262C90AED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25450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Hot score (to come), issue with DAF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433" y="1452033"/>
            <a:ext cx="4851400" cy="5105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2634" y="1452033"/>
            <a:ext cx="4406900" cy="463459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A9DA2-B375-A146-81FC-B0D262C90AED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086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Previously: Pooled patients together for full network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626027"/>
          </a:xfrm>
        </p:spPr>
        <p:txBody>
          <a:bodyPr>
            <a:normAutofit fontScale="70000" lnSpcReduction="20000"/>
          </a:bodyPr>
          <a:lstStyle/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 smtClean="0"/>
              <a:t>We use FC of tumor-normal expression from DESeq2 to predict RBP activity. The network of RBP and target genes is established by finding CDS, UTR, Intron that intersect binding peaks.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3935" y="2451652"/>
            <a:ext cx="4224129" cy="4224129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A9DA2-B375-A146-81FC-B0D262C90AE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1036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" t="1425" r="2932" b="6530"/>
          <a:stretch/>
        </p:blipFill>
        <p:spPr>
          <a:xfrm>
            <a:off x="457199" y="491066"/>
            <a:ext cx="11040533" cy="5926667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A9DA2-B375-A146-81FC-B0D262C90AE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866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7374" y="1010478"/>
            <a:ext cx="4572000" cy="4572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15618" y="6149006"/>
            <a:ext cx="120859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Aside from binding to CDS regions, RBPs predominantly bind in 3’ UTR regions, suggesting a functional significance of such regions.</a:t>
            </a:r>
          </a:p>
          <a:p>
            <a:r>
              <a:rPr lang="en-US" sz="1600" dirty="0" smtClean="0"/>
              <a:t>Variants are also likely to fall in such regions.</a:t>
            </a:r>
            <a:endParaRPr lang="en-US" sz="16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6034" y="1010478"/>
            <a:ext cx="3884544" cy="4439478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A9DA2-B375-A146-81FC-B0D262C90AE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723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Establishing a </a:t>
            </a:r>
            <a:br>
              <a:rPr lang="en-US" sz="3200" dirty="0" smtClean="0"/>
            </a:br>
            <a:r>
              <a:rPr lang="en-US" sz="3200" dirty="0" smtClean="0"/>
              <a:t>3’ UTR Network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634008"/>
            <a:ext cx="4767470" cy="4351338"/>
          </a:xfrm>
        </p:spPr>
        <p:txBody>
          <a:bodyPr>
            <a:normAutofit/>
          </a:bodyPr>
          <a:lstStyle/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800" dirty="0" smtClean="0"/>
              <a:t>Previously the target network of an RBP was formed by intersecting RBP binding peaks with CDS, UTR, and intron regions. Here we only consider a network from 3’ UTR regions. Only RBP binding peaks intersecting gene associated 3’ UTR regions are included in the network.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3361" y="1333499"/>
            <a:ext cx="5054600" cy="4800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124507" y="848139"/>
            <a:ext cx="29258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/>
              <a:t>Network edges of the 3’ UTR network</a:t>
            </a:r>
          </a:p>
          <a:p>
            <a:pPr algn="ctr"/>
            <a:r>
              <a:rPr lang="en-US" sz="1400" dirty="0" smtClean="0"/>
              <a:t>(</a:t>
            </a:r>
            <a:r>
              <a:rPr lang="en-US" sz="1400" dirty="0"/>
              <a:t>O</a:t>
            </a:r>
            <a:r>
              <a:rPr lang="en-US" sz="1400" dirty="0" smtClean="0"/>
              <a:t>nly cancer related RBPs shown)</a:t>
            </a:r>
            <a:endParaRPr lang="en-US" sz="14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A9DA2-B375-A146-81FC-B0D262C90AE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310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67" y="768626"/>
            <a:ext cx="6089374" cy="608937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5697" y="768626"/>
            <a:ext cx="6089374" cy="608937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363738" y="399294"/>
            <a:ext cx="33950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RBP </a:t>
            </a:r>
            <a:r>
              <a:rPr lang="en-US" smtClean="0"/>
              <a:t>Activity (derived full network)</a:t>
            </a:r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307338" y="399294"/>
            <a:ext cx="37092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RBP Activity (derived 3’ UTR network)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A9DA2-B375-A146-81FC-B0D262C90AE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239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RBP Prioritization: Individual Expression and Clinical Profiles for Survival Analysis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en-US" dirty="0" smtClean="0"/>
              <a:t>The goal is to use an </a:t>
            </a:r>
            <a:r>
              <a:rPr lang="en-US" b="1" u="sng" dirty="0" smtClean="0"/>
              <a:t>individual’s</a:t>
            </a:r>
            <a:r>
              <a:rPr lang="en-US" dirty="0" smtClean="0"/>
              <a:t> gene expression to predict an </a:t>
            </a:r>
            <a:r>
              <a:rPr lang="en-US" b="1" u="sng" dirty="0" smtClean="0"/>
              <a:t>individual’s</a:t>
            </a:r>
            <a:r>
              <a:rPr lang="en-US" dirty="0" smtClean="0"/>
              <a:t> RBP activity. </a:t>
            </a: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endParaRPr lang="en-US" dirty="0"/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en-US" dirty="0" smtClean="0"/>
              <a:t>Survival analysis is performed on each RBP to see if certain RBP activity (high, low) serve as prognostic markers.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A9DA2-B375-A146-81FC-B0D262C90AE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561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Determining </a:t>
            </a:r>
            <a:r>
              <a:rPr lang="en-US" dirty="0" smtClean="0"/>
              <a:t>individual gene expression FC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 smtClean="0"/>
              <a:t>Here we can’t use DESeq2.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For </a:t>
            </a:r>
            <a:r>
              <a:rPr lang="en-US" dirty="0"/>
              <a:t>each </a:t>
            </a:r>
            <a:r>
              <a:rPr lang="en-US" dirty="0" smtClean="0"/>
              <a:t>gene, </a:t>
            </a:r>
            <a:r>
              <a:rPr lang="en-US" i="1" dirty="0" smtClean="0"/>
              <a:t>g</a:t>
            </a:r>
            <a:r>
              <a:rPr lang="en-US" dirty="0" smtClean="0"/>
              <a:t>, </a:t>
            </a:r>
            <a:r>
              <a:rPr lang="en-US" dirty="0"/>
              <a:t>there consists of </a:t>
            </a:r>
            <a:r>
              <a:rPr lang="en-US" dirty="0" smtClean="0"/>
              <a:t>expression, </a:t>
            </a:r>
            <a:r>
              <a:rPr lang="en-US" i="1" dirty="0" smtClean="0"/>
              <a:t>e</a:t>
            </a:r>
            <a:r>
              <a:rPr lang="en-US" dirty="0" smtClean="0"/>
              <a:t>, </a:t>
            </a:r>
            <a:r>
              <a:rPr lang="en-US" dirty="0"/>
              <a:t>for cancer </a:t>
            </a:r>
            <a:r>
              <a:rPr lang="en-US" dirty="0" smtClean="0"/>
              <a:t>(</a:t>
            </a:r>
            <a:r>
              <a:rPr lang="en-US" i="1" dirty="0" smtClean="0"/>
              <a:t>c</a:t>
            </a:r>
            <a:r>
              <a:rPr lang="en-US" dirty="0" smtClean="0"/>
              <a:t>) </a:t>
            </a:r>
            <a:r>
              <a:rPr lang="en-US" dirty="0"/>
              <a:t>and normal (</a:t>
            </a:r>
            <a:r>
              <a:rPr lang="en-US" i="1" dirty="0"/>
              <a:t>n</a:t>
            </a:r>
            <a:r>
              <a:rPr lang="en-US" dirty="0"/>
              <a:t>). Then for each patient, </a:t>
            </a:r>
            <a:r>
              <a:rPr lang="en-US" i="1" dirty="0" err="1" smtClean="0"/>
              <a:t>i</a:t>
            </a:r>
            <a:r>
              <a:rPr lang="en-US" i="1" dirty="0" smtClean="0"/>
              <a:t> </a:t>
            </a:r>
            <a:r>
              <a:rPr lang="en-US" dirty="0" smtClean="0"/>
              <a:t>(cancer patients), </a:t>
            </a:r>
            <a:r>
              <a:rPr lang="en-US" dirty="0"/>
              <a:t>we have a gene expression for each gene in cancer </a:t>
            </a:r>
            <a:r>
              <a:rPr lang="en-US" dirty="0" smtClean="0"/>
              <a:t>sample,</a:t>
            </a:r>
          </a:p>
          <a:p>
            <a:pPr marL="0" indent="0" algn="ctr">
              <a:buNone/>
            </a:pPr>
            <a:r>
              <a:rPr lang="en-US" i="1" dirty="0" err="1" smtClean="0"/>
              <a:t>e</a:t>
            </a:r>
            <a:r>
              <a:rPr lang="en-US" i="1" baseline="-25000" dirty="0" err="1" smtClean="0"/>
              <a:t>i,cg</a:t>
            </a:r>
            <a:endParaRPr lang="en-US" i="1" baseline="-25000" dirty="0" smtClean="0"/>
          </a:p>
          <a:p>
            <a:pPr marL="0" indent="0">
              <a:buNone/>
            </a:pPr>
            <a:r>
              <a:rPr lang="en-US" dirty="0" smtClean="0"/>
              <a:t>and for each patient, </a:t>
            </a:r>
            <a:r>
              <a:rPr lang="en-US" i="1" dirty="0" smtClean="0"/>
              <a:t>j </a:t>
            </a:r>
            <a:r>
              <a:rPr lang="en-US" dirty="0" smtClean="0"/>
              <a:t>(normal patients), we have gene expression for each gene in normal sample as</a:t>
            </a:r>
          </a:p>
          <a:p>
            <a:pPr marL="0" indent="0" algn="ctr">
              <a:buNone/>
            </a:pPr>
            <a:r>
              <a:rPr lang="en-US" i="1" dirty="0" err="1" smtClean="0"/>
              <a:t>e</a:t>
            </a:r>
            <a:r>
              <a:rPr lang="en-US" i="1" baseline="-25000" dirty="0" err="1" smtClean="0"/>
              <a:t>j,ng</a:t>
            </a:r>
            <a:endParaRPr lang="en-US" i="1" baseline="-25000" dirty="0" smtClean="0"/>
          </a:p>
          <a:p>
            <a:pPr marL="0" indent="0" algn="ctr">
              <a:buNone/>
            </a:pPr>
            <a:endParaRPr lang="en-US" i="1" baseline="-25000" dirty="0"/>
          </a:p>
          <a:p>
            <a:pPr marL="0" indent="0">
              <a:buNone/>
            </a:pPr>
            <a:r>
              <a:rPr lang="en-US" i="1" dirty="0" smtClean="0"/>
              <a:t>j and </a:t>
            </a:r>
            <a:r>
              <a:rPr lang="en-US" i="1" dirty="0" err="1" smtClean="0"/>
              <a:t>i</a:t>
            </a:r>
            <a:r>
              <a:rPr lang="en-US" i="1" dirty="0" smtClean="0"/>
              <a:t> are different sets</a:t>
            </a:r>
            <a:endParaRPr lang="en-US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A9DA2-B375-A146-81FC-B0D262C90AE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2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975</TotalTime>
  <Words>1203</Words>
  <Application>Microsoft Macintosh PowerPoint</Application>
  <PresentationFormat>Widescreen</PresentationFormat>
  <Paragraphs>126</Paragraphs>
  <Slides>24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1" baseType="lpstr">
      <vt:lpstr>Calibri</vt:lpstr>
      <vt:lpstr>Calibri Light</vt:lpstr>
      <vt:lpstr>Cambria Math</vt:lpstr>
      <vt:lpstr>Courier New</vt:lpstr>
      <vt:lpstr>Mangal</vt:lpstr>
      <vt:lpstr>Arial</vt:lpstr>
      <vt:lpstr>Office Theme</vt:lpstr>
      <vt:lpstr>RADAR: an RNA binDing protein regulatory network resource for cAncer Research </vt:lpstr>
      <vt:lpstr>Purpose of RADAR Tool:</vt:lpstr>
      <vt:lpstr>Previously: Pooled patients together for full network</vt:lpstr>
      <vt:lpstr>PowerPoint Presentation</vt:lpstr>
      <vt:lpstr>PowerPoint Presentation</vt:lpstr>
      <vt:lpstr>Establishing a  3’ UTR Network</vt:lpstr>
      <vt:lpstr>PowerPoint Presentation</vt:lpstr>
      <vt:lpstr>RBP Prioritization: Individual Expression and Clinical Profiles for Survival Analysis</vt:lpstr>
      <vt:lpstr>Determining individual gene expression FC</vt:lpstr>
      <vt:lpstr>Determining individual gene expression FC</vt:lpstr>
      <vt:lpstr>TF Activity Inference from patient expression FC</vt:lpstr>
      <vt:lpstr>Summary of survival graphs p-value for full network</vt:lpstr>
      <vt:lpstr>Summary of survival graphs p-value for 3’ UTR network</vt:lpstr>
      <vt:lpstr>PowerPoint Presentation</vt:lpstr>
      <vt:lpstr>PowerPoint Presentation</vt:lpstr>
      <vt:lpstr>PowerPoint Presentation</vt:lpstr>
      <vt:lpstr>RADAR Score (Rscore)</vt:lpstr>
      <vt:lpstr>Discrete Score (Entropy model)</vt:lpstr>
      <vt:lpstr>PowerPoint Presentation</vt:lpstr>
      <vt:lpstr>Quasi-Continuous Score (motif breaking)</vt:lpstr>
      <vt:lpstr>Quasi-Continuous Score (motif breaking)</vt:lpstr>
      <vt:lpstr>PowerPoint Presentation</vt:lpstr>
      <vt:lpstr>HGMD Variants n=179</vt:lpstr>
      <vt:lpstr>Hot score (to come), issue with DAF</vt:lpstr>
    </vt:vector>
  </TitlesOfParts>
  <Company/>
  <LinksUpToDate>false</LinksUpToDate>
  <SharedDoc>false</SharedDoc>
  <HyperlinksChanged>false</HyperlinksChanged>
  <AppVersion>15.0034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Jason Liu</dc:creator>
  <cp:lastModifiedBy>Jason Liu</cp:lastModifiedBy>
  <cp:revision>46</cp:revision>
  <dcterms:created xsi:type="dcterms:W3CDTF">2017-08-23T16:01:05Z</dcterms:created>
  <dcterms:modified xsi:type="dcterms:W3CDTF">2017-08-25T00:13:54Z</dcterms:modified>
</cp:coreProperties>
</file>