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70" r:id="rId2"/>
    <p:sldId id="267" r:id="rId3"/>
    <p:sldId id="268" r:id="rId4"/>
    <p:sldId id="269" r:id="rId5"/>
    <p:sldId id="271" r:id="rId6"/>
    <p:sldId id="27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/>
    <p:restoredTop sz="94663"/>
  </p:normalViewPr>
  <p:slideViewPr>
    <p:cSldViewPr snapToGrid="0" snapToObjects="1">
      <p:cViewPr varScale="1">
        <p:scale>
          <a:sx n="99" d="100"/>
          <a:sy n="99" d="100"/>
        </p:scale>
        <p:origin x="3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5AA9C-D4E6-EE4E-9AF6-D216B06AD6CA}" type="datetimeFigureOut">
              <a:rPr lang="en-US" smtClean="0"/>
              <a:t>8/17/17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C4359-6C23-724C-925E-96A2B5EA6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7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C4359-6C23-724C-925E-96A2B5EA69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98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A0863-712D-CE40-9BBB-84B420233E88}" type="datetime1">
              <a:rPr lang="en-US" smtClean="0"/>
              <a:t>8/17/17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74CF-E621-F248-B35B-46A43665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04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A29D-8914-D04E-ADFD-A0872ED0764F}" type="datetime1">
              <a:rPr lang="en-US" smtClean="0"/>
              <a:t>8/17/17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74CF-E621-F248-B35B-46A43665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27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A1044-6F69-8C44-AA9A-990D0A960873}" type="datetime1">
              <a:rPr lang="en-US" smtClean="0"/>
              <a:t>8/17/17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74CF-E621-F248-B35B-46A43665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97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CF69D-0642-D443-BB4F-AD6D064DAE12}" type="datetime1">
              <a:rPr lang="en-US" smtClean="0"/>
              <a:t>8/17/17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74CF-E621-F248-B35B-46A43665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03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C0C4-2F51-3641-A383-F308E8419228}" type="datetime1">
              <a:rPr lang="en-US" smtClean="0"/>
              <a:t>8/17/17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74CF-E621-F248-B35B-46A43665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69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4D8D-85F7-FB46-B92F-0816B58D3504}" type="datetime1">
              <a:rPr lang="en-US" smtClean="0"/>
              <a:t>8/17/17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74CF-E621-F248-B35B-46A43665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43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F40F-7390-3948-B672-D906CF2076AF}" type="datetime1">
              <a:rPr lang="en-US" smtClean="0"/>
              <a:t>8/17/17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74CF-E621-F248-B35B-46A43665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5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BBAD-EB7C-9248-940E-C08BC1D0EDC8}" type="datetime1">
              <a:rPr lang="en-US" smtClean="0"/>
              <a:t>8/17/17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74CF-E621-F248-B35B-46A43665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06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D68A2-EEC0-9440-ACE6-54F0D048F967}" type="datetime1">
              <a:rPr lang="en-US" smtClean="0"/>
              <a:t>8/17/17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74CF-E621-F248-B35B-46A43665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58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81D3-CB50-E84C-A5B9-99A65C196F13}" type="datetime1">
              <a:rPr lang="en-US" smtClean="0"/>
              <a:t>8/17/17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74CF-E621-F248-B35B-46A43665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360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1BC1-ECAF-504A-A444-60606D03C712}" type="datetime1">
              <a:rPr lang="en-US" smtClean="0"/>
              <a:t>8/17/17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74CF-E621-F248-B35B-46A43665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60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B154E-8D89-EB41-B118-E1A2941D35EB}" type="datetime1">
              <a:rPr lang="en-US" smtClean="0"/>
              <a:t>8/17/17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E74CF-E621-F248-B35B-46A43665C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421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8616" y="483326"/>
            <a:ext cx="4770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Nested model </a:t>
            </a:r>
            <a:r>
              <a:rPr lang="en-US" sz="2800" u="sng" smtClean="0"/>
              <a:t>with covariates</a:t>
            </a:r>
            <a:endParaRPr lang="en-US" sz="2800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-451939" y="2850499"/>
                <a:ext cx="13169900" cy="9885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𝑗</m:t>
                          </m:r>
                        </m:sub>
                      </m:sSub>
                      <m:r>
                        <a:rPr lang="en-US" sz="2400" b="0" i="1" smtClean="0">
                          <a:latin typeface="Cambria Math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charset="0"/>
                        </a:rPr>
                        <m:t>𝜇</m:t>
                      </m:r>
                      <m:r>
                        <a:rPr lang="en-US" sz="2400" b="0" i="1" smtClean="0">
                          <a:latin typeface="Cambria Math" charset="0"/>
                        </a:rPr>
                        <m:t>+</m:t>
                      </m:r>
                      <m:sSubSup>
                        <m:sSubSup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𝑧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𝑗</m:t>
                          </m:r>
                        </m:sub>
                        <m:sup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charset="0"/>
                            </a:rPr>
                            <m:t>dr</m:t>
                          </m:r>
                        </m:sup>
                      </m:sSubSup>
                      <m:sSup>
                        <m:sSup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𝑢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charset="0"/>
                            </a:rPr>
                            <m:t>dr</m:t>
                          </m:r>
                        </m:sup>
                      </m:sSup>
                      <m:r>
                        <a:rPr lang="en-US" sz="2400" i="1">
                          <a:latin typeface="Cambria Math" charset="0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𝑘</m:t>
                          </m:r>
                        </m:sub>
                        <m:sup/>
                        <m:e>
                          <m:sSubSup>
                            <m:sSubSup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charset="0"/>
                                </a:rPr>
                                <m:t>𝑗</m:t>
                              </m:r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m:rPr>
                                  <m:nor/>
                                </m:rPr>
                                <a:rPr lang="en-US" sz="2400">
                                  <a:latin typeface="Cambria Math" charset="0"/>
                                </a:rPr>
                                <m:t>c</m:t>
                              </m:r>
                              <m:r>
                                <m:rPr>
                                  <m:nor/>
                                </m:rPr>
                                <a:rPr lang="en-US" sz="2400" b="0" i="0" smtClean="0">
                                  <a:latin typeface="Cambria Math" charset="0"/>
                                </a:rPr>
                                <m:t>ov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m:rPr>
                                  <m:nor/>
                                </m:rPr>
                                <a:rPr lang="en-US" sz="2400">
                                  <a:latin typeface="Cambria Math" charset="0"/>
                                </a:rPr>
                                <m:t>c</m:t>
                              </m:r>
                              <m:r>
                                <m:rPr>
                                  <m:nor/>
                                </m:rPr>
                                <a:rPr lang="en-US" sz="2400" b="0" i="0" smtClean="0">
                                  <a:latin typeface="Cambria Math" charset="0"/>
                                </a:rPr>
                                <m:t>ov</m:t>
                              </m:r>
                            </m:sup>
                          </m:sSubSup>
                          <m:r>
                            <a:rPr lang="en-US" sz="2400" i="1">
                              <a:latin typeface="Cambria Math" charset="0"/>
                            </a:rPr>
                            <m:t>+</m:t>
                          </m:r>
                        </m:e>
                      </m:nary>
                      <m:r>
                        <a:rPr lang="en-US" sz="2400" b="0" i="1" smtClean="0">
                          <a:latin typeface="Cambria Math" charset="0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𝑖</m:t>
                          </m:r>
                        </m:sub>
                        <m:sup/>
                        <m:e>
                          <m:sSubSup>
                            <m:sSubSup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m:rPr>
                                  <m:nor/>
                                </m:rPr>
                                <a:rPr lang="en-US" sz="2400" b="0" i="0" smtClean="0">
                                  <a:latin typeface="Cambria Math" charset="0"/>
                                </a:rPr>
                                <m:t>cd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m:rPr>
                                  <m:nor/>
                                </m:rPr>
                                <a:rPr lang="en-US" sz="2400" b="0" i="0" smtClean="0">
                                  <a:latin typeface="Cambria Math" charset="0"/>
                                </a:rPr>
                                <m:t>cd</m:t>
                              </m:r>
                            </m:sup>
                          </m:sSubSup>
                          <m:r>
                            <a:rPr lang="en-US" sz="2400" b="0" i="1" smtClean="0">
                              <a:latin typeface="Cambria Math" charset="0"/>
                            </a:rPr>
                            <m:t>+</m:t>
                          </m:r>
                        </m:e>
                      </m:nary>
                      <m:nary>
                        <m:naryPr>
                          <m:chr m:val="∑"/>
                          <m:supHide m:val="on"/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a:rPr lang="en-US" sz="2400" i="1">
                              <a:latin typeface="Cambria Math" charset="0"/>
                            </a:rPr>
                            <m:t>𝑖</m:t>
                          </m:r>
                        </m:sub>
                        <m:sup/>
                        <m:e>
                          <m:sSubSup>
                            <m:sSubSup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m:rPr>
                                  <m:nor/>
                                </m:rPr>
                                <a:rPr lang="en-US" sz="2400" b="0" i="0" smtClean="0">
                                  <a:latin typeface="Cambria Math" charset="0"/>
                                </a:rPr>
                                <m:t>prm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m:rPr>
                                  <m:nor/>
                                </m:rPr>
                                <a:rPr lang="en-US" sz="2400" b="0" i="0" smtClean="0">
                                  <a:latin typeface="Cambria Math" charset="0"/>
                                </a:rPr>
                                <m:t>prm</m:t>
                              </m:r>
                            </m:sup>
                          </m:sSubSup>
                          <m:r>
                            <a:rPr lang="en-US" sz="2400" i="1">
                              <a:latin typeface="Cambria Math" charset="0"/>
                            </a:rPr>
                            <m:t>+</m:t>
                          </m:r>
                        </m:e>
                      </m:nary>
                      <m:nary>
                        <m:naryPr>
                          <m:chr m:val="∑"/>
                          <m:supHide m:val="on"/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a:rPr lang="en-US" sz="2400" i="1">
                              <a:latin typeface="Cambria Math" charset="0"/>
                            </a:rPr>
                            <m:t>𝑖</m:t>
                          </m:r>
                        </m:sub>
                        <m:sup/>
                        <m:e>
                          <m:sSubSup>
                            <m:sSubSup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m:rPr>
                                  <m:nor/>
                                </m:rPr>
                                <a:rPr lang="en-US" sz="2400" b="0" i="0" smtClean="0">
                                  <a:latin typeface="Cambria Math" charset="0"/>
                                </a:rPr>
                                <m:t>n</m:t>
                              </m:r>
                              <m:r>
                                <m:rPr>
                                  <m:nor/>
                                </m:rPr>
                                <a:rPr lang="en-US" sz="2400" i="0">
                                  <a:latin typeface="Cambria Math" charset="0"/>
                                </a:rPr>
                                <m:t>cd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m:rPr>
                                  <m:nor/>
                                </m:rPr>
                                <a:rPr lang="en-US" sz="2400" b="0" i="0" smtClean="0">
                                  <a:latin typeface="Cambria Math" charset="0"/>
                                </a:rPr>
                                <m:t>n</m:t>
                              </m:r>
                              <m:r>
                                <m:rPr>
                                  <m:nor/>
                                </m:rPr>
                                <a:rPr lang="en-US" sz="2400" i="0">
                                  <a:latin typeface="Cambria Math" charset="0"/>
                                </a:rPr>
                                <m:t>cd</m:t>
                              </m:r>
                            </m:sup>
                          </m:sSubSup>
                          <m:r>
                            <a:rPr lang="en-US" sz="2400" i="1">
                              <a:latin typeface="Cambria Math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51939" y="2850499"/>
                <a:ext cx="13169900" cy="98854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133011" y="4428012"/>
                <a:ext cx="4101737" cy="15258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i="1">
                              <a:latin typeface="Cambria Math" charset="0"/>
                            </a:rPr>
                            <m:t>𝑖</m:t>
                          </m:r>
                        </m:sub>
                        <m:sup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charset="0"/>
                            </a:rPr>
                            <m:t>prm</m:t>
                          </m:r>
                        </m:sup>
                      </m:sSubSup>
                      <m:r>
                        <a:rPr lang="en-US" sz="2400" i="1">
                          <a:latin typeface="Cambria Math" charset="0"/>
                        </a:rPr>
                        <m:t>∼</m:t>
                      </m:r>
                      <m:r>
                        <a:rPr lang="en-US" sz="2400" i="1">
                          <a:latin typeface="Cambria Math" charset="0"/>
                        </a:rPr>
                        <m:t>𝑁</m:t>
                      </m:r>
                      <m:r>
                        <a:rPr lang="en-US" sz="2400" i="1">
                          <a:latin typeface="Cambria Math" charset="0"/>
                        </a:rPr>
                        <m:t>(0,</m:t>
                      </m:r>
                      <m:sSubSup>
                        <m:sSubSupPr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charset="0"/>
                            </a:rPr>
                            <m:t>𝜎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charset="0"/>
                            </a:rPr>
                            <m:t>prm</m:t>
                          </m:r>
                        </m:sub>
                        <m:sup>
                          <m:r>
                            <a:rPr lang="en-US" sz="2400" i="1">
                              <a:latin typeface="Cambria Math" charset="0"/>
                            </a:rPr>
                            <m:t>2</m:t>
                          </m:r>
                        </m:sup>
                      </m:sSubSup>
                      <m:r>
                        <a:rPr lang="en-US" sz="2400" i="1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i="1">
                              <a:latin typeface="Cambria Math" charset="0"/>
                            </a:rPr>
                            <m:t>𝑖</m:t>
                          </m:r>
                        </m:sub>
                        <m:sup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charset="0"/>
                            </a:rPr>
                            <m:t>ncd</m:t>
                          </m:r>
                        </m:sup>
                      </m:sSubSup>
                      <m:r>
                        <a:rPr lang="en-US" sz="2400" i="1">
                          <a:latin typeface="Cambria Math" charset="0"/>
                        </a:rPr>
                        <m:t>∼</m:t>
                      </m:r>
                      <m:r>
                        <a:rPr lang="en-US" sz="2400" i="1">
                          <a:latin typeface="Cambria Math" charset="0"/>
                        </a:rPr>
                        <m:t>𝑁</m:t>
                      </m:r>
                      <m:r>
                        <a:rPr lang="en-US" sz="2400" i="1">
                          <a:latin typeface="Cambria Math" charset="0"/>
                        </a:rPr>
                        <m:t>(0,</m:t>
                      </m:r>
                      <m:sSubSup>
                        <m:sSubSupPr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charset="0"/>
                            </a:rPr>
                            <m:t>𝜎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charset="0"/>
                            </a:rPr>
                            <m:t>n</m:t>
                          </m:r>
                          <m:r>
                            <m:rPr>
                              <m:nor/>
                            </m:rPr>
                            <a:rPr lang="en-US" sz="2400">
                              <a:latin typeface="Cambria Math" charset="0"/>
                            </a:rPr>
                            <m:t>cd</m:t>
                          </m:r>
                        </m:sub>
                        <m:sup>
                          <m:r>
                            <a:rPr lang="en-US" sz="2400" i="1">
                              <a:latin typeface="Cambria Math" charset="0"/>
                            </a:rPr>
                            <m:t>2</m:t>
                          </m:r>
                        </m:sup>
                      </m:sSubSup>
                      <m:r>
                        <a:rPr lang="en-US" sz="2400" i="1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𝑒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𝑗</m:t>
                          </m:r>
                        </m:sub>
                      </m:sSub>
                      <m:r>
                        <a:rPr lang="en-US" sz="2400" i="1">
                          <a:latin typeface="Cambria Math" charset="0"/>
                        </a:rPr>
                        <m:t>∼</m:t>
                      </m:r>
                      <m:r>
                        <a:rPr lang="en-US" sz="2400" i="1">
                          <a:latin typeface="Cambria Math" charset="0"/>
                        </a:rPr>
                        <m:t>𝑁</m:t>
                      </m:r>
                      <m:r>
                        <a:rPr lang="en-US" sz="2400" i="1">
                          <a:latin typeface="Cambria Math" charset="0"/>
                        </a:rPr>
                        <m:t>(0,</m:t>
                      </m:r>
                      <m:sSubSup>
                        <m:sSubSupPr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charset="0"/>
                            </a:rPr>
                            <m:t>𝜎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charset="0"/>
                            </a:rPr>
                            <m:t>e</m:t>
                          </m:r>
                        </m:sub>
                        <m:sup>
                          <m:r>
                            <a:rPr lang="en-US" sz="2400" i="1">
                              <a:latin typeface="Cambria Math" charset="0"/>
                            </a:rPr>
                            <m:t>2</m:t>
                          </m:r>
                        </m:sup>
                      </m:sSubSup>
                      <m:r>
                        <a:rPr lang="en-US" sz="2400" i="1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3011" y="4428012"/>
                <a:ext cx="4101737" cy="152586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74CF-E621-F248-B35B-46A43665C15D}" type="slidenum">
              <a:rPr lang="en-US" smtClean="0"/>
              <a:t>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327761" y="1431820"/>
                <a:ext cx="2919913" cy="11138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6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 charset="0"/>
                            </a:rPr>
                            <m:t>𝑐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 charset="0"/>
                            </a:rPr>
                            <m:t>𝑗𝑘</m:t>
                          </m:r>
                        </m:sub>
                      </m:sSub>
                      <m:r>
                        <a:rPr lang="en-US" sz="26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6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 charset="0"/>
                            </a:rPr>
                            <m:t>𝑇</m:t>
                          </m:r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sz="2600" b="0" i="1" smtClean="0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600" b="0" i="1" smtClean="0">
                              <a:latin typeface="Cambria Math" charset="0"/>
                            </a:rPr>
                            <m:t>𝑙</m:t>
                          </m:r>
                          <m:r>
                            <a:rPr lang="en-US" sz="2600" b="0" i="1" smtClean="0">
                              <a:latin typeface="Cambria Math" charset="0"/>
                            </a:rPr>
                            <m:t>∈</m:t>
                          </m:r>
                          <m:sSub>
                            <m:sSubPr>
                              <m:ctrlPr>
                                <a:rPr lang="en-US" sz="26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latin typeface="Cambria Math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2600" b="0" i="1" smtClean="0">
                                  <a:latin typeface="Cambria Math" charset="0"/>
                                </a:rPr>
                                <m:t>𝑘</m:t>
                              </m:r>
                            </m:sub>
                          </m:sSub>
                        </m:sub>
                        <m:sup/>
                        <m:e>
                          <m:sSub>
                            <m:sSubPr>
                              <m:ctrlPr>
                                <a:rPr lang="en-US" sz="26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600" b="0" i="1" smtClean="0">
                                  <a:latin typeface="Cambria Math" charset="0"/>
                                </a:rPr>
                                <m:t>𝑗𝑙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7761" y="1431820"/>
                <a:ext cx="2919913" cy="111389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74616" y="1666912"/>
            <a:ext cx="4770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Covariate burdens: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145937" y="4401424"/>
                <a:ext cx="4101737" cy="1514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𝑖</m:t>
                          </m:r>
                        </m:sub>
                        <m:sup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charset="0"/>
                            </a:rPr>
                            <m:t>dr</m:t>
                          </m:r>
                        </m:sup>
                      </m:sSubSup>
                      <m:r>
                        <a:rPr lang="en-US" sz="2400" b="0" i="1" smtClean="0">
                          <a:latin typeface="Cambria Math" charset="0"/>
                        </a:rPr>
                        <m:t>∼</m:t>
                      </m:r>
                      <m:r>
                        <a:rPr lang="en-US" sz="2400" b="0" i="1" smtClean="0">
                          <a:latin typeface="Cambria Math" charset="0"/>
                        </a:rPr>
                        <m:t>𝑁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0,</m:t>
                          </m:r>
                          <m:sSubSup>
                            <m:sSubSup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en-US" sz="2400" b="0" i="0" smtClean="0">
                                  <a:latin typeface="Cambria Math" charset="0"/>
                                </a:rPr>
                                <m:t>dr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2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i="1">
                              <a:latin typeface="Cambria Math" charset="0"/>
                            </a:rPr>
                            <m:t>𝑖</m:t>
                          </m:r>
                        </m:sub>
                        <m:sup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charset="0"/>
                            </a:rPr>
                            <m:t>cov</m:t>
                          </m:r>
                        </m:sup>
                      </m:sSubSup>
                      <m:r>
                        <a:rPr lang="en-US" sz="2400" i="1">
                          <a:latin typeface="Cambria Math" charset="0"/>
                        </a:rPr>
                        <m:t>∼</m:t>
                      </m:r>
                      <m:r>
                        <a:rPr lang="en-US" sz="2400" i="1">
                          <a:latin typeface="Cambria Math" charset="0"/>
                        </a:rPr>
                        <m:t>𝑁</m:t>
                      </m:r>
                      <m:r>
                        <a:rPr lang="en-US" sz="2400" i="1">
                          <a:latin typeface="Cambria Math" charset="0"/>
                        </a:rPr>
                        <m:t>(0,</m:t>
                      </m:r>
                      <m:sSubSup>
                        <m:sSubSupPr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charset="0"/>
                            </a:rPr>
                            <m:t>𝜎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charset="0"/>
                            </a:rPr>
                            <m:t>cov</m:t>
                          </m:r>
                        </m:sub>
                        <m:sup>
                          <m:r>
                            <a:rPr lang="en-US" sz="2400" i="1">
                              <a:latin typeface="Cambria Math" charset="0"/>
                            </a:rPr>
                            <m:t>2</m:t>
                          </m:r>
                        </m:sup>
                      </m:sSubSup>
                      <m:r>
                        <a:rPr lang="en-US" sz="2400" i="1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i="1">
                              <a:latin typeface="Cambria Math" charset="0"/>
                            </a:rPr>
                            <m:t>𝑖</m:t>
                          </m:r>
                        </m:sub>
                        <m:sup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charset="0"/>
                            </a:rPr>
                            <m:t>cd</m:t>
                          </m:r>
                        </m:sup>
                      </m:sSubSup>
                      <m:r>
                        <a:rPr lang="en-US" sz="2400" i="1">
                          <a:latin typeface="Cambria Math" charset="0"/>
                        </a:rPr>
                        <m:t>∼</m:t>
                      </m:r>
                      <m:r>
                        <a:rPr lang="en-US" sz="2400" i="1">
                          <a:latin typeface="Cambria Math" charset="0"/>
                        </a:rPr>
                        <m:t>𝑁</m:t>
                      </m:r>
                      <m:r>
                        <a:rPr lang="en-US" sz="2400" i="1">
                          <a:latin typeface="Cambria Math" charset="0"/>
                        </a:rPr>
                        <m:t>(0,</m:t>
                      </m:r>
                      <m:sSubSup>
                        <m:sSubSupPr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charset="0"/>
                            </a:rPr>
                            <m:t>𝜎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sz="2400">
                              <a:latin typeface="Cambria Math" charset="0"/>
                            </a:rPr>
                            <m:t>cd</m:t>
                          </m:r>
                        </m:sub>
                        <m:sup>
                          <m:r>
                            <a:rPr lang="en-US" sz="2400" i="1">
                              <a:latin typeface="Cambria Math" charset="0"/>
                            </a:rPr>
                            <m:t>2</m:t>
                          </m:r>
                        </m:sup>
                      </m:sSubSup>
                      <m:r>
                        <a:rPr lang="en-US" sz="2400" i="1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5937" y="4401424"/>
                <a:ext cx="4101737" cy="15140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863113" y="1645271"/>
                <a:ext cx="3325587" cy="5665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600" i="1" smtClean="0">
                              <a:latin typeface="Cambria Math" charset="0"/>
                            </a:rPr>
                          </m:ctrlPr>
                        </m:sSubSupPr>
                        <m:e>
                          <m:r>
                            <a:rPr lang="en-US" sz="2600" i="1">
                              <a:latin typeface="Cambria Math" charset="0"/>
                            </a:rPr>
                            <m:t>𝑧</m:t>
                          </m:r>
                        </m:e>
                        <m:sub>
                          <m:r>
                            <a:rPr lang="en-US" sz="2600" i="1">
                              <a:latin typeface="Cambria Math" charset="0"/>
                            </a:rPr>
                            <m:t>𝑗𝑘</m:t>
                          </m:r>
                        </m:sub>
                        <m:sup>
                          <m:r>
                            <m:rPr>
                              <m:nor/>
                            </m:rPr>
                            <a:rPr lang="en-US" sz="2600">
                              <a:latin typeface="Cambria Math" charset="0"/>
                            </a:rPr>
                            <m:t>cov</m:t>
                          </m:r>
                        </m:sup>
                      </m:sSubSup>
                      <m:r>
                        <a:rPr lang="en-US" sz="2600" b="0" i="1" smtClean="0">
                          <a:latin typeface="Cambria Math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600" b="0" i="0" smtClean="0">
                          <a:latin typeface="Cambria Math" charset="0"/>
                        </a:rPr>
                        <m:t>zscore</m:t>
                      </m:r>
                      <m:r>
                        <a:rPr lang="en-US" sz="2600" b="0" i="1" smtClean="0">
                          <a:latin typeface="Cambria Math" charset="0"/>
                        </a:rPr>
                        <m:t>(</m:t>
                      </m:r>
                      <m:sSub>
                        <m:sSubPr>
                          <m:ctrlPr>
                            <a:rPr lang="en-US" sz="26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 charset="0"/>
                            </a:rPr>
                            <m:t>𝑐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 charset="0"/>
                            </a:rPr>
                            <m:t>𝑗𝑘</m:t>
                          </m:r>
                        </m:sub>
                      </m:sSub>
                      <m:r>
                        <a:rPr lang="en-US" sz="26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3113" y="1645271"/>
                <a:ext cx="3325587" cy="56650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6426561" y="1666912"/>
            <a:ext cx="1671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Z-scores: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2963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8616" y="483326"/>
            <a:ext cx="5372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Nested model without covariates</a:t>
            </a:r>
            <a:endParaRPr lang="en-US" sz="2800" u="sng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636286"/>
              </p:ext>
            </p:extLst>
          </p:nvPr>
        </p:nvGraphicFramePr>
        <p:xfrm>
          <a:off x="2036715" y="1490372"/>
          <a:ext cx="8128002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4667"/>
                <a:gridCol w="1354667"/>
                <a:gridCol w="1354667"/>
                <a:gridCol w="1354667"/>
                <a:gridCol w="1354667"/>
                <a:gridCol w="135466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Drivers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Promoters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Non-coding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Breast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0.5063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0.0221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0.0275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0.5559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0.1675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0.0274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0.205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Kidney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0.3932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0.2513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0.2023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0.8468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0.5163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0.0466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0.1796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0.7476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Ovary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0.6263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0.042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0.1224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0.7906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Pancreas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0.9497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0.0058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0.9555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0.2193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0.145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0.3643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Skin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0.929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0.0066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0.0644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Pan-cancer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0.5384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0.0668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0.0209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0.057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0.6832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74CF-E621-F248-B35B-46A43665C15D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391381" y="5677522"/>
          <a:ext cx="541866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4667"/>
                <a:gridCol w="1354667"/>
                <a:gridCol w="1354667"/>
                <a:gridCol w="135466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Drivers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Ncd+prm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Pan-cancer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0.525</a:t>
                      </a:r>
                      <a:endParaRPr lang="fi-FI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0.5795</a:t>
                      </a:r>
                      <a:endParaRPr lang="is-I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0.6455</a:t>
                      </a:r>
                      <a:endParaRPr lang="is-I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23113" y="5215857"/>
            <a:ext cx="2155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Previous results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1729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8616" y="483326"/>
            <a:ext cx="8817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Nested model </a:t>
            </a:r>
            <a:r>
              <a:rPr lang="en-US" sz="2800" u="sng" dirty="0" smtClean="0"/>
              <a:t>with </a:t>
            </a:r>
            <a:r>
              <a:rPr lang="en-US" sz="2800" u="sng" dirty="0" smtClean="0"/>
              <a:t>covariates</a:t>
            </a:r>
            <a:endParaRPr lang="en-US" sz="2800" u="sng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996599"/>
              </p:ext>
            </p:extLst>
          </p:nvPr>
        </p:nvGraphicFramePr>
        <p:xfrm>
          <a:off x="1614625" y="1507457"/>
          <a:ext cx="8972180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1740"/>
                <a:gridCol w="1281740"/>
                <a:gridCol w="1281740"/>
                <a:gridCol w="1281740"/>
                <a:gridCol w="1281740"/>
                <a:gridCol w="1281740"/>
                <a:gridCol w="128174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Drivers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Covariates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Promoters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Non-coding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Breast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0.5104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0.0179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0.0272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0.5554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0.1721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0.0252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0.0267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0.0003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0.0316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0.2559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Kidney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0.4251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0.5269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0.952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0.5377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0.0719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0.1606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0.7712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Ovary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0.6281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0.0055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0.0413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0.1277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0.8026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Pancreas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0.9326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0.0076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0.0173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0.9575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0.2457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0.0398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0.1071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0.3927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Skin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0.6589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0.0481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0.293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Pan-cancer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0.5138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0.0906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0.0263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0.0195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0.0607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0.7109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74CF-E621-F248-B35B-46A43665C15D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23113" y="5215857"/>
            <a:ext cx="2556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Without covariates</a:t>
            </a:r>
            <a:endParaRPr lang="en-US" sz="2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252740"/>
              </p:ext>
            </p:extLst>
          </p:nvPr>
        </p:nvGraphicFramePr>
        <p:xfrm>
          <a:off x="1614624" y="5716768"/>
          <a:ext cx="897218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1740"/>
                <a:gridCol w="1281740"/>
                <a:gridCol w="1281740"/>
                <a:gridCol w="1281740"/>
                <a:gridCol w="1281740"/>
                <a:gridCol w="1281740"/>
                <a:gridCol w="128174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Drivers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Covariates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Promoters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Non-coding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Pan-cancer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0.5384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0.0668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0.0209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0.057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0.6832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9267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8616" y="483326"/>
            <a:ext cx="5372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 smtClean="0"/>
              <a:t>Funseq</a:t>
            </a:r>
            <a:r>
              <a:rPr lang="en-US" sz="2800" u="sng" dirty="0" smtClean="0"/>
              <a:t> thresholds</a:t>
            </a:r>
            <a:endParaRPr lang="en-US" sz="2800" u="sng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22696"/>
              </p:ext>
            </p:extLst>
          </p:nvPr>
        </p:nvGraphicFramePr>
        <p:xfrm>
          <a:off x="682048" y="1947213"/>
          <a:ext cx="5418668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4667"/>
                <a:gridCol w="1354667"/>
                <a:gridCol w="1354667"/>
                <a:gridCol w="135466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Promoters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Non-coding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Breast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Kidney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Ovary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Pancreas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Skin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Pan-cancer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4.625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2.375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2.625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54890" y="1252397"/>
            <a:ext cx="2556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Without covariates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74CF-E621-F248-B35B-46A43665C15D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430950"/>
              </p:ext>
            </p:extLst>
          </p:nvPr>
        </p:nvGraphicFramePr>
        <p:xfrm>
          <a:off x="6295448" y="1947213"/>
          <a:ext cx="5418668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4667"/>
                <a:gridCol w="1354667"/>
                <a:gridCol w="1354667"/>
                <a:gridCol w="135466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Promoters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Non-coding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Breast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Kidney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Ovary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Pancreas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Skin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Pan-cancer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4.5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1.625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971490" y="1246476"/>
            <a:ext cx="2129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With </a:t>
            </a:r>
            <a:r>
              <a:rPr lang="en-US" sz="2400" dirty="0" smtClean="0"/>
              <a:t>covariates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7383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8615" y="483326"/>
            <a:ext cx="8678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Nested model with </a:t>
            </a:r>
            <a:r>
              <a:rPr lang="en-US" sz="2800" u="sng" dirty="0" err="1" smtClean="0"/>
              <a:t>MoatSim</a:t>
            </a:r>
            <a:r>
              <a:rPr lang="en-US" sz="2800" u="sng" dirty="0" smtClean="0"/>
              <a:t> randomization (10kb bins) </a:t>
            </a:r>
            <a:endParaRPr lang="en-US" sz="2800" u="sng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036715" y="1490372"/>
          <a:ext cx="8128002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4667"/>
                <a:gridCol w="1354667"/>
                <a:gridCol w="1354667"/>
                <a:gridCol w="1354667"/>
                <a:gridCol w="1354667"/>
                <a:gridCol w="135466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Drivers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Promoters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Non-coding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Breast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0.5107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0.0309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0.0185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0.5601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0.1716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0.0129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0.087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0.2586</a:t>
                      </a:r>
                      <a:endParaRPr lang="is-I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Kidney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0.3893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0.2437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0.1457</a:t>
                      </a:r>
                      <a:endParaRPr lang="is-I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0.7787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</a:t>
                      </a:r>
                      <a:endParaRPr lang="is-I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</a:t>
                      </a:r>
                      <a:endParaRPr lang="is-I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</a:t>
                      </a:r>
                      <a:endParaRPr lang="is-I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Ovary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0.6639</a:t>
                      </a:r>
                      <a:endParaRPr lang="is-I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0.0081</a:t>
                      </a:r>
                      <a:endParaRPr lang="is-I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0.2116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0.8836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Pancreas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0.9497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0.0058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0.9555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0.2234</a:t>
                      </a:r>
                      <a:endParaRPr lang="is-I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0.1115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0.0023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0.3372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Skin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</a:t>
                      </a:r>
                      <a:endParaRPr lang="is-I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Pan-cancer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0.4846</a:t>
                      </a:r>
                      <a:endParaRPr lang="fi-FI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0.06785</a:t>
                      </a:r>
                      <a:endParaRPr lang="is-I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0.03931</a:t>
                      </a:r>
                      <a:endParaRPr lang="is-I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0.0391</a:t>
                      </a:r>
                      <a:endParaRPr lang="is-I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0.63086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74CF-E621-F248-B35B-46A43665C15D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23113" y="5335567"/>
            <a:ext cx="4045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Previous results (PCAWG Inigo)</a:t>
            </a:r>
            <a:endParaRPr lang="en-US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146977"/>
              </p:ext>
            </p:extLst>
          </p:nvPr>
        </p:nvGraphicFramePr>
        <p:xfrm>
          <a:off x="2144485" y="5797232"/>
          <a:ext cx="812800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4667"/>
                <a:gridCol w="1354667"/>
                <a:gridCol w="1354667"/>
                <a:gridCol w="1354667"/>
                <a:gridCol w="1354667"/>
                <a:gridCol w="135466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Drivers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Promoters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Non-coding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Pan-cancer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0.4762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0.0804</a:t>
                      </a:r>
                      <a:endParaRPr lang="nb-N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0.0252</a:t>
                      </a:r>
                      <a:endParaRPr lang="nb-N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0.03575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0.6177</a:t>
                      </a:r>
                      <a:endParaRPr lang="nb-N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081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8615" y="483326"/>
            <a:ext cx="108579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Nested model </a:t>
            </a:r>
            <a:r>
              <a:rPr lang="en-US" sz="2800" u="sng" dirty="0"/>
              <a:t>with </a:t>
            </a:r>
            <a:r>
              <a:rPr lang="en-US" sz="2800" u="sng" dirty="0" err="1"/>
              <a:t>MoatSim</a:t>
            </a:r>
            <a:r>
              <a:rPr lang="en-US" sz="2800" u="sng" dirty="0"/>
              <a:t> randomization (10kb bins)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456239" y="1934513"/>
          <a:ext cx="5418668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4667"/>
                <a:gridCol w="1354667"/>
                <a:gridCol w="1354667"/>
                <a:gridCol w="135466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Promoters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Non-coding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Breast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Kidney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Ovary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Pancreas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Skin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Pan-cancer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4.5</a:t>
                      </a:r>
                      <a:endParaRPr lang="hr-H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1.83</a:t>
                      </a:r>
                      <a:endParaRPr lang="hr-H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2.83</a:t>
                      </a:r>
                      <a:endParaRPr lang="hr-H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929081" y="1239697"/>
            <a:ext cx="2472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Funseq</a:t>
            </a:r>
            <a:r>
              <a:rPr lang="en-US" sz="2400" dirty="0" smtClean="0"/>
              <a:t> thresholds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74CF-E621-F248-B35B-46A43665C15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604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395</Words>
  <Application>Microsoft Macintosh PowerPoint</Application>
  <PresentationFormat>Widescreen</PresentationFormat>
  <Paragraphs>365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Calibri Light</vt:lpstr>
      <vt:lpstr>Cambria Math</vt:lpstr>
      <vt:lpstr>Mangal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55</cp:revision>
  <dcterms:created xsi:type="dcterms:W3CDTF">2017-08-03T12:27:41Z</dcterms:created>
  <dcterms:modified xsi:type="dcterms:W3CDTF">2017-08-17T23:15:24Z</dcterms:modified>
</cp:coreProperties>
</file>