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m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43"/>
  </p:notesMasterIdLst>
  <p:sldIdLst>
    <p:sldId id="256" r:id="rId2"/>
    <p:sldId id="269" r:id="rId3"/>
    <p:sldId id="331" r:id="rId4"/>
    <p:sldId id="334" r:id="rId5"/>
    <p:sldId id="274" r:id="rId6"/>
    <p:sldId id="277" r:id="rId7"/>
    <p:sldId id="326" r:id="rId8"/>
    <p:sldId id="302" r:id="rId9"/>
    <p:sldId id="270" r:id="rId10"/>
    <p:sldId id="258" r:id="rId11"/>
    <p:sldId id="259" r:id="rId12"/>
    <p:sldId id="332" r:id="rId13"/>
    <p:sldId id="262" r:id="rId14"/>
    <p:sldId id="263" r:id="rId15"/>
    <p:sldId id="265" r:id="rId16"/>
    <p:sldId id="268" r:id="rId17"/>
    <p:sldId id="266" r:id="rId18"/>
    <p:sldId id="303" r:id="rId19"/>
    <p:sldId id="271" r:id="rId20"/>
    <p:sldId id="272" r:id="rId21"/>
    <p:sldId id="279" r:id="rId22"/>
    <p:sldId id="280" r:id="rId23"/>
    <p:sldId id="282" r:id="rId24"/>
    <p:sldId id="287" r:id="rId25"/>
    <p:sldId id="285" r:id="rId26"/>
    <p:sldId id="292" r:id="rId27"/>
    <p:sldId id="286" r:id="rId28"/>
    <p:sldId id="288" r:id="rId29"/>
    <p:sldId id="293" r:id="rId30"/>
    <p:sldId id="289" r:id="rId31"/>
    <p:sldId id="333" r:id="rId32"/>
    <p:sldId id="335" r:id="rId33"/>
    <p:sldId id="297" r:id="rId34"/>
    <p:sldId id="309" r:id="rId35"/>
    <p:sldId id="308" r:id="rId36"/>
    <p:sldId id="310" r:id="rId37"/>
    <p:sldId id="311" r:id="rId38"/>
    <p:sldId id="312" r:id="rId39"/>
    <p:sldId id="323" r:id="rId40"/>
    <p:sldId id="328" r:id="rId41"/>
    <p:sldId id="26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5EE"/>
    <a:srgbClr val="FFDB02"/>
    <a:srgbClr val="FFE711"/>
    <a:srgbClr val="FF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0"/>
    <p:restoredTop sz="86859" autoAdjust="0"/>
  </p:normalViewPr>
  <p:slideViewPr>
    <p:cSldViewPr snapToGrid="0" snapToObjects="1">
      <p:cViewPr>
        <p:scale>
          <a:sx n="75" d="100"/>
          <a:sy n="75" d="100"/>
        </p:scale>
        <p:origin x="168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A6F89-CD7B-8D42-AEA7-953854CCDC57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94732C-14C5-4948-B128-34FF1E81D1F1}">
      <dgm:prSet phldrT="[Text]" custT="1"/>
      <dgm:spPr/>
      <dgm:t>
        <a:bodyPr/>
        <a:lstStyle/>
        <a:p>
          <a:r>
            <a:rPr lang="en-US" sz="1400" dirty="0" smtClean="0"/>
            <a:t>From holo-relaxed state</a:t>
          </a:r>
          <a:endParaRPr lang="en-US" sz="1400" dirty="0"/>
        </a:p>
      </dgm:t>
    </dgm:pt>
    <dgm:pt modelId="{91CAE12A-2E46-1A4E-8D29-81EAF5B68FCD}" type="parTrans" cxnId="{563E7473-C1C1-2A4D-9C58-EFB5FC364AF2}">
      <dgm:prSet/>
      <dgm:spPr/>
      <dgm:t>
        <a:bodyPr/>
        <a:lstStyle/>
        <a:p>
          <a:endParaRPr lang="en-US"/>
        </a:p>
      </dgm:t>
    </dgm:pt>
    <dgm:pt modelId="{1C0C73A0-932E-D845-9FB1-27EB210BFDEB}" type="sibTrans" cxnId="{563E7473-C1C1-2A4D-9C58-EFB5FC364AF2}">
      <dgm:prSet/>
      <dgm:spPr/>
      <dgm:t>
        <a:bodyPr/>
        <a:lstStyle/>
        <a:p>
          <a:endParaRPr lang="en-US"/>
        </a:p>
      </dgm:t>
    </dgm:pt>
    <dgm:pt modelId="{7830F526-B71D-0542-8DC1-282B0D8B7D3C}">
      <dgm:prSet phldrT="[Text]"/>
      <dgm:spPr/>
      <dgm:t>
        <a:bodyPr/>
        <a:lstStyle/>
        <a:p>
          <a:r>
            <a:rPr lang="en-US" dirty="0" smtClean="0"/>
            <a:t>150 ns unbinding simulations</a:t>
          </a:r>
          <a:endParaRPr lang="en-US" dirty="0"/>
        </a:p>
      </dgm:t>
    </dgm:pt>
    <dgm:pt modelId="{84594DFA-07D0-A64B-A493-3D1BF4EBE9C4}" type="parTrans" cxnId="{BFDB9AB5-F533-B644-BB18-787FE8671379}">
      <dgm:prSet/>
      <dgm:spPr/>
      <dgm:t>
        <a:bodyPr/>
        <a:lstStyle/>
        <a:p>
          <a:endParaRPr lang="en-US"/>
        </a:p>
      </dgm:t>
    </dgm:pt>
    <dgm:pt modelId="{B4B50C51-E3DE-014F-A50F-BBAB4EF8946B}" type="sibTrans" cxnId="{BFDB9AB5-F533-B644-BB18-787FE8671379}">
      <dgm:prSet/>
      <dgm:spPr/>
      <dgm:t>
        <a:bodyPr/>
        <a:lstStyle/>
        <a:p>
          <a:endParaRPr lang="en-US"/>
        </a:p>
      </dgm:t>
    </dgm:pt>
    <dgm:pt modelId="{8BDA7AB6-3550-344A-8358-96A55B8E1214}">
      <dgm:prSet phldrT="[Text]" custT="1"/>
      <dgm:spPr/>
      <dgm:t>
        <a:bodyPr/>
        <a:lstStyle/>
        <a:p>
          <a:r>
            <a:rPr lang="en-US" sz="1400" dirty="0" smtClean="0"/>
            <a:t>Remove DMSO</a:t>
          </a:r>
          <a:endParaRPr lang="en-US" sz="1400" dirty="0"/>
        </a:p>
      </dgm:t>
    </dgm:pt>
    <dgm:pt modelId="{9E535145-1E53-2845-AD35-A47685FDD494}" type="parTrans" cxnId="{332157E8-BA55-E545-BFEF-ADF460467254}">
      <dgm:prSet/>
      <dgm:spPr/>
      <dgm:t>
        <a:bodyPr/>
        <a:lstStyle/>
        <a:p>
          <a:endParaRPr lang="en-US"/>
        </a:p>
      </dgm:t>
    </dgm:pt>
    <dgm:pt modelId="{5812ED86-E9D3-E74B-9E95-D5EB4ABE2202}" type="sibTrans" cxnId="{332157E8-BA55-E545-BFEF-ADF460467254}">
      <dgm:prSet/>
      <dgm:spPr/>
      <dgm:t>
        <a:bodyPr/>
        <a:lstStyle/>
        <a:p>
          <a:endParaRPr lang="en-US"/>
        </a:p>
      </dgm:t>
    </dgm:pt>
    <dgm:pt modelId="{BE9EB66C-AB87-684E-86E2-7E449E45C07A}">
      <dgm:prSet phldrT="[Text]"/>
      <dgm:spPr/>
      <dgm:t>
        <a:bodyPr/>
        <a:lstStyle/>
        <a:p>
          <a:r>
            <a:rPr lang="en-US" dirty="0" smtClean="0"/>
            <a:t>~500 ns relaxation simulations to recover the equilibrium of the protein</a:t>
          </a:r>
          <a:r>
            <a:rPr lang="en-US" altLang="zh-CN" dirty="0" smtClean="0"/>
            <a:t>;</a:t>
          </a:r>
          <a:r>
            <a:rPr lang="zh-CN" altLang="en-US" dirty="0" smtClean="0"/>
            <a:t> </a:t>
          </a:r>
          <a:r>
            <a:rPr lang="en-US" altLang="zh-CN" dirty="0" smtClean="0"/>
            <a:t>Obtain</a:t>
          </a:r>
          <a:r>
            <a:rPr lang="zh-CN" altLang="en-US" dirty="0" smtClean="0"/>
            <a:t> </a:t>
          </a:r>
          <a:r>
            <a:rPr lang="en-US" altLang="zh-CN" dirty="0" smtClean="0"/>
            <a:t>apo-relaxed</a:t>
          </a:r>
          <a:r>
            <a:rPr lang="zh-CN" altLang="en-US" baseline="0" dirty="0" smtClean="0"/>
            <a:t> </a:t>
          </a:r>
          <a:r>
            <a:rPr lang="en-US" altLang="zh-CN" baseline="0" dirty="0" smtClean="0"/>
            <a:t>state</a:t>
          </a:r>
          <a:endParaRPr lang="en-US" dirty="0"/>
        </a:p>
      </dgm:t>
    </dgm:pt>
    <dgm:pt modelId="{ED624F3F-E8E1-F646-8A7D-20789B347C73}" type="parTrans" cxnId="{5B9C1450-5A49-2F45-A679-21CB887557E8}">
      <dgm:prSet/>
      <dgm:spPr/>
      <dgm:t>
        <a:bodyPr/>
        <a:lstStyle/>
        <a:p>
          <a:endParaRPr lang="en-US"/>
        </a:p>
      </dgm:t>
    </dgm:pt>
    <dgm:pt modelId="{A9C71719-1EE3-254B-B379-8A27A0FE025A}" type="sibTrans" cxnId="{5B9C1450-5A49-2F45-A679-21CB887557E8}">
      <dgm:prSet/>
      <dgm:spPr/>
      <dgm:t>
        <a:bodyPr/>
        <a:lstStyle/>
        <a:p>
          <a:endParaRPr lang="en-US"/>
        </a:p>
      </dgm:t>
    </dgm:pt>
    <dgm:pt modelId="{0D9D8F09-110C-ED48-91D6-E3B15EB532E8}">
      <dgm:prSet phldrT="[Text]" custT="1"/>
      <dgm:spPr/>
      <dgm:t>
        <a:bodyPr/>
        <a:lstStyle/>
        <a:p>
          <a:r>
            <a:rPr lang="en-US" sz="1400" dirty="0" smtClean="0"/>
            <a:t>Add DMSO back</a:t>
          </a:r>
          <a:endParaRPr lang="en-US" sz="1400" dirty="0"/>
        </a:p>
      </dgm:t>
    </dgm:pt>
    <dgm:pt modelId="{7A9ED546-022B-954C-A2EF-DDE09D6CA858}" type="parTrans" cxnId="{25858936-BC20-764E-9D48-0EE083A403F0}">
      <dgm:prSet/>
      <dgm:spPr/>
      <dgm:t>
        <a:bodyPr/>
        <a:lstStyle/>
        <a:p>
          <a:endParaRPr lang="en-US"/>
        </a:p>
      </dgm:t>
    </dgm:pt>
    <dgm:pt modelId="{3BD162E7-B864-C541-B039-E17B23F67759}" type="sibTrans" cxnId="{25858936-BC20-764E-9D48-0EE083A403F0}">
      <dgm:prSet/>
      <dgm:spPr/>
      <dgm:t>
        <a:bodyPr/>
        <a:lstStyle/>
        <a:p>
          <a:endParaRPr lang="en-US"/>
        </a:p>
      </dgm:t>
    </dgm:pt>
    <dgm:pt modelId="{82C27AF2-E4F5-2047-8B8A-C5110306BBCC}">
      <dgm:prSet custT="1"/>
      <dgm:spPr/>
      <dgm:t>
        <a:bodyPr/>
        <a:lstStyle/>
        <a:p>
          <a:r>
            <a:rPr lang="en-US" sz="1400" dirty="0" smtClean="0"/>
            <a:t>From crystal structure</a:t>
          </a:r>
          <a:endParaRPr lang="en-US" sz="1400" dirty="0"/>
        </a:p>
      </dgm:t>
    </dgm:pt>
    <dgm:pt modelId="{45E7FCED-C910-4549-89F2-67E6266755E2}" type="parTrans" cxnId="{96085ABC-9752-EE45-A79A-27E8D02EFE95}">
      <dgm:prSet/>
      <dgm:spPr/>
      <dgm:t>
        <a:bodyPr/>
        <a:lstStyle/>
        <a:p>
          <a:endParaRPr lang="en-US"/>
        </a:p>
      </dgm:t>
    </dgm:pt>
    <dgm:pt modelId="{D8125A92-1800-AD4B-A448-9D47B8AC4ABA}" type="sibTrans" cxnId="{96085ABC-9752-EE45-A79A-27E8D02EFE95}">
      <dgm:prSet/>
      <dgm:spPr/>
      <dgm:t>
        <a:bodyPr/>
        <a:lstStyle/>
        <a:p>
          <a:endParaRPr lang="en-US"/>
        </a:p>
      </dgm:t>
    </dgm:pt>
    <dgm:pt modelId="{03E7CDB3-75A8-A149-A6D1-0308343C3460}">
      <dgm:prSet/>
      <dgm:spPr/>
      <dgm:t>
        <a:bodyPr/>
        <a:lstStyle/>
        <a:p>
          <a:r>
            <a:rPr lang="en-US" dirty="0" smtClean="0"/>
            <a:t>Collecting</a:t>
          </a:r>
          <a:r>
            <a:rPr lang="en-US" baseline="0" dirty="0" smtClean="0"/>
            <a:t> 116 </a:t>
          </a:r>
          <a:r>
            <a:rPr lang="en-US" baseline="0" dirty="0" err="1" smtClean="0"/>
            <a:t>holo</a:t>
          </a:r>
          <a:r>
            <a:rPr lang="en-US" baseline="0" dirty="0" smtClean="0"/>
            <a:t>-relaxed structures with an iterative procedure</a:t>
          </a:r>
          <a:endParaRPr lang="en-US" dirty="0"/>
        </a:p>
      </dgm:t>
    </dgm:pt>
    <dgm:pt modelId="{6CD1AC01-0B37-4341-A79E-61E6A0E8A320}" type="parTrans" cxnId="{5370A5B0-B11D-6247-9273-179D7D5B00E6}">
      <dgm:prSet/>
      <dgm:spPr/>
      <dgm:t>
        <a:bodyPr/>
        <a:lstStyle/>
        <a:p>
          <a:endParaRPr lang="en-US"/>
        </a:p>
      </dgm:t>
    </dgm:pt>
    <dgm:pt modelId="{A2342874-5A0C-7C4C-8BEA-3B56CD25C02D}" type="sibTrans" cxnId="{5370A5B0-B11D-6247-9273-179D7D5B00E6}">
      <dgm:prSet/>
      <dgm:spPr/>
      <dgm:t>
        <a:bodyPr/>
        <a:lstStyle/>
        <a:p>
          <a:endParaRPr lang="en-US"/>
        </a:p>
      </dgm:t>
    </dgm:pt>
    <dgm:pt modelId="{0096245B-CB7E-4940-8442-5476D1AC6DD9}">
      <dgm:prSet phldrT="[Text]"/>
      <dgm:spPr/>
      <dgm:t>
        <a:bodyPr/>
        <a:lstStyle/>
        <a:p>
          <a:r>
            <a:rPr lang="en-US" dirty="0" smtClean="0"/>
            <a:t>Sample rebinding and unbinding events for the </a:t>
          </a:r>
          <a:r>
            <a:rPr lang="en-US" dirty="0" err="1" smtClean="0"/>
            <a:t>apo</a:t>
          </a:r>
          <a:r>
            <a:rPr lang="en-US" dirty="0" smtClean="0"/>
            <a:t>-relaxed state</a:t>
          </a:r>
          <a:endParaRPr lang="en-US" dirty="0"/>
        </a:p>
      </dgm:t>
    </dgm:pt>
    <dgm:pt modelId="{79A82E41-EFDE-0B42-BCA7-F30C16D4CD48}" type="sibTrans" cxnId="{E1F80C4B-7C8C-F842-944B-43D586EF7CB1}">
      <dgm:prSet/>
      <dgm:spPr/>
      <dgm:t>
        <a:bodyPr/>
        <a:lstStyle/>
        <a:p>
          <a:endParaRPr lang="en-US"/>
        </a:p>
      </dgm:t>
    </dgm:pt>
    <dgm:pt modelId="{3AC56ACC-94EB-F741-BCAD-6212C2AF9153}" type="parTrans" cxnId="{E1F80C4B-7C8C-F842-944B-43D586EF7CB1}">
      <dgm:prSet/>
      <dgm:spPr/>
      <dgm:t>
        <a:bodyPr/>
        <a:lstStyle/>
        <a:p>
          <a:endParaRPr lang="en-US"/>
        </a:p>
      </dgm:t>
    </dgm:pt>
    <dgm:pt modelId="{62B467A6-BA65-464F-B8FC-CAF46B51A831}" type="pres">
      <dgm:prSet presAssocID="{D52A6F89-CD7B-8D42-AEA7-953854CCDC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D4A033-F30C-BB4A-9BFB-1569CB659165}" type="pres">
      <dgm:prSet presAssocID="{82C27AF2-E4F5-2047-8B8A-C5110306BBCC}" presName="composite" presStyleCnt="0"/>
      <dgm:spPr/>
    </dgm:pt>
    <dgm:pt modelId="{2ED7D3BC-D3B8-6845-AA46-0A754B194E6F}" type="pres">
      <dgm:prSet presAssocID="{82C27AF2-E4F5-2047-8B8A-C5110306BBC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69684-8376-F44D-9844-E60287F3FD82}" type="pres">
      <dgm:prSet presAssocID="{82C27AF2-E4F5-2047-8B8A-C5110306BBC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F8FD1-CF4F-084B-906E-BB7A8DC53378}" type="pres">
      <dgm:prSet presAssocID="{D8125A92-1800-AD4B-A448-9D47B8AC4ABA}" presName="sp" presStyleCnt="0"/>
      <dgm:spPr/>
    </dgm:pt>
    <dgm:pt modelId="{9B1461A3-D64A-8143-B31D-678D9E6533CE}" type="pres">
      <dgm:prSet presAssocID="{0694732C-14C5-4948-B128-34FF1E81D1F1}" presName="composite" presStyleCnt="0"/>
      <dgm:spPr/>
      <dgm:t>
        <a:bodyPr/>
        <a:lstStyle/>
        <a:p>
          <a:endParaRPr lang="en-US"/>
        </a:p>
      </dgm:t>
    </dgm:pt>
    <dgm:pt modelId="{88C25C0C-12D2-594C-ACE8-19BACF4C6F75}" type="pres">
      <dgm:prSet presAssocID="{0694732C-14C5-4948-B128-34FF1E81D1F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4387DA-722D-254B-B54D-A1C523B35B49}" type="pres">
      <dgm:prSet presAssocID="{0694732C-14C5-4948-B128-34FF1E81D1F1}" presName="descendantText" presStyleLbl="alignAcc1" presStyleIdx="1" presStyleCnt="4" custScaleY="100000" custLinFactNeighborY="-14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2E02B-09C5-9F48-93DC-863B9731CD0D}" type="pres">
      <dgm:prSet presAssocID="{1C0C73A0-932E-D845-9FB1-27EB210BFDEB}" presName="sp" presStyleCnt="0"/>
      <dgm:spPr/>
      <dgm:t>
        <a:bodyPr/>
        <a:lstStyle/>
        <a:p>
          <a:endParaRPr lang="en-US"/>
        </a:p>
      </dgm:t>
    </dgm:pt>
    <dgm:pt modelId="{4C443154-85FB-A54A-9103-507A9B7D6013}" type="pres">
      <dgm:prSet presAssocID="{8BDA7AB6-3550-344A-8358-96A55B8E1214}" presName="composite" presStyleCnt="0"/>
      <dgm:spPr/>
      <dgm:t>
        <a:bodyPr/>
        <a:lstStyle/>
        <a:p>
          <a:endParaRPr lang="en-US"/>
        </a:p>
      </dgm:t>
    </dgm:pt>
    <dgm:pt modelId="{2EBBAF06-76BB-804C-A5A3-94B069D211A9}" type="pres">
      <dgm:prSet presAssocID="{8BDA7AB6-3550-344A-8358-96A55B8E121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7B7AC-5673-2F40-A44B-F0F17FF8991D}" type="pres">
      <dgm:prSet presAssocID="{8BDA7AB6-3550-344A-8358-96A55B8E121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5F2B9-FE5B-5A4B-974B-6FB02126BFFF}" type="pres">
      <dgm:prSet presAssocID="{5812ED86-E9D3-E74B-9E95-D5EB4ABE2202}" presName="sp" presStyleCnt="0"/>
      <dgm:spPr/>
      <dgm:t>
        <a:bodyPr/>
        <a:lstStyle/>
        <a:p>
          <a:endParaRPr lang="en-US"/>
        </a:p>
      </dgm:t>
    </dgm:pt>
    <dgm:pt modelId="{D73FF723-6A85-3742-ABEE-39D994AEFF2E}" type="pres">
      <dgm:prSet presAssocID="{0D9D8F09-110C-ED48-91D6-E3B15EB532E8}" presName="composite" presStyleCnt="0"/>
      <dgm:spPr/>
      <dgm:t>
        <a:bodyPr/>
        <a:lstStyle/>
        <a:p>
          <a:endParaRPr lang="en-US"/>
        </a:p>
      </dgm:t>
    </dgm:pt>
    <dgm:pt modelId="{E15C3EE2-5FC4-F041-B869-D2C7C0DA07D2}" type="pres">
      <dgm:prSet presAssocID="{0D9D8F09-110C-ED48-91D6-E3B15EB532E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EF995-D780-9542-AE15-3D298E3524A5}" type="pres">
      <dgm:prSet presAssocID="{0D9D8F09-110C-ED48-91D6-E3B15EB532E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085ABC-9752-EE45-A79A-27E8D02EFE95}" srcId="{D52A6F89-CD7B-8D42-AEA7-953854CCDC57}" destId="{82C27AF2-E4F5-2047-8B8A-C5110306BBCC}" srcOrd="0" destOrd="0" parTransId="{45E7FCED-C910-4549-89F2-67E6266755E2}" sibTransId="{D8125A92-1800-AD4B-A448-9D47B8AC4ABA}"/>
    <dgm:cxn modelId="{0CAB71F1-1BBB-C24F-8D84-2D139C0CFA57}" type="presOf" srcId="{7830F526-B71D-0542-8DC1-282B0D8B7D3C}" destId="{F74387DA-722D-254B-B54D-A1C523B35B49}" srcOrd="0" destOrd="0" presId="urn:microsoft.com/office/officeart/2005/8/layout/chevron2"/>
    <dgm:cxn modelId="{563E7473-C1C1-2A4D-9C58-EFB5FC364AF2}" srcId="{D52A6F89-CD7B-8D42-AEA7-953854CCDC57}" destId="{0694732C-14C5-4948-B128-34FF1E81D1F1}" srcOrd="1" destOrd="0" parTransId="{91CAE12A-2E46-1A4E-8D29-81EAF5B68FCD}" sibTransId="{1C0C73A0-932E-D845-9FB1-27EB210BFDEB}"/>
    <dgm:cxn modelId="{66765481-B34C-B349-BE51-EC325F35DDE2}" type="presOf" srcId="{0694732C-14C5-4948-B128-34FF1E81D1F1}" destId="{88C25C0C-12D2-594C-ACE8-19BACF4C6F75}" srcOrd="0" destOrd="0" presId="urn:microsoft.com/office/officeart/2005/8/layout/chevron2"/>
    <dgm:cxn modelId="{ABEF10C2-0F00-E041-8DAA-EABF6E8AF3EA}" type="presOf" srcId="{8BDA7AB6-3550-344A-8358-96A55B8E1214}" destId="{2EBBAF06-76BB-804C-A5A3-94B069D211A9}" srcOrd="0" destOrd="0" presId="urn:microsoft.com/office/officeart/2005/8/layout/chevron2"/>
    <dgm:cxn modelId="{25858936-BC20-764E-9D48-0EE083A403F0}" srcId="{D52A6F89-CD7B-8D42-AEA7-953854CCDC57}" destId="{0D9D8F09-110C-ED48-91D6-E3B15EB532E8}" srcOrd="3" destOrd="0" parTransId="{7A9ED546-022B-954C-A2EF-DDE09D6CA858}" sibTransId="{3BD162E7-B864-C541-B039-E17B23F67759}"/>
    <dgm:cxn modelId="{5370A5B0-B11D-6247-9273-179D7D5B00E6}" srcId="{82C27AF2-E4F5-2047-8B8A-C5110306BBCC}" destId="{03E7CDB3-75A8-A149-A6D1-0308343C3460}" srcOrd="0" destOrd="0" parTransId="{6CD1AC01-0B37-4341-A79E-61E6A0E8A320}" sibTransId="{A2342874-5A0C-7C4C-8BEA-3B56CD25C02D}"/>
    <dgm:cxn modelId="{E1F80C4B-7C8C-F842-944B-43D586EF7CB1}" srcId="{0D9D8F09-110C-ED48-91D6-E3B15EB532E8}" destId="{0096245B-CB7E-4940-8442-5476D1AC6DD9}" srcOrd="0" destOrd="0" parTransId="{3AC56ACC-94EB-F741-BCAD-6212C2AF9153}" sibTransId="{79A82E41-EFDE-0B42-BCA7-F30C16D4CD48}"/>
    <dgm:cxn modelId="{7C0E6072-4F3C-CC42-B747-F1318D09EA42}" type="presOf" srcId="{03E7CDB3-75A8-A149-A6D1-0308343C3460}" destId="{35569684-8376-F44D-9844-E60287F3FD82}" srcOrd="0" destOrd="0" presId="urn:microsoft.com/office/officeart/2005/8/layout/chevron2"/>
    <dgm:cxn modelId="{E50BC0AD-1F3B-D64F-A407-804D169323FB}" type="presOf" srcId="{0D9D8F09-110C-ED48-91D6-E3B15EB532E8}" destId="{E15C3EE2-5FC4-F041-B869-D2C7C0DA07D2}" srcOrd="0" destOrd="0" presId="urn:microsoft.com/office/officeart/2005/8/layout/chevron2"/>
    <dgm:cxn modelId="{5B9C1450-5A49-2F45-A679-21CB887557E8}" srcId="{8BDA7AB6-3550-344A-8358-96A55B8E1214}" destId="{BE9EB66C-AB87-684E-86E2-7E449E45C07A}" srcOrd="0" destOrd="0" parTransId="{ED624F3F-E8E1-F646-8A7D-20789B347C73}" sibTransId="{A9C71719-1EE3-254B-B379-8A27A0FE025A}"/>
    <dgm:cxn modelId="{37752D81-E162-424F-87A8-3D0B5FAC1185}" type="presOf" srcId="{0096245B-CB7E-4940-8442-5476D1AC6DD9}" destId="{F41EF995-D780-9542-AE15-3D298E3524A5}" srcOrd="0" destOrd="0" presId="urn:microsoft.com/office/officeart/2005/8/layout/chevron2"/>
    <dgm:cxn modelId="{6AC06C13-007F-BC4C-88FD-8AE85909B108}" type="presOf" srcId="{BE9EB66C-AB87-684E-86E2-7E449E45C07A}" destId="{6787B7AC-5673-2F40-A44B-F0F17FF8991D}" srcOrd="0" destOrd="0" presId="urn:microsoft.com/office/officeart/2005/8/layout/chevron2"/>
    <dgm:cxn modelId="{C160809F-6360-E441-BAB4-6E0E7E6E07A0}" type="presOf" srcId="{D52A6F89-CD7B-8D42-AEA7-953854CCDC57}" destId="{62B467A6-BA65-464F-B8FC-CAF46B51A831}" srcOrd="0" destOrd="0" presId="urn:microsoft.com/office/officeart/2005/8/layout/chevron2"/>
    <dgm:cxn modelId="{1EB84CCD-E38F-9C4C-9718-8F5BCECCF052}" type="presOf" srcId="{82C27AF2-E4F5-2047-8B8A-C5110306BBCC}" destId="{2ED7D3BC-D3B8-6845-AA46-0A754B194E6F}" srcOrd="0" destOrd="0" presId="urn:microsoft.com/office/officeart/2005/8/layout/chevron2"/>
    <dgm:cxn modelId="{BFDB9AB5-F533-B644-BB18-787FE8671379}" srcId="{0694732C-14C5-4948-B128-34FF1E81D1F1}" destId="{7830F526-B71D-0542-8DC1-282B0D8B7D3C}" srcOrd="0" destOrd="0" parTransId="{84594DFA-07D0-A64B-A493-3D1BF4EBE9C4}" sibTransId="{B4B50C51-E3DE-014F-A50F-BBAB4EF8946B}"/>
    <dgm:cxn modelId="{332157E8-BA55-E545-BFEF-ADF460467254}" srcId="{D52A6F89-CD7B-8D42-AEA7-953854CCDC57}" destId="{8BDA7AB6-3550-344A-8358-96A55B8E1214}" srcOrd="2" destOrd="0" parTransId="{9E535145-1E53-2845-AD35-A47685FDD494}" sibTransId="{5812ED86-E9D3-E74B-9E95-D5EB4ABE2202}"/>
    <dgm:cxn modelId="{836A1351-989E-824D-8E41-A7B1204F180C}" type="presParOf" srcId="{62B467A6-BA65-464F-B8FC-CAF46B51A831}" destId="{F5D4A033-F30C-BB4A-9BFB-1569CB659165}" srcOrd="0" destOrd="0" presId="urn:microsoft.com/office/officeart/2005/8/layout/chevron2"/>
    <dgm:cxn modelId="{ACAEA626-B119-F547-81B5-64AE872D28F4}" type="presParOf" srcId="{F5D4A033-F30C-BB4A-9BFB-1569CB659165}" destId="{2ED7D3BC-D3B8-6845-AA46-0A754B194E6F}" srcOrd="0" destOrd="0" presId="urn:microsoft.com/office/officeart/2005/8/layout/chevron2"/>
    <dgm:cxn modelId="{54798DBD-E625-844C-B0E6-6FF0D5CBBEC7}" type="presParOf" srcId="{F5D4A033-F30C-BB4A-9BFB-1569CB659165}" destId="{35569684-8376-F44D-9844-E60287F3FD82}" srcOrd="1" destOrd="0" presId="urn:microsoft.com/office/officeart/2005/8/layout/chevron2"/>
    <dgm:cxn modelId="{7DCA7F57-71A4-664B-9761-50FECD9E16B0}" type="presParOf" srcId="{62B467A6-BA65-464F-B8FC-CAF46B51A831}" destId="{F45F8FD1-CF4F-084B-906E-BB7A8DC53378}" srcOrd="1" destOrd="0" presId="urn:microsoft.com/office/officeart/2005/8/layout/chevron2"/>
    <dgm:cxn modelId="{9D0F06C3-BCCC-A642-BCF9-63054CBAFD17}" type="presParOf" srcId="{62B467A6-BA65-464F-B8FC-CAF46B51A831}" destId="{9B1461A3-D64A-8143-B31D-678D9E6533CE}" srcOrd="2" destOrd="0" presId="urn:microsoft.com/office/officeart/2005/8/layout/chevron2"/>
    <dgm:cxn modelId="{1C64251B-4C34-8E49-B4A2-51B4B7013F96}" type="presParOf" srcId="{9B1461A3-D64A-8143-B31D-678D9E6533CE}" destId="{88C25C0C-12D2-594C-ACE8-19BACF4C6F75}" srcOrd="0" destOrd="0" presId="urn:microsoft.com/office/officeart/2005/8/layout/chevron2"/>
    <dgm:cxn modelId="{FC2BB6E3-C4F7-CA48-8860-B232EF1E52FF}" type="presParOf" srcId="{9B1461A3-D64A-8143-B31D-678D9E6533CE}" destId="{F74387DA-722D-254B-B54D-A1C523B35B49}" srcOrd="1" destOrd="0" presId="urn:microsoft.com/office/officeart/2005/8/layout/chevron2"/>
    <dgm:cxn modelId="{57A0DA61-12C1-BA4A-B14B-F56B216DF1D4}" type="presParOf" srcId="{62B467A6-BA65-464F-B8FC-CAF46B51A831}" destId="{90F2E02B-09C5-9F48-93DC-863B9731CD0D}" srcOrd="3" destOrd="0" presId="urn:microsoft.com/office/officeart/2005/8/layout/chevron2"/>
    <dgm:cxn modelId="{936C41BE-0392-CF42-9151-C416C562BC34}" type="presParOf" srcId="{62B467A6-BA65-464F-B8FC-CAF46B51A831}" destId="{4C443154-85FB-A54A-9103-507A9B7D6013}" srcOrd="4" destOrd="0" presId="urn:microsoft.com/office/officeart/2005/8/layout/chevron2"/>
    <dgm:cxn modelId="{E2E5F2B4-7E4E-F142-9E38-6F989CF70337}" type="presParOf" srcId="{4C443154-85FB-A54A-9103-507A9B7D6013}" destId="{2EBBAF06-76BB-804C-A5A3-94B069D211A9}" srcOrd="0" destOrd="0" presId="urn:microsoft.com/office/officeart/2005/8/layout/chevron2"/>
    <dgm:cxn modelId="{AE6F9013-A6FD-9743-84C8-F30EEB68B3CC}" type="presParOf" srcId="{4C443154-85FB-A54A-9103-507A9B7D6013}" destId="{6787B7AC-5673-2F40-A44B-F0F17FF8991D}" srcOrd="1" destOrd="0" presId="urn:microsoft.com/office/officeart/2005/8/layout/chevron2"/>
    <dgm:cxn modelId="{709DC1E4-DDA2-3F44-BCA7-CE05F92ED465}" type="presParOf" srcId="{62B467A6-BA65-464F-B8FC-CAF46B51A831}" destId="{7335F2B9-FE5B-5A4B-974B-6FB02126BFFF}" srcOrd="5" destOrd="0" presId="urn:microsoft.com/office/officeart/2005/8/layout/chevron2"/>
    <dgm:cxn modelId="{C9928EA6-24A5-CC47-892F-5151FD7DE323}" type="presParOf" srcId="{62B467A6-BA65-464F-B8FC-CAF46B51A831}" destId="{D73FF723-6A85-3742-ABEE-39D994AEFF2E}" srcOrd="6" destOrd="0" presId="urn:microsoft.com/office/officeart/2005/8/layout/chevron2"/>
    <dgm:cxn modelId="{71CAD7A3-9C80-6442-8E9F-E8CF3E68E968}" type="presParOf" srcId="{D73FF723-6A85-3742-ABEE-39D994AEFF2E}" destId="{E15C3EE2-5FC4-F041-B869-D2C7C0DA07D2}" srcOrd="0" destOrd="0" presId="urn:microsoft.com/office/officeart/2005/8/layout/chevron2"/>
    <dgm:cxn modelId="{804F38B0-85BE-BC4D-8819-B254AA9BF52E}" type="presParOf" srcId="{D73FF723-6A85-3742-ABEE-39D994AEFF2E}" destId="{F41EF995-D780-9542-AE15-3D298E3524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052903-6773-8B41-8ED8-B8A0E0A6E09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163E171F-DFA5-7143-B1D5-C4903E85D013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Biology</a:t>
          </a:r>
          <a:endParaRPr lang="en-US" dirty="0"/>
        </a:p>
      </dgm:t>
    </dgm:pt>
    <dgm:pt modelId="{32C97679-7A83-9041-ADF0-307F47F33F5B}" type="parTrans" cxnId="{604DFAE2-A44F-5443-838F-CE1F58E38F3D}">
      <dgm:prSet/>
      <dgm:spPr/>
      <dgm:t>
        <a:bodyPr/>
        <a:lstStyle/>
        <a:p>
          <a:endParaRPr lang="en-US"/>
        </a:p>
      </dgm:t>
    </dgm:pt>
    <dgm:pt modelId="{6B8770F4-7A1C-C747-8959-BBF0326A1F2C}" type="sibTrans" cxnId="{604DFAE2-A44F-5443-838F-CE1F58E38F3D}">
      <dgm:prSet/>
      <dgm:spPr/>
      <dgm:t>
        <a:bodyPr/>
        <a:lstStyle/>
        <a:p>
          <a:endParaRPr lang="en-US"/>
        </a:p>
      </dgm:t>
    </dgm:pt>
    <dgm:pt modelId="{E1EA846D-C2BD-8141-B198-9A13993157D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Computational</a:t>
          </a:r>
          <a:r>
            <a:rPr lang="en-US" baseline="0" dirty="0" smtClean="0"/>
            <a:t> Structural Biology</a:t>
          </a:r>
          <a:endParaRPr lang="en-US" dirty="0"/>
        </a:p>
      </dgm:t>
    </dgm:pt>
    <dgm:pt modelId="{50648BBD-840D-E94A-95EF-6A66DCAF0F69}" type="parTrans" cxnId="{A5DDFE7A-D617-B34F-B2D8-93CFAFB90EEC}">
      <dgm:prSet/>
      <dgm:spPr/>
      <dgm:t>
        <a:bodyPr/>
        <a:lstStyle/>
        <a:p>
          <a:endParaRPr lang="en-US"/>
        </a:p>
      </dgm:t>
    </dgm:pt>
    <dgm:pt modelId="{3A25D125-C177-D243-A701-17CC68549614}" type="sibTrans" cxnId="{A5DDFE7A-D617-B34F-B2D8-93CFAFB90EEC}">
      <dgm:prSet/>
      <dgm:spPr/>
      <dgm:t>
        <a:bodyPr/>
        <a:lstStyle/>
        <a:p>
          <a:endParaRPr lang="en-US"/>
        </a:p>
      </dgm:t>
    </dgm:pt>
    <dgm:pt modelId="{D1CBCF0B-6A20-284B-AB29-077FD7D5F9F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Bioinformatics</a:t>
          </a:r>
          <a:endParaRPr lang="en-US" dirty="0"/>
        </a:p>
      </dgm:t>
    </dgm:pt>
    <dgm:pt modelId="{35D8FF79-5B9D-1043-BBBB-03C97630CD92}" type="parTrans" cxnId="{CE52D849-E877-0441-94AA-FB67C583A703}">
      <dgm:prSet/>
      <dgm:spPr/>
      <dgm:t>
        <a:bodyPr/>
        <a:lstStyle/>
        <a:p>
          <a:endParaRPr lang="en-US"/>
        </a:p>
      </dgm:t>
    </dgm:pt>
    <dgm:pt modelId="{2E497B3C-853C-794F-88C9-DAACE8DD05D3}" type="sibTrans" cxnId="{CE52D849-E877-0441-94AA-FB67C583A703}">
      <dgm:prSet/>
      <dgm:spPr/>
      <dgm:t>
        <a:bodyPr/>
        <a:lstStyle/>
        <a:p>
          <a:endParaRPr lang="en-US"/>
        </a:p>
      </dgm:t>
    </dgm:pt>
    <dgm:pt modelId="{3FCBB775-CA4C-224C-8BB7-B9329A89804B}" type="pres">
      <dgm:prSet presAssocID="{DC052903-6773-8B41-8ED8-B8A0E0A6E093}" presName="CompostProcess" presStyleCnt="0">
        <dgm:presLayoutVars>
          <dgm:dir/>
          <dgm:resizeHandles val="exact"/>
        </dgm:presLayoutVars>
      </dgm:prSet>
      <dgm:spPr/>
    </dgm:pt>
    <dgm:pt modelId="{BC4C30F0-A2E0-7D4A-B86D-D3637FB97CF5}" type="pres">
      <dgm:prSet presAssocID="{DC052903-6773-8B41-8ED8-B8A0E0A6E093}" presName="arrow" presStyleLbl="bgShp" presStyleIdx="0" presStyleCnt="1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2700000" scaled="1"/>
          <a:tileRect/>
        </a:gradFill>
      </dgm:spPr>
    </dgm:pt>
    <dgm:pt modelId="{647AF7BA-9053-B549-95D8-33778AE783F0}" type="pres">
      <dgm:prSet presAssocID="{DC052903-6773-8B41-8ED8-B8A0E0A6E093}" presName="linearProcess" presStyleCnt="0"/>
      <dgm:spPr/>
    </dgm:pt>
    <dgm:pt modelId="{99314642-903C-C841-BE8D-5AC0E2F74F4A}" type="pres">
      <dgm:prSet presAssocID="{163E171F-DFA5-7143-B1D5-C4903E85D01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417D3-4261-2D49-8242-1D0E80BFDA6D}" type="pres">
      <dgm:prSet presAssocID="{6B8770F4-7A1C-C747-8959-BBF0326A1F2C}" presName="sibTrans" presStyleCnt="0"/>
      <dgm:spPr/>
    </dgm:pt>
    <dgm:pt modelId="{77BE3628-0960-404B-B18F-B8A6197E560D}" type="pres">
      <dgm:prSet presAssocID="{E1EA846D-C2BD-8141-B198-9A13993157D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73A28-F939-C14E-86D6-0FA5D67EB972}" type="pres">
      <dgm:prSet presAssocID="{3A25D125-C177-D243-A701-17CC68549614}" presName="sibTrans" presStyleCnt="0"/>
      <dgm:spPr/>
    </dgm:pt>
    <dgm:pt modelId="{614AC6FC-5A63-FC44-A92C-253A76EB0A5D}" type="pres">
      <dgm:prSet presAssocID="{D1CBCF0B-6A20-284B-AB29-077FD7D5F9F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D54D06-B8A4-B740-9728-82F10A0D166B}" type="presOf" srcId="{E1EA846D-C2BD-8141-B198-9A13993157D1}" destId="{77BE3628-0960-404B-B18F-B8A6197E560D}" srcOrd="0" destOrd="0" presId="urn:microsoft.com/office/officeart/2005/8/layout/hProcess9"/>
    <dgm:cxn modelId="{CE52D849-E877-0441-94AA-FB67C583A703}" srcId="{DC052903-6773-8B41-8ED8-B8A0E0A6E093}" destId="{D1CBCF0B-6A20-284B-AB29-077FD7D5F9F0}" srcOrd="2" destOrd="0" parTransId="{35D8FF79-5B9D-1043-BBBB-03C97630CD92}" sibTransId="{2E497B3C-853C-794F-88C9-DAACE8DD05D3}"/>
    <dgm:cxn modelId="{92E28CC3-48E4-8D4C-8DCD-23DCCF7501C5}" type="presOf" srcId="{D1CBCF0B-6A20-284B-AB29-077FD7D5F9F0}" destId="{614AC6FC-5A63-FC44-A92C-253A76EB0A5D}" srcOrd="0" destOrd="0" presId="urn:microsoft.com/office/officeart/2005/8/layout/hProcess9"/>
    <dgm:cxn modelId="{90C94460-3947-C949-B75F-483923866480}" type="presOf" srcId="{163E171F-DFA5-7143-B1D5-C4903E85D013}" destId="{99314642-903C-C841-BE8D-5AC0E2F74F4A}" srcOrd="0" destOrd="0" presId="urn:microsoft.com/office/officeart/2005/8/layout/hProcess9"/>
    <dgm:cxn modelId="{604DFAE2-A44F-5443-838F-CE1F58E38F3D}" srcId="{DC052903-6773-8B41-8ED8-B8A0E0A6E093}" destId="{163E171F-DFA5-7143-B1D5-C4903E85D013}" srcOrd="0" destOrd="0" parTransId="{32C97679-7A83-9041-ADF0-307F47F33F5B}" sibTransId="{6B8770F4-7A1C-C747-8959-BBF0326A1F2C}"/>
    <dgm:cxn modelId="{F35C5527-FECD-2346-9538-E8E3396F318C}" type="presOf" srcId="{DC052903-6773-8B41-8ED8-B8A0E0A6E093}" destId="{3FCBB775-CA4C-224C-8BB7-B9329A89804B}" srcOrd="0" destOrd="0" presId="urn:microsoft.com/office/officeart/2005/8/layout/hProcess9"/>
    <dgm:cxn modelId="{A5DDFE7A-D617-B34F-B2D8-93CFAFB90EEC}" srcId="{DC052903-6773-8B41-8ED8-B8A0E0A6E093}" destId="{E1EA846D-C2BD-8141-B198-9A13993157D1}" srcOrd="1" destOrd="0" parTransId="{50648BBD-840D-E94A-95EF-6A66DCAF0F69}" sibTransId="{3A25D125-C177-D243-A701-17CC68549614}"/>
    <dgm:cxn modelId="{ABC9B977-7A8D-3643-8298-C5B1A38182F6}" type="presParOf" srcId="{3FCBB775-CA4C-224C-8BB7-B9329A89804B}" destId="{BC4C30F0-A2E0-7D4A-B86D-D3637FB97CF5}" srcOrd="0" destOrd="0" presId="urn:microsoft.com/office/officeart/2005/8/layout/hProcess9"/>
    <dgm:cxn modelId="{4F1144FE-B85C-3B45-8AB1-AEBCB6ECFDF2}" type="presParOf" srcId="{3FCBB775-CA4C-224C-8BB7-B9329A89804B}" destId="{647AF7BA-9053-B549-95D8-33778AE783F0}" srcOrd="1" destOrd="0" presId="urn:microsoft.com/office/officeart/2005/8/layout/hProcess9"/>
    <dgm:cxn modelId="{B9F22EA9-A9E5-FF4B-BD8D-E16CE725B8E6}" type="presParOf" srcId="{647AF7BA-9053-B549-95D8-33778AE783F0}" destId="{99314642-903C-C841-BE8D-5AC0E2F74F4A}" srcOrd="0" destOrd="0" presId="urn:microsoft.com/office/officeart/2005/8/layout/hProcess9"/>
    <dgm:cxn modelId="{DFA6C18E-3E6E-EE43-AAAF-1C1CF78071DD}" type="presParOf" srcId="{647AF7BA-9053-B549-95D8-33778AE783F0}" destId="{77C417D3-4261-2D49-8242-1D0E80BFDA6D}" srcOrd="1" destOrd="0" presId="urn:microsoft.com/office/officeart/2005/8/layout/hProcess9"/>
    <dgm:cxn modelId="{58A18FAA-D046-0448-B0F7-681E6CDAEFCB}" type="presParOf" srcId="{647AF7BA-9053-B549-95D8-33778AE783F0}" destId="{77BE3628-0960-404B-B18F-B8A6197E560D}" srcOrd="2" destOrd="0" presId="urn:microsoft.com/office/officeart/2005/8/layout/hProcess9"/>
    <dgm:cxn modelId="{698287AA-6A49-3F4B-903C-9D87D2C8D365}" type="presParOf" srcId="{647AF7BA-9053-B549-95D8-33778AE783F0}" destId="{6BE73A28-F939-C14E-86D6-0FA5D67EB972}" srcOrd="3" destOrd="0" presId="urn:microsoft.com/office/officeart/2005/8/layout/hProcess9"/>
    <dgm:cxn modelId="{2ABED5BB-7A67-6442-9CAA-D8E5C61C4D1A}" type="presParOf" srcId="{647AF7BA-9053-B549-95D8-33778AE783F0}" destId="{614AC6FC-5A63-FC44-A92C-253A76EB0A5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7D3BC-D3B8-6845-AA46-0A754B194E6F}">
      <dsp:nvSpPr>
        <dsp:cNvPr id="0" name=""/>
        <dsp:cNvSpPr/>
      </dsp:nvSpPr>
      <dsp:spPr>
        <a:xfrm rot="5400000">
          <a:off x="-185572" y="191554"/>
          <a:ext cx="1237152" cy="8660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From crystal structure</a:t>
          </a:r>
          <a:endParaRPr lang="en-US" sz="1400" kern="1200" dirty="0"/>
        </a:p>
      </dsp:txBody>
      <dsp:txXfrm rot="-5400000">
        <a:off x="1" y="438984"/>
        <a:ext cx="866006" cy="371146"/>
      </dsp:txXfrm>
    </dsp:sp>
    <dsp:sp modelId="{35569684-8376-F44D-9844-E60287F3FD82}">
      <dsp:nvSpPr>
        <dsp:cNvPr id="0" name=""/>
        <dsp:cNvSpPr/>
      </dsp:nvSpPr>
      <dsp:spPr>
        <a:xfrm rot="5400000">
          <a:off x="2358320" y="-1486332"/>
          <a:ext cx="804572" cy="3789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Collecting</a:t>
          </a:r>
          <a:r>
            <a:rPr lang="en-US" sz="1600" kern="1200" baseline="0" dirty="0" smtClean="0"/>
            <a:t> 116 </a:t>
          </a:r>
          <a:r>
            <a:rPr lang="en-US" sz="1600" kern="1200" baseline="0" dirty="0" err="1" smtClean="0"/>
            <a:t>holo</a:t>
          </a:r>
          <a:r>
            <a:rPr lang="en-US" sz="1600" kern="1200" baseline="0" dirty="0" smtClean="0"/>
            <a:t>-relaxed structures with an iterative procedure</a:t>
          </a:r>
          <a:endParaRPr lang="en-US" sz="1600" kern="1200" dirty="0"/>
        </a:p>
      </dsp:txBody>
      <dsp:txXfrm rot="-5400000">
        <a:off x="866006" y="45258"/>
        <a:ext cx="3749924" cy="726020"/>
      </dsp:txXfrm>
    </dsp:sp>
    <dsp:sp modelId="{88C25C0C-12D2-594C-ACE8-19BACF4C6F75}">
      <dsp:nvSpPr>
        <dsp:cNvPr id="0" name=""/>
        <dsp:cNvSpPr/>
      </dsp:nvSpPr>
      <dsp:spPr>
        <a:xfrm rot="5400000">
          <a:off x="-185572" y="1282113"/>
          <a:ext cx="1237152" cy="8660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From holo-relaxed state</a:t>
          </a:r>
          <a:endParaRPr lang="en-US" sz="1400" kern="1200" dirty="0"/>
        </a:p>
      </dsp:txBody>
      <dsp:txXfrm rot="-5400000">
        <a:off x="1" y="1529543"/>
        <a:ext cx="866006" cy="371146"/>
      </dsp:txXfrm>
    </dsp:sp>
    <dsp:sp modelId="{F74387DA-722D-254B-B54D-A1C523B35B49}">
      <dsp:nvSpPr>
        <dsp:cNvPr id="0" name=""/>
        <dsp:cNvSpPr/>
      </dsp:nvSpPr>
      <dsp:spPr>
        <a:xfrm rot="5400000">
          <a:off x="2358532" y="-407668"/>
          <a:ext cx="804149" cy="3789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150 ns unbinding simulations</a:t>
          </a:r>
          <a:endParaRPr lang="en-US" sz="1600" kern="1200" dirty="0"/>
        </a:p>
      </dsp:txBody>
      <dsp:txXfrm rot="-5400000">
        <a:off x="866007" y="1124112"/>
        <a:ext cx="3749945" cy="725639"/>
      </dsp:txXfrm>
    </dsp:sp>
    <dsp:sp modelId="{2EBBAF06-76BB-804C-A5A3-94B069D211A9}">
      <dsp:nvSpPr>
        <dsp:cNvPr id="0" name=""/>
        <dsp:cNvSpPr/>
      </dsp:nvSpPr>
      <dsp:spPr>
        <a:xfrm rot="5400000">
          <a:off x="-185572" y="2372673"/>
          <a:ext cx="1237152" cy="8660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Remove DMSO</a:t>
          </a:r>
          <a:endParaRPr lang="en-US" sz="1400" kern="1200" dirty="0"/>
        </a:p>
      </dsp:txBody>
      <dsp:txXfrm rot="-5400000">
        <a:off x="1" y="2620103"/>
        <a:ext cx="866006" cy="371146"/>
      </dsp:txXfrm>
    </dsp:sp>
    <dsp:sp modelId="{6787B7AC-5673-2F40-A44B-F0F17FF8991D}">
      <dsp:nvSpPr>
        <dsp:cNvPr id="0" name=""/>
        <dsp:cNvSpPr/>
      </dsp:nvSpPr>
      <dsp:spPr>
        <a:xfrm rot="5400000">
          <a:off x="2358532" y="694574"/>
          <a:ext cx="804149" cy="3789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~500 ns relaxation simulations to recover the equilibrium of the protein</a:t>
          </a:r>
          <a:r>
            <a:rPr lang="en-US" altLang="zh-CN" sz="1600" kern="1200" dirty="0" smtClean="0"/>
            <a:t>;</a:t>
          </a:r>
          <a:r>
            <a:rPr lang="zh-CN" altLang="en-US" sz="1600" kern="1200" dirty="0" smtClean="0"/>
            <a:t> </a:t>
          </a:r>
          <a:r>
            <a:rPr lang="en-US" altLang="zh-CN" sz="1600" kern="1200" dirty="0" smtClean="0"/>
            <a:t>Obtain</a:t>
          </a:r>
          <a:r>
            <a:rPr lang="zh-CN" altLang="en-US" sz="1600" kern="1200" dirty="0" smtClean="0"/>
            <a:t> </a:t>
          </a:r>
          <a:r>
            <a:rPr lang="en-US" altLang="zh-CN" sz="1600" kern="1200" dirty="0" smtClean="0"/>
            <a:t>apo-relaxed</a:t>
          </a:r>
          <a:r>
            <a:rPr lang="zh-CN" altLang="en-US" sz="1600" kern="1200" baseline="0" dirty="0" smtClean="0"/>
            <a:t> </a:t>
          </a:r>
          <a:r>
            <a:rPr lang="en-US" altLang="zh-CN" sz="1600" kern="1200" baseline="0" dirty="0" smtClean="0"/>
            <a:t>state</a:t>
          </a:r>
          <a:endParaRPr lang="en-US" sz="1600" kern="1200" dirty="0"/>
        </a:p>
      </dsp:txBody>
      <dsp:txXfrm rot="-5400000">
        <a:off x="866007" y="2226355"/>
        <a:ext cx="3749945" cy="725639"/>
      </dsp:txXfrm>
    </dsp:sp>
    <dsp:sp modelId="{E15C3EE2-5FC4-F041-B869-D2C7C0DA07D2}">
      <dsp:nvSpPr>
        <dsp:cNvPr id="0" name=""/>
        <dsp:cNvSpPr/>
      </dsp:nvSpPr>
      <dsp:spPr>
        <a:xfrm rot="5400000">
          <a:off x="-185572" y="3463232"/>
          <a:ext cx="1237152" cy="8660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Add DMSO back</a:t>
          </a:r>
          <a:endParaRPr lang="en-US" sz="1400" kern="1200" dirty="0"/>
        </a:p>
      </dsp:txBody>
      <dsp:txXfrm rot="-5400000">
        <a:off x="1" y="3710662"/>
        <a:ext cx="866006" cy="371146"/>
      </dsp:txXfrm>
    </dsp:sp>
    <dsp:sp modelId="{F41EF995-D780-9542-AE15-3D298E3524A5}">
      <dsp:nvSpPr>
        <dsp:cNvPr id="0" name=""/>
        <dsp:cNvSpPr/>
      </dsp:nvSpPr>
      <dsp:spPr>
        <a:xfrm rot="5400000">
          <a:off x="2358532" y="1785134"/>
          <a:ext cx="804149" cy="3789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Sample rebinding and unbinding events for the </a:t>
          </a:r>
          <a:r>
            <a:rPr lang="en-US" sz="1600" kern="1200" dirty="0" err="1" smtClean="0"/>
            <a:t>apo</a:t>
          </a:r>
          <a:r>
            <a:rPr lang="en-US" sz="1600" kern="1200" dirty="0" smtClean="0"/>
            <a:t>-relaxed state</a:t>
          </a:r>
          <a:endParaRPr lang="en-US" sz="1600" kern="1200" dirty="0"/>
        </a:p>
      </dsp:txBody>
      <dsp:txXfrm rot="-5400000">
        <a:off x="866007" y="3316915"/>
        <a:ext cx="3749945" cy="725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C30F0-A2E0-7D4A-B86D-D3637FB97CF5}">
      <dsp:nvSpPr>
        <dsp:cNvPr id="0" name=""/>
        <dsp:cNvSpPr/>
      </dsp:nvSpPr>
      <dsp:spPr>
        <a:xfrm>
          <a:off x="421996" y="0"/>
          <a:ext cx="4782630" cy="3426663"/>
        </a:xfrm>
        <a:prstGeom prst="rightArrow">
          <a:avLst/>
        </a:prstGeom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314642-903C-C841-BE8D-5AC0E2F74F4A}">
      <dsp:nvSpPr>
        <dsp:cNvPr id="0" name=""/>
        <dsp:cNvSpPr/>
      </dsp:nvSpPr>
      <dsp:spPr>
        <a:xfrm>
          <a:off x="6044" y="1027998"/>
          <a:ext cx="1811069" cy="1370665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Biology</a:t>
          </a:r>
          <a:endParaRPr lang="en-US" sz="1900" kern="1200" dirty="0"/>
        </a:p>
      </dsp:txBody>
      <dsp:txXfrm>
        <a:off x="72954" y="1094908"/>
        <a:ext cx="1677249" cy="1236845"/>
      </dsp:txXfrm>
    </dsp:sp>
    <dsp:sp modelId="{77BE3628-0960-404B-B18F-B8A6197E560D}">
      <dsp:nvSpPr>
        <dsp:cNvPr id="0" name=""/>
        <dsp:cNvSpPr/>
      </dsp:nvSpPr>
      <dsp:spPr>
        <a:xfrm>
          <a:off x="1907777" y="1027998"/>
          <a:ext cx="1811069" cy="1370665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Computational</a:t>
          </a:r>
          <a:r>
            <a:rPr lang="en-US" sz="1900" kern="1200" baseline="0" dirty="0" smtClean="0"/>
            <a:t> Structural Biology</a:t>
          </a:r>
          <a:endParaRPr lang="en-US" sz="1900" kern="1200" dirty="0"/>
        </a:p>
      </dsp:txBody>
      <dsp:txXfrm>
        <a:off x="1974687" y="1094908"/>
        <a:ext cx="1677249" cy="1236845"/>
      </dsp:txXfrm>
    </dsp:sp>
    <dsp:sp modelId="{614AC6FC-5A63-FC44-A92C-253A76EB0A5D}">
      <dsp:nvSpPr>
        <dsp:cNvPr id="0" name=""/>
        <dsp:cNvSpPr/>
      </dsp:nvSpPr>
      <dsp:spPr>
        <a:xfrm>
          <a:off x="3809510" y="1027998"/>
          <a:ext cx="1811069" cy="1370665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Bioinformatics</a:t>
          </a:r>
          <a:endParaRPr lang="en-US" sz="1900" kern="1200" dirty="0"/>
        </a:p>
      </dsp:txBody>
      <dsp:txXfrm>
        <a:off x="3876420" y="1094908"/>
        <a:ext cx="1677249" cy="1236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83A39-6750-6640-9BB0-6288715A152A}" type="datetimeFigureOut">
              <a:rPr lang="en-US" smtClean="0"/>
              <a:t>8/17/17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E37FA-32A6-154C-9706-49170A372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1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9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7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2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70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98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03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08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7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9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4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1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83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56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5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01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3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like a computational microscopy. You can directly study the protein without expressing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is even better is that it can zoom into the very details of the biological system, capturing the movements of each individual atoms.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this cannot be achieved </a:t>
            </a:r>
            <a:r>
              <a:rPr lang="en-US" baseline="0" dirty="0" err="1" smtClean="0"/>
              <a:t>eaily</a:t>
            </a:r>
            <a:r>
              <a:rPr lang="en-US" baseline="0" dirty="0" smtClean="0"/>
              <a:t> with any other experimental methods.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7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2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Temporally,</a:t>
            </a:r>
            <a:r>
              <a:rPr lang="en-US" baseline="0" dirty="0" smtClean="0"/>
              <a:t> MD simulations focuses on the transient state/changes.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Both advantage and disadvantage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the increasing computational power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5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6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06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48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7FA-32A6-154C-9706-49170A3728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3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90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0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1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3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4F237A-5A2C-864F-BE40-D676A19D0F0E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48D3DF-101D-E44A-A222-FF7B0B7BB59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6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emf"/><Relationship Id="rId7" Type="http://schemas.openxmlformats.org/officeDocument/2006/relationships/image" Target="../media/image25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6" y="1874520"/>
            <a:ext cx="10058400" cy="21041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Molecular Dynamics </a:t>
            </a:r>
            <a:r>
              <a:rPr lang="en-US" sz="5400" b="1" dirty="0"/>
              <a:t>S</a:t>
            </a:r>
            <a:r>
              <a:rPr lang="en-US" sz="5400" b="1" dirty="0" smtClean="0"/>
              <a:t>imulations of Protein-ligand </a:t>
            </a:r>
            <a:r>
              <a:rPr lang="en-US" sz="5400" b="1" dirty="0"/>
              <a:t>C</a:t>
            </a:r>
            <a:r>
              <a:rPr lang="en-US" sz="5400" b="1" dirty="0" smtClean="0"/>
              <a:t>omplex </a:t>
            </a:r>
            <a:r>
              <a:rPr lang="en-US" sz="5400" b="1" dirty="0"/>
              <a:t>S</a:t>
            </a:r>
            <a:r>
              <a:rPr lang="en-US" sz="5400" b="1" dirty="0" smtClean="0"/>
              <a:t>ystems and Applications to Drug </a:t>
            </a:r>
            <a:r>
              <a:rPr lang="en-US" sz="5400" b="1" dirty="0"/>
              <a:t>D</a:t>
            </a:r>
            <a:r>
              <a:rPr lang="en-US" sz="5400" b="1" dirty="0" smtClean="0"/>
              <a:t>esign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92536" y="4616543"/>
            <a:ext cx="426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Xu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Institute on Drug Abuse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Institutes of Health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4320" cy="145075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Two protein states were prepared </a:t>
            </a:r>
            <a:r>
              <a:rPr lang="en-US" sz="4400" b="1" smtClean="0">
                <a:solidFill>
                  <a:schemeClr val="tx1"/>
                </a:solidFill>
              </a:rPr>
              <a:t>and studied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57" y="2546266"/>
            <a:ext cx="5073690" cy="3192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Two distinct states</a:t>
            </a: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 DMSO-bound state (holo-relaxed state)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 Apo-relaxed state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endParaRPr lang="en-US" sz="2000" u="sng" dirty="0" smtClean="0">
              <a:solidFill>
                <a:schemeClr val="tx1"/>
              </a:solidFill>
            </a:endParaRPr>
          </a:p>
          <a:p>
            <a:pPr marL="0">
              <a:lnSpc>
                <a:spcPct val="100000"/>
              </a:lnSpc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They correspond to high and low concentration of DMSO respectively.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endParaRPr lang="en-US" sz="2000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32539943"/>
              </p:ext>
            </p:extLst>
          </p:nvPr>
        </p:nvGraphicFramePr>
        <p:xfrm>
          <a:off x="6380655" y="1803184"/>
          <a:ext cx="4655207" cy="4520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72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Unbinding constant is affected by different states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371421"/>
            <a:ext cx="4904232" cy="366151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Unbinding </a:t>
            </a:r>
            <a:r>
              <a:rPr lang="en-US" sz="2400" b="1" dirty="0" smtClean="0">
                <a:solidFill>
                  <a:schemeClr val="tx1"/>
                </a:solidFill>
              </a:rPr>
              <a:t>Constant (k</a:t>
            </a:r>
            <a:r>
              <a:rPr lang="en-US" sz="2400" b="1" baseline="-25000" dirty="0" smtClean="0">
                <a:solidFill>
                  <a:schemeClr val="tx1"/>
                </a:solidFill>
              </a:rPr>
              <a:t>off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-1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23 </a:t>
            </a:r>
            <a:r>
              <a:rPr lang="en-US" sz="2400" b="1" dirty="0">
                <a:solidFill>
                  <a:srgbClr val="FF0000"/>
                </a:solidFill>
              </a:rPr>
              <a:t>ns </a:t>
            </a:r>
            <a:r>
              <a:rPr lang="en-US" sz="2400" dirty="0" smtClean="0">
                <a:solidFill>
                  <a:schemeClr val="tx1"/>
                </a:solidFill>
              </a:rPr>
              <a:t>for </a:t>
            </a: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holo-relaxed state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2.2 </a:t>
            </a:r>
            <a:r>
              <a:rPr lang="en-US" sz="2400" b="1" dirty="0">
                <a:solidFill>
                  <a:srgbClr val="0070C0"/>
                </a:solidFill>
              </a:rPr>
              <a:t>ns </a:t>
            </a:r>
            <a:r>
              <a:rPr lang="en-US" sz="2400" dirty="0" smtClean="0">
                <a:solidFill>
                  <a:schemeClr val="tx1"/>
                </a:solidFill>
              </a:rPr>
              <a:t>for </a:t>
            </a: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apo-relaxed state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ΔG</a:t>
            </a:r>
            <a:r>
              <a:rPr lang="en-US" sz="2400" i="1" baseline="-25000" dirty="0" err="1" smtClean="0">
                <a:solidFill>
                  <a:schemeClr val="tx1"/>
                </a:solidFill>
              </a:rPr>
              <a:t>apo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ΔG</a:t>
            </a:r>
            <a:r>
              <a:rPr lang="en-US" sz="2400" i="1" baseline="-25000" dirty="0" err="1" smtClean="0">
                <a:solidFill>
                  <a:schemeClr val="tx1"/>
                </a:solidFill>
              </a:rPr>
              <a:t>holo</a:t>
            </a:r>
            <a:r>
              <a:rPr lang="en-US" sz="2400" dirty="0" smtClean="0">
                <a:solidFill>
                  <a:schemeClr val="tx1"/>
                </a:solidFill>
              </a:rPr>
              <a:t> ≈ 2.3 </a:t>
            </a:r>
            <a:r>
              <a:rPr lang="en-US" sz="2400" dirty="0" err="1" smtClean="0">
                <a:solidFill>
                  <a:schemeClr val="tx1"/>
                </a:solidFill>
              </a:rPr>
              <a:t>k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B</a:t>
            </a:r>
            <a:r>
              <a:rPr lang="en-US" sz="2400" dirty="0" err="1" smtClean="0">
                <a:solidFill>
                  <a:schemeClr val="tx1"/>
                </a:solidFill>
              </a:rPr>
              <a:t>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≈ 1.3 </a:t>
            </a:r>
            <a:r>
              <a:rPr lang="en-US" sz="2400" dirty="0" smtClean="0">
                <a:solidFill>
                  <a:schemeClr val="tx1"/>
                </a:solidFill>
              </a:rPr>
              <a:t>kcal/</a:t>
            </a:r>
            <a:r>
              <a:rPr lang="en-US" sz="2400" dirty="0" err="1" smtClean="0">
                <a:solidFill>
                  <a:schemeClr val="tx1"/>
                </a:solidFill>
              </a:rPr>
              <a:t>mol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498285"/>
            <a:ext cx="5442032" cy="353465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52743" y="2320452"/>
            <a:ext cx="94593" cy="945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59941" y="2204101"/>
            <a:ext cx="1116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 points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149722" y="2371421"/>
            <a:ext cx="3741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23890" y="2204101"/>
            <a:ext cx="2988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single-exponential function fitting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86" y="3173625"/>
            <a:ext cx="5613400" cy="3104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289975" cy="145075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Free-energy surface change of ligand binding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699476"/>
            <a:ext cx="4885667" cy="309172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For holo-relaxed state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(</a:t>
            </a:r>
            <a:r>
              <a:rPr lang="en-US" sz="2200" b="1" dirty="0" smtClean="0">
                <a:solidFill>
                  <a:schemeClr val="tx1"/>
                </a:solidFill>
              </a:rPr>
              <a:t>a</a:t>
            </a:r>
            <a:r>
              <a:rPr lang="en-US" sz="2200" dirty="0" smtClean="0">
                <a:solidFill>
                  <a:schemeClr val="tx1"/>
                </a:solidFill>
              </a:rPr>
              <a:t>), the </a:t>
            </a:r>
            <a:r>
              <a:rPr lang="en-US" sz="2200" dirty="0">
                <a:solidFill>
                  <a:schemeClr val="tx1"/>
                </a:solidFill>
              </a:rPr>
              <a:t>most populated binding mode </a:t>
            </a:r>
            <a:r>
              <a:rPr lang="en-US" sz="2200" dirty="0" smtClean="0">
                <a:solidFill>
                  <a:schemeClr val="tx1"/>
                </a:solidFill>
              </a:rPr>
              <a:t>corresponds </a:t>
            </a:r>
            <a:r>
              <a:rPr lang="en-US" sz="2200" dirty="0">
                <a:solidFill>
                  <a:schemeClr val="tx1"/>
                </a:solidFill>
              </a:rPr>
              <a:t>to the crystal </a:t>
            </a:r>
            <a:r>
              <a:rPr lang="en-US" sz="2200" dirty="0" smtClean="0">
                <a:solidFill>
                  <a:schemeClr val="tx1"/>
                </a:solidFill>
              </a:rPr>
              <a:t>structure;</a:t>
            </a:r>
          </a:p>
          <a:p>
            <a:endParaRPr lang="en-US" sz="105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For apo-relaxed state (</a:t>
            </a:r>
            <a:r>
              <a:rPr lang="en-US" sz="2200" b="1" dirty="0" smtClean="0">
                <a:solidFill>
                  <a:schemeClr val="tx1"/>
                </a:solidFill>
              </a:rPr>
              <a:t>b</a:t>
            </a:r>
            <a:r>
              <a:rPr lang="en-US" sz="2200" dirty="0" smtClean="0">
                <a:solidFill>
                  <a:schemeClr val="tx1"/>
                </a:solidFill>
              </a:rPr>
              <a:t>), </a:t>
            </a:r>
            <a:r>
              <a:rPr lang="en-US" sz="2200" dirty="0">
                <a:solidFill>
                  <a:schemeClr val="tx1"/>
                </a:solidFill>
              </a:rPr>
              <a:t>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new metastable state is populated </a:t>
            </a:r>
            <a:r>
              <a:rPr lang="en-US" sz="2200" dirty="0" smtClean="0">
                <a:solidFill>
                  <a:schemeClr val="tx1"/>
                </a:solidFill>
              </a:rPr>
              <a:t>in </a:t>
            </a:r>
            <a:r>
              <a:rPr lang="en-US" sz="2200" dirty="0">
                <a:solidFill>
                  <a:schemeClr val="tx1"/>
                </a:solidFill>
              </a:rPr>
              <a:t>which </a:t>
            </a:r>
            <a:r>
              <a:rPr lang="en-US" sz="2200" dirty="0" smtClean="0">
                <a:solidFill>
                  <a:schemeClr val="tx1"/>
                </a:solidFill>
              </a:rPr>
              <a:t>DMSO forms </a:t>
            </a:r>
            <a:r>
              <a:rPr lang="en-US" sz="2200" dirty="0">
                <a:solidFill>
                  <a:schemeClr val="tx1"/>
                </a:solidFill>
              </a:rPr>
              <a:t>a hydrogen bond </a:t>
            </a:r>
            <a:r>
              <a:rPr lang="en-US" sz="2200" dirty="0" smtClean="0">
                <a:solidFill>
                  <a:schemeClr val="tx1"/>
                </a:solidFill>
              </a:rPr>
              <a:t>with Tyr82.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2705"/>
            <a:ext cx="3808182" cy="27058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099367" y="4971393"/>
            <a:ext cx="147145" cy="262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772732" y="3982579"/>
            <a:ext cx="147145" cy="262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5486" cy="145075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Global conformational change upon unbinding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80108"/>
            <a:ext cx="4922989" cy="4438418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</a:t>
            </a:r>
            <a:r>
              <a:rPr lang="en-US" sz="2400" b="1" dirty="0" smtClean="0">
                <a:solidFill>
                  <a:schemeClr val="tx1"/>
                </a:solidFill>
              </a:rPr>
              <a:t>he </a:t>
            </a:r>
            <a:r>
              <a:rPr lang="en-US" sz="2400" b="1" dirty="0">
                <a:solidFill>
                  <a:schemeClr val="tx1"/>
                </a:solidFill>
              </a:rPr>
              <a:t>binding groove </a:t>
            </a:r>
            <a:r>
              <a:rPr lang="en-US" sz="2400" b="1" dirty="0" smtClean="0">
                <a:solidFill>
                  <a:schemeClr val="tx1"/>
                </a:solidFill>
              </a:rPr>
              <a:t>relaxation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chemeClr val="tx1"/>
                </a:solidFill>
              </a:rPr>
              <a:t>relaxation process takes a few </a:t>
            </a:r>
            <a:r>
              <a:rPr lang="en-US" sz="2400" b="1" dirty="0">
                <a:solidFill>
                  <a:schemeClr val="tx1"/>
                </a:solidFill>
              </a:rPr>
              <a:t>100</a:t>
            </a:r>
            <a:r>
              <a:rPr lang="en-US" sz="2400" dirty="0">
                <a:solidFill>
                  <a:schemeClr val="tx1"/>
                </a:solidFill>
              </a:rPr>
              <a:t> ns to </a:t>
            </a:r>
            <a:r>
              <a:rPr lang="en-US" sz="2400" dirty="0" smtClean="0">
                <a:solidFill>
                  <a:schemeClr val="tx1"/>
                </a:solidFill>
              </a:rPr>
              <a:t>finish. 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Fitting with </a:t>
            </a:r>
            <a:r>
              <a:rPr lang="en-US" sz="2400" dirty="0">
                <a:solidFill>
                  <a:schemeClr val="tx1"/>
                </a:solidFill>
              </a:rPr>
              <a:t>a stretched-exponential </a:t>
            </a:r>
            <a:r>
              <a:rPr lang="en-US" sz="2400" dirty="0" smtClean="0">
                <a:solidFill>
                  <a:schemeClr val="tx1"/>
                </a:solidFill>
              </a:rPr>
              <a:t>function:</a:t>
            </a:r>
          </a:p>
          <a:p>
            <a:pPr marL="0" indent="0" algn="ctr">
              <a:buNone/>
            </a:pPr>
            <a:r>
              <a:rPr lang="en-US" altLang="zh-CN" sz="2400" dirty="0" smtClean="0">
                <a:solidFill>
                  <a:schemeClr val="tx1"/>
                </a:solidFill>
              </a:rPr>
              <a:t>S</a:t>
            </a:r>
            <a:r>
              <a:rPr lang="zh-CN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</a:rPr>
              <a:t>=</a:t>
            </a:r>
            <a:r>
              <a:rPr lang="zh-CN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</a:rPr>
              <a:t>A</a:t>
            </a:r>
            <a:r>
              <a:rPr lang="zh-CN" altLang="en-US" sz="2400" dirty="0" smtClean="0">
                <a:solidFill>
                  <a:schemeClr val="tx1"/>
                </a:solidFill>
              </a:rPr>
              <a:t>*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exp</a:t>
            </a:r>
            <a:r>
              <a:rPr lang="en-US" altLang="zh-CN" sz="2400" dirty="0" smtClean="0">
                <a:solidFill>
                  <a:schemeClr val="tx1"/>
                </a:solidFill>
              </a:rPr>
              <a:t>(-(t/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τ</a:t>
            </a:r>
            <a:r>
              <a:rPr lang="en-US" altLang="zh-CN" sz="2400" dirty="0" smtClean="0">
                <a:solidFill>
                  <a:schemeClr val="tx1"/>
                </a:solidFill>
              </a:rPr>
              <a:t>)</a:t>
            </a:r>
            <a:r>
              <a:rPr lang="en-US" altLang="zh-CN" sz="2400" baseline="30000" dirty="0" smtClean="0">
                <a:solidFill>
                  <a:schemeClr val="tx1"/>
                </a:solidFill>
              </a:rPr>
              <a:t>β</a:t>
            </a:r>
            <a:r>
              <a:rPr lang="en-US" altLang="zh-CN" sz="2400" dirty="0" smtClean="0">
                <a:solidFill>
                  <a:schemeClr val="tx1"/>
                </a:solidFill>
              </a:rPr>
              <a:t>) + A</a:t>
            </a:r>
            <a:r>
              <a:rPr lang="en-US" altLang="zh-CN" sz="2400" baseline="-25000" dirty="0" smtClean="0">
                <a:solidFill>
                  <a:schemeClr val="tx1"/>
                </a:solidFill>
              </a:rPr>
              <a:t>0</a:t>
            </a:r>
            <a:endParaRPr lang="en-US" sz="2400" baseline="-250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reveals </a:t>
            </a:r>
            <a:r>
              <a:rPr lang="en-US" sz="2400" dirty="0">
                <a:solidFill>
                  <a:schemeClr val="tx1"/>
                </a:solidFill>
              </a:rPr>
              <a:t>a time-constant of </a:t>
            </a:r>
            <a:r>
              <a:rPr lang="en-US" sz="2400" dirty="0" err="1">
                <a:solidFill>
                  <a:schemeClr val="tx1"/>
                </a:solidFill>
              </a:rPr>
              <a:t>τ</a:t>
            </a:r>
            <a:r>
              <a:rPr lang="en-US" sz="2400" dirty="0">
                <a:solidFill>
                  <a:schemeClr val="tx1"/>
                </a:solidFill>
              </a:rPr>
              <a:t> = 65 ns and a stretching factor of β = 0.77 that deviates significantly from 1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6236477" y="2250959"/>
            <a:ext cx="4671679" cy="3337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7866" y="5536926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100           1000        </a:t>
            </a:r>
            <a:r>
              <a:rPr lang="zh-CN" alt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10000      </a:t>
            </a:r>
            <a:r>
              <a:rPr lang="zh-CN" altLang="en-US" sz="1600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100000	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zh-CN" altLang="en-US" sz="1600" dirty="0" smtClean="0">
                <a:latin typeface="Arial" charset="0"/>
                <a:ea typeface="Arial" charset="0"/>
                <a:cs typeface="Arial" charset="0"/>
              </a:rPr>
              <a:t>              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Time (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0" y="2362728"/>
            <a:ext cx="211014" cy="22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Local </a:t>
            </a:r>
            <a:r>
              <a:rPr lang="en-US" sz="4400" b="1" dirty="0">
                <a:solidFill>
                  <a:schemeClr val="tx1"/>
                </a:solidFill>
              </a:rPr>
              <a:t>conformational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612" y="2106335"/>
            <a:ext cx="5143999" cy="198088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The side chain of Trp59, which forms the “floor” of the </a:t>
            </a:r>
            <a:r>
              <a:rPr lang="en-US" dirty="0" smtClean="0">
                <a:solidFill>
                  <a:schemeClr val="tx1"/>
                </a:solidFill>
              </a:rPr>
              <a:t>DMSO, </a:t>
            </a:r>
            <a:r>
              <a:rPr lang="en-US" dirty="0">
                <a:solidFill>
                  <a:schemeClr val="tx1"/>
                </a:solidFill>
              </a:rPr>
              <a:t>changes its orientation upon DMSO unbinding with a time-scale of </a:t>
            </a:r>
            <a:r>
              <a:rPr lang="en-US" b="1" dirty="0">
                <a:solidFill>
                  <a:schemeClr val="tx1"/>
                </a:solidFill>
              </a:rPr>
              <a:t>36 ns </a:t>
            </a:r>
            <a:r>
              <a:rPr lang="en-US" dirty="0" smtClean="0">
                <a:solidFill>
                  <a:schemeClr val="tx1"/>
                </a:solidFill>
              </a:rPr>
              <a:t>by fitting a single-exponential function.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75" y="884520"/>
            <a:ext cx="3531405" cy="5333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7" t="72407" r="-1450" b="-2222"/>
          <a:stretch/>
        </p:blipFill>
        <p:spPr>
          <a:xfrm>
            <a:off x="1088898" y="4456196"/>
            <a:ext cx="5261102" cy="20447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616950" y="3244850"/>
            <a:ext cx="679450" cy="27305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369050" y="4000500"/>
            <a:ext cx="1458425" cy="990600"/>
          </a:xfrm>
          <a:prstGeom prst="straightConnector1">
            <a:avLst/>
          </a:prstGeom>
          <a:ln w="38100"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485246">
            <a:off x="6477000" y="4152900"/>
            <a:ext cx="12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Integration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3545" y="4498566"/>
            <a:ext cx="211014" cy="22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622109"/>
            <a:ext cx="5591908" cy="142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Water response is coupled with protein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293" y="3017990"/>
            <a:ext cx="4644768" cy="20284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The change of water density can </a:t>
            </a:r>
            <a:r>
              <a:rPr lang="en-US" sz="2400" dirty="0">
                <a:solidFill>
                  <a:schemeClr val="tx1"/>
                </a:solidFill>
              </a:rPr>
              <a:t>be fitted with the same stretched-exponential function with </a:t>
            </a:r>
            <a:r>
              <a:rPr lang="en-US" sz="2400" dirty="0" smtClean="0">
                <a:solidFill>
                  <a:schemeClr val="tx1"/>
                </a:solidFill>
              </a:rPr>
              <a:t>the time-constant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dirty="0" err="1">
                <a:solidFill>
                  <a:schemeClr val="tx1"/>
                </a:solidFill>
              </a:rPr>
              <a:t>τ</a:t>
            </a:r>
            <a:r>
              <a:rPr lang="en-US" sz="2400" dirty="0">
                <a:solidFill>
                  <a:schemeClr val="tx1"/>
                </a:solidFill>
              </a:rPr>
              <a:t> = 65 ns and </a:t>
            </a:r>
            <a:r>
              <a:rPr lang="en-US" sz="2400" dirty="0" smtClean="0">
                <a:solidFill>
                  <a:schemeClr val="tx1"/>
                </a:solidFill>
              </a:rPr>
              <a:t>the stretching </a:t>
            </a:r>
            <a:r>
              <a:rPr lang="en-US" sz="2400" dirty="0">
                <a:solidFill>
                  <a:schemeClr val="tx1"/>
                </a:solidFill>
              </a:rPr>
              <a:t>factor β = 0.77.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2" b="27480"/>
          <a:stretch/>
        </p:blipFill>
        <p:spPr>
          <a:xfrm>
            <a:off x="6276561" y="2405950"/>
            <a:ext cx="4879119" cy="1369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3400" y="3739851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100           1000           10000         100000	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	Time (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9777" y="2527592"/>
            <a:ext cx="239151" cy="33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Water Response Movie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fkbp3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892" y="1871827"/>
            <a:ext cx="6982418" cy="4390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6754" y="2991921"/>
            <a:ext cx="30207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DB02"/>
                </a:solidFill>
              </a:rPr>
              <a:t>Yellow </a:t>
            </a:r>
            <a:r>
              <a:rPr lang="en-US" sz="2400" dirty="0" smtClean="0"/>
              <a:t>represents the density of DMSO;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Red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0070C0"/>
                </a:solidFill>
              </a:rPr>
              <a:t>blue</a:t>
            </a:r>
            <a:r>
              <a:rPr lang="en-US" sz="2400" dirty="0" smtClean="0"/>
              <a:t> colors depict increased and decreased water density, respectively.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Conclusions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79" y="2042979"/>
            <a:ext cx="10416803" cy="414761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 The </a:t>
            </a:r>
            <a:r>
              <a:rPr lang="en-US" sz="2200" dirty="0">
                <a:solidFill>
                  <a:schemeClr val="tx1"/>
                </a:solidFill>
              </a:rPr>
              <a:t>binding/unbinding of DMSO, a small molecule of only four non-hydrogen atoms, has a sizeable effect on the protein structure. </a:t>
            </a:r>
            <a:endParaRPr 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 Despite </a:t>
            </a:r>
            <a:r>
              <a:rPr lang="en-US" sz="2200" dirty="0">
                <a:solidFill>
                  <a:schemeClr val="tx1"/>
                </a:solidFill>
              </a:rPr>
              <a:t>the fact that the the structural changes of the binding pocket are relatively </a:t>
            </a:r>
            <a:r>
              <a:rPr lang="en-US" sz="2200" dirty="0" smtClean="0">
                <a:solidFill>
                  <a:schemeClr val="tx1"/>
                </a:solidFill>
              </a:rPr>
              <a:t>small (&lt; 1 </a:t>
            </a:r>
            <a:r>
              <a:rPr lang="en-US" sz="2200" dirty="0" err="1" smtClean="0">
                <a:solidFill>
                  <a:schemeClr val="tx1"/>
                </a:solidFill>
              </a:rPr>
              <a:t>Å</a:t>
            </a:r>
            <a:r>
              <a:rPr lang="en-US" sz="2200" dirty="0" smtClean="0">
                <a:solidFill>
                  <a:schemeClr val="tx1"/>
                </a:solidFill>
              </a:rPr>
              <a:t>), </a:t>
            </a:r>
            <a:r>
              <a:rPr lang="en-US" sz="2200" dirty="0">
                <a:solidFill>
                  <a:schemeClr val="tx1"/>
                </a:solidFill>
              </a:rPr>
              <a:t>they have a significant effect on the unbinding </a:t>
            </a:r>
            <a:r>
              <a:rPr lang="en-US" sz="2200" dirty="0" smtClean="0">
                <a:solidFill>
                  <a:schemeClr val="tx1"/>
                </a:solidFill>
              </a:rPr>
              <a:t>constant and binding modes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endParaRPr 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 Memory of protein: the rearrangement </a:t>
            </a:r>
            <a:r>
              <a:rPr lang="en-US" sz="2200" dirty="0">
                <a:solidFill>
                  <a:schemeClr val="tx1"/>
                </a:solidFill>
              </a:rPr>
              <a:t>of the protein and its solvation layer is </a:t>
            </a:r>
            <a:r>
              <a:rPr lang="en-US" sz="2200" dirty="0" smtClean="0">
                <a:solidFill>
                  <a:schemeClr val="tx1"/>
                </a:solidFill>
              </a:rPr>
              <a:t>nearly </a:t>
            </a:r>
            <a:r>
              <a:rPr lang="en-US" sz="2200" dirty="0">
                <a:solidFill>
                  <a:schemeClr val="tx1"/>
                </a:solidFill>
              </a:rPr>
              <a:t>two order of magnitude slower than the </a:t>
            </a:r>
            <a:r>
              <a:rPr lang="en-US" sz="2200" dirty="0" smtClean="0">
                <a:solidFill>
                  <a:schemeClr val="tx1"/>
                </a:solidFill>
              </a:rPr>
              <a:t>dissociation of the ligand. </a:t>
            </a:r>
            <a:r>
              <a:rPr lang="en-US" sz="2200" dirty="0">
                <a:solidFill>
                  <a:schemeClr val="tx1"/>
                </a:solidFill>
              </a:rPr>
              <a:t>A</a:t>
            </a:r>
            <a:r>
              <a:rPr lang="en-US" sz="2200" dirty="0" smtClean="0">
                <a:solidFill>
                  <a:schemeClr val="tx1"/>
                </a:solidFill>
              </a:rPr>
              <a:t>ctual binding/unbinding rate </a:t>
            </a:r>
            <a:r>
              <a:rPr lang="en-US" sz="2200" dirty="0">
                <a:solidFill>
                  <a:schemeClr val="tx1"/>
                </a:solidFill>
              </a:rPr>
              <a:t>depends on the state of the protein, which in turn has a long-lived memory. </a:t>
            </a:r>
            <a:endParaRPr 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2200" dirty="0">
                <a:solidFill>
                  <a:schemeClr val="tx1"/>
                </a:solidFill>
              </a:rPr>
              <a:t> The first layer of water molecules and atoms on the protein surface relax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simultaneously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4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III. Discovery </a:t>
            </a:r>
            <a:r>
              <a:rPr lang="en-US" sz="4800" b="1" dirty="0">
                <a:solidFill>
                  <a:schemeClr val="tx1"/>
                </a:solidFill>
              </a:rPr>
              <a:t>of CREBBP Bromodomain Inhibitors by High-throughput Docking and Hit Optimization Guided by Molecular </a:t>
            </a:r>
            <a:r>
              <a:rPr lang="en-US" sz="4800" b="1" dirty="0" smtClean="0">
                <a:solidFill>
                  <a:schemeClr val="tx1"/>
                </a:solidFill>
              </a:rPr>
              <a:t>Dynamics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331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Bromodomain is important in epigenetics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672899" cy="43899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zh-CN" sz="2800" b="1" dirty="0" smtClean="0">
                <a:solidFill>
                  <a:schemeClr val="tx1"/>
                </a:solidFill>
              </a:rPr>
              <a:t>Epigenetics</a:t>
            </a:r>
            <a:endParaRPr kumimoji="1" lang="en-US" altLang="zh-CN" sz="3000" b="1" dirty="0" smtClean="0">
              <a:solidFill>
                <a:schemeClr val="tx1"/>
              </a:solidFill>
            </a:endParaRPr>
          </a:p>
          <a:p>
            <a:pPr marL="292608" lvl="1" indent="0">
              <a:buNone/>
            </a:pPr>
            <a:r>
              <a:rPr kumimoji="1" lang="en-US" altLang="zh-CN" sz="2200" dirty="0" smtClean="0">
                <a:solidFill>
                  <a:schemeClr val="tx1"/>
                </a:solidFill>
              </a:rPr>
              <a:t>Study </a:t>
            </a:r>
            <a:r>
              <a:rPr kumimoji="1" lang="en-US" altLang="zh-CN" sz="2200" dirty="0">
                <a:solidFill>
                  <a:schemeClr val="tx1"/>
                </a:solidFill>
              </a:rPr>
              <a:t>of </a:t>
            </a:r>
            <a:r>
              <a:rPr kumimoji="1" lang="en-US" altLang="zh-CN" sz="2200" dirty="0" smtClean="0">
                <a:solidFill>
                  <a:schemeClr val="tx1"/>
                </a:solidFill>
              </a:rPr>
              <a:t>stable heritable traits that can not be explained by </a:t>
            </a:r>
            <a:r>
              <a:rPr kumimoji="1" lang="en-US" altLang="zh-CN" sz="2200" dirty="0">
                <a:solidFill>
                  <a:schemeClr val="tx1"/>
                </a:solidFill>
              </a:rPr>
              <a:t>changes in </a:t>
            </a:r>
            <a:r>
              <a:rPr kumimoji="1" lang="en-US" altLang="zh-CN" sz="2200" dirty="0" smtClean="0">
                <a:solidFill>
                  <a:schemeClr val="tx1"/>
                </a:solidFill>
              </a:rPr>
              <a:t>DNA sequences. </a:t>
            </a:r>
            <a:r>
              <a:rPr kumimoji="1" lang="en-US" altLang="zh-CN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(Wikipedia)</a:t>
            </a:r>
            <a:endParaRPr kumimoji="1" lang="en-US" altLang="zh-CN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kumimoji="1" lang="en-US" altLang="zh-CN" sz="1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en-US" altLang="zh-CN" sz="2200" b="1" dirty="0" smtClean="0">
                <a:solidFill>
                  <a:schemeClr val="tx1"/>
                </a:solidFill>
              </a:rPr>
              <a:t>Underlying </a:t>
            </a:r>
            <a:r>
              <a:rPr kumimoji="1" lang="en-US" altLang="zh-CN" sz="2200" b="1" dirty="0">
                <a:solidFill>
                  <a:schemeClr val="tx1"/>
                </a:solidFill>
              </a:rPr>
              <a:t>Mechanism </a:t>
            </a:r>
            <a:r>
              <a:rPr kumimoji="1" lang="en-US" altLang="zh-CN" sz="2200" b="1" dirty="0" smtClean="0">
                <a:solidFill>
                  <a:schemeClr val="tx1"/>
                </a:solidFill>
              </a:rPr>
              <a:t>of</a:t>
            </a:r>
            <a:endParaRPr kumimoji="1" lang="en-US" altLang="zh-CN" sz="2200" b="1" dirty="0">
              <a:solidFill>
                <a:schemeClr val="tx1"/>
              </a:solidFill>
            </a:endParaRPr>
          </a:p>
          <a:p>
            <a:pPr marL="292608" lvl="1" indent="0">
              <a:buNone/>
            </a:pPr>
            <a:r>
              <a:rPr kumimoji="1" lang="en-US" altLang="zh-CN" sz="2200" dirty="0">
                <a:solidFill>
                  <a:schemeClr val="tx1"/>
                </a:solidFill>
              </a:rPr>
              <a:t>Cell differentiation</a:t>
            </a:r>
          </a:p>
          <a:p>
            <a:pPr marL="292608" lvl="1" indent="0">
              <a:buNone/>
            </a:pPr>
            <a:r>
              <a:rPr kumimoji="1" lang="en-US" altLang="zh-CN" sz="2200" dirty="0">
                <a:solidFill>
                  <a:schemeClr val="tx1"/>
                </a:solidFill>
              </a:rPr>
              <a:t>Disease </a:t>
            </a:r>
            <a:r>
              <a:rPr kumimoji="1" lang="en-US" altLang="zh-CN" sz="2200" dirty="0" smtClean="0">
                <a:solidFill>
                  <a:schemeClr val="tx1"/>
                </a:solidFill>
              </a:rPr>
              <a:t>progression</a:t>
            </a:r>
            <a:endParaRPr kumimoji="1" lang="en-US" altLang="zh-CN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kumimoji="1" lang="en-US" altLang="zh-CN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en-US" altLang="zh-CN" sz="2200" b="1" smtClean="0">
                <a:solidFill>
                  <a:schemeClr val="tx1"/>
                </a:solidFill>
              </a:rPr>
              <a:t>Molecular </a:t>
            </a:r>
            <a:r>
              <a:rPr kumimoji="1" lang="en-US" altLang="zh-CN" sz="2200" b="1" smtClean="0">
                <a:solidFill>
                  <a:schemeClr val="tx1"/>
                </a:solidFill>
              </a:rPr>
              <a:t>Mechanisms</a:t>
            </a:r>
            <a:endParaRPr kumimoji="1" lang="en-US" altLang="zh-CN" sz="2200" b="1" dirty="0">
              <a:solidFill>
                <a:schemeClr val="tx1"/>
              </a:solidFill>
            </a:endParaRPr>
          </a:p>
          <a:p>
            <a:pPr marL="292608" lvl="1" indent="0">
              <a:buNone/>
            </a:pPr>
            <a:r>
              <a:rPr kumimoji="1" lang="en-US" altLang="zh-CN" sz="2200" dirty="0" smtClean="0">
                <a:solidFill>
                  <a:schemeClr val="tx1"/>
                </a:solidFill>
              </a:rPr>
              <a:t>DNA methylation</a:t>
            </a:r>
            <a:endParaRPr kumimoji="1" lang="en-US" altLang="zh-CN" sz="2200" dirty="0">
              <a:solidFill>
                <a:schemeClr val="tx1"/>
              </a:solidFill>
            </a:endParaRPr>
          </a:p>
          <a:p>
            <a:pPr marL="292608" lvl="1" indent="0">
              <a:buNone/>
            </a:pPr>
            <a:r>
              <a:rPr kumimoji="1" lang="en-US" altLang="zh-CN" sz="2200" dirty="0" smtClean="0">
                <a:solidFill>
                  <a:schemeClr val="tx1"/>
                </a:solidFill>
              </a:rPr>
              <a:t>Histone modification</a:t>
            </a:r>
            <a:endParaRPr kumimoji="1" lang="en-US" altLang="zh-CN" sz="2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323643"/>
            <a:ext cx="4956503" cy="3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Overview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25086"/>
          </a:xfrm>
        </p:spPr>
        <p:txBody>
          <a:bodyPr>
            <a:normAutofit fontScale="92500"/>
          </a:bodyPr>
          <a:lstStyle/>
          <a:p>
            <a:pPr marL="571500" indent="-571500">
              <a:lnSpc>
                <a:spcPts val="35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800" dirty="0" smtClean="0">
                <a:solidFill>
                  <a:schemeClr val="tx1"/>
                </a:solidFill>
              </a:rPr>
              <a:t>Introduction</a:t>
            </a:r>
            <a:endParaRPr lang="en-US" sz="2800" dirty="0">
              <a:solidFill>
                <a:schemeClr val="tx1"/>
              </a:solidFill>
            </a:endParaRPr>
          </a:p>
          <a:p>
            <a:pPr marL="571500" indent="-571500">
              <a:lnSpc>
                <a:spcPts val="35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Protein </a:t>
            </a:r>
            <a:r>
              <a:rPr lang="en-US" sz="2800" dirty="0" smtClean="0">
                <a:solidFill>
                  <a:schemeClr val="tx1"/>
                </a:solidFill>
              </a:rPr>
              <a:t>Structural </a:t>
            </a:r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emory </a:t>
            </a:r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en-US" sz="2800" dirty="0" smtClean="0">
                <a:solidFill>
                  <a:schemeClr val="tx1"/>
                </a:solidFill>
              </a:rPr>
              <a:t>nfluences </a:t>
            </a:r>
            <a:r>
              <a:rPr lang="en-US" sz="2800" dirty="0">
                <a:solidFill>
                  <a:schemeClr val="tx1"/>
                </a:solidFill>
              </a:rPr>
              <a:t>L</a:t>
            </a:r>
            <a:r>
              <a:rPr lang="en-US" sz="2800" dirty="0" smtClean="0">
                <a:solidFill>
                  <a:schemeClr val="tx1"/>
                </a:solidFill>
              </a:rPr>
              <a:t>igand </a:t>
            </a:r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inding Modes </a:t>
            </a:r>
            <a:r>
              <a:rPr lang="en-US" sz="2800" dirty="0">
                <a:solidFill>
                  <a:schemeClr val="tx1"/>
                </a:solidFill>
              </a:rPr>
              <a:t>and </a:t>
            </a:r>
            <a:r>
              <a:rPr lang="en-US" sz="2800" dirty="0" smtClean="0">
                <a:solidFill>
                  <a:schemeClr val="tx1"/>
                </a:solidFill>
              </a:rPr>
              <a:t>Unbinding </a:t>
            </a:r>
            <a:r>
              <a:rPr lang="en-US" sz="2800" dirty="0">
                <a:solidFill>
                  <a:schemeClr val="tx1"/>
                </a:solidFill>
              </a:rPr>
              <a:t>R</a:t>
            </a:r>
            <a:r>
              <a:rPr lang="en-US" sz="2800" dirty="0" smtClean="0">
                <a:solidFill>
                  <a:schemeClr val="tx1"/>
                </a:solidFill>
              </a:rPr>
              <a:t>ates </a:t>
            </a:r>
            <a:endParaRPr lang="en-US" sz="2800" dirty="0">
              <a:solidFill>
                <a:schemeClr val="tx1"/>
              </a:solidFill>
            </a:endParaRPr>
          </a:p>
          <a:p>
            <a:pPr marL="571500" indent="-571500">
              <a:lnSpc>
                <a:spcPts val="35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Discovery of CREBBP Bromodomain Inhibitors by High-throughput Docking and Hit Optimization Guided by Molecular </a:t>
            </a:r>
            <a:r>
              <a:rPr lang="en-US" sz="2800" dirty="0" smtClean="0">
                <a:solidFill>
                  <a:schemeClr val="tx1"/>
                </a:solidFill>
              </a:rPr>
              <a:t>Dynamics</a:t>
            </a:r>
            <a:endParaRPr lang="en-US" sz="2800" dirty="0">
              <a:solidFill>
                <a:schemeClr val="tx1"/>
              </a:solidFill>
            </a:endParaRPr>
          </a:p>
          <a:p>
            <a:pPr marL="571500" indent="-571500">
              <a:lnSpc>
                <a:spcPts val="35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Structural and Pharmacological Profiling Study of Sigma 1 Receptor by Molecular Dynamics 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648" y="286603"/>
            <a:ext cx="10089932" cy="14507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Bromodomain: </a:t>
            </a:r>
            <a:r>
              <a:rPr lang="en-US" sz="4000" b="1" dirty="0" err="1" smtClean="0">
                <a:solidFill>
                  <a:schemeClr val="tx1"/>
                </a:solidFill>
              </a:rPr>
              <a:t>Kac</a:t>
            </a:r>
            <a:r>
              <a:rPr lang="en-US" sz="4000" b="1" dirty="0" smtClean="0">
                <a:solidFill>
                  <a:schemeClr val="tx1"/>
                </a:solidFill>
              </a:rPr>
              <a:t> reader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6" name="图片 5" descr="2014-10-15_at_16_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0" y="2079930"/>
            <a:ext cx="9144000" cy="3610812"/>
          </a:xfrm>
          <a:prstGeom prst="rect">
            <a:avLst/>
          </a:prstGeom>
        </p:spPr>
      </p:pic>
      <p:sp>
        <p:nvSpPr>
          <p:cNvPr id="7" name="椭圆 8"/>
          <p:cNvSpPr/>
          <p:nvPr/>
        </p:nvSpPr>
        <p:spPr>
          <a:xfrm rot="16200000">
            <a:off x="5304736" y="2034780"/>
            <a:ext cx="756262" cy="6199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6"/>
          <p:cNvSpPr txBox="1"/>
          <p:nvPr/>
        </p:nvSpPr>
        <p:spPr>
          <a:xfrm>
            <a:off x="1585900" y="5832235"/>
            <a:ext cx="908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There are three classes of epigenetic proteins: reader, writer and eraser.</a:t>
            </a:r>
            <a:endParaRPr kumimoji="1" lang="zh-CN" altLang="en-US" sz="2400" dirty="0"/>
          </a:p>
        </p:txBody>
      </p:sp>
      <p:sp>
        <p:nvSpPr>
          <p:cNvPr id="9" name="文本框 7"/>
          <p:cNvSpPr txBox="1"/>
          <p:nvPr/>
        </p:nvSpPr>
        <p:spPr>
          <a:xfrm>
            <a:off x="6008117" y="6435393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kumimoji="1" lang="en-US" altLang="zh-CN" dirty="0" err="1">
                <a:solidFill>
                  <a:schemeClr val="bg1">
                    <a:lumMod val="75000"/>
                  </a:schemeClr>
                </a:solidFill>
              </a:rPr>
              <a:t>www.thesgc.org</a:t>
            </a:r>
            <a:r>
              <a:rPr kumimoji="1" lang="en-US" altLang="zh-CN" dirty="0">
                <a:solidFill>
                  <a:schemeClr val="bg1">
                    <a:lumMod val="75000"/>
                  </a:schemeClr>
                </a:solidFill>
              </a:rPr>
              <a:t>/chemical-probes/epigenetics</a:t>
            </a:r>
            <a:endParaRPr kumimoji="1"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05" y="286603"/>
            <a:ext cx="11268221" cy="1450757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tx1"/>
                </a:solidFill>
              </a:rPr>
              <a:t>CREBBP 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bromodomain is implicated in cancers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3802795"/>
            <a:ext cx="10058400" cy="2240321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</a:rPr>
              <a:t>Oncogenic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fusions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of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CBP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in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acute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leukemia</a:t>
            </a:r>
            <a:r>
              <a:rPr kumimoji="1" lang="en-US" altLang="zh-CN" sz="2400" dirty="0" smtClean="0">
                <a:solidFill>
                  <a:schemeClr val="tx1"/>
                </a:solidFill>
              </a:rPr>
              <a:t>;</a:t>
            </a:r>
            <a:endParaRPr kumimoji="1" lang="en-US" altLang="zh-CN" sz="900" dirty="0">
              <a:solidFill>
                <a:schemeClr val="tx1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</a:rPr>
              <a:t>CBP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tx1"/>
                </a:solidFill>
              </a:rPr>
              <a:t>mutations</a:t>
            </a:r>
            <a:r>
              <a:rPr kumimoji="1" lang="zh-CN" altLang="en-US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tx1"/>
                </a:solidFill>
              </a:rPr>
              <a:t>are</a:t>
            </a:r>
            <a:r>
              <a:rPr kumimoji="1" lang="zh-CN" altLang="en-US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found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in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relapsed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acute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lymphoblastic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leukemia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(AML)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and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are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very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common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in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diffuse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large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B-cell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lymphoma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and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follicular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lymphoma</a:t>
            </a:r>
            <a:r>
              <a:rPr kumimoji="1" lang="en-US" altLang="zh-CN" sz="2400" dirty="0" smtClean="0">
                <a:solidFill>
                  <a:schemeClr val="tx1"/>
                </a:solidFill>
              </a:rPr>
              <a:t>;</a:t>
            </a:r>
            <a:endParaRPr kumimoji="1" lang="en-US" altLang="zh-CN" sz="900" dirty="0">
              <a:solidFill>
                <a:schemeClr val="tx1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</a:rPr>
              <a:t>CBP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tx1"/>
                </a:solidFill>
              </a:rPr>
              <a:t>is also</a:t>
            </a:r>
            <a:r>
              <a:rPr kumimoji="1" lang="zh-CN" altLang="en-US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highly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expressed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in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advanced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prostate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cancer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and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expression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levels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have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been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linked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with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cancer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patient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survival</a:t>
            </a:r>
            <a:r>
              <a:rPr kumimoji="1" lang="en-US" altLang="zh-CN" sz="2400" dirty="0" smtClean="0">
                <a:solidFill>
                  <a:schemeClr val="tx1"/>
                </a:solidFill>
              </a:rPr>
              <a:t>.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6" name="图片 5" descr="2014-10-15_at_19_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72" y="2024348"/>
            <a:ext cx="6911113" cy="458123"/>
          </a:xfrm>
          <a:prstGeom prst="rect">
            <a:avLst/>
          </a:prstGeom>
        </p:spPr>
      </p:pic>
      <p:pic>
        <p:nvPicPr>
          <p:cNvPr id="7" name="图片 6" descr="2014-10-15 at 19.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0" b="18334"/>
          <a:stretch/>
        </p:blipFill>
        <p:spPr>
          <a:xfrm>
            <a:off x="1441972" y="2574447"/>
            <a:ext cx="9425286" cy="1037155"/>
          </a:xfrm>
          <a:prstGeom prst="rect">
            <a:avLst/>
          </a:prstGeom>
        </p:spPr>
      </p:pic>
      <p:sp>
        <p:nvSpPr>
          <p:cNvPr id="8" name="文本框 8"/>
          <p:cNvSpPr txBox="1"/>
          <p:nvPr/>
        </p:nvSpPr>
        <p:spPr>
          <a:xfrm>
            <a:off x="1097280" y="6043116"/>
            <a:ext cx="6360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7F7F7F"/>
                </a:solidFill>
              </a:rPr>
              <a:t>Expert</a:t>
            </a:r>
            <a:r>
              <a:rPr kumimoji="1" lang="zh-CN" altLang="en-US" sz="1600" dirty="0" smtClean="0">
                <a:solidFill>
                  <a:srgbClr val="7F7F7F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7F7F7F"/>
                </a:solidFill>
              </a:rPr>
              <a:t>Reviews</a:t>
            </a:r>
            <a:r>
              <a:rPr kumimoji="1" lang="zh-CN" altLang="en-US" sz="1600" dirty="0" smtClean="0">
                <a:solidFill>
                  <a:srgbClr val="7F7F7F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7F7F7F"/>
                </a:solidFill>
              </a:rPr>
              <a:t>in</a:t>
            </a:r>
            <a:r>
              <a:rPr kumimoji="1" lang="zh-CN" altLang="en-US" sz="1600" dirty="0" smtClean="0">
                <a:solidFill>
                  <a:srgbClr val="7F7F7F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7F7F7F"/>
                </a:solidFill>
              </a:rPr>
              <a:t>Molecular</a:t>
            </a:r>
            <a:r>
              <a:rPr kumimoji="1" lang="zh-CN" altLang="en-US" sz="1600" dirty="0" smtClean="0">
                <a:solidFill>
                  <a:srgbClr val="7F7F7F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7F7F7F"/>
                </a:solidFill>
              </a:rPr>
              <a:t>Medicine</a:t>
            </a:r>
            <a:r>
              <a:rPr kumimoji="1" lang="zh-CN" altLang="en-US" sz="1600" dirty="0" smtClean="0">
                <a:solidFill>
                  <a:srgbClr val="7F7F7F"/>
                </a:solidFill>
              </a:rPr>
              <a:t> </a:t>
            </a:r>
            <a:r>
              <a:rPr kumimoji="1" lang="en-US" altLang="zh-CN" sz="1600" dirty="0">
                <a:solidFill>
                  <a:srgbClr val="7F7F7F"/>
                </a:solidFill>
              </a:rPr>
              <a:t>© Cambridge University Press</a:t>
            </a:r>
            <a:r>
              <a:rPr kumimoji="1" lang="en-US" altLang="zh-CN" sz="1600" dirty="0"/>
              <a:t> </a:t>
            </a:r>
            <a:r>
              <a:rPr kumimoji="1" lang="en-US" altLang="zh-CN" sz="1600" dirty="0">
                <a:solidFill>
                  <a:srgbClr val="7F7F7F"/>
                </a:solidFill>
              </a:rPr>
              <a:t>2011</a:t>
            </a:r>
            <a:r>
              <a:rPr kumimoji="1" lang="zh-CN" altLang="en-US" sz="1600" dirty="0" smtClean="0">
                <a:solidFill>
                  <a:srgbClr val="7F7F7F"/>
                </a:solidFill>
              </a:rPr>
              <a:t> </a:t>
            </a:r>
            <a:endParaRPr kumimoji="1" lang="zh-CN" altLang="en-US" sz="1600" dirty="0">
              <a:solidFill>
                <a:srgbClr val="7F7F7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78014" y="2024348"/>
            <a:ext cx="609600" cy="413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413" y="2160075"/>
            <a:ext cx="2565391" cy="3810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solidFill>
                  <a:schemeClr val="tx1"/>
                </a:solidFill>
              </a:rPr>
              <a:t>Structure-based approach was used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6190573" y="2425400"/>
            <a:ext cx="2750028" cy="32561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Receptor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Seven X-ray crystal structures; </a:t>
            </a:r>
            <a:r>
              <a:rPr lang="en-US" sz="2000" b="1" i="1" dirty="0" smtClean="0">
                <a:solidFill>
                  <a:srgbClr val="000000"/>
                </a:solidFill>
              </a:rPr>
              <a:t>two</a:t>
            </a:r>
            <a:r>
              <a:rPr lang="en-US" sz="2000" dirty="0" smtClean="0">
                <a:solidFill>
                  <a:srgbClr val="000000"/>
                </a:solidFill>
              </a:rPr>
              <a:t> of them were used in this study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Ligand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zh-CN" sz="2000" dirty="0" smtClean="0">
                <a:solidFill>
                  <a:srgbClr val="000000"/>
                </a:solidFill>
              </a:rPr>
              <a:t>Very </a:t>
            </a:r>
            <a:r>
              <a:rPr lang="en-US" altLang="zh-CN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ew known inhibitors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910600" y="2019732"/>
            <a:ext cx="92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ZA loop</a:t>
            </a:r>
            <a:endParaRPr lang="de-CH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680047" y="2786286"/>
            <a:ext cx="976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BC loop</a:t>
            </a:r>
            <a:endParaRPr lang="de-CH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41696" y="2472638"/>
            <a:ext cx="72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ASN</a:t>
            </a:r>
            <a:endParaRPr lang="de-CH" sz="1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172413" y="2777389"/>
            <a:ext cx="51394" cy="3041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06495" y="4786697"/>
            <a:ext cx="438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α</a:t>
            </a:r>
            <a:r>
              <a:rPr lang="en-US" sz="1600" b="1" dirty="0" smtClean="0"/>
              <a:t>A</a:t>
            </a:r>
            <a:endParaRPr lang="de-CH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788" y="5547966"/>
            <a:ext cx="466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αZ</a:t>
            </a:r>
            <a:endParaRPr lang="de-CH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228889" y="4292660"/>
            <a:ext cx="602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α</a:t>
            </a:r>
            <a:r>
              <a:rPr lang="en-US" sz="1600" b="1" dirty="0"/>
              <a:t>B</a:t>
            </a:r>
            <a:endParaRPr lang="de-CH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471096" y="5783279"/>
            <a:ext cx="519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α</a:t>
            </a:r>
            <a:r>
              <a:rPr lang="en-US" sz="1600" b="1" dirty="0"/>
              <a:t>C</a:t>
            </a:r>
            <a:endParaRPr lang="de-CH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99043" y="3050807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KAc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379" t="18851" r="1379" b="11283"/>
          <a:stretch/>
        </p:blipFill>
        <p:spPr>
          <a:xfrm>
            <a:off x="1008242" y="2411291"/>
            <a:ext cx="4902888" cy="2944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8396" y="5695633"/>
            <a:ext cx="1902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mtClean="0"/>
              <a:t>Ligand </a:t>
            </a:r>
            <a:r>
              <a:rPr lang="en-US" sz="2000" b="1" smtClean="0"/>
              <a:t>structure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75470" y="5335333"/>
            <a:ext cx="759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Known</a:t>
            </a:r>
            <a:endParaRPr lang="en-US" sz="1600"/>
          </a:p>
        </p:txBody>
      </p:sp>
      <p:sp>
        <p:nvSpPr>
          <p:cNvPr id="18" name="TextBox 17"/>
          <p:cNvSpPr txBox="1"/>
          <p:nvPr/>
        </p:nvSpPr>
        <p:spPr>
          <a:xfrm>
            <a:off x="4120356" y="5311954"/>
            <a:ext cx="987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Unknown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72363" y="4223994"/>
            <a:ext cx="430887" cy="6672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smtClean="0"/>
              <a:t>Known</a:t>
            </a:r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670183" y="2736121"/>
            <a:ext cx="430887" cy="8947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smtClean="0"/>
              <a:t>Unknown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27334" y="2864733"/>
            <a:ext cx="492443" cy="18967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Protein structure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734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400" b="1" dirty="0">
                <a:solidFill>
                  <a:schemeClr val="tx1"/>
                </a:solidFill>
              </a:rPr>
              <a:t>Fragment-based </a:t>
            </a:r>
            <a:r>
              <a:rPr kumimoji="1" lang="en-US" altLang="zh-CN" sz="4400" b="1" dirty="0" smtClean="0">
                <a:solidFill>
                  <a:schemeClr val="tx1"/>
                </a:solidFill>
              </a:rPr>
              <a:t>procedure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6781" y="40656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5244"/>
              </p:ext>
            </p:extLst>
          </p:nvPr>
        </p:nvGraphicFramePr>
        <p:xfrm>
          <a:off x="4842526" y="1640013"/>
          <a:ext cx="3306329" cy="4684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" r:id="rId3" imgW="3808476" imgH="5428615" progId="Visio.Drawing.11">
                  <p:embed/>
                </p:oleObj>
              </mc:Choice>
              <mc:Fallback>
                <p:oleObj r:id="rId3" imgW="3808476" imgH="54286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526" y="1640013"/>
                        <a:ext cx="3306329" cy="4684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22423"/>
              </p:ext>
            </p:extLst>
          </p:nvPr>
        </p:nvGraphicFramePr>
        <p:xfrm>
          <a:off x="8379067" y="1782338"/>
          <a:ext cx="2531649" cy="3875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" r:id="rId5" imgW="3088386" imgH="4708525" progId="Visio.Drawing.11">
                  <p:embed/>
                </p:oleObj>
              </mc:Choice>
              <mc:Fallback>
                <p:oleObj r:id="rId5" imgW="3088386" imgH="470852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9067" y="1782338"/>
                        <a:ext cx="2531649" cy="38756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线箭头连接符 6"/>
          <p:cNvCxnSpPr/>
          <p:nvPr/>
        </p:nvCxnSpPr>
        <p:spPr>
          <a:xfrm>
            <a:off x="9583168" y="5644349"/>
            <a:ext cx="0" cy="242717"/>
          </a:xfrm>
          <a:prstGeom prst="straightConnector1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矩形 16"/>
          <p:cNvSpPr/>
          <p:nvPr/>
        </p:nvSpPr>
        <p:spPr>
          <a:xfrm>
            <a:off x="8397089" y="5894110"/>
            <a:ext cx="2352146" cy="3418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smtClean="0">
                <a:solidFill>
                  <a:srgbClr val="FF0000"/>
                </a:solidFill>
              </a:rPr>
              <a:t>17 compounds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95226" y="2372558"/>
            <a:ext cx="3236168" cy="3521552"/>
            <a:chOff x="764308" y="2372558"/>
            <a:chExt cx="3236168" cy="35215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29002" t="3757" r="37311" b="5267"/>
            <a:stretch/>
          </p:blipFill>
          <p:spPr>
            <a:xfrm>
              <a:off x="847373" y="2543503"/>
              <a:ext cx="3153103" cy="335060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64308" y="2372558"/>
              <a:ext cx="412850" cy="341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Two </a:t>
            </a:r>
            <a:r>
              <a:rPr lang="en-US" b="1" dirty="0" smtClean="0">
                <a:solidFill>
                  <a:schemeClr val="tx1"/>
                </a:solidFill>
              </a:rPr>
              <a:t>hits identified: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4-acyl </a:t>
            </a:r>
            <a:r>
              <a:rPr lang="en-US" b="1" dirty="0">
                <a:solidFill>
                  <a:schemeClr val="tx1"/>
                </a:solidFill>
              </a:rPr>
              <a:t>pyrrole </a:t>
            </a:r>
            <a:r>
              <a:rPr lang="en-US" b="1" dirty="0" smtClean="0">
                <a:solidFill>
                  <a:schemeClr val="tx1"/>
                </a:solidFill>
              </a:rPr>
              <a:t>&amp; acyl-benzene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图片 4" descr="ZINC4028794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3"/>
          <a:stretch/>
        </p:blipFill>
        <p:spPr>
          <a:xfrm>
            <a:off x="6409578" y="2539012"/>
            <a:ext cx="4534839" cy="3496288"/>
          </a:xfrm>
          <a:prstGeom prst="rect">
            <a:avLst/>
          </a:prstGeom>
        </p:spPr>
      </p:pic>
      <p:pic>
        <p:nvPicPr>
          <p:cNvPr id="7" name="图片 5" descr="ZINC47329967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8"/>
          <a:stretch/>
        </p:blipFill>
        <p:spPr>
          <a:xfrm>
            <a:off x="1077549" y="2398075"/>
            <a:ext cx="4017336" cy="3496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407" t="14395" r="5978" b="19143"/>
          <a:stretch/>
        </p:blipFill>
        <p:spPr>
          <a:xfrm>
            <a:off x="9347895" y="1785774"/>
            <a:ext cx="1807785" cy="1355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241" t="23266" r="7715" b="25042"/>
          <a:stretch/>
        </p:blipFill>
        <p:spPr>
          <a:xfrm>
            <a:off x="3897533" y="1936410"/>
            <a:ext cx="1959481" cy="1205204"/>
          </a:xfrm>
          <a:prstGeom prst="rect">
            <a:avLst/>
          </a:prstGeom>
        </p:spPr>
      </p:pic>
      <p:sp>
        <p:nvSpPr>
          <p:cNvPr id="10" name="文本框 2"/>
          <p:cNvSpPr txBox="1"/>
          <p:nvPr/>
        </p:nvSpPr>
        <p:spPr>
          <a:xfrm>
            <a:off x="4249551" y="3035019"/>
            <a:ext cx="134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K</a:t>
            </a:r>
            <a:r>
              <a:rPr kumimoji="1" lang="en-US" altLang="zh-CN" sz="2000" baseline="-25000" dirty="0" err="1" smtClean="0"/>
              <a:t>d</a:t>
            </a:r>
            <a:r>
              <a:rPr kumimoji="1" lang="en-US" altLang="zh-CN" sz="2000" baseline="-25000" dirty="0" smtClean="0"/>
              <a:t> </a:t>
            </a:r>
            <a:r>
              <a:rPr kumimoji="1" lang="en-US" altLang="zh-CN" sz="2000" dirty="0" smtClean="0"/>
              <a:t>= 13 </a:t>
            </a:r>
            <a:r>
              <a:rPr kumimoji="1" lang="en-US" altLang="zh-CN" sz="2000" dirty="0" err="1" smtClean="0"/>
              <a:t>μM</a:t>
            </a:r>
            <a:endParaRPr kumimoji="1" lang="zh-CN" altLang="en-US" sz="2000" dirty="0"/>
          </a:p>
        </p:txBody>
      </p:sp>
      <p:sp>
        <p:nvSpPr>
          <p:cNvPr id="11" name="文本框 14"/>
          <p:cNvSpPr txBox="1"/>
          <p:nvPr/>
        </p:nvSpPr>
        <p:spPr>
          <a:xfrm>
            <a:off x="9620906" y="3092824"/>
            <a:ext cx="1382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K</a:t>
            </a:r>
            <a:r>
              <a:rPr kumimoji="1" lang="en-US" altLang="zh-CN" sz="2000" baseline="-25000" dirty="0" err="1" smtClean="0"/>
              <a:t>d</a:t>
            </a:r>
            <a:r>
              <a:rPr kumimoji="1" lang="en-US" altLang="zh-CN" sz="2000" baseline="-25000" dirty="0" smtClean="0"/>
              <a:t> </a:t>
            </a:r>
            <a:r>
              <a:rPr kumimoji="1" lang="en-US" altLang="zh-CN" sz="2000" dirty="0" smtClean="0"/>
              <a:t>= 29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err="1" smtClean="0"/>
              <a:t>μM</a:t>
            </a:r>
            <a:endParaRPr kumimoji="1" lang="zh-CN" altLang="en-US" sz="2000" dirty="0"/>
          </a:p>
        </p:txBody>
      </p:sp>
      <p:sp>
        <p:nvSpPr>
          <p:cNvPr id="12" name="文本框 4"/>
          <p:cNvSpPr txBox="1"/>
          <p:nvPr/>
        </p:nvSpPr>
        <p:spPr>
          <a:xfrm>
            <a:off x="1465950" y="19364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</a:t>
            </a:r>
            <a:endParaRPr kumimoji="1" lang="zh-CN" altLang="en-US" sz="2400" b="1" dirty="0"/>
          </a:p>
        </p:txBody>
      </p:sp>
      <p:sp>
        <p:nvSpPr>
          <p:cNvPr id="13" name="文本框 19"/>
          <p:cNvSpPr txBox="1"/>
          <p:nvPr/>
        </p:nvSpPr>
        <p:spPr>
          <a:xfrm>
            <a:off x="6587637" y="1936410"/>
            <a:ext cx="39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/>
              <a:t>2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29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80" y="285182"/>
            <a:ext cx="1170432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More </a:t>
            </a:r>
            <a:r>
              <a:rPr lang="en-US" sz="3600" b="1" dirty="0" smtClean="0">
                <a:solidFill>
                  <a:schemeClr val="tx1"/>
                </a:solidFill>
              </a:rPr>
              <a:t>similar compounds were identified by substructure search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229" t="15886" r="4000" b="20114"/>
          <a:stretch/>
        </p:blipFill>
        <p:spPr>
          <a:xfrm>
            <a:off x="2068394" y="3823290"/>
            <a:ext cx="250807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96" t="22807" r="7089" b="23250"/>
          <a:stretch/>
        </p:blipFill>
        <p:spPr>
          <a:xfrm>
            <a:off x="4876909" y="2249747"/>
            <a:ext cx="2495006" cy="1541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486" t="20395" r="4914" b="25205"/>
          <a:stretch/>
        </p:blipFill>
        <p:spPr>
          <a:xfrm>
            <a:off x="2042269" y="2216555"/>
            <a:ext cx="2560320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572" t="19886" r="4286" b="26171"/>
          <a:stretch/>
        </p:blipFill>
        <p:spPr>
          <a:xfrm>
            <a:off x="7567858" y="2229622"/>
            <a:ext cx="2547257" cy="1541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658" t="10229" r="4914" b="17086"/>
          <a:stretch/>
        </p:blipFill>
        <p:spPr>
          <a:xfrm>
            <a:off x="4759342" y="3800959"/>
            <a:ext cx="2612573" cy="20769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8276" y="361435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20%</a:t>
            </a:r>
            <a:endParaRPr lang="de-CH" dirty="0"/>
          </a:p>
        </p:txBody>
      </p:sp>
      <p:sp>
        <p:nvSpPr>
          <p:cNvPr id="13" name="TextBox 12"/>
          <p:cNvSpPr txBox="1"/>
          <p:nvPr/>
        </p:nvSpPr>
        <p:spPr>
          <a:xfrm>
            <a:off x="5616965" y="360969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3.1%</a:t>
            </a:r>
            <a:endParaRPr lang="de-CH" dirty="0"/>
          </a:p>
        </p:txBody>
      </p:sp>
      <p:sp>
        <p:nvSpPr>
          <p:cNvPr id="14" name="TextBox 13"/>
          <p:cNvSpPr txBox="1"/>
          <p:nvPr/>
        </p:nvSpPr>
        <p:spPr>
          <a:xfrm>
            <a:off x="8499753" y="3593511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4.7%</a:t>
            </a:r>
            <a:endParaRPr lang="de-CH" dirty="0"/>
          </a:p>
        </p:txBody>
      </p:sp>
      <p:sp>
        <p:nvSpPr>
          <p:cNvPr id="15" name="TextBox 14"/>
          <p:cNvSpPr txBox="1"/>
          <p:nvPr/>
        </p:nvSpPr>
        <p:spPr>
          <a:xfrm>
            <a:off x="2849484" y="541349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9.4%</a:t>
            </a:r>
            <a:endParaRPr lang="de-CH" dirty="0"/>
          </a:p>
        </p:txBody>
      </p:sp>
      <p:sp>
        <p:nvSpPr>
          <p:cNvPr id="16" name="TextBox 15"/>
          <p:cNvSpPr txBox="1"/>
          <p:nvPr/>
        </p:nvSpPr>
        <p:spPr>
          <a:xfrm>
            <a:off x="5659058" y="5399209"/>
            <a:ext cx="6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2.5%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8672" y="4271276"/>
            <a:ext cx="2720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percentage of the signal of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inhibitors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50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µM with respect to the negative control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DMSO in 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competition binding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assay.</a:t>
            </a:r>
            <a:endParaRPr lang="de-C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8394" y="213818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</a:t>
            </a:r>
            <a:endParaRPr lang="de-CH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76909" y="21369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</a:t>
            </a:r>
            <a:endParaRPr lang="de-CH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93326" y="213530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</a:t>
            </a:r>
            <a:endParaRPr lang="de-CH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030042" y="38504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6</a:t>
            </a:r>
            <a:endParaRPr lang="de-CH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70337" y="38504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</a:t>
            </a:r>
            <a:endParaRPr lang="de-CH" sz="2000" b="1" dirty="0"/>
          </a:p>
        </p:txBody>
      </p:sp>
    </p:spTree>
    <p:extLst>
      <p:ext uri="{BB962C8B-B14F-4D97-AF65-F5344CB8AC3E}">
        <p14:creationId xmlns:p14="http://schemas.microsoft.com/office/powerpoint/2010/main" val="3310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86603"/>
            <a:ext cx="10248901" cy="145075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Initial hit was selected for optimization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7_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" b="16493"/>
          <a:stretch/>
        </p:blipFill>
        <p:spPr>
          <a:xfrm>
            <a:off x="6765779" y="1933045"/>
            <a:ext cx="3457314" cy="3814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4646" y="5943191"/>
            <a:ext cx="420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Predicted binding pose of compound </a:t>
            </a:r>
            <a:r>
              <a:rPr lang="en-US" sz="2000" b="1" dirty="0" smtClean="0"/>
              <a:t>7</a:t>
            </a:r>
            <a:endParaRPr lang="de-CH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86573" y="2111373"/>
            <a:ext cx="52380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Optimization of acyl-benzene started from compound </a:t>
            </a:r>
            <a:r>
              <a:rPr lang="en-US" sz="3200" b="1" dirty="0"/>
              <a:t>7 </a:t>
            </a:r>
            <a:endParaRPr lang="en-US" sz="3200" b="1" dirty="0" smtClean="0"/>
          </a:p>
          <a:p>
            <a:endParaRPr lang="en-US" sz="3200" b="1" dirty="0"/>
          </a:p>
          <a:p>
            <a:pPr marL="342900" indent="-342900">
              <a:buClr>
                <a:schemeClr val="accent1"/>
              </a:buClr>
              <a:buFont typeface="Wingdings" charset="2"/>
              <a:buChar char="ü"/>
            </a:pPr>
            <a:r>
              <a:rPr lang="en-US" sz="3200" dirty="0" err="1" smtClean="0"/>
              <a:t>K</a:t>
            </a:r>
            <a:r>
              <a:rPr lang="en-US" sz="3200" baseline="-25000" dirty="0" err="1" smtClean="0"/>
              <a:t>d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= 5 </a:t>
            </a:r>
            <a:r>
              <a:rPr lang="el-GR" sz="3200" dirty="0"/>
              <a:t>μ</a:t>
            </a:r>
            <a:r>
              <a:rPr lang="en-US" sz="3200" dirty="0"/>
              <a:t>M, </a:t>
            </a:r>
            <a:r>
              <a:rPr lang="en-US" sz="3200" dirty="0" smtClean="0"/>
              <a:t>LE = 0.36</a:t>
            </a:r>
            <a:endParaRPr lang="zh-CN" altLang="en-US" sz="3200" dirty="0" smtClean="0"/>
          </a:p>
          <a:p>
            <a:pPr marL="342900" indent="-342900">
              <a:buClr>
                <a:schemeClr val="accent1"/>
              </a:buClr>
              <a:buFont typeface="Wingdings" charset="2"/>
              <a:buChar char="ü"/>
            </a:pPr>
            <a:endParaRPr lang="zh-CN" altLang="en-US" sz="3200" dirty="0"/>
          </a:p>
          <a:p>
            <a:pPr marL="342900" indent="-342900">
              <a:buClr>
                <a:schemeClr val="accent1"/>
              </a:buClr>
              <a:buFont typeface="Wingdings" charset="2"/>
              <a:buChar char="ü"/>
            </a:pPr>
            <a:r>
              <a:rPr lang="en-US" altLang="zh-CN" sz="3200" dirty="0" smtClean="0"/>
              <a:t>Novel scaffold, low molecular weight, high ligand efficiency.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33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286603"/>
            <a:ext cx="1194347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MD </a:t>
            </a:r>
            <a:r>
              <a:rPr lang="en-US" b="1" dirty="0" smtClean="0">
                <a:solidFill>
                  <a:schemeClr val="tx1"/>
                </a:solidFill>
              </a:rPr>
              <a:t>simulations showed the hint for optimization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图片 4" descr="XT1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5084" r="4988"/>
          <a:stretch/>
        </p:blipFill>
        <p:spPr>
          <a:xfrm>
            <a:off x="1398221" y="1783315"/>
            <a:ext cx="4860697" cy="3857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201" t="3410" r="6000"/>
          <a:stretch/>
        </p:blipFill>
        <p:spPr>
          <a:xfrm>
            <a:off x="6258918" y="1783315"/>
            <a:ext cx="4728903" cy="3857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3389" y="5528603"/>
            <a:ext cx="9253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MD simulation (10×100 ns) results implied that the hydrogen bond with ARG1173 is not stable.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6846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Compound 8 has a better affinity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265" y="1996885"/>
            <a:ext cx="3993979" cy="350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1202" y="5786356"/>
            <a:ext cx="4088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X-ray crystal structure of compound </a:t>
            </a:r>
            <a:r>
              <a:rPr lang="en-US" sz="2000" b="1" dirty="0"/>
              <a:t>8</a:t>
            </a:r>
            <a:endParaRPr lang="de-CH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84659" y="5138641"/>
            <a:ext cx="411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Affinity i</a:t>
            </a:r>
            <a:r>
              <a:rPr lang="en-US" sz="2400" dirty="0" smtClean="0"/>
              <a:t>s improved</a:t>
            </a:r>
            <a:r>
              <a:rPr lang="en-US" sz="2400" dirty="0"/>
              <a:t>: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d</a:t>
            </a:r>
            <a:r>
              <a:rPr lang="en-US" sz="2400" dirty="0" smtClean="0"/>
              <a:t> = 770 </a:t>
            </a:r>
            <a:r>
              <a:rPr lang="en-US" sz="2400" dirty="0" err="1"/>
              <a:t>nM</a:t>
            </a:r>
            <a:r>
              <a:rPr lang="en-US" sz="2400" dirty="0" smtClean="0"/>
              <a:t>.</a:t>
            </a:r>
            <a:endParaRPr lang="de-CH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33" y="3041182"/>
            <a:ext cx="3129786" cy="1688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7775" y="21564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4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628" y="286603"/>
            <a:ext cx="10047889" cy="145075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Improved stability of compound 8 in MD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72" t="6610" r="6800" b="2114"/>
          <a:stretch/>
        </p:blipFill>
        <p:spPr>
          <a:xfrm>
            <a:off x="787792" y="1955409"/>
            <a:ext cx="5265544" cy="4085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743" t="3257" r="6685"/>
          <a:stretch/>
        </p:blipFill>
        <p:spPr>
          <a:xfrm>
            <a:off x="6144962" y="1808031"/>
            <a:ext cx="5260335" cy="43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83" y="422056"/>
            <a:ext cx="6022427" cy="56460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08093" y="1175943"/>
            <a:ext cx="4347079" cy="41382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chemeClr val="tx1"/>
                </a:solidFill>
              </a:rPr>
              <a:t>Molecular Dynamics </a:t>
            </a:r>
            <a:r>
              <a:rPr lang="en-US" b="1" i="1" dirty="0" smtClean="0">
                <a:solidFill>
                  <a:schemeClr val="tx1"/>
                </a:solidFill>
              </a:rPr>
              <a:t>(MD) Simulation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 computational </a:t>
            </a:r>
            <a:r>
              <a:rPr lang="en-US" dirty="0">
                <a:solidFill>
                  <a:schemeClr val="tx1"/>
                </a:solidFill>
              </a:rPr>
              <a:t>microscopy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8093" y="5924529"/>
            <a:ext cx="316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Karo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J., et al. (2012) J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Biol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Chem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6" y="286603"/>
            <a:ext cx="11718388" cy="14507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Computational approach was applied to prioritize the derivatives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6513341" y="2438779"/>
            <a:ext cx="4501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Symbol" charset="2"/>
              <a:buChar char="-"/>
            </a:pPr>
            <a:r>
              <a:rPr kumimoji="1" lang="en-US" altLang="zh-CN" sz="2400" dirty="0" smtClean="0"/>
              <a:t>35 derivatives of compound </a:t>
            </a:r>
            <a:r>
              <a:rPr kumimoji="1" lang="en-US" altLang="zh-CN" sz="2400" b="1" dirty="0" smtClean="0"/>
              <a:t>8</a:t>
            </a:r>
            <a:r>
              <a:rPr kumimoji="1" lang="en-US" altLang="zh-CN" sz="2400" dirty="0" smtClean="0"/>
              <a:t> were proposed;</a:t>
            </a:r>
          </a:p>
          <a:p>
            <a:pPr marL="342900" indent="-342900">
              <a:buClr>
                <a:schemeClr val="tx1"/>
              </a:buClr>
              <a:buFont typeface="Symbol" charset="2"/>
              <a:buChar char="-"/>
            </a:pPr>
            <a:endParaRPr kumimoji="1" lang="en-US" altLang="zh-CN" sz="2400" dirty="0"/>
          </a:p>
          <a:p>
            <a:pPr marL="342900" indent="-342900">
              <a:buClr>
                <a:schemeClr val="tx1"/>
              </a:buClr>
              <a:buFont typeface="Symbol" charset="2"/>
              <a:buChar char="-"/>
            </a:pPr>
            <a:r>
              <a:rPr kumimoji="1" lang="en-US" altLang="zh-CN" sz="2400" dirty="0" smtClean="0"/>
              <a:t>Perform the docking procedure to all of them as before;</a:t>
            </a:r>
          </a:p>
          <a:p>
            <a:pPr marL="342900" indent="-342900">
              <a:buClr>
                <a:schemeClr val="tx1"/>
              </a:buClr>
              <a:buFont typeface="Symbol" charset="2"/>
              <a:buChar char="-"/>
            </a:pPr>
            <a:endParaRPr kumimoji="1" lang="en-US" altLang="zh-CN" sz="2400" dirty="0"/>
          </a:p>
          <a:p>
            <a:pPr marL="342900" indent="-342900">
              <a:buClr>
                <a:schemeClr val="tx1"/>
              </a:buClr>
              <a:buFont typeface="Symbol" charset="2"/>
              <a:buChar char="-"/>
            </a:pPr>
            <a:r>
              <a:rPr kumimoji="1" lang="en-US" altLang="zh-CN" sz="2400" dirty="0" smtClean="0"/>
              <a:t>Run MD simulations to some of them based on the docking results &amp; diversity.</a:t>
            </a:r>
            <a:endParaRPr kumimoji="1" lang="zh-CN" alt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14473" y="1858383"/>
            <a:ext cx="4275836" cy="4275836"/>
            <a:chOff x="1824983" y="1858383"/>
            <a:chExt cx="4275836" cy="427583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983" y="1858383"/>
              <a:ext cx="4275836" cy="427583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740166" y="1912884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02167" y="1915214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40166" y="2622332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63078" y="3368567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47546" y="3368567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02167" y="3363503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54015" y="4026806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68877" y="3996301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02166" y="4026806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69054" y="4720434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2554015" y="4739017"/>
              <a:ext cx="154188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47788" y="4685281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18772" y="4698645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40166" y="4698645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29769" y="5414062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40408" y="5414062"/>
              <a:ext cx="168165" cy="18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02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MD-aided 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selection: One example</a:t>
            </a:r>
            <a:endParaRPr lang="en-US" dirty="0"/>
          </a:p>
        </p:txBody>
      </p:sp>
      <p:pic>
        <p:nvPicPr>
          <p:cNvPr id="6" name="图片 6" descr="lig_24_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6708" r="6848" b="1935"/>
          <a:stretch/>
        </p:blipFill>
        <p:spPr>
          <a:xfrm>
            <a:off x="1735836" y="1785774"/>
            <a:ext cx="4689611" cy="3639396"/>
          </a:xfrm>
          <a:prstGeom prst="rect">
            <a:avLst/>
          </a:prstGeom>
        </p:spPr>
      </p:pic>
      <p:pic>
        <p:nvPicPr>
          <p:cNvPr id="7" name="图片 8" descr="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55" y="1907362"/>
            <a:ext cx="3673462" cy="33504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35836" y="5473584"/>
            <a:ext cx="863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 similar compound (</a:t>
            </a:r>
            <a:r>
              <a:rPr kumimoji="1" lang="en-US" altLang="zh-CN" sz="2400" b="1" dirty="0" smtClean="0"/>
              <a:t>9</a:t>
            </a:r>
            <a:r>
              <a:rPr kumimoji="1" lang="en-US" altLang="zh-CN" sz="2400" dirty="0" smtClean="0"/>
              <a:t>) with the 3-furyl group was synthesized and showed the better affinity (</a:t>
            </a:r>
            <a:r>
              <a:rPr kumimoji="1" lang="en-US" altLang="zh-CN" sz="2400" dirty="0" err="1" smtClean="0"/>
              <a:t>K</a:t>
            </a:r>
            <a:r>
              <a:rPr kumimoji="1" lang="en-US" altLang="zh-CN" sz="2400" baseline="-25000" dirty="0" err="1" smtClean="0"/>
              <a:t>d</a:t>
            </a:r>
            <a:r>
              <a:rPr kumimoji="1" lang="en-US" altLang="zh-CN" sz="2400" dirty="0" smtClean="0"/>
              <a:t> = 170 </a:t>
            </a:r>
            <a:r>
              <a:rPr kumimoji="1" lang="en-US" altLang="zh-CN" sz="2400" dirty="0" err="1" smtClean="0"/>
              <a:t>nM</a:t>
            </a:r>
            <a:r>
              <a:rPr kumimoji="1" lang="en-US" altLang="zh-CN" sz="2400" dirty="0" smtClean="0"/>
              <a:t>).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4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Selectivity and cellular activity </a:t>
            </a:r>
            <a:r>
              <a:rPr lang="en-US" sz="4400" b="1" smtClean="0">
                <a:solidFill>
                  <a:schemeClr val="tx1"/>
                </a:solidFill>
              </a:rPr>
              <a:t>was tested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495567" y="1896034"/>
            <a:ext cx="4340457" cy="4222377"/>
          </a:xfrm>
          <a:prstGeom prst="rect">
            <a:avLst/>
          </a:prstGeom>
        </p:spPr>
      </p:pic>
      <p:graphicFrame>
        <p:nvGraphicFramePr>
          <p:cNvPr id="5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44460"/>
              </p:ext>
            </p:extLst>
          </p:nvPr>
        </p:nvGraphicFramePr>
        <p:xfrm>
          <a:off x="6845928" y="4037805"/>
          <a:ext cx="3711459" cy="219621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47201"/>
                <a:gridCol w="1274210"/>
                <a:gridCol w="1390048"/>
              </a:tblGrid>
              <a:tr h="44593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Ligand</a:t>
                      </a:r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MOLM-13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7283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Acid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Ester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63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8</a:t>
                      </a:r>
                      <a:endParaRPr lang="zh-CN" alt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71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46 (46 </a:t>
                      </a:r>
                      <a:r>
                        <a:rPr lang="en-US" altLang="zh-CN" dirty="0" err="1" smtClean="0"/>
                        <a:t>μM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340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9</a:t>
                      </a:r>
                      <a:endParaRPr lang="zh-CN" alt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19 (33 </a:t>
                      </a:r>
                      <a:r>
                        <a:rPr lang="en-US" altLang="zh-CN" dirty="0" err="1" smtClean="0"/>
                        <a:t>μM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82</a:t>
                      </a:r>
                      <a:endParaRPr lang="zh-CN" altLang="en-US" dirty="0"/>
                    </a:p>
                  </a:txBody>
                  <a:tcPr>
                    <a:noFill/>
                  </a:tcPr>
                </a:tc>
              </a:tr>
              <a:tr h="40340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</a:t>
                      </a:r>
                      <a:endParaRPr lang="zh-CN" alt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61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11 (5.33 </a:t>
                      </a:r>
                      <a:r>
                        <a:rPr lang="en-US" altLang="zh-CN" b="1" dirty="0" err="1" smtClean="0"/>
                        <a:t>μM</a:t>
                      </a:r>
                      <a:r>
                        <a:rPr lang="en-US" altLang="zh-CN" b="1" dirty="0" smtClean="0"/>
                        <a:t>)</a:t>
                      </a:r>
                      <a:endParaRPr lang="zh-CN" altLang="en-US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图片 10" descr="ligand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24" y="1896034"/>
            <a:ext cx="3050431" cy="208767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7967200" y="1773063"/>
            <a:ext cx="150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smtClean="0"/>
              <a:t>Compound </a:t>
            </a:r>
            <a:r>
              <a:rPr kumimoji="1" lang="en-US" altLang="zh-CN" b="1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892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Summary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24410"/>
            <a:ext cx="10058400" cy="402336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en-US" sz="2800" dirty="0">
                <a:solidFill>
                  <a:schemeClr val="tx1"/>
                </a:solidFill>
              </a:rPr>
              <a:t>Several low micro-molar range inhibitors for CREBBP were identified using fragment-based virtual screening</a:t>
            </a:r>
            <a:r>
              <a:rPr kumimoji="1" lang="en-US" sz="2800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/>
              <a:buChar char="•"/>
            </a:pPr>
            <a:endParaRPr kumimoji="1"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en-US" sz="2800" dirty="0">
                <a:solidFill>
                  <a:schemeClr val="tx1"/>
                </a:solidFill>
              </a:rPr>
              <a:t>Inhibitors within </a:t>
            </a:r>
            <a:r>
              <a:rPr kumimoji="1" lang="en-US" sz="2800" dirty="0" err="1">
                <a:solidFill>
                  <a:schemeClr val="tx1"/>
                </a:solidFill>
              </a:rPr>
              <a:t>nano</a:t>
            </a:r>
            <a:r>
              <a:rPr kumimoji="1" lang="en-US" sz="2800" dirty="0">
                <a:solidFill>
                  <a:schemeClr val="tx1"/>
                </a:solidFill>
              </a:rPr>
              <a:t>-molar range were obtained upon MD-guided optimization</a:t>
            </a:r>
            <a:r>
              <a:rPr kumimoji="1" lang="en-US" sz="2800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/>
              <a:buChar char="•"/>
            </a:pPr>
            <a:endParaRPr kumimoji="1"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en-US" sz="2800" dirty="0">
                <a:solidFill>
                  <a:schemeClr val="tx1"/>
                </a:solidFill>
              </a:rPr>
              <a:t>Selectivity and cellular activity </a:t>
            </a:r>
            <a:r>
              <a:rPr kumimoji="1" lang="en-US" sz="2800" dirty="0" smtClean="0">
                <a:solidFill>
                  <a:schemeClr val="tx1"/>
                </a:solidFill>
              </a:rPr>
              <a:t>was shown by </a:t>
            </a:r>
            <a:r>
              <a:rPr kumimoji="1" lang="en-US" sz="2800" dirty="0">
                <a:solidFill>
                  <a:schemeClr val="tx1"/>
                </a:solidFill>
              </a:rPr>
              <a:t>the further experiments.</a:t>
            </a:r>
          </a:p>
        </p:txBody>
      </p:sp>
    </p:spTree>
    <p:extLst>
      <p:ext uri="{BB962C8B-B14F-4D97-AF65-F5344CB8AC3E}">
        <p14:creationId xmlns:p14="http://schemas.microsoft.com/office/powerpoint/2010/main" val="6194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</a:pPr>
            <a:r>
              <a:rPr lang="en-US" sz="5400" b="1" dirty="0">
                <a:solidFill>
                  <a:schemeClr val="tx1"/>
                </a:solidFill>
              </a:rPr>
              <a:t>IV. Structural and Pharmacological Profiling Study of Sigma 1 Receptor by Molecular </a:t>
            </a:r>
            <a:r>
              <a:rPr lang="en-US" sz="5400" b="1" dirty="0" smtClean="0">
                <a:solidFill>
                  <a:schemeClr val="tx1"/>
                </a:solidFill>
              </a:rPr>
              <a:t>Dynamics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S1R – a unique membrane protein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24" y="2294008"/>
            <a:ext cx="5176938" cy="3623856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6814" y="2113229"/>
            <a:ext cx="5556026" cy="407706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No other homologous mammalian proteins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Sigma 1 receptor (S1R) resides </a:t>
            </a:r>
            <a:r>
              <a:rPr lang="en-US" sz="2400" dirty="0">
                <a:solidFill>
                  <a:schemeClr val="tx1"/>
                </a:solidFill>
              </a:rPr>
              <a:t>at both ER </a:t>
            </a:r>
            <a:r>
              <a:rPr lang="en-US" sz="2400" dirty="0" smtClean="0">
                <a:solidFill>
                  <a:schemeClr val="tx1"/>
                </a:solidFill>
              </a:rPr>
              <a:t>and plasma membranes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Interactions with many other proteins have been experimentally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observed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Functions as a chaperone and modulator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Implicated in many human diseases (CNS disorders, cancers)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814" y="6005629"/>
            <a:ext cx="605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Tsung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-Ping Su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2016) Trends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Pharmacological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Sciences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08" y="286603"/>
            <a:ext cx="10663311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Crystal structure of </a:t>
            </a:r>
            <a:r>
              <a:rPr lang="en-US" sz="3600" b="1" dirty="0" smtClean="0">
                <a:solidFill>
                  <a:schemeClr val="tx1"/>
                </a:solidFill>
              </a:rPr>
              <a:t>S1R lays the foundation for our study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41008" y="4957192"/>
            <a:ext cx="10194551" cy="14120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S1R is mostly found to form tetramer, hexamer or even higher-order oligomers, while in the crystal structure, it is in a trimeric state.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Nevertheless, the high resolution structure of trimer provides us with a good model to study the receptor-ligand interaction and oligomerization state of S1R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003" r="34253" b="53132"/>
          <a:stretch/>
        </p:blipFill>
        <p:spPr>
          <a:xfrm>
            <a:off x="6904100" y="1898690"/>
            <a:ext cx="3073769" cy="273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6580"/>
          <a:stretch/>
        </p:blipFill>
        <p:spPr>
          <a:xfrm rot="10800000">
            <a:off x="2560012" y="1839799"/>
            <a:ext cx="3537433" cy="2748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4794" y="4586450"/>
            <a:ext cx="240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Schmidt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R.,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al. (2016) Nature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5376" y="4586450"/>
            <a:ext cx="3237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Kourrich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(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2016) Trends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Neurosciences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7697" y="4217118"/>
            <a:ext cx="1480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Cytosolic side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3060" y="1791351"/>
            <a:ext cx="16946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ER </a:t>
            </a:r>
            <a:r>
              <a:rPr lang="en-US" b="1" dirty="0" err="1" smtClean="0"/>
              <a:t>lumenal</a:t>
            </a:r>
            <a:r>
              <a:rPr lang="en-US" b="1" dirty="0" smtClean="0"/>
              <a:t> side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5924675" y="2613745"/>
            <a:ext cx="140112" cy="17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83189" y="4256378"/>
            <a:ext cx="414256" cy="20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03"/>
            <a:ext cx="10702159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Agonist vs Antagonist: </a:t>
            </a:r>
            <a:r>
              <a:rPr lang="en-US" b="1" dirty="0" smtClean="0">
                <a:solidFill>
                  <a:schemeClr val="tx1"/>
                </a:solidFill>
              </a:rPr>
              <a:t>Ambiguous </a:t>
            </a:r>
            <a:r>
              <a:rPr lang="en-US" b="1" dirty="0">
                <a:solidFill>
                  <a:schemeClr val="tx1"/>
                </a:solidFill>
              </a:rPr>
              <a:t>definition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49821"/>
            <a:ext cx="10515600" cy="432714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Some S1R ligands appear to be capable of functioning as both agonist and antagonist, depending on which client proteins interact with S1R (</a:t>
            </a:r>
            <a:r>
              <a:rPr lang="en-US" sz="2800" dirty="0" err="1" smtClean="0">
                <a:solidFill>
                  <a:schemeClr val="tx1"/>
                </a:solidFill>
              </a:rPr>
              <a:t>Cobos</a:t>
            </a:r>
            <a:r>
              <a:rPr lang="en-US" sz="2800" dirty="0" smtClean="0">
                <a:solidFill>
                  <a:schemeClr val="tx1"/>
                </a:solidFill>
              </a:rPr>
              <a:t> E., et al., </a:t>
            </a:r>
            <a:r>
              <a:rPr lang="en-US" sz="2800" dirty="0" err="1" smtClean="0">
                <a:solidFill>
                  <a:schemeClr val="tx1"/>
                </a:solidFill>
              </a:rPr>
              <a:t>Curr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Neuropharmacol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  <a:r>
              <a:rPr lang="en-US" sz="2800" dirty="0" smtClean="0">
                <a:solidFill>
                  <a:schemeClr val="tx1"/>
                </a:solidFill>
              </a:rPr>
              <a:t> 2008)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Oligomerization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Discrepancy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agonist prefers monomer/dimer </a:t>
            </a:r>
            <a:r>
              <a:rPr lang="en-US" sz="2000" dirty="0" smtClean="0">
                <a:solidFill>
                  <a:schemeClr val="tx1"/>
                </a:solidFill>
              </a:rPr>
              <a:t>(Ashish K. M. et al., </a:t>
            </a:r>
            <a:r>
              <a:rPr lang="en-US" sz="2000" dirty="0" err="1" smtClean="0">
                <a:solidFill>
                  <a:schemeClr val="tx1"/>
                </a:solidFill>
              </a:rPr>
              <a:t>Biochem</a:t>
            </a:r>
            <a:r>
              <a:rPr lang="en-US" sz="2000" dirty="0" smtClean="0">
                <a:solidFill>
                  <a:schemeClr val="tx1"/>
                </a:solidFill>
              </a:rPr>
              <a:t> J</a:t>
            </a:r>
            <a:r>
              <a:rPr lang="en-US" sz="2000" i="1" dirty="0" smtClean="0">
                <a:solidFill>
                  <a:schemeClr val="tx1"/>
                </a:solidFill>
              </a:rPr>
              <a:t>. </a:t>
            </a:r>
            <a:r>
              <a:rPr lang="en-US" sz="2000" dirty="0" smtClean="0">
                <a:solidFill>
                  <a:schemeClr val="tx1"/>
                </a:solidFill>
              </a:rPr>
              <a:t>2015)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agonist </a:t>
            </a:r>
            <a:r>
              <a:rPr lang="en-US" sz="2000" dirty="0" smtClean="0">
                <a:solidFill>
                  <a:schemeClr val="tx1"/>
                </a:solidFill>
              </a:rPr>
              <a:t>stabilizes </a:t>
            </a:r>
            <a:r>
              <a:rPr lang="en-US" sz="2000" dirty="0">
                <a:solidFill>
                  <a:schemeClr val="tx1"/>
                </a:solidFill>
              </a:rPr>
              <a:t>the high-order oligomeric state, like tetramer (</a:t>
            </a:r>
            <a:r>
              <a:rPr lang="en-US" sz="2000" dirty="0" err="1">
                <a:solidFill>
                  <a:schemeClr val="tx1"/>
                </a:solidFill>
              </a:rPr>
              <a:t>Katarzyna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A. G. </a:t>
            </a:r>
            <a:r>
              <a:rPr lang="en-US" sz="2000" dirty="0">
                <a:solidFill>
                  <a:schemeClr val="tx1"/>
                </a:solidFill>
              </a:rPr>
              <a:t>et al., </a:t>
            </a:r>
            <a:r>
              <a:rPr lang="en-US" sz="2000" dirty="0" smtClean="0">
                <a:solidFill>
                  <a:schemeClr val="tx1"/>
                </a:solidFill>
              </a:rPr>
              <a:t>J </a:t>
            </a:r>
            <a:r>
              <a:rPr lang="en-US" sz="2000" dirty="0" err="1" smtClean="0">
                <a:solidFill>
                  <a:schemeClr val="tx1"/>
                </a:solidFill>
              </a:rPr>
              <a:t>Biol</a:t>
            </a:r>
            <a:r>
              <a:rPr lang="en-US" sz="2000" dirty="0" smtClean="0">
                <a:solidFill>
                  <a:schemeClr val="tx1"/>
                </a:solidFill>
              </a:rPr>
              <a:t> Chem.</a:t>
            </a:r>
            <a:r>
              <a:rPr lang="ro-RO" sz="2000" dirty="0" smtClean="0">
                <a:solidFill>
                  <a:schemeClr val="tx1"/>
                </a:solidFill>
              </a:rPr>
              <a:t> </a:t>
            </a:r>
            <a:r>
              <a:rPr lang="ro-RO" sz="2000" dirty="0">
                <a:solidFill>
                  <a:schemeClr val="tx1"/>
                </a:solidFill>
              </a:rPr>
              <a:t>2014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lvl="2"/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</a:rPr>
              <a:t>Agreement</a:t>
            </a:r>
            <a:r>
              <a:rPr lang="en-US" sz="2400" dirty="0" smtClean="0">
                <a:solidFill>
                  <a:schemeClr val="tx1"/>
                </a:solidFill>
              </a:rPr>
              <a:t>: antagonist promotes the higher-order oligomerization</a:t>
            </a:r>
          </a:p>
        </p:txBody>
      </p:sp>
    </p:spTree>
    <p:extLst>
      <p:ext uri="{BB962C8B-B14F-4D97-AF65-F5344CB8AC3E}">
        <p14:creationId xmlns:p14="http://schemas.microsoft.com/office/powerpoint/2010/main" val="8860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Questions to be addressed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913205"/>
            <a:ext cx="10515600" cy="426375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 Trimer </a:t>
            </a:r>
            <a:r>
              <a:rPr lang="en-US" sz="2800" i="1" dirty="0" smtClean="0">
                <a:solidFill>
                  <a:schemeClr val="tx1"/>
                </a:solidFill>
              </a:rPr>
              <a:t>vs</a:t>
            </a:r>
            <a:r>
              <a:rPr lang="en-US" sz="2800" dirty="0" smtClean="0">
                <a:solidFill>
                  <a:schemeClr val="tx1"/>
                </a:solidFill>
              </a:rPr>
              <a:t> monomer</a:t>
            </a: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 Apo </a:t>
            </a:r>
            <a:r>
              <a:rPr lang="en-US" sz="2800" i="1" dirty="0" smtClean="0">
                <a:solidFill>
                  <a:schemeClr val="tx1"/>
                </a:solidFill>
              </a:rPr>
              <a:t>vs</a:t>
            </a:r>
            <a:r>
              <a:rPr lang="en-US" sz="2800" dirty="0" smtClean="0">
                <a:solidFill>
                  <a:schemeClr val="tx1"/>
                </a:solidFill>
              </a:rPr>
              <a:t> agonist-bound </a:t>
            </a:r>
            <a:r>
              <a:rPr lang="en-US" sz="2800" i="1" dirty="0" smtClean="0">
                <a:solidFill>
                  <a:schemeClr val="tx1"/>
                </a:solidFill>
              </a:rPr>
              <a:t>vs</a:t>
            </a:r>
            <a:r>
              <a:rPr lang="en-US" sz="2800" dirty="0" smtClean="0">
                <a:solidFill>
                  <a:schemeClr val="tx1"/>
                </a:solidFill>
              </a:rPr>
              <a:t> antagonist-bound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Simulation systems: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7467"/>
              </p:ext>
            </p:extLst>
          </p:nvPr>
        </p:nvGraphicFramePr>
        <p:xfrm>
          <a:off x="680545" y="4170106"/>
          <a:ext cx="11056882" cy="18832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910"/>
                <a:gridCol w="901642"/>
                <a:gridCol w="2741726"/>
                <a:gridCol w="2883877"/>
                <a:gridCol w="2747727"/>
              </a:tblGrid>
              <a:tr h="6215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Conditions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apo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PNT</a:t>
                      </a:r>
                      <a:r>
                        <a:rPr lang="en-US" dirty="0" smtClean="0"/>
                        <a:t>-bound</a:t>
                      </a:r>
                    </a:p>
                    <a:p>
                      <a:pPr algn="ctr"/>
                      <a:r>
                        <a:rPr lang="en-US" dirty="0" smtClean="0"/>
                        <a:t>((+)-pentazocine: agonist)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PD</a:t>
                      </a:r>
                      <a:r>
                        <a:rPr lang="en-US" dirty="0" smtClean="0"/>
                        <a:t>-bound</a:t>
                      </a:r>
                    </a:p>
                    <a:p>
                      <a:pPr algn="ctr"/>
                      <a:r>
                        <a:rPr lang="en-US" dirty="0" smtClean="0"/>
                        <a:t>(PD144418: antagonist)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HDL</a:t>
                      </a:r>
                      <a:r>
                        <a:rPr lang="en-US" dirty="0" smtClean="0"/>
                        <a:t>-bound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(haloperidol: antagonist)</a:t>
                      </a:r>
                      <a:endParaRPr lang="en-US" dirty="0"/>
                    </a:p>
                  </a:txBody>
                  <a:tcPr/>
                </a:tc>
              </a:tr>
              <a:tr h="6215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Trimer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6215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Monomer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462" y="4822218"/>
            <a:ext cx="1910080" cy="1231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366" y="5118273"/>
            <a:ext cx="2501403" cy="718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9752" b="12448"/>
          <a:stretch/>
        </p:blipFill>
        <p:spPr>
          <a:xfrm>
            <a:off x="3950476" y="4901593"/>
            <a:ext cx="1664197" cy="11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Summary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159299" cy="445659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r>
              <a:rPr lang="en-US" sz="3200" dirty="0" smtClean="0">
                <a:solidFill>
                  <a:schemeClr val="tx1"/>
                </a:solidFill>
              </a:rPr>
              <a:t> Two important structural regions were identified, </a:t>
            </a:r>
            <a:r>
              <a:rPr lang="en-US" sz="3200" smtClean="0">
                <a:solidFill>
                  <a:schemeClr val="tx1"/>
                </a:solidFill>
              </a:rPr>
              <a:t>whose conformations are </a:t>
            </a:r>
            <a:r>
              <a:rPr lang="en-US" sz="3200" dirty="0" smtClean="0">
                <a:solidFill>
                  <a:schemeClr val="tx1"/>
                </a:solidFill>
              </a:rPr>
              <a:t>affected by different oligomerization states and ligand binding.</a:t>
            </a:r>
          </a:p>
          <a:p>
            <a:pPr>
              <a:buFont typeface="Wingdings" charset="2"/>
              <a:buChar char="ü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3200" dirty="0" smtClean="0">
                <a:solidFill>
                  <a:schemeClr val="tx1"/>
                </a:solidFill>
              </a:rPr>
              <a:t> Conformational changes caused by (+)-pentazocine or haloperidol/PD144418 underlie their ‘</a:t>
            </a:r>
            <a:r>
              <a:rPr lang="en-US" sz="3200" dirty="0" err="1" smtClean="0">
                <a:solidFill>
                  <a:schemeClr val="tx1"/>
                </a:solidFill>
              </a:rPr>
              <a:t>agonism</a:t>
            </a:r>
            <a:r>
              <a:rPr lang="en-US" sz="3200" dirty="0" smtClean="0">
                <a:solidFill>
                  <a:schemeClr val="tx1"/>
                </a:solidFill>
              </a:rPr>
              <a:t>’ or ‘antagonism’.</a:t>
            </a:r>
          </a:p>
          <a:p>
            <a:pPr>
              <a:buFont typeface="Wingdings" charset="2"/>
              <a:buChar char="ü"/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3200" dirty="0" smtClean="0">
                <a:solidFill>
                  <a:schemeClr val="tx1"/>
                </a:solidFill>
              </a:rPr>
              <a:t> Different interaction patterns could be used to predict the pharmacological profile for new ligands and also shed light on the rational design of future drugs.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buFont typeface="Wingdings" charset="2"/>
              <a:buChar char="ü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253" y="2686192"/>
            <a:ext cx="7958344" cy="32908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8255" y="5977024"/>
            <a:ext cx="35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Ode H. et al. (2012) Front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Microbiol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8093" y="513113"/>
            <a:ext cx="5608321" cy="41382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chemeClr val="tx1"/>
                </a:solidFill>
              </a:rPr>
              <a:t>Molecular Dynamics </a:t>
            </a:r>
            <a:r>
              <a:rPr lang="en-US" b="1" i="1" dirty="0" smtClean="0">
                <a:solidFill>
                  <a:schemeClr val="tx1"/>
                </a:solidFill>
              </a:rPr>
              <a:t>(MD) Simulation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 computational </a:t>
            </a:r>
            <a:r>
              <a:rPr lang="en-US" dirty="0">
                <a:solidFill>
                  <a:schemeClr val="tx1"/>
                </a:solidFill>
              </a:rPr>
              <a:t>microscopy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55020619"/>
              </p:ext>
            </p:extLst>
          </p:nvPr>
        </p:nvGraphicFramePr>
        <p:xfrm>
          <a:off x="5542455" y="2932386"/>
          <a:ext cx="5626624" cy="342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3986" y="2501460"/>
            <a:ext cx="6729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Comic Sans MS" charset="0"/>
                <a:ea typeface="Comic Sans MS" charset="0"/>
                <a:cs typeface="Comic Sans MS" charset="0"/>
              </a:rPr>
              <a:t>I’m ready for the new challenge!</a:t>
            </a:r>
            <a:endParaRPr lang="en-US" sz="3200" b="1" i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986" y="388883"/>
            <a:ext cx="105279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Comic Sans MS" charset="0"/>
                <a:ea typeface="Comic Sans MS" charset="0"/>
                <a:cs typeface="Comic Sans MS" charset="0"/>
              </a:rPr>
              <a:t>What am I offering:</a:t>
            </a:r>
          </a:p>
          <a:p>
            <a:endParaRPr lang="en-US" sz="3200" b="1" i="1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smtClean="0"/>
              <a:t>    My passion in computational biology &amp; my expertise in data analysis.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81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Acknowledgements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7956" y="1955410"/>
            <a:ext cx="10192043" cy="4290646"/>
          </a:xfrm>
        </p:spPr>
        <p:txBody>
          <a:bodyPr>
            <a:normAutofit/>
          </a:bodyPr>
          <a:lstStyle/>
          <a:p>
            <a:pPr marL="0" indent="0">
              <a:lnSpc>
                <a:spcPts val="2080"/>
              </a:lnSpc>
              <a:buNone/>
            </a:pPr>
            <a:r>
              <a:rPr lang="en-US" sz="2800" b="1" i="1" dirty="0" err="1" smtClean="0">
                <a:solidFill>
                  <a:schemeClr val="tx1"/>
                </a:solidFill>
              </a:rPr>
              <a:t>Caflisch</a:t>
            </a:r>
            <a:r>
              <a:rPr lang="en-US" sz="2800" b="1" i="1" dirty="0" smtClean="0">
                <a:solidFill>
                  <a:schemeClr val="tx1"/>
                </a:solidFill>
              </a:rPr>
              <a:t> group</a:t>
            </a:r>
          </a:p>
          <a:p>
            <a:pPr marL="0" indent="0">
              <a:lnSpc>
                <a:spcPts val="2080"/>
              </a:lnSpc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Shi group</a:t>
            </a:r>
          </a:p>
          <a:p>
            <a:pPr marL="0" indent="0">
              <a:lnSpc>
                <a:spcPts val="208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ts val="2080"/>
              </a:lnSpc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FKBP project: </a:t>
            </a:r>
            <a:r>
              <a:rPr lang="en-US" sz="2400" dirty="0" smtClean="0">
                <a:solidFill>
                  <a:schemeClr val="tx1"/>
                </a:solidFill>
              </a:rPr>
              <a:t>Peter Hamm, Andreas </a:t>
            </a:r>
            <a:r>
              <a:rPr lang="en-US" sz="2400" dirty="0" err="1" smtClean="0">
                <a:solidFill>
                  <a:schemeClr val="tx1"/>
                </a:solidFill>
              </a:rPr>
              <a:t>Vitalis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lnSpc>
                <a:spcPts val="2080"/>
              </a:lnSpc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lnSpc>
                <a:spcPts val="2080"/>
              </a:lnSpc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CREBBP project: </a:t>
            </a:r>
            <a:r>
              <a:rPr lang="en-US" sz="2400" dirty="0" smtClean="0">
                <a:solidFill>
                  <a:schemeClr val="tx1"/>
                </a:solidFill>
              </a:rPr>
              <a:t>Jing </a:t>
            </a:r>
            <a:r>
              <a:rPr lang="en-US" sz="2400" dirty="0">
                <a:solidFill>
                  <a:schemeClr val="tx1"/>
                </a:solidFill>
              </a:rPr>
              <a:t>Dong, </a:t>
            </a:r>
            <a:r>
              <a:rPr lang="en-US" sz="2400" dirty="0" err="1">
                <a:solidFill>
                  <a:schemeClr val="tx1"/>
                </a:solidFill>
              </a:rPr>
              <a:t>Dimitrios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Spiliotopoulos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Nevado’s</a:t>
            </a:r>
            <a:r>
              <a:rPr lang="en-US" sz="2400" dirty="0" smtClean="0">
                <a:solidFill>
                  <a:schemeClr val="tx1"/>
                </a:solidFill>
              </a:rPr>
              <a:t> group</a:t>
            </a:r>
            <a:r>
              <a:rPr lang="en-US" altLang="zh-CN" sz="2400" dirty="0" smtClean="0">
                <a:solidFill>
                  <a:schemeClr val="tx1"/>
                </a:solidFill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Danzhi</a:t>
            </a:r>
            <a:r>
              <a:rPr lang="en-US" sz="2400" dirty="0">
                <a:solidFill>
                  <a:schemeClr val="tx1"/>
                </a:solidFill>
              </a:rPr>
              <a:t> Huang, </a:t>
            </a:r>
            <a:r>
              <a:rPr lang="en-US" sz="2400" dirty="0" err="1">
                <a:solidFill>
                  <a:schemeClr val="tx1"/>
                </a:solidFill>
              </a:rPr>
              <a:t>Hongtao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Zhao</a:t>
            </a:r>
          </a:p>
          <a:p>
            <a:pPr marL="0" indent="0">
              <a:lnSpc>
                <a:spcPts val="208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ts val="2080"/>
              </a:lnSpc>
              <a:buNone/>
            </a:pPr>
            <a:r>
              <a:rPr lang="en-US" altLang="zh-CN" sz="2400" b="1" dirty="0" smtClean="0">
                <a:solidFill>
                  <a:schemeClr val="tx1"/>
                </a:solidFill>
              </a:rPr>
              <a:t>Sigma 1 project: </a:t>
            </a:r>
            <a:r>
              <a:rPr lang="en-US" altLang="zh-CN" sz="2400" dirty="0" smtClean="0">
                <a:solidFill>
                  <a:schemeClr val="tx1"/>
                </a:solidFill>
              </a:rPr>
              <a:t>Hideaki Yano, Alessandro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Bonifazi</a:t>
            </a:r>
            <a:r>
              <a:rPr lang="en-US" altLang="zh-CN" sz="2400" dirty="0" smtClean="0">
                <a:solidFill>
                  <a:schemeClr val="tx1"/>
                </a:solidFill>
              </a:rPr>
              <a:t>, Andrew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Fant</a:t>
            </a:r>
            <a:endParaRPr lang="zh-CN" alt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55" y="2784652"/>
            <a:ext cx="5564027" cy="1615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How to run a MD simulation</a:t>
            </a:r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9" y="2132519"/>
            <a:ext cx="5246371" cy="2919719"/>
          </a:xfrm>
        </p:spPr>
      </p:pic>
      <p:sp>
        <p:nvSpPr>
          <p:cNvPr id="10" name="TextBox 9"/>
          <p:cNvSpPr txBox="1"/>
          <p:nvPr/>
        </p:nvSpPr>
        <p:spPr>
          <a:xfrm>
            <a:off x="8178579" y="6409641"/>
            <a:ext cx="371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Durrant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JD. (</a:t>
            </a:r>
            <a:r>
              <a:rPr lang="hu-HU" dirty="0" smtClean="0">
                <a:solidFill>
                  <a:schemeClr val="bg2">
                    <a:lumMod val="75000"/>
                  </a:schemeClr>
                </a:solidFill>
              </a:rPr>
              <a:t>2011)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dirty="0">
                <a:solidFill>
                  <a:schemeClr val="bg2">
                    <a:lumMod val="75000"/>
                  </a:schemeClr>
                </a:solidFill>
              </a:rPr>
              <a:t>BMC </a:t>
            </a:r>
            <a:r>
              <a:rPr lang="hu-HU" dirty="0" err="1" smtClean="0">
                <a:solidFill>
                  <a:schemeClr val="bg2">
                    <a:lumMod val="75000"/>
                  </a:schemeClr>
                </a:solidFill>
              </a:rPr>
              <a:t>Biology</a:t>
            </a:r>
            <a:r>
              <a:rPr lang="hu-HU" dirty="0">
                <a:solidFill>
                  <a:schemeClr val="bg2">
                    <a:lumMod val="75000"/>
                  </a:schemeClr>
                </a:solidFill>
              </a:rPr>
              <a:t> 9:71 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8206" y="5585428"/>
            <a:ext cx="17570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Coordinates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50385" y="5565603"/>
            <a:ext cx="16890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smtClean="0"/>
              <a:t>A force field</a:t>
            </a: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78132" y="5822825"/>
            <a:ext cx="490834" cy="4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35507" y="5585428"/>
            <a:ext cx="0" cy="483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0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Applications </a:t>
            </a:r>
            <a:r>
              <a:rPr lang="en-US" b="1" dirty="0">
                <a:solidFill>
                  <a:schemeClr val="tx1"/>
                </a:solidFill>
              </a:rPr>
              <a:t>in </a:t>
            </a:r>
            <a:r>
              <a:rPr lang="en-US" b="1" dirty="0" smtClean="0">
                <a:solidFill>
                  <a:schemeClr val="tx1"/>
                </a:solidFill>
              </a:rPr>
              <a:t>Protein-ligand </a:t>
            </a:r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US" b="1" dirty="0" smtClean="0">
                <a:solidFill>
                  <a:schemeClr val="tx1"/>
                </a:solidFill>
              </a:rPr>
              <a:t>ystems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7159" y="2166929"/>
            <a:ext cx="374077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Wet-lab Methods</a:t>
            </a:r>
            <a:endParaRPr lang="en-US" sz="2200" b="1" dirty="0"/>
          </a:p>
          <a:p>
            <a:r>
              <a:rPr lang="en-US" sz="2200" dirty="0"/>
              <a:t>Measure IC</a:t>
            </a:r>
            <a:r>
              <a:rPr lang="en-US" sz="2200" baseline="-25000" dirty="0"/>
              <a:t>50</a:t>
            </a:r>
            <a:r>
              <a:rPr lang="en-US" sz="2200" dirty="0"/>
              <a:t>, </a:t>
            </a:r>
            <a:r>
              <a:rPr lang="en-US" sz="2200" dirty="0" err="1"/>
              <a:t>K</a:t>
            </a:r>
            <a:r>
              <a:rPr lang="en-US" sz="2200" baseline="-25000" dirty="0" err="1"/>
              <a:t>d</a:t>
            </a:r>
            <a:r>
              <a:rPr lang="en-US" sz="2200" dirty="0"/>
              <a:t>, X-ray c</a:t>
            </a:r>
            <a:r>
              <a:rPr lang="en-US" sz="2200" dirty="0" smtClean="0"/>
              <a:t>rystallography, NMR</a:t>
            </a:r>
            <a:r>
              <a:rPr lang="is-IS" sz="2200" dirty="0" smtClean="0"/>
              <a:t>…</a:t>
            </a:r>
            <a:r>
              <a:rPr lang="en-US" sz="2200" b="1" i="1" dirty="0" smtClean="0"/>
              <a:t> 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6518458" y="4716402"/>
            <a:ext cx="4637222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MD Simulations</a:t>
            </a:r>
          </a:p>
          <a:p>
            <a:r>
              <a:rPr lang="en-US" sz="2200" dirty="0" smtClean="0"/>
              <a:t>Binding/unbinding kinetics/pathways, </a:t>
            </a:r>
          </a:p>
          <a:p>
            <a:r>
              <a:rPr lang="en-US" sz="2200" dirty="0" smtClean="0"/>
              <a:t>free-energy estimation, </a:t>
            </a:r>
          </a:p>
          <a:p>
            <a:r>
              <a:rPr lang="en-US" sz="2200" dirty="0" smtClean="0"/>
              <a:t>alternative binding modes</a:t>
            </a:r>
            <a:r>
              <a:rPr lang="is-IS" sz="2200" dirty="0" smtClean="0"/>
              <a:t>…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5354911" y="3400144"/>
            <a:ext cx="891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VS</a:t>
            </a:r>
            <a:endParaRPr lang="en-US" altLang="zh-CN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62" y="2033081"/>
            <a:ext cx="2933700" cy="238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502" y="3648083"/>
            <a:ext cx="28956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Protein-ligand interaction is highly dynamic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/>
          <a:srcRect b="38220"/>
          <a:stretch/>
        </p:blipFill>
        <p:spPr>
          <a:xfrm>
            <a:off x="5742866" y="2377443"/>
            <a:ext cx="5018918" cy="3320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6394" y="5908431"/>
            <a:ext cx="479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Boehr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D. and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Wright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P. (2008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Science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320, 1429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3961" r="54659"/>
          <a:stretch/>
        </p:blipFill>
        <p:spPr>
          <a:xfrm>
            <a:off x="1992521" y="1997609"/>
            <a:ext cx="2882705" cy="1894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448"/>
          <a:stretch/>
        </p:blipFill>
        <p:spPr>
          <a:xfrm>
            <a:off x="1731498" y="4047253"/>
            <a:ext cx="3404753" cy="2202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004029">
            <a:off x="2231819" y="3599858"/>
            <a:ext cx="2375971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OBSOLETE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948246" y="3742006"/>
            <a:ext cx="703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920110" y="5416061"/>
            <a:ext cx="928468" cy="11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8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II</a:t>
            </a:r>
            <a:r>
              <a:rPr lang="en-US" sz="5400" b="1" dirty="0">
                <a:solidFill>
                  <a:schemeClr val="tx1"/>
                </a:solidFill>
              </a:rPr>
              <a:t>. Protein Structural Memory </a:t>
            </a:r>
            <a:r>
              <a:rPr lang="en-US" sz="5400" b="1" dirty="0" smtClean="0">
                <a:solidFill>
                  <a:schemeClr val="tx1"/>
                </a:solidFill>
              </a:rPr>
              <a:t>Influences Ligand Binding Modes and Unbinding Rates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9575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286603"/>
            <a:ext cx="10528105" cy="145075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FKBP-DMSO complex is a good model for our study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964" y="1986455"/>
            <a:ext cx="5315324" cy="43369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Goal</a:t>
            </a:r>
            <a:endParaRPr lang="zh-CN" altLang="en-US" sz="2400" dirty="0">
              <a:solidFill>
                <a:schemeClr val="tx1"/>
              </a:solidFill>
            </a:endParaRPr>
          </a:p>
          <a:p>
            <a:pPr marL="29260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study how protein conformations might influence the binding/unbinding behaviors of small-molecul</a:t>
            </a:r>
            <a:r>
              <a:rPr lang="en-US" altLang="zh-CN" sz="2400" dirty="0">
                <a:solidFill>
                  <a:schemeClr val="tx1"/>
                </a:solidFill>
              </a:rPr>
              <a:t>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ligands</a:t>
            </a:r>
          </a:p>
          <a:p>
            <a:pPr marL="292608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chemeClr val="tx1"/>
                </a:solidFill>
              </a:rPr>
              <a:t>FKBP</a:t>
            </a:r>
          </a:p>
          <a:p>
            <a:pPr marL="201168" lvl="1" indent="0">
              <a:buNone/>
            </a:pPr>
            <a:r>
              <a:rPr lang="en-US" altLang="zh-CN" sz="2600" b="1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peptidylprolyl</a:t>
            </a:r>
            <a:r>
              <a:rPr lang="en-US" sz="2400" dirty="0">
                <a:solidFill>
                  <a:schemeClr val="tx1"/>
                </a:solidFill>
              </a:rPr>
              <a:t> isomerase (</a:t>
            </a:r>
            <a:r>
              <a:rPr lang="en-US" sz="2400" dirty="0" err="1">
                <a:solidFill>
                  <a:schemeClr val="tx1"/>
                </a:solidFill>
              </a:rPr>
              <a:t>PPIase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dirty="0" smtClean="0">
                <a:solidFill>
                  <a:schemeClr val="tx1"/>
                </a:solidFill>
              </a:rPr>
              <a:t>with </a:t>
            </a:r>
            <a:r>
              <a:rPr lang="en-US" altLang="zh-CN" sz="2600" b="1" dirty="0" smtClean="0">
                <a:solidFill>
                  <a:schemeClr val="tx1"/>
                </a:solidFill>
              </a:rPr>
              <a:t>107</a:t>
            </a:r>
            <a:r>
              <a:rPr lang="en-US" altLang="zh-CN" sz="2600" dirty="0" smtClean="0">
                <a:solidFill>
                  <a:schemeClr val="tx1"/>
                </a:solidFill>
              </a:rPr>
              <a:t> residues</a:t>
            </a:r>
          </a:p>
          <a:p>
            <a:pPr lvl="1">
              <a:buFont typeface="Arial" charset="0"/>
              <a:buChar char="•"/>
            </a:pPr>
            <a:endParaRPr lang="en-US" altLang="zh-CN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chemeClr val="tx1"/>
                </a:solidFill>
              </a:rPr>
              <a:t>DMSO</a:t>
            </a:r>
            <a:endParaRPr lang="zh-CN" altLang="en-US" sz="2800" b="1" dirty="0" smtClean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>
                <a:solidFill>
                  <a:schemeClr val="tx1"/>
                </a:solidFill>
              </a:rPr>
              <a:t>small and weak binder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Short unbinding time (~ </a:t>
            </a:r>
            <a:r>
              <a:rPr lang="en-US" sz="2400" b="1" dirty="0">
                <a:solidFill>
                  <a:schemeClr val="tx1"/>
                </a:solidFill>
              </a:rPr>
              <a:t>4</a:t>
            </a:r>
            <a:r>
              <a:rPr lang="en-US" sz="2400" dirty="0">
                <a:solidFill>
                  <a:schemeClr val="tx1"/>
                </a:solidFill>
              </a:rPr>
              <a:t> ns at 310 K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9795" y="5738674"/>
            <a:ext cx="5569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Huang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D.,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Caflisch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2011)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PLoS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Comput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Biol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7(2):e1002002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Huang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D.,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Caflisch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(2011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ChemMedChem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6(9):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1578–1580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52" y="1986455"/>
            <a:ext cx="4543852" cy="368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09186" y="3605048"/>
            <a:ext cx="66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Trp59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485586" y="3084786"/>
            <a:ext cx="65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Tyr82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60755" y="2551791"/>
            <a:ext cx="59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Ile56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20970" y="3672435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DMSO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15588</TotalTime>
  <Words>1701</Words>
  <Application>Microsoft Macintosh PowerPoint</Application>
  <PresentationFormat>Widescreen</PresentationFormat>
  <Paragraphs>305</Paragraphs>
  <Slides>41</Slides>
  <Notes>30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Calibri</vt:lpstr>
      <vt:lpstr>Calibri Light</vt:lpstr>
      <vt:lpstr>Comic Sans MS</vt:lpstr>
      <vt:lpstr>Mangal</vt:lpstr>
      <vt:lpstr>Symbol</vt:lpstr>
      <vt:lpstr>Wingdings</vt:lpstr>
      <vt:lpstr>宋体</vt:lpstr>
      <vt:lpstr>Arial</vt:lpstr>
      <vt:lpstr>Retrospect</vt:lpstr>
      <vt:lpstr>Visio.Drawing.11</vt:lpstr>
      <vt:lpstr>Molecular Dynamics Simulations of Protein-ligand Complex Systems and Applications to Drug Design</vt:lpstr>
      <vt:lpstr>Overview</vt:lpstr>
      <vt:lpstr>PowerPoint Presentation</vt:lpstr>
      <vt:lpstr>PowerPoint Presentation</vt:lpstr>
      <vt:lpstr>How to run a MD simulation?</vt:lpstr>
      <vt:lpstr>Applications in Protein-ligand systems </vt:lpstr>
      <vt:lpstr>Protein-ligand interaction is highly dynamic</vt:lpstr>
      <vt:lpstr>II. Protein Structural Memory Influences Ligand Binding Modes and Unbinding Rates </vt:lpstr>
      <vt:lpstr>FKBP-DMSO complex is a good model for our study</vt:lpstr>
      <vt:lpstr>Two protein states were prepared and studied</vt:lpstr>
      <vt:lpstr>Unbinding constant is affected by different states</vt:lpstr>
      <vt:lpstr>Free-energy surface change of ligand binding</vt:lpstr>
      <vt:lpstr>Global conformational change upon unbinding</vt:lpstr>
      <vt:lpstr>Local conformational change</vt:lpstr>
      <vt:lpstr>Water response is coupled with protein</vt:lpstr>
      <vt:lpstr>Water Response Movie</vt:lpstr>
      <vt:lpstr>Conclusions</vt:lpstr>
      <vt:lpstr>III. Discovery of CREBBP Bromodomain Inhibitors by High-throughput Docking and Hit Optimization Guided by Molecular Dynamics</vt:lpstr>
      <vt:lpstr>Bromodomain is important in epigenetics</vt:lpstr>
      <vt:lpstr>Bromodomain: Kac reader</vt:lpstr>
      <vt:lpstr>CREBBP bromodomain is implicated in cancers</vt:lpstr>
      <vt:lpstr>Structure-based approach was used</vt:lpstr>
      <vt:lpstr>Fragment-based procedure</vt:lpstr>
      <vt:lpstr>Two hits identified:  4-acyl pyrrole &amp; acyl-benzene</vt:lpstr>
      <vt:lpstr>More similar compounds were identified by substructure search</vt:lpstr>
      <vt:lpstr>Initial hit was selected for optimization</vt:lpstr>
      <vt:lpstr>MD simulations showed the hint for optimization</vt:lpstr>
      <vt:lpstr>Compound 8 has a better affinity</vt:lpstr>
      <vt:lpstr>Improved stability of compound 8 in MD</vt:lpstr>
      <vt:lpstr>Computational approach was applied to prioritize the derivatives</vt:lpstr>
      <vt:lpstr>MD-aided selection: One example</vt:lpstr>
      <vt:lpstr>Selectivity and cellular activity was tested</vt:lpstr>
      <vt:lpstr>Summary</vt:lpstr>
      <vt:lpstr>IV. Structural and Pharmacological Profiling Study of Sigma 1 Receptor by Molecular Dynamics</vt:lpstr>
      <vt:lpstr>S1R – a unique membrane protein</vt:lpstr>
      <vt:lpstr>Crystal structure of S1R lays the foundation for our study</vt:lpstr>
      <vt:lpstr>Agonist vs Antagonist: Ambiguous definition</vt:lpstr>
      <vt:lpstr>Questions to be addressed</vt:lpstr>
      <vt:lpstr>Summary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structural memory influences ligand binding modes and unbinding rates</dc:title>
  <dc:creator>徐旻</dc:creator>
  <cp:lastModifiedBy>徐旻</cp:lastModifiedBy>
  <cp:revision>416</cp:revision>
  <dcterms:created xsi:type="dcterms:W3CDTF">2015-10-13T11:13:03Z</dcterms:created>
  <dcterms:modified xsi:type="dcterms:W3CDTF">2017-08-18T12:48:24Z</dcterms:modified>
</cp:coreProperties>
</file>