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33"/>
    <p:restoredTop sz="94712"/>
  </p:normalViewPr>
  <p:slideViewPr>
    <p:cSldViewPr snapToGrid="0" snapToObjects="1">
      <p:cViewPr varScale="1">
        <p:scale>
          <a:sx n="101" d="100"/>
          <a:sy n="101" d="100"/>
        </p:scale>
        <p:origin x="20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7E8F1-022D-894F-A72A-04DE70AC1DC8}" type="datetimeFigureOut">
              <a:rPr lang="en-US" smtClean="0"/>
              <a:t>8/16/17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963A7-79AA-0F49-8640-DEAD44ACF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3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6E38-1723-A149-B9AA-4C72AC5599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04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6E38-1723-A149-B9AA-4C72AC5599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85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6E38-1723-A149-B9AA-4C72AC5599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1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6E38-1723-A149-B9AA-4C72AC5599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90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31EF-1188-0B48-8520-8E0BD2BCB487}" type="datetimeFigureOut">
              <a:rPr lang="en-US" smtClean="0"/>
              <a:t>8/16/17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CEBCF-159A-2940-BD96-747B140CC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31EF-1188-0B48-8520-8E0BD2BCB487}" type="datetimeFigureOut">
              <a:rPr lang="en-US" smtClean="0"/>
              <a:t>8/16/17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CEBCF-159A-2940-BD96-747B140CC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9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31EF-1188-0B48-8520-8E0BD2BCB487}" type="datetimeFigureOut">
              <a:rPr lang="en-US" smtClean="0"/>
              <a:t>8/16/17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CEBCF-159A-2940-BD96-747B140CC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38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7" name="Shape 12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hape 1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32614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31EF-1188-0B48-8520-8E0BD2BCB487}" type="datetimeFigureOut">
              <a:rPr lang="en-US" smtClean="0"/>
              <a:t>8/16/17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CEBCF-159A-2940-BD96-747B140CC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1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31EF-1188-0B48-8520-8E0BD2BCB487}" type="datetimeFigureOut">
              <a:rPr lang="en-US" smtClean="0"/>
              <a:t>8/16/17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CEBCF-159A-2940-BD96-747B140CC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01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31EF-1188-0B48-8520-8E0BD2BCB487}" type="datetimeFigureOut">
              <a:rPr lang="en-US" smtClean="0"/>
              <a:t>8/16/17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CEBCF-159A-2940-BD96-747B140CC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0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31EF-1188-0B48-8520-8E0BD2BCB487}" type="datetimeFigureOut">
              <a:rPr lang="en-US" smtClean="0"/>
              <a:t>8/16/17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CEBCF-159A-2940-BD96-747B140CC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6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31EF-1188-0B48-8520-8E0BD2BCB487}" type="datetimeFigureOut">
              <a:rPr lang="en-US" smtClean="0"/>
              <a:t>8/16/17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CEBCF-159A-2940-BD96-747B140CC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31EF-1188-0B48-8520-8E0BD2BCB487}" type="datetimeFigureOut">
              <a:rPr lang="en-US" smtClean="0"/>
              <a:t>8/16/17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CEBCF-159A-2940-BD96-747B140CC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2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31EF-1188-0B48-8520-8E0BD2BCB487}" type="datetimeFigureOut">
              <a:rPr lang="en-US" smtClean="0"/>
              <a:t>8/16/17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CEBCF-159A-2940-BD96-747B140CC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6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31EF-1188-0B48-8520-8E0BD2BCB487}" type="datetimeFigureOut">
              <a:rPr lang="en-US" smtClean="0"/>
              <a:t>8/16/17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CEBCF-159A-2940-BD96-747B140CC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8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31EF-1188-0B48-8520-8E0BD2BCB487}" type="datetimeFigureOut">
              <a:rPr lang="en-US" smtClean="0"/>
              <a:t>8/16/17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EBCF-159A-2940-BD96-747B140CC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5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4200"/>
              </a:spcBef>
              <a:defRPr sz="6400"/>
            </a:lvl1pPr>
          </a:lstStyle>
          <a:p>
            <a:r>
              <a:rPr lang="en-US" sz="3200" dirty="0" smtClean="0"/>
              <a:t>Enrichment of essential genes </a:t>
            </a:r>
            <a:br>
              <a:rPr lang="en-US" sz="3200" dirty="0" smtClean="0"/>
            </a:br>
            <a:r>
              <a:rPr lang="en-US" sz="3200" dirty="0" smtClean="0"/>
              <a:t>amongst pseudogene parent genes.</a:t>
            </a:r>
            <a:endParaRPr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9968" y="1533575"/>
            <a:ext cx="5742517" cy="36616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80" y="1690688"/>
            <a:ext cx="7427912" cy="37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0210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/>
          </p:cNvSpPr>
          <p:nvPr>
            <p:ph type="title"/>
          </p:nvPr>
        </p:nvSpPr>
        <p:spPr>
          <a:xfrm>
            <a:off x="838200" y="405324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4200"/>
              </a:spcBef>
              <a:defRPr sz="6400"/>
            </a:lvl1pPr>
          </a:lstStyle>
          <a:p>
            <a:r>
              <a:rPr lang="en-US" sz="3200" dirty="0" smtClean="0"/>
              <a:t>Essential gene enrichment amongst parent genes (unique)</a:t>
            </a:r>
            <a:endParaRPr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025832" y="2005909"/>
          <a:ext cx="4645152" cy="15827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92111"/>
                <a:gridCol w="1218636"/>
                <a:gridCol w="1634405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Duplicated Pseudogenes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Essential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Nonessential</a:t>
                      </a:r>
                      <a:endParaRPr lang="en-US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Parent 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467</a:t>
                      </a:r>
                      <a:endParaRPr lang="en-US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</a:t>
                      </a:r>
                      <a:r>
                        <a:rPr lang="en-US" baseline="0" dirty="0" smtClean="0"/>
                        <a:t>-parent 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2,780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4,214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6025832" y="4509964"/>
          <a:ext cx="4645152" cy="15827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92111"/>
                <a:gridCol w="1218636"/>
                <a:gridCol w="1634405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Processed Pseudogenes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Essential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Nonessential</a:t>
                      </a:r>
                      <a:endParaRPr lang="en-US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Parent 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1,521</a:t>
                      </a:r>
                      <a:endParaRPr lang="en-US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</a:t>
                      </a:r>
                      <a:r>
                        <a:rPr lang="en-US" baseline="0" dirty="0" smtClean="0"/>
                        <a:t>-parent 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1,683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3,160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288901" y="3361827"/>
          <a:ext cx="4645152" cy="141393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92111"/>
                <a:gridCol w="1218636"/>
                <a:gridCol w="1634405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 Pseudogenes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Essential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Nonessential</a:t>
                      </a:r>
                      <a:endParaRPr lang="en-US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Parent 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1,653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1,748</a:t>
                      </a:r>
                      <a:endParaRPr lang="en-US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</a:t>
                      </a:r>
                      <a:r>
                        <a:rPr lang="en-US" baseline="0" dirty="0" smtClean="0"/>
                        <a:t>-parent 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2,933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7272760" y="3588611"/>
            <a:ext cx="21512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Odds ratio</a:t>
            </a:r>
            <a:r>
              <a:rPr lang="nb-NO" dirty="0"/>
              <a:t>: </a:t>
            </a:r>
            <a:r>
              <a:rPr lang="nb-NO" dirty="0" smtClean="0"/>
              <a:t>1.402221</a:t>
            </a:r>
          </a:p>
          <a:p>
            <a:r>
              <a:rPr lang="nb-NO" dirty="0" smtClean="0"/>
              <a:t>P </a:t>
            </a:r>
            <a:r>
              <a:rPr lang="nb-NO" dirty="0" err="1" smtClean="0"/>
              <a:t>value</a:t>
            </a:r>
            <a:r>
              <a:rPr lang="nb-NO" dirty="0"/>
              <a:t>: </a:t>
            </a:r>
            <a:r>
              <a:rPr lang="nb-NO" dirty="0" smtClean="0"/>
              <a:t>2 x 10</a:t>
            </a:r>
            <a:r>
              <a:rPr lang="nb-NO" baseline="30000" dirty="0" smtClean="0"/>
              <a:t>-6</a:t>
            </a:r>
            <a:endParaRPr lang="en-US" baseline="30000" dirty="0"/>
          </a:p>
        </p:txBody>
      </p:sp>
      <p:sp>
        <p:nvSpPr>
          <p:cNvPr id="13" name="Rectangle 12"/>
          <p:cNvSpPr/>
          <p:nvPr/>
        </p:nvSpPr>
        <p:spPr>
          <a:xfrm>
            <a:off x="7272759" y="6044522"/>
            <a:ext cx="21512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Odds ratio</a:t>
            </a:r>
            <a:r>
              <a:rPr lang="nb-NO" dirty="0"/>
              <a:t>: </a:t>
            </a:r>
            <a:r>
              <a:rPr lang="nb-NO" dirty="0" smtClean="0"/>
              <a:t>1.887475</a:t>
            </a:r>
          </a:p>
          <a:p>
            <a:r>
              <a:rPr lang="nb-NO" dirty="0" smtClean="0"/>
              <a:t>P </a:t>
            </a:r>
            <a:r>
              <a:rPr lang="nb-NO" dirty="0" err="1" smtClean="0"/>
              <a:t>value</a:t>
            </a:r>
            <a:r>
              <a:rPr lang="nb-NO" dirty="0" smtClean="0"/>
              <a:t>: 1.3 x 10</a:t>
            </a:r>
            <a:r>
              <a:rPr lang="nb-NO" baseline="30000" dirty="0" smtClean="0"/>
              <a:t>-41</a:t>
            </a:r>
            <a:endParaRPr lang="en-US" baseline="30000" dirty="0"/>
          </a:p>
        </p:txBody>
      </p:sp>
      <p:sp>
        <p:nvSpPr>
          <p:cNvPr id="15" name="Rectangle 14"/>
          <p:cNvSpPr/>
          <p:nvPr/>
        </p:nvSpPr>
        <p:spPr>
          <a:xfrm>
            <a:off x="1535829" y="4775760"/>
            <a:ext cx="21512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Odds ratio</a:t>
            </a:r>
            <a:r>
              <a:rPr lang="nb-NO" dirty="0"/>
              <a:t>: </a:t>
            </a:r>
            <a:r>
              <a:rPr lang="nb-NO" dirty="0" smtClean="0"/>
              <a:t>1.779088</a:t>
            </a:r>
          </a:p>
          <a:p>
            <a:r>
              <a:rPr lang="nb-NO" dirty="0" smtClean="0"/>
              <a:t>P </a:t>
            </a:r>
            <a:r>
              <a:rPr lang="nb-NO" dirty="0" err="1" smtClean="0"/>
              <a:t>value</a:t>
            </a:r>
            <a:r>
              <a:rPr lang="nb-NO" dirty="0" smtClean="0"/>
              <a:t>: 1.9 x 10</a:t>
            </a:r>
            <a:r>
              <a:rPr lang="nb-NO" baseline="30000" dirty="0" smtClean="0"/>
              <a:t>-35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5870195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/>
          </p:cNvSpPr>
          <p:nvPr>
            <p:ph type="title"/>
          </p:nvPr>
        </p:nvSpPr>
        <p:spPr>
          <a:xfrm>
            <a:off x="838200" y="405324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4200"/>
              </a:spcBef>
              <a:defRPr sz="6400"/>
            </a:lvl1pPr>
          </a:lstStyle>
          <a:p>
            <a:r>
              <a:rPr lang="en-US" sz="3200" dirty="0"/>
              <a:t>Essential gene enrichment amongst parent genes </a:t>
            </a:r>
            <a:r>
              <a:rPr lang="en-US" sz="3200" dirty="0" smtClean="0"/>
              <a:t>(abundance)</a:t>
            </a:r>
            <a:endParaRPr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46824" y="3344285"/>
          <a:ext cx="4645152" cy="111139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92111"/>
                <a:gridCol w="1218636"/>
                <a:gridCol w="1634405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Duplicated Pseudogenes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Essential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Nonessential</a:t>
                      </a:r>
                      <a:endParaRPr lang="en-US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Parent 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1,937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1,891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246824" y="4577279"/>
          <a:ext cx="4645152" cy="111139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92111"/>
                <a:gridCol w="1218636"/>
                <a:gridCol w="163440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Processed Pseudogenes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Essential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Nonessential</a:t>
                      </a:r>
                      <a:endParaRPr lang="en-US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Parent 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50,244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16,685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262128" y="5810273"/>
          <a:ext cx="4645152" cy="94262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92111"/>
                <a:gridCol w="1218636"/>
                <a:gridCol w="1634405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 Pseudogenes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Essential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Nonessential</a:t>
                      </a:r>
                      <a:endParaRPr lang="en-US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Parent 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52,181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18,576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246824" y="2042691"/>
          <a:ext cx="4645152" cy="111139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92111"/>
                <a:gridCol w="1218636"/>
                <a:gridCol w="1634405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Annotated</a:t>
                      </a:r>
                      <a:r>
                        <a:rPr lang="en-US" baseline="0" dirty="0" smtClean="0"/>
                        <a:t> 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Essential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Nonessential</a:t>
                      </a:r>
                      <a:endParaRPr lang="en-US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Parent 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800" kern="1200" dirty="0" smtClean="0"/>
                        <a:t>3,212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800" kern="1200" dirty="0" smtClean="0"/>
                        <a:t>4,681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27904" y="2157984"/>
            <a:ext cx="6025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Null hypothesis: </a:t>
            </a:r>
          </a:p>
          <a:p>
            <a:r>
              <a:rPr lang="en-US" dirty="0" smtClean="0"/>
              <a:t>	P(essential) = 3,212/7,893 = </a:t>
            </a:r>
            <a:r>
              <a:rPr lang="hr-HR" dirty="0" smtClean="0"/>
              <a:t>0.407</a:t>
            </a:r>
            <a:endParaRPr lang="en-US" dirty="0" smtClean="0"/>
          </a:p>
          <a:p>
            <a:r>
              <a:rPr lang="en-US" dirty="0" smtClean="0"/>
              <a:t>	P(nonessential) = 4,681/7,893 = </a:t>
            </a:r>
            <a:r>
              <a:rPr lang="is-IS" dirty="0" smtClean="0"/>
              <a:t>0.593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66944" y="3767328"/>
            <a:ext cx="19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P-value: &lt; 1 x 10</a:t>
            </a:r>
            <a:r>
              <a:rPr lang="en-US" baseline="30000" dirty="0" smtClean="0"/>
              <a:t>-10</a:t>
            </a:r>
            <a:endParaRPr lang="en-US" baseline="30000" dirty="0"/>
          </a:p>
        </p:txBody>
      </p:sp>
      <p:sp>
        <p:nvSpPr>
          <p:cNvPr id="15" name="TextBox 14"/>
          <p:cNvSpPr txBox="1"/>
          <p:nvPr/>
        </p:nvSpPr>
        <p:spPr>
          <a:xfrm>
            <a:off x="5327904" y="4822674"/>
            <a:ext cx="19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P-value</a:t>
            </a:r>
            <a:r>
              <a:rPr lang="en-US" smtClean="0"/>
              <a:t>: &lt; </a:t>
            </a:r>
            <a:r>
              <a:rPr lang="en-US" dirty="0" smtClean="0"/>
              <a:t>1 x 10</a:t>
            </a:r>
            <a:r>
              <a:rPr lang="en-US" baseline="30000" dirty="0" smtClean="0"/>
              <a:t>-10</a:t>
            </a:r>
            <a:endParaRPr lang="en-US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5327904" y="5988435"/>
            <a:ext cx="19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P-value</a:t>
            </a:r>
            <a:r>
              <a:rPr lang="en-US" smtClean="0"/>
              <a:t>: &lt; </a:t>
            </a:r>
            <a:r>
              <a:rPr lang="en-US" dirty="0" smtClean="0"/>
              <a:t>1 x 10</a:t>
            </a:r>
            <a:r>
              <a:rPr lang="en-US" baseline="30000" dirty="0" smtClean="0"/>
              <a:t>-10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6294203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021651"/>
              </p:ext>
            </p:extLst>
          </p:nvPr>
        </p:nvGraphicFramePr>
        <p:xfrm>
          <a:off x="6206165" y="2329433"/>
          <a:ext cx="5134935" cy="1812153"/>
        </p:xfrm>
        <a:graphic>
          <a:graphicData uri="http://schemas.openxmlformats.org/drawingml/2006/table">
            <a:tbl>
              <a:tblPr/>
              <a:tblGrid>
                <a:gridCol w="1012542"/>
                <a:gridCol w="1007629"/>
                <a:gridCol w="1175231"/>
                <a:gridCol w="1322747"/>
                <a:gridCol w="616786"/>
              </a:tblGrid>
              <a:tr h="54593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Lower Quantile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Upper Quantile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Essential Genes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Nonessential Genes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Total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C0BF"/>
                    </a:solidFill>
                  </a:tcPr>
                </a:tc>
              </a:tr>
              <a:tr h="316554">
                <a:tc>
                  <a:txBody>
                    <a:bodyPr/>
                    <a:lstStyle/>
                    <a:p>
                      <a:pPr algn="ctr"/>
                      <a:r>
                        <a:rPr lang="nb-NO" sz="1500" dirty="0" smtClean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0.0</a:t>
                      </a:r>
                      <a:endParaRPr lang="nb-NO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0.6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438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1470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3525</a:t>
                      </a:r>
                      <a:endParaRPr lang="is-I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54">
                <a:tc>
                  <a:txBody>
                    <a:bodyPr/>
                    <a:lstStyle/>
                    <a:p>
                      <a:pPr algn="ctr"/>
                      <a:r>
                        <a:rPr lang="nb-NO" sz="1500" dirty="0" smtClean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0.6</a:t>
                      </a:r>
                      <a:endParaRPr lang="nb-NO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0.7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1254</a:t>
                      </a:r>
                      <a:endParaRPr lang="is-I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3224</a:t>
                      </a:r>
                      <a:endParaRPr lang="is-I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8195</a:t>
                      </a:r>
                      <a:endParaRPr lang="is-I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54"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0.7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0.8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703</a:t>
                      </a:r>
                      <a:endParaRPr lang="en-U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694</a:t>
                      </a:r>
                      <a:endParaRPr lang="cs-CZ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2849</a:t>
                      </a:r>
                      <a:endParaRPr lang="cs-CZ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54">
                <a:tc>
                  <a:txBody>
                    <a:bodyPr/>
                    <a:lstStyle/>
                    <a:p>
                      <a:pPr algn="ctr"/>
                      <a:r>
                        <a:rPr lang="nb-NO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0.8</a:t>
                      </a:r>
                      <a:endParaRPr lang="nb-NO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0.9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618</a:t>
                      </a:r>
                      <a:endParaRPr lang="fi-FI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427</a:t>
                      </a:r>
                      <a:endParaRPr lang="is-I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2246</a:t>
                      </a:r>
                      <a:endParaRPr lang="is-I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391226"/>
              </p:ext>
            </p:extLst>
          </p:nvPr>
        </p:nvGraphicFramePr>
        <p:xfrm>
          <a:off x="556429" y="1696326"/>
          <a:ext cx="5134935" cy="3078369"/>
        </p:xfrm>
        <a:graphic>
          <a:graphicData uri="http://schemas.openxmlformats.org/drawingml/2006/table">
            <a:tbl>
              <a:tblPr/>
              <a:tblGrid>
                <a:gridCol w="1012542"/>
                <a:gridCol w="1007629"/>
                <a:gridCol w="1175231"/>
                <a:gridCol w="1322747"/>
                <a:gridCol w="616786"/>
              </a:tblGrid>
              <a:tr h="54593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Lower Quantile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Upper Quantile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Essential Genes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Nonessential Genes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Total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C0BF"/>
                    </a:solidFill>
                  </a:tcPr>
                </a:tc>
              </a:tr>
              <a:tr h="316554">
                <a:tc>
                  <a:txBody>
                    <a:bodyPr/>
                    <a:lstStyle/>
                    <a:p>
                      <a:pPr algn="ctr"/>
                      <a:r>
                        <a:rPr lang="nb-NO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0.1</a:t>
                      </a:r>
                      <a:endParaRPr lang="nb-NO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0.2</a:t>
                      </a:r>
                      <a:endParaRPr lang="nb-NO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438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1470</a:t>
                      </a:r>
                      <a:endParaRPr lang="en-U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3525</a:t>
                      </a:r>
                      <a:endParaRPr lang="is-I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54"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0.2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0.3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438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1470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3525</a:t>
                      </a:r>
                      <a:endParaRPr lang="is-I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54"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0.3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0.4</a:t>
                      </a:r>
                      <a:endParaRPr lang="nb-NO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438</a:t>
                      </a:r>
                      <a:endParaRPr lang="en-U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1470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3525</a:t>
                      </a:r>
                      <a:endParaRPr lang="is-I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54"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0.4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0.5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438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1470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3525</a:t>
                      </a:r>
                      <a:endParaRPr lang="is-I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54">
                <a:tc>
                  <a:txBody>
                    <a:bodyPr/>
                    <a:lstStyle/>
                    <a:p>
                      <a:pPr algn="ctr"/>
                      <a:r>
                        <a:rPr lang="nb-NO" sz="1500" smtClean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0.5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0.6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438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1470</a:t>
                      </a:r>
                      <a:endParaRPr lang="en-U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3525</a:t>
                      </a:r>
                      <a:endParaRPr lang="is-I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54">
                <a:tc>
                  <a:txBody>
                    <a:bodyPr/>
                    <a:lstStyle/>
                    <a:p>
                      <a:pPr algn="ctr"/>
                      <a:r>
                        <a:rPr lang="nb-NO" sz="1500" dirty="0" smtClean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0.6</a:t>
                      </a:r>
                      <a:endParaRPr lang="nb-NO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0.7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1254</a:t>
                      </a:r>
                      <a:endParaRPr lang="is-I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3224</a:t>
                      </a:r>
                      <a:endParaRPr lang="is-I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8195</a:t>
                      </a:r>
                      <a:endParaRPr lang="is-I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54"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0.7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0.8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703</a:t>
                      </a:r>
                      <a:endParaRPr lang="en-U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694</a:t>
                      </a:r>
                      <a:endParaRPr lang="cs-CZ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2849</a:t>
                      </a:r>
                      <a:endParaRPr lang="cs-CZ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54">
                <a:tc>
                  <a:txBody>
                    <a:bodyPr/>
                    <a:lstStyle/>
                    <a:p>
                      <a:pPr algn="ctr"/>
                      <a:r>
                        <a:rPr lang="nb-NO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0.8</a:t>
                      </a:r>
                      <a:endParaRPr lang="nb-NO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0.9</a:t>
                      </a:r>
                      <a:endParaRPr lang="nb-NO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618</a:t>
                      </a:r>
                      <a:endParaRPr lang="fi-FI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427</a:t>
                      </a:r>
                      <a:endParaRPr lang="is-IS" sz="150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dirty="0">
                          <a:solidFill>
                            <a:srgbClr val="000000"/>
                          </a:solidFill>
                          <a:effectLst/>
                          <a:latin typeface="Helvetica" charset="0"/>
                        </a:rPr>
                        <a:t>2246</a:t>
                      </a:r>
                      <a:endParaRPr lang="is-IS" sz="1500" dirty="0">
                        <a:effectLst/>
                      </a:endParaRPr>
                    </a:p>
                  </a:txBody>
                  <a:tcPr marL="43436" marR="43436" marT="43436" marB="434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16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3" t="12398" r="6535" b="10409"/>
          <a:stretch/>
        </p:blipFill>
        <p:spPr>
          <a:xfrm>
            <a:off x="1391512" y="39929"/>
            <a:ext cx="9400675" cy="6818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30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223</Words>
  <Application>Microsoft Macintosh PowerPoint</Application>
  <PresentationFormat>Widescreen</PresentationFormat>
  <Paragraphs>140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Helvetica</vt:lpstr>
      <vt:lpstr>Arial</vt:lpstr>
      <vt:lpstr>Office Theme</vt:lpstr>
      <vt:lpstr>Enrichment of essential genes  amongst pseudogene parent genes.</vt:lpstr>
      <vt:lpstr>Essential gene enrichment amongst parent genes (unique)</vt:lpstr>
      <vt:lpstr>Essential gene enrichment amongst parent genes (abundance)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Muir, Paul</dc:creator>
  <cp:lastModifiedBy>Muir, Paul</cp:lastModifiedBy>
  <cp:revision>4</cp:revision>
  <dcterms:created xsi:type="dcterms:W3CDTF">2017-08-16T18:27:02Z</dcterms:created>
  <dcterms:modified xsi:type="dcterms:W3CDTF">2017-08-16T18:29:36Z</dcterms:modified>
</cp:coreProperties>
</file>