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3" type="body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4" type="body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b="40783" l="0" r="0" t="-222"/>
          <a:stretch/>
        </p:blipFill>
        <p:spPr>
          <a:xfrm>
            <a:off x="152402" y="2719135"/>
            <a:ext cx="6701590" cy="398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 rotWithShape="1">
          <a:blip r:embed="rId4">
            <a:alphaModFix/>
          </a:blip>
          <a:srcRect b="0" l="0" r="0" t="61236"/>
          <a:stretch/>
        </p:blipFill>
        <p:spPr>
          <a:xfrm rot="5400000">
            <a:off x="7542656" y="2052248"/>
            <a:ext cx="6701590" cy="259709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>
            <p:ph type="ctrTitle"/>
          </p:nvPr>
        </p:nvSpPr>
        <p:spPr>
          <a:xfrm>
            <a:off x="1524000" y="78547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Evolutionarily Conserved Principles Predict 3D Chromatin Organization</a:t>
            </a:r>
          </a:p>
        </p:txBody>
      </p:sp>
      <p:sp>
        <p:nvSpPr>
          <p:cNvPr id="87" name="Shape 87"/>
          <p:cNvSpPr txBox="1"/>
          <p:nvPr>
            <p:ph idx="1" type="subTitle"/>
          </p:nvPr>
        </p:nvSpPr>
        <p:spPr>
          <a:xfrm>
            <a:off x="2281989" y="3529848"/>
            <a:ext cx="7812505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 Rowley, Michael Nichols, Xiaowen Lyu, Masami Ando-Kuri, Sarahi Rivera, Karen Hermetz, Ping Wang, Yijun Ruan, and Victor Corces 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Emory logo" id="88" name="Shape 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575" y="324015"/>
            <a:ext cx="1432592" cy="1432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/>
        </p:nvSpPr>
        <p:spPr>
          <a:xfrm>
            <a:off x="0" y="-290709"/>
            <a:ext cx="11883444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Compartments are Small Features Found in Human Cells</a:t>
            </a: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32421" y="1298646"/>
            <a:ext cx="2359855" cy="201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55352" y="4010521"/>
            <a:ext cx="3157796" cy="30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516" y="606310"/>
            <a:ext cx="10752897" cy="613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1010653" y="854241"/>
            <a:ext cx="300788" cy="38501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7443536" y="681789"/>
            <a:ext cx="300788" cy="38501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308556" y="-290708"/>
            <a:ext cx="11883444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Compartmental Domains Exist in Human Cells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633" y="709893"/>
            <a:ext cx="10496206" cy="7669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38446"/>
            <a:ext cx="8338778" cy="414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4">
            <a:alphaModFix/>
          </a:blip>
          <a:srcRect b="0" l="24050" r="0" t="0"/>
          <a:stretch/>
        </p:blipFill>
        <p:spPr>
          <a:xfrm>
            <a:off x="8867274" y="2430380"/>
            <a:ext cx="3224891" cy="375385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802577" y="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Domains Can Vary Between Cell Types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/>
        </p:nvSpPr>
        <p:spPr>
          <a:xfrm>
            <a:off x="754450" y="-26469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Hi-C Predictions in Human Cells - CTCF</a:t>
            </a: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b="50925" l="0" r="48555" t="0"/>
          <a:stretch/>
        </p:blipFill>
        <p:spPr>
          <a:xfrm>
            <a:off x="1576137" y="803177"/>
            <a:ext cx="8518358" cy="279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b="50925" l="51324" r="-565" t="0"/>
          <a:stretch/>
        </p:blipFill>
        <p:spPr>
          <a:xfrm>
            <a:off x="1997241" y="3795030"/>
            <a:ext cx="8305536" cy="28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-2749" l="0" r="48555" t="1"/>
          <a:stretch/>
        </p:blipFill>
        <p:spPr>
          <a:xfrm>
            <a:off x="1612233" y="658799"/>
            <a:ext cx="8518358" cy="585028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754450" y="-26469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Hi-C Predictions in Human Cells – Transcriptional State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50713" l="0" r="48555" t="0"/>
          <a:stretch/>
        </p:blipFill>
        <p:spPr>
          <a:xfrm>
            <a:off x="1600201" y="718958"/>
            <a:ext cx="8518358" cy="280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b="-1" l="51326" r="-130" t="50713"/>
          <a:stretch/>
        </p:blipFill>
        <p:spPr>
          <a:xfrm>
            <a:off x="1937083" y="3662685"/>
            <a:ext cx="8612462" cy="299077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754450" y="-26469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Hi-C Predictions in Human Cells – CTCF &amp; Transcriptional State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Highlights</a:t>
            </a:r>
          </a:p>
        </p:txBody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Compartments are small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Domains = Compartments in 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Drosophila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due to loops between borders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Transcriptional states can predict Hi-C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compartmental domains exist in mammalian cells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CTCF loops often obscure these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6809872" y="950662"/>
            <a:ext cx="10182726" cy="11909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Funding: NIGMS F32 GM113570 AWARD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6340642" y="353511"/>
            <a:ext cx="5851358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 Rowley, Michael Nichols, Xiaowen Lyu, Masami Ando-Kuri, Sarahi Rivera, Karen Hermetz, Ping Wang, Yijun Ruan, and Victor Corces 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Highlights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r>
              <a:rPr b="0" i="0" lang="en-US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Compartments are small</a:t>
            </a: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None/>
            </a:pPr>
            <a:r>
              <a:t/>
            </a:r>
            <a:endParaRPr b="0" i="0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r>
              <a:rPr b="0" i="0" lang="en-US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Domains = Compartments in </a:t>
            </a:r>
            <a:r>
              <a:rPr b="0" i="1" lang="en-US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Drosophila</a:t>
            </a:r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due to loops between borders</a:t>
            </a: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None/>
            </a:pPr>
            <a:r>
              <a:t/>
            </a:r>
            <a:endParaRPr b="0" i="0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r>
              <a:rPr b="0" i="0" lang="en-US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Transcriptional states can predict Hi-C</a:t>
            </a:r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 in organisms lacking CTCF</a:t>
            </a: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None/>
            </a:pPr>
            <a:r>
              <a:t/>
            </a:r>
            <a:endParaRPr b="0" i="0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r>
              <a:rPr b="0" i="0" lang="en-US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compartments exist in mammalian cells</a:t>
            </a:r>
          </a:p>
          <a:p>
            <a:pPr indent="-228600" lvl="1" marL="6858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b="0" i="0" lang="en-US" sz="22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CTCF loops often obscure these</a:t>
            </a: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None/>
            </a:pPr>
            <a:r>
              <a:t/>
            </a:r>
            <a:endParaRPr b="0" i="0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None/>
            </a:pPr>
            <a:r>
              <a:t/>
            </a:r>
            <a:endParaRPr b="0" i="0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None/>
            </a:pPr>
            <a:r>
              <a:t/>
            </a:r>
            <a:endParaRPr b="0" i="0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None/>
            </a:pPr>
            <a:r>
              <a:t/>
            </a:r>
            <a:endParaRPr b="0" i="1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99615"/>
              <a:buFont typeface="Arial"/>
              <a:buNone/>
            </a:pPr>
            <a:r>
              <a:t/>
            </a:r>
            <a:endParaRPr b="0" i="1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7904259" y="2109696"/>
            <a:ext cx="3834881" cy="175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1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Drosophila</a:t>
            </a: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Hi-C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~1 billion reads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(250 bp resolution)</a:t>
            </a:r>
          </a:p>
        </p:txBody>
      </p:sp>
      <p:sp>
        <p:nvSpPr>
          <p:cNvPr id="96" name="Shape 96"/>
          <p:cNvSpPr/>
          <p:nvPr/>
        </p:nvSpPr>
        <p:spPr>
          <a:xfrm>
            <a:off x="7904746" y="2117558"/>
            <a:ext cx="3850106" cy="1780672"/>
          </a:xfrm>
          <a:prstGeom prst="rect">
            <a:avLst/>
          </a:prstGeom>
          <a:noFill/>
          <a:ln cap="flat" cmpd="sng" w="76200">
            <a:solidFill>
              <a:srgbClr val="C55A1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0" y="-265556"/>
            <a:ext cx="121920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Compartments are Fine-Scale Features of </a:t>
            </a: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Drosophila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Chromatin Organization</a:t>
            </a:r>
          </a:p>
        </p:txBody>
      </p:sp>
      <p:sp>
        <p:nvSpPr>
          <p:cNvPr id="102" name="Shape 102"/>
          <p:cNvSpPr/>
          <p:nvPr/>
        </p:nvSpPr>
        <p:spPr>
          <a:xfrm>
            <a:off x="541420" y="854242"/>
            <a:ext cx="481263" cy="3609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0632" y="719091"/>
            <a:ext cx="12282497" cy="6138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0" y="-229462"/>
            <a:ext cx="121920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Compartments are Fine-Scale Features of </a:t>
            </a: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Drosophila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Chromatin Organization</a:t>
            </a:r>
          </a:p>
        </p:txBody>
      </p:sp>
      <p:sp>
        <p:nvSpPr>
          <p:cNvPr id="109" name="Shape 109"/>
          <p:cNvSpPr/>
          <p:nvPr/>
        </p:nvSpPr>
        <p:spPr>
          <a:xfrm>
            <a:off x="541420" y="854242"/>
            <a:ext cx="481263" cy="3609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0455" y="1864893"/>
            <a:ext cx="4255059" cy="449981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4896853" y="5101387"/>
            <a:ext cx="962525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kb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6408821" y="4664241"/>
            <a:ext cx="95450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kb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4740442" y="1419726"/>
            <a:ext cx="4355432" cy="584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Compartments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 b="0" l="3173" r="60280" t="0"/>
          <a:stretch/>
        </p:blipFill>
        <p:spPr>
          <a:xfrm>
            <a:off x="6376378" y="914400"/>
            <a:ext cx="5298262" cy="552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6013" l="0" r="76389" t="4041"/>
          <a:stretch/>
        </p:blipFill>
        <p:spPr>
          <a:xfrm>
            <a:off x="240630" y="596591"/>
            <a:ext cx="5450304" cy="599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7712242" y="493295"/>
            <a:ext cx="381401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Kc167 </a:t>
            </a:r>
            <a:r>
              <a:rPr i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Drosophila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1187116" y="6502096"/>
            <a:ext cx="53219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from Rao et al, Cell 2014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7379370" y="6377771"/>
            <a:ext cx="53219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Cubeñas-Potts et al, NAR 2016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7375359" y="6550223"/>
            <a:ext cx="53219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Eagen et al, PNAS 2017</a:t>
            </a:r>
          </a:p>
        </p:txBody>
      </p:sp>
      <p:sp>
        <p:nvSpPr>
          <p:cNvPr id="124" name="Shape 124"/>
          <p:cNvSpPr/>
          <p:nvPr/>
        </p:nvSpPr>
        <p:spPr>
          <a:xfrm>
            <a:off x="481264" y="541420"/>
            <a:ext cx="336883" cy="397041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/>
          <p:nvPr>
            <p:ph type="title"/>
          </p:nvPr>
        </p:nvSpPr>
        <p:spPr>
          <a:xfrm>
            <a:off x="754450" y="-34891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Drosophila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Domain Organization is not a Result of CTCF Looping 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8891335" y="2887578"/>
            <a:ext cx="221381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Not CTCF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2727157" y="1884948"/>
            <a:ext cx="221381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CTCF Loops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b="0" l="23554" r="27901" t="5303"/>
          <a:stretch/>
        </p:blipFill>
        <p:spPr>
          <a:xfrm>
            <a:off x="613608" y="649704"/>
            <a:ext cx="11026388" cy="620829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9144000" y="493295"/>
            <a:ext cx="204536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11077072" y="513347"/>
            <a:ext cx="204536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135" name="Shape 135"/>
          <p:cNvSpPr/>
          <p:nvPr/>
        </p:nvSpPr>
        <p:spPr>
          <a:xfrm>
            <a:off x="4740442" y="493295"/>
            <a:ext cx="2743199" cy="4090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6717631" y="533399"/>
            <a:ext cx="204536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7964903" y="581525"/>
            <a:ext cx="204536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10146632" y="581525"/>
            <a:ext cx="204536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</a:p>
        </p:txBody>
      </p:sp>
      <p:sp>
        <p:nvSpPr>
          <p:cNvPr id="139" name="Shape 139"/>
          <p:cNvSpPr txBox="1"/>
          <p:nvPr>
            <p:ph type="title"/>
          </p:nvPr>
        </p:nvSpPr>
        <p:spPr>
          <a:xfrm>
            <a:off x="790545" y="-156409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Drosophila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Domains = Compartmental Domains </a:t>
            </a:r>
            <a:b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sp>
        <p:nvSpPr>
          <p:cNvPr id="140" name="Shape 140"/>
          <p:cNvSpPr/>
          <p:nvPr/>
        </p:nvSpPr>
        <p:spPr>
          <a:xfrm>
            <a:off x="914400" y="589547"/>
            <a:ext cx="1660358" cy="33688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1022684" y="613608"/>
            <a:ext cx="38501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2378242" y="609599"/>
            <a:ext cx="38501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4178969" y="605589"/>
            <a:ext cx="38501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113421" y="613610"/>
            <a:ext cx="38501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1319463" y="549441"/>
            <a:ext cx="38501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3469105" y="509335"/>
            <a:ext cx="38501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4668253" y="517356"/>
            <a:ext cx="38501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5590673" y="513345"/>
            <a:ext cx="38501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Shape 153"/>
          <p:cNvGrpSpPr/>
          <p:nvPr/>
        </p:nvGrpSpPr>
        <p:grpSpPr>
          <a:xfrm>
            <a:off x="0" y="4114800"/>
            <a:ext cx="12167849" cy="2562725"/>
            <a:chOff x="0" y="4114800"/>
            <a:chExt cx="12167849" cy="2562725"/>
          </a:xfrm>
        </p:grpSpPr>
        <p:pic>
          <p:nvPicPr>
            <p:cNvPr id="154" name="Shape 1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4169976"/>
              <a:ext cx="12167849" cy="2507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Shape 155"/>
            <p:cNvSpPr/>
            <p:nvPr/>
          </p:nvSpPr>
          <p:spPr>
            <a:xfrm>
              <a:off x="770020" y="4114800"/>
              <a:ext cx="469231" cy="55345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Shape 156"/>
          <p:cNvSpPr/>
          <p:nvPr/>
        </p:nvSpPr>
        <p:spPr>
          <a:xfrm>
            <a:off x="345987" y="1482809"/>
            <a:ext cx="675502" cy="75788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898829" y="-33688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Compartments Underlie Low Resolution TAD Calls </a:t>
            </a:r>
          </a:p>
        </p:txBody>
      </p:sp>
      <p:sp>
        <p:nvSpPr>
          <p:cNvPr id="158" name="Shape 158"/>
          <p:cNvSpPr/>
          <p:nvPr/>
        </p:nvSpPr>
        <p:spPr>
          <a:xfrm>
            <a:off x="8279934" y="1300294"/>
            <a:ext cx="687896" cy="78856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 b="0" l="0" r="0" t="4940"/>
          <a:stretch/>
        </p:blipFill>
        <p:spPr>
          <a:xfrm>
            <a:off x="0" y="589547"/>
            <a:ext cx="12156599" cy="33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2177715" y="4283241"/>
            <a:ext cx="3380874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Compartmental Domains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0" l="0" r="0" t="3742"/>
          <a:stretch/>
        </p:blipFill>
        <p:spPr>
          <a:xfrm>
            <a:off x="6494828" y="688156"/>
            <a:ext cx="5697171" cy="55435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66" name="Shape 16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5118" l="0" r="0" t="0"/>
          <a:stretch/>
        </p:blipFill>
        <p:spPr>
          <a:xfrm>
            <a:off x="134206" y="640245"/>
            <a:ext cx="6435035" cy="547180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/>
          <p:nvPr/>
        </p:nvSpPr>
        <p:spPr>
          <a:xfrm>
            <a:off x="4114800" y="5173589"/>
            <a:ext cx="2237873" cy="818147"/>
          </a:xfrm>
          <a:prstGeom prst="rect">
            <a:avLst/>
          </a:prstGeom>
          <a:noFill/>
          <a:ln cap="flat" cmpd="sng" w="57150">
            <a:solidFill>
              <a:srgbClr val="00B05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10828420" y="5618746"/>
            <a:ext cx="1363579" cy="381000"/>
          </a:xfrm>
          <a:prstGeom prst="rect">
            <a:avLst/>
          </a:prstGeom>
          <a:noFill/>
          <a:ln cap="flat" cmpd="sng" w="57150">
            <a:solidFill>
              <a:srgbClr val="00B05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 b="0" l="0" r="0" t="90916"/>
          <a:stretch/>
        </p:blipFill>
        <p:spPr>
          <a:xfrm>
            <a:off x="134206" y="6184237"/>
            <a:ext cx="6435035" cy="58553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910861" y="-385011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Transcriptional States Predict Chromatin Organization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2936"/>
            <a:ext cx="6003757" cy="567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5010" y="673766"/>
            <a:ext cx="5576087" cy="588344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0" y="-385011"/>
            <a:ext cx="12191998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Transcriptional States Predict Chromatin Organization – in Other Organisms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