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7" r:id="rId2"/>
    <p:sldId id="265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2"/>
    <p:restoredTop sz="94640"/>
  </p:normalViewPr>
  <p:slideViewPr>
    <p:cSldViewPr snapToGrid="0" snapToObjects="1">
      <p:cViewPr varScale="1">
        <p:scale>
          <a:sx n="101" d="100"/>
          <a:sy n="101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5AA9C-D4E6-EE4E-9AF6-D216B06AD6CA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C4359-6C23-724C-925E-96A2B5EA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0863-712D-CE40-9BBB-84B420233E88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A29D-8914-D04E-ADFD-A0872ED0764F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2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1044-6F69-8C44-AA9A-990D0A960873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F69D-0642-D443-BB4F-AD6D064DAE12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0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0C4-2F51-3641-A383-F308E8419228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4D8D-85F7-FB46-B92F-0816B58D3504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F40F-7390-3948-B672-D906CF2076AF}" type="datetime1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BBAD-EB7C-9248-940E-C08BC1D0EDC8}" type="datetime1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68A2-EEC0-9440-ACE6-54F0D048F967}" type="datetime1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1D3-CB50-E84C-A5B9-99A65C196F13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6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1BC1-ECAF-504A-A444-60606D03C712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6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154E-8D89-EB41-B118-E1A2941D35EB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2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6" y="483326"/>
            <a:ext cx="537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for additive variance</a:t>
            </a:r>
            <a:endParaRPr lang="en-US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36715" y="1490372"/>
          <a:ext cx="812800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0.5555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0.3932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0.8468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0.7476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0.7847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0.9497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0.9555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0.3588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0.6817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29081" y="1004563"/>
            <a:ext cx="234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Additive variance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391381" y="5677522"/>
          <a:ext cx="54186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Ncd+prm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0.525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0.5795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0.6455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23113" y="5215857"/>
            <a:ext cx="2155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Previous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172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95561"/>
              </p:ext>
            </p:extLst>
          </p:nvPr>
        </p:nvGraphicFramePr>
        <p:xfrm>
          <a:off x="6293264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 =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2.56%</a:t>
                      </a:r>
                    </a:p>
                    <a:p>
                      <a:r>
                        <a:rPr lang="en-US" dirty="0" smtClean="0"/>
                        <a:t>q = 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11.29%</a:t>
                      </a:r>
                    </a:p>
                    <a:p>
                      <a:r>
                        <a:rPr lang="en-US" dirty="0" smtClean="0"/>
                        <a:t>q = 0.14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 </a:t>
                      </a:r>
                      <a:r>
                        <a:rPr lang="en-US" smtClean="0"/>
                        <a:t>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46.92</a:t>
                      </a:r>
                      <a:r>
                        <a:rPr lang="en-US" dirty="0" smtClean="0"/>
                        <a:t>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</a:t>
                      </a:r>
                      <a:r>
                        <a:rPr lang="is-IS" baseline="0" dirty="0" smtClean="0"/>
                        <a:t>0.2694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72.49</a:t>
                      </a:r>
                      <a:r>
                        <a:rPr lang="en-US" dirty="0" smtClean="0"/>
                        <a:t>%</a:t>
                      </a:r>
                    </a:p>
                    <a:p>
                      <a:r>
                        <a:rPr lang="en-US" dirty="0" smtClean="0"/>
                        <a:t>q = 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90.86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81.07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0.0001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21.76%</a:t>
                      </a:r>
                    </a:p>
                    <a:p>
                      <a:r>
                        <a:rPr lang="en-US" dirty="0" smtClean="0"/>
                        <a:t>q = 0.3398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26.75%</a:t>
                      </a:r>
                    </a:p>
                    <a:p>
                      <a:r>
                        <a:rPr lang="en-US" dirty="0" smtClean="0"/>
                        <a:t>q = 0.004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0492"/>
            <a:ext cx="589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Gene-level additive variances &amp; q-values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31294" y="6136286"/>
            <a:ext cx="2726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Median: </a:t>
            </a:r>
            <a:r>
              <a:rPr lang="en-US" sz="2000" b="1" dirty="0" smtClean="0"/>
              <a:t>64.55 (43.7)</a:t>
            </a:r>
            <a:endParaRPr lang="en-US" sz="2000" b="1" dirty="0"/>
          </a:p>
          <a:p>
            <a:r>
              <a:rPr lang="en-US" sz="2000" dirty="0"/>
              <a:t>FDR &lt; 0.1 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842878" y="6171349"/>
            <a:ext cx="198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Med: </a:t>
            </a:r>
            <a:r>
              <a:rPr lang="en-US" sz="2000" b="1" dirty="0" smtClean="0"/>
              <a:t>34.34(40.4) </a:t>
            </a:r>
          </a:p>
          <a:p>
            <a:r>
              <a:rPr lang="en-US" sz="2000" dirty="0" smtClean="0"/>
              <a:t>FDR 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8601" y="6215865"/>
            <a:ext cx="240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49.62 (47.8)</a:t>
            </a:r>
          </a:p>
          <a:p>
            <a:r>
              <a:rPr lang="en-US" sz="2000" dirty="0" smtClean="0"/>
              <a:t>FDR </a:t>
            </a:r>
            <a:r>
              <a:rPr lang="en-US" sz="2000" dirty="0"/>
              <a:t>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82098" y="18093"/>
            <a:ext cx="531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Gene-level additive variances &amp; q-values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678626" y="2616560"/>
            <a:ext cx="389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MoatV</a:t>
            </a:r>
            <a:r>
              <a:rPr lang="en-US" sz="3200" dirty="0" smtClean="0"/>
              <a:t> Results</a:t>
            </a:r>
            <a:endParaRPr lang="en-US" sz="3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72508" y="479758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40.6%</a:t>
                      </a:r>
                    </a:p>
                    <a:p>
                      <a:r>
                        <a:rPr lang="en-US" dirty="0" smtClean="0"/>
                        <a:t>q = 0.094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53.6%</a:t>
                      </a:r>
                    </a:p>
                    <a:p>
                      <a:r>
                        <a:rPr lang="en-US" dirty="0" smtClean="0"/>
                        <a:t>q= 0.0013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</a:t>
                      </a:r>
                    </a:p>
                    <a:p>
                      <a:r>
                        <a:rPr lang="en-US" dirty="0" smtClean="0"/>
                        <a:t>q = 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9.2%</a:t>
                      </a:r>
                    </a:p>
                    <a:p>
                      <a:r>
                        <a:rPr lang="en-US" dirty="0" smtClean="0"/>
                        <a:t>q = 0.097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51.7%</a:t>
                      </a:r>
                    </a:p>
                    <a:p>
                      <a:r>
                        <a:rPr lang="en-US" dirty="0" smtClean="0"/>
                        <a:t>q = 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65.6%</a:t>
                      </a:r>
                    </a:p>
                    <a:p>
                      <a:r>
                        <a:rPr lang="en-US" dirty="0" smtClean="0"/>
                        <a:t>q = 6.4e-9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99.9%</a:t>
                      </a:r>
                    </a:p>
                    <a:p>
                      <a:r>
                        <a:rPr lang="en-US" dirty="0" smtClean="0"/>
                        <a:t>q = 2e-10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</a:p>
                    <a:p>
                      <a:r>
                        <a:rPr lang="en-US" dirty="0" smtClean="0"/>
                        <a:t>q = 1.9e-9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64.2%</a:t>
                      </a:r>
                    </a:p>
                    <a:p>
                      <a:r>
                        <a:rPr lang="en-US" dirty="0" smtClean="0"/>
                        <a:t>q = 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63.5%</a:t>
                      </a:r>
                    </a:p>
                    <a:p>
                      <a:r>
                        <a:rPr lang="en-US" dirty="0" smtClean="0"/>
                        <a:t>q = 5.4e-6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83.2%</a:t>
                      </a:r>
                    </a:p>
                    <a:p>
                      <a:r>
                        <a:rPr lang="en-US" dirty="0" smtClean="0"/>
                        <a:t>q = 4.1e-5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72.5%</a:t>
                      </a:r>
                    </a:p>
                    <a:p>
                      <a:r>
                        <a:rPr lang="en-US" dirty="0" smtClean="0"/>
                        <a:t>q = 0.0012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</a:p>
                    <a:p>
                      <a:r>
                        <a:rPr lang="en-US" dirty="0" smtClean="0"/>
                        <a:t>q = 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29.6%</a:t>
                      </a:r>
                    </a:p>
                    <a:p>
                      <a:r>
                        <a:rPr lang="en-US" dirty="0" smtClean="0"/>
                        <a:t>q = 1.4e-5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74.8%</a:t>
                      </a:r>
                    </a:p>
                    <a:p>
                      <a:r>
                        <a:rPr lang="en-US" dirty="0" smtClean="0"/>
                        <a:t>q = 1e-4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75.5%</a:t>
                      </a:r>
                    </a:p>
                    <a:p>
                      <a:r>
                        <a:rPr lang="en-US" dirty="0" smtClean="0"/>
                        <a:t>q = 7.2e-5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-1804401" y="2807477"/>
            <a:ext cx="434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PCAWG </a:t>
            </a:r>
            <a:r>
              <a:rPr lang="en-US" sz="3200" dirty="0" smtClean="0"/>
              <a:t>Neutral Model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486182" y="6142801"/>
            <a:ext cx="2263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Med: </a:t>
            </a:r>
            <a:r>
              <a:rPr lang="en-US" b="1" dirty="0" smtClean="0"/>
              <a:t>57.95(41.4)</a:t>
            </a:r>
          </a:p>
          <a:p>
            <a:r>
              <a:rPr lang="en-US" dirty="0" smtClean="0"/>
              <a:t>FDR </a:t>
            </a:r>
            <a:r>
              <a:rPr lang="en-US" dirty="0"/>
              <a:t>&lt; 0.1</a:t>
            </a:r>
          </a:p>
        </p:txBody>
      </p:sp>
    </p:spTree>
    <p:extLst>
      <p:ext uri="{BB962C8B-B14F-4D97-AF65-F5344CB8AC3E}">
        <p14:creationId xmlns:p14="http://schemas.microsoft.com/office/powerpoint/2010/main" val="62216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97169"/>
              </p:ext>
            </p:extLst>
          </p:nvPr>
        </p:nvGraphicFramePr>
        <p:xfrm>
          <a:off x="6331693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41.9%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1e-8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45.1%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7e-9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7e-4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1e-4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54.1%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5e-11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58.2%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3e-11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62.3%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6e-11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67.1%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6e-11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60.1%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3e-10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65.3%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1e-10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4193" y="20492"/>
            <a:ext cx="511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SNV-level additive variances &amp; q-values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33542" y="6206974"/>
            <a:ext cx="187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(46.7)</a:t>
            </a:r>
          </a:p>
          <a:p>
            <a:r>
              <a:rPr lang="en-US" sz="2000" dirty="0" smtClean="0"/>
              <a:t>FDR 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630394" y="6206974"/>
            <a:ext cx="2050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</a:t>
            </a:r>
            <a:r>
              <a:rPr lang="en-US" sz="2000" smtClean="0"/>
              <a:t>: </a:t>
            </a:r>
            <a:r>
              <a:rPr lang="en-US" sz="2000" b="1" smtClean="0"/>
              <a:t>(50.94)</a:t>
            </a:r>
            <a:endParaRPr lang="en-US" sz="2000" b="1" dirty="0" smtClean="0"/>
          </a:p>
          <a:p>
            <a:r>
              <a:rPr lang="en-US" sz="2000" dirty="0" smtClean="0"/>
              <a:t>FDR -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700926" y="3033166"/>
            <a:ext cx="389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MoatSim</a:t>
            </a:r>
            <a:r>
              <a:rPr lang="en-US" sz="3200" dirty="0" smtClean="0"/>
              <a:t> Results</a:t>
            </a:r>
            <a:endParaRPr lang="en-US" sz="3200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14201"/>
              </p:ext>
            </p:extLst>
          </p:nvPr>
        </p:nvGraphicFramePr>
        <p:xfrm>
          <a:off x="832593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3.6e-9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46.4%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4e-9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15.3%</a:t>
                      </a:r>
                    </a:p>
                    <a:p>
                      <a:r>
                        <a:rPr lang="en-US" dirty="0" smtClean="0"/>
                        <a:t>q = 2e-4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19.2%</a:t>
                      </a:r>
                    </a:p>
                    <a:p>
                      <a:r>
                        <a:rPr lang="en-US" dirty="0" smtClean="0"/>
                        <a:t>q = 1e-4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52%</a:t>
                      </a:r>
                    </a:p>
                    <a:p>
                      <a:r>
                        <a:rPr lang="en-US" baseline="0" dirty="0" smtClean="0"/>
                        <a:t>q = 1.5e-11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56.7%</a:t>
                      </a:r>
                    </a:p>
                    <a:p>
                      <a:r>
                        <a:rPr lang="en-US" dirty="0" smtClean="0"/>
                        <a:t>q = 1.6e-11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67.8%</a:t>
                      </a:r>
                    </a:p>
                    <a:p>
                      <a:r>
                        <a:rPr lang="en-US" dirty="0" smtClean="0"/>
                        <a:t>q = ~0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74.8%</a:t>
                      </a:r>
                    </a:p>
                    <a:p>
                      <a:r>
                        <a:rPr lang="en-US" dirty="0" smtClean="0"/>
                        <a:t>q = ~0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59.2%</a:t>
                      </a:r>
                    </a:p>
                    <a:p>
                      <a:r>
                        <a:rPr lang="en-US" dirty="0" smtClean="0"/>
                        <a:t>q = 4.4e-12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67.7%</a:t>
                      </a:r>
                    </a:p>
                    <a:p>
                      <a:r>
                        <a:rPr lang="en-US" dirty="0" smtClean="0"/>
                        <a:t>q = 4.8e-12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87.1%</a:t>
                      </a:r>
                    </a:p>
                    <a:p>
                      <a:r>
                        <a:rPr lang="en-US" dirty="0" smtClean="0"/>
                        <a:t>q = ~0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</a:p>
                    <a:p>
                      <a:r>
                        <a:rPr lang="en-US" dirty="0" smtClean="0"/>
                        <a:t>q = ~0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60.9%</a:t>
                      </a:r>
                    </a:p>
                    <a:p>
                      <a:r>
                        <a:rPr lang="en-US" dirty="0" smtClean="0"/>
                        <a:t>q = 1.8e-10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66.7%</a:t>
                      </a:r>
                    </a:p>
                    <a:p>
                      <a:r>
                        <a:rPr lang="en-US" dirty="0" smtClean="0"/>
                        <a:t>q = 1.8e-10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14.6%</a:t>
                      </a:r>
                    </a:p>
                    <a:p>
                      <a:r>
                        <a:rPr lang="en-US" dirty="0" smtClean="0"/>
                        <a:t>q = 9e-4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21.6%</a:t>
                      </a:r>
                    </a:p>
                    <a:p>
                      <a:r>
                        <a:rPr lang="en-US" dirty="0" smtClean="0"/>
                        <a:t>q = 9e-4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5093" y="20492"/>
            <a:ext cx="511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SNV-level additive variances &amp; q-values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4442" y="6206974"/>
            <a:ext cx="1820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</a:t>
            </a:r>
            <a:r>
              <a:rPr lang="en-US" sz="2000" smtClean="0"/>
              <a:t>: </a:t>
            </a:r>
            <a:r>
              <a:rPr lang="en-US" sz="2000" b="1" smtClean="0"/>
              <a:t>(46.1)</a:t>
            </a:r>
            <a:endParaRPr lang="en-US" sz="2000" b="1" dirty="0" smtClean="0"/>
          </a:p>
          <a:p>
            <a:r>
              <a:rPr lang="en-US" sz="2000" dirty="0" smtClean="0"/>
              <a:t>FDR &lt; 0.001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31294" y="6206974"/>
            <a:ext cx="2438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</a:t>
            </a:r>
            <a:r>
              <a:rPr lang="en-US" sz="2000" smtClean="0"/>
              <a:t>: </a:t>
            </a:r>
            <a:r>
              <a:rPr lang="en-US" sz="2000" b="1" smtClean="0"/>
              <a:t>61.7(51.34)</a:t>
            </a:r>
            <a:endParaRPr lang="en-US" sz="2000" b="1" dirty="0" smtClean="0"/>
          </a:p>
          <a:p>
            <a:r>
              <a:rPr lang="en-US" sz="2000" dirty="0" smtClean="0"/>
              <a:t>FDR &lt; 0.001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6550" y="6172323"/>
            <a:ext cx="1696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Drivers only:</a:t>
            </a:r>
          </a:p>
          <a:p>
            <a:r>
              <a:rPr lang="en-US" sz="2000" dirty="0" smtClean="0"/>
              <a:t>Median: </a:t>
            </a:r>
            <a:r>
              <a:rPr lang="en-US" sz="2000" b="1" dirty="0" smtClean="0"/>
              <a:t>52.5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804401" y="2807477"/>
            <a:ext cx="434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PCAWG </a:t>
            </a:r>
            <a:r>
              <a:rPr lang="en-US" sz="3200" dirty="0" smtClean="0"/>
              <a:t>Neutral Model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188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36624"/>
              </p:ext>
            </p:extLst>
          </p:nvPr>
        </p:nvGraphicFramePr>
        <p:xfrm>
          <a:off x="6293264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1.3%</a:t>
                      </a:r>
                    </a:p>
                    <a:p>
                      <a:r>
                        <a:rPr lang="en-US" dirty="0" smtClean="0"/>
                        <a:t>q =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48.4%</a:t>
                      </a:r>
                    </a:p>
                    <a:p>
                      <a:r>
                        <a:rPr lang="en-US" dirty="0" smtClean="0"/>
                        <a:t>q= 7.2e-6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9.2%</a:t>
                      </a:r>
                    </a:p>
                    <a:p>
                      <a:r>
                        <a:rPr lang="en-US" dirty="0" smtClean="0"/>
                        <a:t>q = 0.26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65.8%</a:t>
                      </a:r>
                    </a:p>
                    <a:p>
                      <a:r>
                        <a:rPr lang="en-US" dirty="0" smtClean="0"/>
                        <a:t>q = 6.5e-8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60.3%</a:t>
                      </a:r>
                    </a:p>
                    <a:p>
                      <a:r>
                        <a:rPr lang="en-US" dirty="0" smtClean="0"/>
                        <a:t>q = 1.6e-5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0.4%</a:t>
                      </a:r>
                    </a:p>
                    <a:p>
                      <a:r>
                        <a:rPr lang="en-US" dirty="0" smtClean="0"/>
                        <a:t>q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26.5%</a:t>
                      </a:r>
                    </a:p>
                    <a:p>
                      <a:r>
                        <a:rPr lang="en-US" dirty="0" smtClean="0"/>
                        <a:t>q = 0.0003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q</a:t>
                      </a:r>
                      <a:r>
                        <a:rPr lang="en-US" baseline="0" dirty="0" smtClean="0"/>
                        <a:t> = 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19079" y="6171349"/>
            <a:ext cx="111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Med: </a:t>
            </a:r>
            <a:r>
              <a:rPr lang="en-US" sz="2000" b="1" dirty="0" smtClean="0"/>
              <a:t>0</a:t>
            </a:r>
            <a:r>
              <a:rPr lang="en-US" sz="2000" smtClean="0"/>
              <a:t>; </a:t>
            </a:r>
          </a:p>
          <a:p>
            <a:r>
              <a:rPr lang="en-US" sz="2000" dirty="0" smtClean="0"/>
              <a:t>FDR 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8601" y="6215865"/>
            <a:ext cx="238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48.4(42.5)</a:t>
            </a:r>
          </a:p>
          <a:p>
            <a:r>
              <a:rPr lang="en-US" sz="2000" dirty="0" smtClean="0"/>
              <a:t>FDR &lt; 0.001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82098" y="18093"/>
            <a:ext cx="531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Gene-level additive variances &amp; q-values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916494" y="6538912"/>
            <a:ext cx="1288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(Except CNS)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9700926" y="3033166"/>
            <a:ext cx="389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MoatSim</a:t>
            </a:r>
            <a:r>
              <a:rPr lang="en-US" sz="3200" dirty="0" smtClean="0"/>
              <a:t> Results</a:t>
            </a:r>
            <a:endParaRPr lang="en-US" sz="32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19288"/>
              </p:ext>
            </p:extLst>
          </p:nvPr>
        </p:nvGraphicFramePr>
        <p:xfrm>
          <a:off x="603664" y="494032"/>
          <a:ext cx="4938816" cy="5663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272"/>
                <a:gridCol w="1646272"/>
                <a:gridCol w="1646272"/>
              </a:tblGrid>
              <a:tr h="542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+Coding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40.6%</a:t>
                      </a:r>
                    </a:p>
                    <a:p>
                      <a:r>
                        <a:rPr lang="en-US" dirty="0" smtClean="0"/>
                        <a:t>q = 0.094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53.6%</a:t>
                      </a:r>
                    </a:p>
                    <a:p>
                      <a:r>
                        <a:rPr lang="en-US" dirty="0" smtClean="0"/>
                        <a:t>q= 0.0013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</a:t>
                      </a:r>
                    </a:p>
                    <a:p>
                      <a:r>
                        <a:rPr lang="en-US" dirty="0" smtClean="0"/>
                        <a:t>q = 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9.2%</a:t>
                      </a:r>
                    </a:p>
                    <a:p>
                      <a:r>
                        <a:rPr lang="en-US" dirty="0" smtClean="0"/>
                        <a:t>q = 0.097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51.7%</a:t>
                      </a:r>
                    </a:p>
                    <a:p>
                      <a:r>
                        <a:rPr lang="en-US" dirty="0" smtClean="0"/>
                        <a:t>q = 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65.6%</a:t>
                      </a:r>
                    </a:p>
                    <a:p>
                      <a:r>
                        <a:rPr lang="en-US" dirty="0" smtClean="0"/>
                        <a:t>q = 6.4e-9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99.9%</a:t>
                      </a:r>
                    </a:p>
                    <a:p>
                      <a:r>
                        <a:rPr lang="en-US" dirty="0" smtClean="0"/>
                        <a:t>q = 2e-10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</a:p>
                    <a:p>
                      <a:r>
                        <a:rPr lang="en-US" dirty="0" smtClean="0"/>
                        <a:t>q = 1.9e-9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64.2%</a:t>
                      </a:r>
                    </a:p>
                    <a:p>
                      <a:r>
                        <a:rPr lang="en-US" dirty="0" smtClean="0"/>
                        <a:t>q = 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63.5%</a:t>
                      </a:r>
                    </a:p>
                    <a:p>
                      <a:r>
                        <a:rPr lang="en-US" dirty="0" smtClean="0"/>
                        <a:t>q = 5.4e-6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83.2%</a:t>
                      </a:r>
                    </a:p>
                    <a:p>
                      <a:r>
                        <a:rPr lang="en-US" dirty="0" smtClean="0"/>
                        <a:t>q = 4.1e-5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72.5%</a:t>
                      </a:r>
                    </a:p>
                    <a:p>
                      <a:r>
                        <a:rPr lang="en-US" dirty="0" smtClean="0"/>
                        <a:t>q = 0.0012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</a:p>
                    <a:p>
                      <a:r>
                        <a:rPr lang="en-US" dirty="0" smtClean="0"/>
                        <a:t>q = 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29.6%</a:t>
                      </a:r>
                    </a:p>
                    <a:p>
                      <a:r>
                        <a:rPr lang="en-US" dirty="0" smtClean="0"/>
                        <a:t>q = 1.4e-5</a:t>
                      </a:r>
                      <a:endParaRPr lang="en-US" dirty="0"/>
                    </a:p>
                  </a:txBody>
                  <a:tcPr/>
                </a:tc>
              </a:tr>
              <a:tr h="542403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74.8%</a:t>
                      </a:r>
                    </a:p>
                    <a:p>
                      <a:r>
                        <a:rPr lang="en-US" dirty="0" smtClean="0"/>
                        <a:t>q = 1e-4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75.5%</a:t>
                      </a:r>
                    </a:p>
                    <a:p>
                      <a:r>
                        <a:rPr lang="en-US" dirty="0" smtClean="0"/>
                        <a:t>q = 7.2e-5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79553" y="6169580"/>
            <a:ext cx="21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</a:t>
            </a:r>
            <a:r>
              <a:rPr lang="en-US" sz="2000" smtClean="0"/>
              <a:t>: </a:t>
            </a:r>
            <a:r>
              <a:rPr lang="en-US" sz="2000" b="1" smtClean="0"/>
              <a:t>57.95(34.9)</a:t>
            </a:r>
            <a:r>
              <a:rPr lang="en-US" sz="2000" smtClean="0"/>
              <a:t>; </a:t>
            </a:r>
          </a:p>
          <a:p>
            <a:r>
              <a:rPr lang="en-US" sz="2000" dirty="0" smtClean="0"/>
              <a:t>FDR &lt; 0.1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0599" y="6172323"/>
            <a:ext cx="2431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Median: </a:t>
            </a:r>
            <a:r>
              <a:rPr lang="en-US" sz="2000" b="1" dirty="0" smtClean="0"/>
              <a:t>64.55(44.3)</a:t>
            </a:r>
          </a:p>
          <a:p>
            <a:r>
              <a:rPr lang="en-US" sz="2000" dirty="0" smtClean="0"/>
              <a:t>FDR &lt; 0.1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256020" y="6476394"/>
            <a:ext cx="2056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(Except </a:t>
            </a:r>
            <a:r>
              <a:rPr lang="en-US" sz="1600" dirty="0" err="1" smtClean="0"/>
              <a:t>CNS,Ov,Prost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2498" y="18093"/>
            <a:ext cx="531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Gene-level additive variances &amp; q-values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804401" y="2807477"/>
            <a:ext cx="434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PCAWG </a:t>
            </a:r>
            <a:r>
              <a:rPr lang="en-US" sz="3200" dirty="0" smtClean="0"/>
              <a:t>Neutral Model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890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752</Words>
  <Application>Microsoft Macintosh PowerPoint</Application>
  <PresentationFormat>Widescreen</PresentationFormat>
  <Paragraphs>364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2017-08-03T12:27:41Z</dcterms:created>
  <dcterms:modified xsi:type="dcterms:W3CDTF">2017-08-10T17:54:38Z</dcterms:modified>
</cp:coreProperties>
</file>