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/>
    <p:restoredTop sz="94643"/>
  </p:normalViewPr>
  <p:slideViewPr>
    <p:cSldViewPr snapToGrid="0" snapToObjects="1">
      <p:cViewPr varScale="1">
        <p:scale>
          <a:sx n="118" d="100"/>
          <a:sy n="118" d="100"/>
        </p:scale>
        <p:origin x="216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DCA0BF-7E0F-9440-A88B-7AF8729D6E11}" type="datetimeFigureOut">
              <a:rPr lang="en-US" smtClean="0"/>
              <a:t>8/10/17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E6791F-B2E3-4841-A48F-45E1EF87BB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562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5405-DE93-874C-9784-B33D2AFE934D}" type="datetimeFigureOut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2EA8-1B32-6E4D-83F7-7E01CAC3A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659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5405-DE93-874C-9784-B33D2AFE934D}" type="datetimeFigureOut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2EA8-1B32-6E4D-83F7-7E01CAC3A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6020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5405-DE93-874C-9784-B33D2AFE934D}" type="datetimeFigureOut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2EA8-1B32-6E4D-83F7-7E01CAC3A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638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5405-DE93-874C-9784-B33D2AFE934D}" type="datetimeFigureOut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2EA8-1B32-6E4D-83F7-7E01CAC3A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661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5405-DE93-874C-9784-B33D2AFE934D}" type="datetimeFigureOut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2EA8-1B32-6E4D-83F7-7E01CAC3A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3977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5405-DE93-874C-9784-B33D2AFE934D}" type="datetimeFigureOut">
              <a:rPr lang="en-US" smtClean="0"/>
              <a:t>8/10/17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2EA8-1B32-6E4D-83F7-7E01CAC3A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03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5405-DE93-874C-9784-B33D2AFE934D}" type="datetimeFigureOut">
              <a:rPr lang="en-US" smtClean="0"/>
              <a:t>8/10/17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2EA8-1B32-6E4D-83F7-7E01CAC3A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1639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5405-DE93-874C-9784-B33D2AFE934D}" type="datetimeFigureOut">
              <a:rPr lang="en-US" smtClean="0"/>
              <a:t>8/10/17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2EA8-1B32-6E4D-83F7-7E01CAC3A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10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5405-DE93-874C-9784-B33D2AFE934D}" type="datetimeFigureOut">
              <a:rPr lang="en-US" smtClean="0"/>
              <a:t>8/10/17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2EA8-1B32-6E4D-83F7-7E01CAC3A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530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5405-DE93-874C-9784-B33D2AFE934D}" type="datetimeFigureOut">
              <a:rPr lang="en-US" smtClean="0"/>
              <a:t>8/10/17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2EA8-1B32-6E4D-83F7-7E01CAC3A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188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A5405-DE93-874C-9784-B33D2AFE934D}" type="datetimeFigureOut">
              <a:rPr lang="en-US" smtClean="0"/>
              <a:t>8/10/17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F42EA8-1B32-6E4D-83F7-7E01CAC3A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067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6A5405-DE93-874C-9784-B33D2AFE934D}" type="datetimeFigureOut">
              <a:rPr lang="en-US" smtClean="0"/>
              <a:t>8/10/17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F42EA8-1B32-6E4D-83F7-7E01CAC3A5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5778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3180021"/>
              </p:ext>
            </p:extLst>
          </p:nvPr>
        </p:nvGraphicFramePr>
        <p:xfrm>
          <a:off x="6293264" y="494032"/>
          <a:ext cx="4938816" cy="56630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6272"/>
                <a:gridCol w="1646272"/>
                <a:gridCol w="1646272"/>
              </a:tblGrid>
              <a:tr h="542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+Coding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Breast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 = 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q= 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CNS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2.56%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 = </a:t>
                      </a:r>
                      <a:r>
                        <a:rPr lang="en-US" dirty="0" smtClean="0"/>
                        <a:t>0.78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11.29%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 = </a:t>
                      </a:r>
                      <a:r>
                        <a:rPr lang="en-US" dirty="0" smtClean="0"/>
                        <a:t>0.14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Kidney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 =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 </a:t>
                      </a:r>
                      <a:r>
                        <a:rPr lang="en-US" dirty="0" smtClean="0"/>
                        <a:t>=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Liver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-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Ovary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46.92</a:t>
                      </a:r>
                      <a:r>
                        <a:rPr lang="en-US" dirty="0" smtClean="0"/>
                        <a:t>%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</a:t>
                      </a:r>
                      <a:r>
                        <a:rPr lang="is-IS" baseline="0" dirty="0" smtClean="0"/>
                        <a:t>0.2694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72.49</a:t>
                      </a:r>
                      <a:r>
                        <a:rPr lang="en-US" dirty="0" smtClean="0"/>
                        <a:t>%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 = </a:t>
                      </a:r>
                      <a:r>
                        <a:rPr lang="en-US" dirty="0" smtClean="0"/>
                        <a:t>0.004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Pancreas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90.86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</a:t>
                      </a:r>
                      <a:r>
                        <a:rPr lang="en-US" baseline="0" dirty="0" smtClean="0"/>
                        <a:t>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81.07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</a:t>
                      </a:r>
                      <a:r>
                        <a:rPr lang="en-US" baseline="0" dirty="0" smtClean="0"/>
                        <a:t>0.0001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Prostate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21.76%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 = </a:t>
                      </a:r>
                      <a:r>
                        <a:rPr lang="en-US" dirty="0" smtClean="0"/>
                        <a:t>0.3398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26.75%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 = </a:t>
                      </a:r>
                      <a:r>
                        <a:rPr lang="en-US" dirty="0" smtClean="0"/>
                        <a:t>0.004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Skin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" y="20492"/>
            <a:ext cx="5898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     Gene</a:t>
            </a:r>
            <a:r>
              <a:rPr lang="en-US" sz="2400" dirty="0" smtClean="0"/>
              <a:t>-level </a:t>
            </a:r>
            <a:r>
              <a:rPr lang="en-US" sz="2400" dirty="0" smtClean="0"/>
              <a:t>additive variances &amp; </a:t>
            </a:r>
            <a:r>
              <a:rPr lang="en-US" sz="2400" dirty="0" smtClean="0"/>
              <a:t>q-values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131294" y="6136286"/>
            <a:ext cx="17674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Median: </a:t>
            </a:r>
            <a:r>
              <a:rPr lang="en-US" sz="2000" b="1" dirty="0"/>
              <a:t>64.55</a:t>
            </a:r>
          </a:p>
          <a:p>
            <a:r>
              <a:rPr lang="en-US" sz="2000" dirty="0"/>
              <a:t>FDR &lt; 0.1 </a:t>
            </a:r>
          </a:p>
          <a:p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7919079" y="6171349"/>
            <a:ext cx="15607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Med: </a:t>
            </a:r>
            <a:r>
              <a:rPr lang="en-US" sz="2000" b="1" dirty="0" smtClean="0"/>
              <a:t>34</a:t>
            </a:r>
            <a:r>
              <a:rPr lang="en-US" sz="2000" b="1" dirty="0" smtClean="0"/>
              <a:t>.34</a:t>
            </a:r>
            <a:r>
              <a:rPr lang="en-US" sz="2000" dirty="0" smtClean="0"/>
              <a:t>; </a:t>
            </a:r>
            <a:endParaRPr lang="en-US" sz="2000" dirty="0" smtClean="0"/>
          </a:p>
          <a:p>
            <a:r>
              <a:rPr lang="en-US" sz="2000" dirty="0" smtClean="0"/>
              <a:t>FDR -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658601" y="6215865"/>
            <a:ext cx="18739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Median: </a:t>
            </a:r>
            <a:r>
              <a:rPr lang="en-US" sz="2000" b="1" dirty="0" smtClean="0"/>
              <a:t>49.62</a:t>
            </a:r>
            <a:endParaRPr lang="en-US" sz="2000" b="1" dirty="0" smtClean="0"/>
          </a:p>
          <a:p>
            <a:r>
              <a:rPr lang="en-US" sz="2000" dirty="0" smtClean="0"/>
              <a:t>FDR </a:t>
            </a:r>
            <a:r>
              <a:rPr lang="en-US" sz="2000" dirty="0"/>
              <a:t>-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6182098" y="18093"/>
            <a:ext cx="5313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Gene-level additive variances &amp; q-values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9678626" y="2616560"/>
            <a:ext cx="3890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MoatV</a:t>
            </a:r>
            <a:r>
              <a:rPr lang="en-US" sz="3200" dirty="0" smtClean="0"/>
              <a:t> </a:t>
            </a:r>
            <a:r>
              <a:rPr lang="en-US" sz="3200" dirty="0" smtClean="0"/>
              <a:t>Results</a:t>
            </a:r>
            <a:endParaRPr lang="en-US" sz="32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872508" y="479758"/>
          <a:ext cx="4938816" cy="56630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6272"/>
                <a:gridCol w="1646272"/>
                <a:gridCol w="1646272"/>
              </a:tblGrid>
              <a:tr h="542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+Coding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Breast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40.6%</a:t>
                      </a:r>
                    </a:p>
                    <a:p>
                      <a:r>
                        <a:rPr lang="en-US" dirty="0" smtClean="0"/>
                        <a:t>q = 0.094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53.6%</a:t>
                      </a:r>
                    </a:p>
                    <a:p>
                      <a:r>
                        <a:rPr lang="en-US" dirty="0" smtClean="0"/>
                        <a:t>q= 0.0013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CNS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0.3%</a:t>
                      </a:r>
                    </a:p>
                    <a:p>
                      <a:r>
                        <a:rPr lang="en-US" dirty="0" smtClean="0"/>
                        <a:t>q = 0.47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9.2%</a:t>
                      </a:r>
                    </a:p>
                    <a:p>
                      <a:r>
                        <a:rPr lang="en-US" dirty="0" smtClean="0"/>
                        <a:t>q = 0.097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Kidney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51.7%</a:t>
                      </a:r>
                    </a:p>
                    <a:p>
                      <a:r>
                        <a:rPr lang="en-US" dirty="0" smtClean="0"/>
                        <a:t>q = 0.026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65.6%</a:t>
                      </a:r>
                    </a:p>
                    <a:p>
                      <a:r>
                        <a:rPr lang="en-US" dirty="0" smtClean="0"/>
                        <a:t>q = 6.4e-9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Liver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99.9%</a:t>
                      </a:r>
                    </a:p>
                    <a:p>
                      <a:r>
                        <a:rPr lang="en-US" dirty="0" smtClean="0"/>
                        <a:t>q = 2e-10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100%</a:t>
                      </a:r>
                    </a:p>
                    <a:p>
                      <a:r>
                        <a:rPr lang="en-US" dirty="0" smtClean="0"/>
                        <a:t>q = 1.9e-9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Ovary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64.2%</a:t>
                      </a:r>
                    </a:p>
                    <a:p>
                      <a:r>
                        <a:rPr lang="en-US" dirty="0" smtClean="0"/>
                        <a:t>q = 0.12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63.5%</a:t>
                      </a:r>
                    </a:p>
                    <a:p>
                      <a:r>
                        <a:rPr lang="en-US" dirty="0" smtClean="0"/>
                        <a:t>q = 5.4e-6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Pancreas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83.2%</a:t>
                      </a:r>
                    </a:p>
                    <a:p>
                      <a:r>
                        <a:rPr lang="en-US" dirty="0" smtClean="0"/>
                        <a:t>q = 4.1e-5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72.5%</a:t>
                      </a:r>
                    </a:p>
                    <a:p>
                      <a:r>
                        <a:rPr lang="en-US" dirty="0" smtClean="0"/>
                        <a:t>q = 0.0012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Prostate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18%</a:t>
                      </a:r>
                    </a:p>
                    <a:p>
                      <a:r>
                        <a:rPr lang="en-US" dirty="0" smtClean="0"/>
                        <a:t>q = 0.27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29.6%</a:t>
                      </a:r>
                    </a:p>
                    <a:p>
                      <a:r>
                        <a:rPr lang="en-US" dirty="0" smtClean="0"/>
                        <a:t>q = 1.4e-5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Skin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74.8%</a:t>
                      </a:r>
                    </a:p>
                    <a:p>
                      <a:r>
                        <a:rPr lang="en-US" dirty="0" smtClean="0"/>
                        <a:t>q = 1e-4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75.5%</a:t>
                      </a:r>
                    </a:p>
                    <a:p>
                      <a:r>
                        <a:rPr lang="en-US" dirty="0" smtClean="0"/>
                        <a:t>q = 7.2e-5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 rot="16200000">
            <a:off x="-1804401" y="2807477"/>
            <a:ext cx="43419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smtClean="0"/>
              <a:t>PCAWG </a:t>
            </a:r>
            <a:r>
              <a:rPr lang="en-US" sz="3200" dirty="0" smtClean="0"/>
              <a:t>Neutral Model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2486182" y="6142801"/>
            <a:ext cx="14663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Med: </a:t>
            </a:r>
            <a:r>
              <a:rPr lang="en-US" b="1"/>
              <a:t>57.95</a:t>
            </a:r>
            <a:r>
              <a:rPr lang="en-US"/>
              <a:t>; FDR &lt; 0.1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81405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293264" y="494032"/>
          <a:ext cx="4938816" cy="56630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6272"/>
                <a:gridCol w="1646272"/>
                <a:gridCol w="1646272"/>
              </a:tblGrid>
              <a:tr h="542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+Coding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Breast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 = 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q= 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CNS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2.56%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 = </a:t>
                      </a:r>
                      <a:r>
                        <a:rPr lang="en-US" dirty="0" smtClean="0"/>
                        <a:t>0.78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11.29%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 = </a:t>
                      </a:r>
                      <a:r>
                        <a:rPr lang="en-US" dirty="0" smtClean="0"/>
                        <a:t>0.14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Kidney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 =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 </a:t>
                      </a:r>
                      <a:r>
                        <a:rPr lang="en-US" dirty="0" smtClean="0"/>
                        <a:t>=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Liver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-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Ovary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46.92</a:t>
                      </a:r>
                      <a:r>
                        <a:rPr lang="en-US" dirty="0" smtClean="0"/>
                        <a:t>%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</a:t>
                      </a:r>
                      <a:r>
                        <a:rPr lang="is-IS" baseline="0" dirty="0" smtClean="0"/>
                        <a:t>0.2694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72.49</a:t>
                      </a:r>
                      <a:r>
                        <a:rPr lang="en-US" dirty="0" smtClean="0"/>
                        <a:t>%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 = </a:t>
                      </a:r>
                      <a:r>
                        <a:rPr lang="en-US" dirty="0" smtClean="0"/>
                        <a:t>0.004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Pancreas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90.86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</a:t>
                      </a:r>
                      <a:r>
                        <a:rPr lang="en-US" baseline="0" dirty="0" smtClean="0"/>
                        <a:t>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81.07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</a:t>
                      </a:r>
                      <a:r>
                        <a:rPr lang="en-US" baseline="0" dirty="0" smtClean="0"/>
                        <a:t>0.0001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Prostate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21.76%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 = </a:t>
                      </a:r>
                      <a:r>
                        <a:rPr lang="en-US" dirty="0" smtClean="0"/>
                        <a:t>0.3398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26.75%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 = </a:t>
                      </a:r>
                      <a:r>
                        <a:rPr lang="en-US" dirty="0" smtClean="0"/>
                        <a:t>0.004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Skin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" y="20492"/>
            <a:ext cx="5898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       Gene</a:t>
            </a:r>
            <a:r>
              <a:rPr lang="en-US" sz="2400" dirty="0" smtClean="0"/>
              <a:t>-level </a:t>
            </a:r>
            <a:r>
              <a:rPr lang="en-US" sz="2400" dirty="0" smtClean="0"/>
              <a:t>additive variances &amp; </a:t>
            </a:r>
            <a:r>
              <a:rPr lang="en-US" sz="2400" dirty="0" smtClean="0"/>
              <a:t>q-values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4131294" y="6136286"/>
            <a:ext cx="176744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Median: </a:t>
            </a:r>
            <a:r>
              <a:rPr lang="en-US" sz="2000" b="1" dirty="0"/>
              <a:t>64.55</a:t>
            </a:r>
          </a:p>
          <a:p>
            <a:r>
              <a:rPr lang="en-US" sz="2000" dirty="0"/>
              <a:t>FDR &lt; 0.1 </a:t>
            </a:r>
          </a:p>
          <a:p>
            <a:endParaRPr lang="en-US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7919079" y="6171349"/>
            <a:ext cx="15607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Med: </a:t>
            </a:r>
            <a:r>
              <a:rPr lang="en-US" sz="2000" b="1" dirty="0" smtClean="0"/>
              <a:t>34</a:t>
            </a:r>
            <a:r>
              <a:rPr lang="en-US" sz="2000" b="1" dirty="0" smtClean="0"/>
              <a:t>.34</a:t>
            </a:r>
            <a:r>
              <a:rPr lang="en-US" sz="2000" dirty="0" smtClean="0"/>
              <a:t>; </a:t>
            </a:r>
            <a:endParaRPr lang="en-US" sz="2000" dirty="0" smtClean="0"/>
          </a:p>
          <a:p>
            <a:r>
              <a:rPr lang="en-US" sz="2000" dirty="0" smtClean="0"/>
              <a:t>FDR -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658601" y="6215865"/>
            <a:ext cx="187395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Median: </a:t>
            </a:r>
            <a:r>
              <a:rPr lang="en-US" sz="2000" b="1" dirty="0" smtClean="0"/>
              <a:t>49.62</a:t>
            </a:r>
            <a:endParaRPr lang="en-US" sz="2000" b="1" dirty="0" smtClean="0"/>
          </a:p>
          <a:p>
            <a:r>
              <a:rPr lang="en-US" sz="2000" dirty="0" smtClean="0"/>
              <a:t>FDR </a:t>
            </a:r>
            <a:r>
              <a:rPr lang="en-US" sz="2000" dirty="0"/>
              <a:t>-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6182098" y="18093"/>
            <a:ext cx="531321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smtClean="0"/>
              <a:t>Gene-level additive variances &amp; q-values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9678626" y="2616560"/>
            <a:ext cx="38905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MoatV</a:t>
            </a:r>
            <a:r>
              <a:rPr lang="en-US" sz="3200" dirty="0" smtClean="0"/>
              <a:t> </a:t>
            </a:r>
            <a:r>
              <a:rPr lang="en-US" sz="3200" dirty="0" smtClean="0"/>
              <a:t>Results</a:t>
            </a:r>
            <a:endParaRPr lang="en-US" sz="3200" dirty="0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-2171347" y="2937040"/>
            <a:ext cx="50582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MoatSim Results 10kb bin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2486182" y="6142801"/>
            <a:ext cx="14663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Med: </a:t>
            </a:r>
            <a:r>
              <a:rPr lang="en-US" b="1"/>
              <a:t>57.95</a:t>
            </a:r>
            <a:r>
              <a:rPr lang="en-US"/>
              <a:t>; FDR &lt; 0.1</a:t>
            </a:r>
            <a:endParaRPr lang="en-US" dirty="0"/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03876"/>
              </p:ext>
            </p:extLst>
          </p:nvPr>
        </p:nvGraphicFramePr>
        <p:xfrm>
          <a:off x="837696" y="494032"/>
          <a:ext cx="4938816" cy="5663043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46272"/>
                <a:gridCol w="1646272"/>
                <a:gridCol w="1646272"/>
              </a:tblGrid>
              <a:tr h="5424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Non-coding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+Coding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Breast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 = 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q= </a:t>
                      </a:r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CNS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0.0%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 = </a:t>
                      </a:r>
                      <a:r>
                        <a:rPr lang="en-US" dirty="0" smtClean="0"/>
                        <a:t>0.6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9.1%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 = </a:t>
                      </a:r>
                      <a:r>
                        <a:rPr lang="en-US" dirty="0" smtClean="0"/>
                        <a:t>0.523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Kidney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 =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 </a:t>
                      </a:r>
                      <a:r>
                        <a:rPr lang="en-US" dirty="0" smtClean="0"/>
                        <a:t>=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Liver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-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Ovary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97.65</a:t>
                      </a:r>
                      <a:r>
                        <a:rPr lang="en-US" dirty="0" smtClean="0"/>
                        <a:t>%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</a:t>
                      </a:r>
                      <a:r>
                        <a:rPr lang="is-IS" baseline="0" dirty="0" smtClean="0"/>
                        <a:t>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100</a:t>
                      </a:r>
                      <a:r>
                        <a:rPr lang="en-US" dirty="0" smtClean="0"/>
                        <a:t>%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 = </a:t>
                      </a:r>
                      <a:r>
                        <a:rPr lang="en-US" dirty="0" smtClean="0"/>
                        <a:t>0.55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Pancreas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</a:t>
                      </a:r>
                      <a:r>
                        <a:rPr lang="en-US" baseline="0" dirty="0" smtClean="0"/>
                        <a:t>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</a:t>
                      </a:r>
                      <a:r>
                        <a:rPr lang="en-US" baseline="0" dirty="0" smtClean="0"/>
                        <a:t>-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Prostate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95.82%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 = </a:t>
                      </a:r>
                      <a:r>
                        <a:rPr lang="en-US" dirty="0" smtClean="0"/>
                        <a:t>0.1739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97.96%</a:t>
                      </a:r>
                      <a:endParaRPr lang="en-US" dirty="0" smtClean="0"/>
                    </a:p>
                    <a:p>
                      <a:r>
                        <a:rPr lang="en-US" dirty="0" smtClean="0"/>
                        <a:t>q = </a:t>
                      </a:r>
                      <a:r>
                        <a:rPr lang="en-US" dirty="0" smtClean="0"/>
                        <a:t>0.0</a:t>
                      </a:r>
                      <a:endParaRPr lang="en-US" dirty="0"/>
                    </a:p>
                  </a:txBody>
                  <a:tcPr/>
                </a:tc>
              </a:tr>
              <a:tr h="542403">
                <a:tc>
                  <a:txBody>
                    <a:bodyPr/>
                    <a:lstStyle/>
                    <a:p>
                      <a:r>
                        <a:rPr lang="en-US" dirty="0" smtClean="0"/>
                        <a:t>Skin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-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</a:t>
                      </a:r>
                    </a:p>
                    <a:p>
                      <a:r>
                        <a:rPr lang="en-US" dirty="0" smtClean="0"/>
                        <a:t>q</a:t>
                      </a:r>
                      <a:r>
                        <a:rPr lang="en-US" baseline="0" dirty="0" smtClean="0"/>
                        <a:t> = -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6358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412</Words>
  <Application>Microsoft Macintosh PowerPoint</Application>
  <PresentationFormat>Widescreen</PresentationFormat>
  <Paragraphs>190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Calibri</vt:lpstr>
      <vt:lpstr>Calibri Light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Kumar, Sushant</dc:creator>
  <cp:lastModifiedBy>Kumar, Sushant</cp:lastModifiedBy>
  <cp:revision>4</cp:revision>
  <dcterms:created xsi:type="dcterms:W3CDTF">2017-08-10T13:00:18Z</dcterms:created>
  <dcterms:modified xsi:type="dcterms:W3CDTF">2017-08-10T18:01:53Z</dcterms:modified>
</cp:coreProperties>
</file>