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CA0BF-7E0F-9440-A88B-7AF8729D6E11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6791F-B2E3-4841-A48F-45E1EF87B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5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1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6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5405-DE93-874C-9784-B33D2AFE934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2EA8-1B32-6E4D-83F7-7E01CAC3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7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80021"/>
              </p:ext>
            </p:extLst>
          </p:nvPr>
        </p:nvGraphicFramePr>
        <p:xfrm>
          <a:off x="6293264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q= 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2.56%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11.29%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46.92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is-IS" baseline="0" dirty="0" smtClean="0"/>
                        <a:t>0.2694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72.49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90.86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81.07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0.0001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21.76%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0.3398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26.75%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0492"/>
            <a:ext cx="589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Gene</a:t>
            </a:r>
            <a:r>
              <a:rPr lang="en-US" sz="2400" dirty="0" smtClean="0"/>
              <a:t>-level </a:t>
            </a:r>
            <a:r>
              <a:rPr lang="en-US" sz="2400" dirty="0" smtClean="0"/>
              <a:t>additive variances &amp; </a:t>
            </a:r>
            <a:r>
              <a:rPr lang="en-US" sz="2400" dirty="0" smtClean="0"/>
              <a:t>q-values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31294" y="6136286"/>
            <a:ext cx="1767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Median: </a:t>
            </a:r>
            <a:r>
              <a:rPr lang="en-US" sz="2000" b="1" dirty="0"/>
              <a:t>64.55</a:t>
            </a:r>
          </a:p>
          <a:p>
            <a:r>
              <a:rPr lang="en-US" sz="2000" dirty="0"/>
              <a:t>FDR &lt; 0.1 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19079" y="6171349"/>
            <a:ext cx="156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Med: </a:t>
            </a:r>
            <a:r>
              <a:rPr lang="en-US" sz="2000" b="1" dirty="0" smtClean="0"/>
              <a:t>34</a:t>
            </a:r>
            <a:r>
              <a:rPr lang="en-US" sz="2000" b="1" dirty="0" smtClean="0"/>
              <a:t>.34</a:t>
            </a:r>
            <a:r>
              <a:rPr lang="en-US" sz="2000" dirty="0" smtClean="0"/>
              <a:t>; </a:t>
            </a:r>
            <a:endParaRPr lang="en-US" sz="2000" dirty="0" smtClean="0"/>
          </a:p>
          <a:p>
            <a:r>
              <a:rPr lang="en-US" sz="2000" dirty="0" smtClean="0"/>
              <a:t>FDR 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8601" y="6215865"/>
            <a:ext cx="1873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49.62</a:t>
            </a:r>
            <a:endParaRPr lang="en-US" sz="2000" b="1" dirty="0" smtClean="0"/>
          </a:p>
          <a:p>
            <a:r>
              <a:rPr lang="en-US" sz="2000" dirty="0" smtClean="0"/>
              <a:t>FDR </a:t>
            </a:r>
            <a:r>
              <a:rPr lang="en-US" sz="2000" dirty="0"/>
              <a:t>-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82098" y="18093"/>
            <a:ext cx="531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Gene-level additive variances &amp; q-values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678626" y="2616560"/>
            <a:ext cx="389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MoatV</a:t>
            </a:r>
            <a:r>
              <a:rPr lang="en-US" sz="3200" dirty="0" smtClean="0"/>
              <a:t> </a:t>
            </a:r>
            <a:r>
              <a:rPr lang="en-US" sz="3200" dirty="0" smtClean="0"/>
              <a:t>Results</a:t>
            </a:r>
            <a:endParaRPr lang="en-US" sz="3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72508" y="479758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40.6%</a:t>
                      </a:r>
                    </a:p>
                    <a:p>
                      <a:r>
                        <a:rPr lang="en-US" dirty="0" smtClean="0"/>
                        <a:t>q = 0.094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53.6%</a:t>
                      </a:r>
                    </a:p>
                    <a:p>
                      <a:r>
                        <a:rPr lang="en-US" dirty="0" smtClean="0"/>
                        <a:t>q= 0.0013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</a:t>
                      </a:r>
                    </a:p>
                    <a:p>
                      <a:r>
                        <a:rPr lang="en-US" dirty="0" smtClean="0"/>
                        <a:t>q = 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9.2%</a:t>
                      </a:r>
                    </a:p>
                    <a:p>
                      <a:r>
                        <a:rPr lang="en-US" dirty="0" smtClean="0"/>
                        <a:t>q = 0.097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51.7%</a:t>
                      </a:r>
                    </a:p>
                    <a:p>
                      <a:r>
                        <a:rPr lang="en-US" dirty="0" smtClean="0"/>
                        <a:t>q = 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65.6%</a:t>
                      </a:r>
                    </a:p>
                    <a:p>
                      <a:r>
                        <a:rPr lang="en-US" dirty="0" smtClean="0"/>
                        <a:t>q = 6.4e-9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99.9%</a:t>
                      </a:r>
                    </a:p>
                    <a:p>
                      <a:r>
                        <a:rPr lang="en-US" dirty="0" smtClean="0"/>
                        <a:t>q = 2e-10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</a:p>
                    <a:p>
                      <a:r>
                        <a:rPr lang="en-US" dirty="0" smtClean="0"/>
                        <a:t>q = 1.9e-9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64.2%</a:t>
                      </a:r>
                    </a:p>
                    <a:p>
                      <a:r>
                        <a:rPr lang="en-US" dirty="0" smtClean="0"/>
                        <a:t>q = 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63.5%</a:t>
                      </a:r>
                    </a:p>
                    <a:p>
                      <a:r>
                        <a:rPr lang="en-US" dirty="0" smtClean="0"/>
                        <a:t>q = 5.4e-6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83.2%</a:t>
                      </a:r>
                    </a:p>
                    <a:p>
                      <a:r>
                        <a:rPr lang="en-US" dirty="0" smtClean="0"/>
                        <a:t>q = 4.1e-5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72.5%</a:t>
                      </a:r>
                    </a:p>
                    <a:p>
                      <a:r>
                        <a:rPr lang="en-US" dirty="0" smtClean="0"/>
                        <a:t>q = 0.0012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</a:p>
                    <a:p>
                      <a:r>
                        <a:rPr lang="en-US" dirty="0" smtClean="0"/>
                        <a:t>q = 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29.6%</a:t>
                      </a:r>
                    </a:p>
                    <a:p>
                      <a:r>
                        <a:rPr lang="en-US" dirty="0" smtClean="0"/>
                        <a:t>q = 1.4e-5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74.8%</a:t>
                      </a:r>
                    </a:p>
                    <a:p>
                      <a:r>
                        <a:rPr lang="en-US" dirty="0" smtClean="0"/>
                        <a:t>q = 1e-4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75.5%</a:t>
                      </a:r>
                    </a:p>
                    <a:p>
                      <a:r>
                        <a:rPr lang="en-US" dirty="0" smtClean="0"/>
                        <a:t>q = 7.2e-5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-1804401" y="2807477"/>
            <a:ext cx="434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PCAWG </a:t>
            </a:r>
            <a:r>
              <a:rPr lang="en-US" sz="3200" dirty="0" smtClean="0"/>
              <a:t>Neutral Model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486182" y="6142801"/>
            <a:ext cx="1466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Med: </a:t>
            </a:r>
            <a:r>
              <a:rPr lang="en-US" b="1"/>
              <a:t>57.95</a:t>
            </a:r>
            <a:r>
              <a:rPr lang="en-US"/>
              <a:t>; FDR &lt;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4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293264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q= 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2.56%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11.29%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46.92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is-IS" baseline="0" dirty="0" smtClean="0"/>
                        <a:t>0.2694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72.49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90.86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81.07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0.0001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21.76%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0.3398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26.75%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0492"/>
            <a:ext cx="589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Gene</a:t>
            </a:r>
            <a:r>
              <a:rPr lang="en-US" sz="2400" dirty="0" smtClean="0"/>
              <a:t>-level </a:t>
            </a:r>
            <a:r>
              <a:rPr lang="en-US" sz="2400" dirty="0" smtClean="0"/>
              <a:t>additive variances &amp; </a:t>
            </a:r>
            <a:r>
              <a:rPr lang="en-US" sz="2400" dirty="0" smtClean="0"/>
              <a:t>q-values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31294" y="6136286"/>
            <a:ext cx="1767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Median: </a:t>
            </a:r>
            <a:r>
              <a:rPr lang="en-US" sz="2000" b="1" dirty="0"/>
              <a:t>64.55</a:t>
            </a:r>
          </a:p>
          <a:p>
            <a:r>
              <a:rPr lang="en-US" sz="2000" dirty="0"/>
              <a:t>FDR &lt; 0.1 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19079" y="6171349"/>
            <a:ext cx="156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Med: </a:t>
            </a:r>
            <a:r>
              <a:rPr lang="en-US" sz="2000" b="1" dirty="0" smtClean="0"/>
              <a:t>34</a:t>
            </a:r>
            <a:r>
              <a:rPr lang="en-US" sz="2000" b="1" dirty="0" smtClean="0"/>
              <a:t>.34</a:t>
            </a:r>
            <a:r>
              <a:rPr lang="en-US" sz="2000" dirty="0" smtClean="0"/>
              <a:t>; </a:t>
            </a:r>
            <a:endParaRPr lang="en-US" sz="2000" dirty="0" smtClean="0"/>
          </a:p>
          <a:p>
            <a:r>
              <a:rPr lang="en-US" sz="2000" dirty="0" smtClean="0"/>
              <a:t>FDR 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8601" y="6215865"/>
            <a:ext cx="1873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49.62</a:t>
            </a:r>
            <a:endParaRPr lang="en-US" sz="2000" b="1" dirty="0" smtClean="0"/>
          </a:p>
          <a:p>
            <a:r>
              <a:rPr lang="en-US" sz="2000" dirty="0" smtClean="0"/>
              <a:t>FDR </a:t>
            </a:r>
            <a:r>
              <a:rPr lang="en-US" sz="2000" dirty="0"/>
              <a:t>-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82098" y="18093"/>
            <a:ext cx="531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Gene-level additive variances &amp; q-values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678626" y="2616560"/>
            <a:ext cx="389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MoatV</a:t>
            </a:r>
            <a:r>
              <a:rPr lang="en-US" sz="3200" dirty="0" smtClean="0"/>
              <a:t> </a:t>
            </a:r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171347" y="2937040"/>
            <a:ext cx="5058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MoatSim Results 10kb bin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486182" y="6142801"/>
            <a:ext cx="1466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Med: </a:t>
            </a:r>
            <a:r>
              <a:rPr lang="en-US" b="1"/>
              <a:t>57.95</a:t>
            </a:r>
            <a:r>
              <a:rPr lang="en-US"/>
              <a:t>; FDR &lt; 0.1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3876"/>
              </p:ext>
            </p:extLst>
          </p:nvPr>
        </p:nvGraphicFramePr>
        <p:xfrm>
          <a:off x="837696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q= 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0.523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97.65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is-IS" baseline="0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95.82%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0.1739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97.96%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q = </a:t>
                      </a:r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5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412</Words>
  <Application>Microsoft Macintosh PowerPoint</Application>
  <PresentationFormat>Widescreen</PresentationFormat>
  <Paragraphs>190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Kumar, Sushant</dc:creator>
  <cp:lastModifiedBy>Kumar, Sushant</cp:lastModifiedBy>
  <cp:revision>4</cp:revision>
  <dcterms:created xsi:type="dcterms:W3CDTF">2017-08-10T13:00:18Z</dcterms:created>
  <dcterms:modified xsi:type="dcterms:W3CDTF">2017-08-10T18:01:53Z</dcterms:modified>
</cp:coreProperties>
</file>