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7" r:id="rId2"/>
    <p:sldId id="259" r:id="rId3"/>
    <p:sldId id="262" r:id="rId4"/>
    <p:sldId id="263" r:id="rId5"/>
    <p:sldId id="264" r:id="rId6"/>
    <p:sldId id="260" r:id="rId7"/>
    <p:sldId id="261" r:id="rId8"/>
    <p:sldId id="26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8"/>
    <p:restoredTop sz="94631"/>
  </p:normalViewPr>
  <p:slideViewPr>
    <p:cSldViewPr snapToGrid="0" snapToObjects="1">
      <p:cViewPr varScale="1">
        <p:scale>
          <a:sx n="107" d="100"/>
          <a:sy n="107" d="100"/>
        </p:scale>
        <p:origin x="20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80E525-1AFC-D54D-849F-335848111F89}" type="datetimeFigureOut">
              <a:rPr lang="en-US" smtClean="0"/>
              <a:t>8/10/17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D20295-F61E-BE46-B01C-3A4D3EE1958A}" type="slidenum">
              <a:rPr lang="en-US" smtClean="0"/>
              <a:t>‹#›</a:t>
            </a:fld>
            <a:endParaRPr lang="en-US"/>
          </a:p>
        </p:txBody>
      </p:sp>
    </p:spTree>
    <p:extLst>
      <p:ext uri="{BB962C8B-B14F-4D97-AF65-F5344CB8AC3E}">
        <p14:creationId xmlns:p14="http://schemas.microsoft.com/office/powerpoint/2010/main" val="1999296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parameters here also include</a:t>
            </a:r>
            <a:r>
              <a:rPr lang="en-US" baseline="0" dirty="0" smtClean="0"/>
              <a:t> the number of variant permutations that are generated, the width of the bins we use as the local genome context, and a minimum bin width parameter, which is used in the event that truncated bins are formed, which can happen when we reach a chromosome end or blacklist region. If the bin is too small, then it can leave too few possibilities for variant permutation, so if the bin size drops below a certain width, MOAT will merge it with the nearest full size bin.</a:t>
            </a:r>
            <a:endParaRPr lang="en-US" dirty="0"/>
          </a:p>
        </p:txBody>
      </p:sp>
      <p:sp>
        <p:nvSpPr>
          <p:cNvPr id="4" name="Slide Number Placeholder 3"/>
          <p:cNvSpPr>
            <a:spLocks noGrp="1"/>
          </p:cNvSpPr>
          <p:nvPr>
            <p:ph type="sldNum" sz="quarter" idx="10"/>
          </p:nvPr>
        </p:nvSpPr>
        <p:spPr/>
        <p:txBody>
          <a:bodyPr/>
          <a:lstStyle/>
          <a:p>
            <a:fld id="{41883A3C-A432-B641-BB17-6FB1FD9FD075}" type="slidenum">
              <a:rPr lang="en-US" smtClean="0"/>
              <a:t>3</a:t>
            </a:fld>
            <a:endParaRPr lang="en-US"/>
          </a:p>
        </p:txBody>
      </p:sp>
    </p:spTree>
    <p:extLst>
      <p:ext uri="{BB962C8B-B14F-4D97-AF65-F5344CB8AC3E}">
        <p14:creationId xmlns:p14="http://schemas.microsoft.com/office/powerpoint/2010/main" val="4919700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here’s an example where a</a:t>
            </a:r>
            <a:r>
              <a:rPr lang="en-US" baseline="0" dirty="0" smtClean="0"/>
              <a:t> blacklist region causes an abrupt end to one of the bins. So MOAT-v will do this</a:t>
            </a:r>
            <a:r>
              <a:rPr lang="is-IS" baseline="0" dirty="0" smtClean="0"/>
              <a:t>…</a:t>
            </a:r>
            <a:endParaRPr lang="en-US" dirty="0"/>
          </a:p>
        </p:txBody>
      </p:sp>
      <p:sp>
        <p:nvSpPr>
          <p:cNvPr id="4" name="Slide Number Placeholder 3"/>
          <p:cNvSpPr>
            <a:spLocks noGrp="1"/>
          </p:cNvSpPr>
          <p:nvPr>
            <p:ph type="sldNum" sz="quarter" idx="10"/>
          </p:nvPr>
        </p:nvSpPr>
        <p:spPr/>
        <p:txBody>
          <a:bodyPr/>
          <a:lstStyle/>
          <a:p>
            <a:fld id="{41883A3C-A432-B641-BB17-6FB1FD9FD075}" type="slidenum">
              <a:rPr lang="en-US" smtClean="0"/>
              <a:t>4</a:t>
            </a:fld>
            <a:endParaRPr lang="en-US"/>
          </a:p>
        </p:txBody>
      </p:sp>
    </p:spTree>
    <p:extLst>
      <p:ext uri="{BB962C8B-B14F-4D97-AF65-F5344CB8AC3E}">
        <p14:creationId xmlns:p14="http://schemas.microsoft.com/office/powerpoint/2010/main" val="15768328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Resulting in a new,</a:t>
            </a:r>
            <a:r>
              <a:rPr lang="en-US" baseline="0" dirty="0" smtClean="0"/>
              <a:t> merged bin that absorbs the neighboring bin, ensuring that there will always be a range of variant permutation choices.</a:t>
            </a:r>
            <a:endParaRPr lang="en-US" dirty="0" smtClean="0"/>
          </a:p>
          <a:p>
            <a:r>
              <a:rPr lang="en-US" dirty="0" smtClean="0"/>
              <a:t>[Not likely to be anything interesting going on there anyway.]</a:t>
            </a:r>
            <a:endParaRPr lang="en-US" dirty="0"/>
          </a:p>
        </p:txBody>
      </p:sp>
      <p:sp>
        <p:nvSpPr>
          <p:cNvPr id="4" name="Slide Number Placeholder 3"/>
          <p:cNvSpPr>
            <a:spLocks noGrp="1"/>
          </p:cNvSpPr>
          <p:nvPr>
            <p:ph type="sldNum" sz="quarter" idx="10"/>
          </p:nvPr>
        </p:nvSpPr>
        <p:spPr/>
        <p:txBody>
          <a:bodyPr/>
          <a:lstStyle/>
          <a:p>
            <a:fld id="{CCE57B9F-B900-484E-8949-94DAF401D5EC}" type="slidenum">
              <a:rPr lang="en-US" smtClean="0"/>
              <a:t>5</a:t>
            </a:fld>
            <a:endParaRPr lang="en-US"/>
          </a:p>
        </p:txBody>
      </p:sp>
    </p:spTree>
    <p:extLst>
      <p:ext uri="{BB962C8B-B14F-4D97-AF65-F5344CB8AC3E}">
        <p14:creationId xmlns:p14="http://schemas.microsoft.com/office/powerpoint/2010/main" val="12846064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a:t>
            </a:r>
            <a:r>
              <a:rPr lang="en-US" baseline="0" dirty="0" smtClean="0"/>
              <a:t> we move the variants’ to new locations, we want to preserve the trinucleotide context of the variant, which includes the nucleotide where the variant occurs, and the two neighboring nucleotides on either side. To do this, we index every trinucleotide in the reference genome within the variant’s bin, and select one of these new locations with uniform probability, excluding the original variant site. With this, we maintain the mutation frequencies of the trinucleotides in each bin, and it ensures that the trinucleotide mutation rates are consistent in our permutations.</a:t>
            </a:r>
            <a:endParaRPr lang="en-US" dirty="0"/>
          </a:p>
        </p:txBody>
      </p:sp>
      <p:sp>
        <p:nvSpPr>
          <p:cNvPr id="4" name="Slide Number Placeholder 3"/>
          <p:cNvSpPr>
            <a:spLocks noGrp="1"/>
          </p:cNvSpPr>
          <p:nvPr>
            <p:ph type="sldNum" sz="quarter" idx="10"/>
          </p:nvPr>
        </p:nvSpPr>
        <p:spPr/>
        <p:txBody>
          <a:bodyPr/>
          <a:lstStyle/>
          <a:p>
            <a:fld id="{41883A3C-A432-B641-BB17-6FB1FD9FD075}" type="slidenum">
              <a:rPr lang="en-US" smtClean="0"/>
              <a:t>8</a:t>
            </a:fld>
            <a:endParaRPr lang="en-US"/>
          </a:p>
        </p:txBody>
      </p:sp>
    </p:spTree>
    <p:extLst>
      <p:ext uri="{BB962C8B-B14F-4D97-AF65-F5344CB8AC3E}">
        <p14:creationId xmlns:p14="http://schemas.microsoft.com/office/powerpoint/2010/main" val="16623165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C7D852-FC8C-EB42-A7D5-B46F81D08BB9}" type="datetimeFigureOut">
              <a:rPr lang="en-US" smtClean="0"/>
              <a:t>8/10/17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B3500-A63C-9244-B410-8DB9A0A949D9}" type="slidenum">
              <a:rPr lang="en-US" smtClean="0"/>
              <a:t>‹#›</a:t>
            </a:fld>
            <a:endParaRPr lang="en-US"/>
          </a:p>
        </p:txBody>
      </p:sp>
    </p:spTree>
    <p:extLst>
      <p:ext uri="{BB962C8B-B14F-4D97-AF65-F5344CB8AC3E}">
        <p14:creationId xmlns:p14="http://schemas.microsoft.com/office/powerpoint/2010/main" val="993768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C7D852-FC8C-EB42-A7D5-B46F81D08BB9}" type="datetimeFigureOut">
              <a:rPr lang="en-US" smtClean="0"/>
              <a:t>8/10/17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B3500-A63C-9244-B410-8DB9A0A949D9}" type="slidenum">
              <a:rPr lang="en-US" smtClean="0"/>
              <a:t>‹#›</a:t>
            </a:fld>
            <a:endParaRPr lang="en-US"/>
          </a:p>
        </p:txBody>
      </p:sp>
    </p:spTree>
    <p:extLst>
      <p:ext uri="{BB962C8B-B14F-4D97-AF65-F5344CB8AC3E}">
        <p14:creationId xmlns:p14="http://schemas.microsoft.com/office/powerpoint/2010/main" val="205144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C7D852-FC8C-EB42-A7D5-B46F81D08BB9}" type="datetimeFigureOut">
              <a:rPr lang="en-US" smtClean="0"/>
              <a:t>8/10/17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B3500-A63C-9244-B410-8DB9A0A949D9}" type="slidenum">
              <a:rPr lang="en-US" smtClean="0"/>
              <a:t>‹#›</a:t>
            </a:fld>
            <a:endParaRPr lang="en-US"/>
          </a:p>
        </p:txBody>
      </p:sp>
    </p:spTree>
    <p:extLst>
      <p:ext uri="{BB962C8B-B14F-4D97-AF65-F5344CB8AC3E}">
        <p14:creationId xmlns:p14="http://schemas.microsoft.com/office/powerpoint/2010/main" val="1159030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C7D852-FC8C-EB42-A7D5-B46F81D08BB9}" type="datetimeFigureOut">
              <a:rPr lang="en-US" smtClean="0"/>
              <a:t>8/10/17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B3500-A63C-9244-B410-8DB9A0A949D9}" type="slidenum">
              <a:rPr lang="en-US" smtClean="0"/>
              <a:t>‹#›</a:t>
            </a:fld>
            <a:endParaRPr lang="en-US"/>
          </a:p>
        </p:txBody>
      </p:sp>
    </p:spTree>
    <p:extLst>
      <p:ext uri="{BB962C8B-B14F-4D97-AF65-F5344CB8AC3E}">
        <p14:creationId xmlns:p14="http://schemas.microsoft.com/office/powerpoint/2010/main" val="1280839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C7D852-FC8C-EB42-A7D5-B46F81D08BB9}" type="datetimeFigureOut">
              <a:rPr lang="en-US" smtClean="0"/>
              <a:t>8/10/17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B3500-A63C-9244-B410-8DB9A0A949D9}" type="slidenum">
              <a:rPr lang="en-US" smtClean="0"/>
              <a:t>‹#›</a:t>
            </a:fld>
            <a:endParaRPr lang="en-US"/>
          </a:p>
        </p:txBody>
      </p:sp>
    </p:spTree>
    <p:extLst>
      <p:ext uri="{BB962C8B-B14F-4D97-AF65-F5344CB8AC3E}">
        <p14:creationId xmlns:p14="http://schemas.microsoft.com/office/powerpoint/2010/main" val="699701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C7D852-FC8C-EB42-A7D5-B46F81D08BB9}" type="datetimeFigureOut">
              <a:rPr lang="en-US" smtClean="0"/>
              <a:t>8/10/17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2B3500-A63C-9244-B410-8DB9A0A949D9}" type="slidenum">
              <a:rPr lang="en-US" smtClean="0"/>
              <a:t>‹#›</a:t>
            </a:fld>
            <a:endParaRPr lang="en-US"/>
          </a:p>
        </p:txBody>
      </p:sp>
    </p:spTree>
    <p:extLst>
      <p:ext uri="{BB962C8B-B14F-4D97-AF65-F5344CB8AC3E}">
        <p14:creationId xmlns:p14="http://schemas.microsoft.com/office/powerpoint/2010/main" val="264289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C7D852-FC8C-EB42-A7D5-B46F81D08BB9}" type="datetimeFigureOut">
              <a:rPr lang="en-US" smtClean="0"/>
              <a:t>8/10/17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2B3500-A63C-9244-B410-8DB9A0A949D9}" type="slidenum">
              <a:rPr lang="en-US" smtClean="0"/>
              <a:t>‹#›</a:t>
            </a:fld>
            <a:endParaRPr lang="en-US"/>
          </a:p>
        </p:txBody>
      </p:sp>
    </p:spTree>
    <p:extLst>
      <p:ext uri="{BB962C8B-B14F-4D97-AF65-F5344CB8AC3E}">
        <p14:creationId xmlns:p14="http://schemas.microsoft.com/office/powerpoint/2010/main" val="922604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C7D852-FC8C-EB42-A7D5-B46F81D08BB9}" type="datetimeFigureOut">
              <a:rPr lang="en-US" smtClean="0"/>
              <a:t>8/10/17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2B3500-A63C-9244-B410-8DB9A0A949D9}" type="slidenum">
              <a:rPr lang="en-US" smtClean="0"/>
              <a:t>‹#›</a:t>
            </a:fld>
            <a:endParaRPr lang="en-US"/>
          </a:p>
        </p:txBody>
      </p:sp>
    </p:spTree>
    <p:extLst>
      <p:ext uri="{BB962C8B-B14F-4D97-AF65-F5344CB8AC3E}">
        <p14:creationId xmlns:p14="http://schemas.microsoft.com/office/powerpoint/2010/main" val="1377748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C7D852-FC8C-EB42-A7D5-B46F81D08BB9}" type="datetimeFigureOut">
              <a:rPr lang="en-US" smtClean="0"/>
              <a:t>8/10/17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2B3500-A63C-9244-B410-8DB9A0A949D9}" type="slidenum">
              <a:rPr lang="en-US" smtClean="0"/>
              <a:t>‹#›</a:t>
            </a:fld>
            <a:endParaRPr lang="en-US"/>
          </a:p>
        </p:txBody>
      </p:sp>
    </p:spTree>
    <p:extLst>
      <p:ext uri="{BB962C8B-B14F-4D97-AF65-F5344CB8AC3E}">
        <p14:creationId xmlns:p14="http://schemas.microsoft.com/office/powerpoint/2010/main" val="1655920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C7D852-FC8C-EB42-A7D5-B46F81D08BB9}" type="datetimeFigureOut">
              <a:rPr lang="en-US" smtClean="0"/>
              <a:t>8/10/17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2B3500-A63C-9244-B410-8DB9A0A949D9}" type="slidenum">
              <a:rPr lang="en-US" smtClean="0"/>
              <a:t>‹#›</a:t>
            </a:fld>
            <a:endParaRPr lang="en-US"/>
          </a:p>
        </p:txBody>
      </p:sp>
    </p:spTree>
    <p:extLst>
      <p:ext uri="{BB962C8B-B14F-4D97-AF65-F5344CB8AC3E}">
        <p14:creationId xmlns:p14="http://schemas.microsoft.com/office/powerpoint/2010/main" val="1818001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C7D852-FC8C-EB42-A7D5-B46F81D08BB9}" type="datetimeFigureOut">
              <a:rPr lang="en-US" smtClean="0"/>
              <a:t>8/10/17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2B3500-A63C-9244-B410-8DB9A0A949D9}" type="slidenum">
              <a:rPr lang="en-US" smtClean="0"/>
              <a:t>‹#›</a:t>
            </a:fld>
            <a:endParaRPr lang="en-US"/>
          </a:p>
        </p:txBody>
      </p:sp>
    </p:spTree>
    <p:extLst>
      <p:ext uri="{BB962C8B-B14F-4D97-AF65-F5344CB8AC3E}">
        <p14:creationId xmlns:p14="http://schemas.microsoft.com/office/powerpoint/2010/main" val="75502386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C7D852-FC8C-EB42-A7D5-B46F81D08BB9}" type="datetimeFigureOut">
              <a:rPr lang="en-US" smtClean="0"/>
              <a:t>8/10/17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2B3500-A63C-9244-B410-8DB9A0A949D9}" type="slidenum">
              <a:rPr lang="en-US" smtClean="0"/>
              <a:t>‹#›</a:t>
            </a:fld>
            <a:endParaRPr lang="en-US"/>
          </a:p>
        </p:txBody>
      </p:sp>
    </p:spTree>
    <p:extLst>
      <p:ext uri="{BB962C8B-B14F-4D97-AF65-F5344CB8AC3E}">
        <p14:creationId xmlns:p14="http://schemas.microsoft.com/office/powerpoint/2010/main" val="1195270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MOATsim</a:t>
            </a:r>
            <a:endParaRPr lang="en-US" dirty="0"/>
          </a:p>
        </p:txBody>
      </p:sp>
      <p:sp>
        <p:nvSpPr>
          <p:cNvPr id="3" name="Content Placeholder 2"/>
          <p:cNvSpPr>
            <a:spLocks noGrp="1"/>
          </p:cNvSpPr>
          <p:nvPr>
            <p:ph idx="1"/>
          </p:nvPr>
        </p:nvSpPr>
        <p:spPr>
          <a:xfrm>
            <a:off x="838200" y="1690688"/>
            <a:ext cx="10515600" cy="4665662"/>
          </a:xfrm>
        </p:spPr>
        <p:txBody>
          <a:bodyPr>
            <a:normAutofit/>
          </a:bodyPr>
          <a:lstStyle/>
          <a:p>
            <a:r>
              <a:rPr lang="en-US" sz="3200" dirty="0"/>
              <a:t>A somatic variant simulator</a:t>
            </a:r>
          </a:p>
          <a:p>
            <a:pPr lvl="1"/>
            <a:r>
              <a:rPr lang="en-US" sz="2800" dirty="0"/>
              <a:t>Given a set of input variants, shuffle to new locations, taking genome structure into account</a:t>
            </a:r>
          </a:p>
          <a:p>
            <a:pPr lvl="1"/>
            <a:r>
              <a:rPr lang="en-US" sz="2800" dirty="0"/>
              <a:t>MOAT-v’s permutation step without the p-value calculations</a:t>
            </a:r>
          </a:p>
        </p:txBody>
      </p:sp>
      <p:sp>
        <p:nvSpPr>
          <p:cNvPr id="4" name="Slide Number Placeholder 3"/>
          <p:cNvSpPr>
            <a:spLocks noGrp="1"/>
          </p:cNvSpPr>
          <p:nvPr>
            <p:ph type="sldNum" sz="quarter" idx="12"/>
          </p:nvPr>
        </p:nvSpPr>
        <p:spPr/>
        <p:txBody>
          <a:bodyPr/>
          <a:lstStyle/>
          <a:p>
            <a:fld id="{4978CFAC-1FD5-9C4F-87A3-9352386EFE1B}" type="slidenum">
              <a:rPr lang="en-US" smtClean="0"/>
              <a:t>1</a:t>
            </a:fld>
            <a:endParaRPr lang="en-US"/>
          </a:p>
        </p:txBody>
      </p:sp>
    </p:spTree>
    <p:extLst>
      <p:ext uri="{BB962C8B-B14F-4D97-AF65-F5344CB8AC3E}">
        <p14:creationId xmlns:p14="http://schemas.microsoft.com/office/powerpoint/2010/main" val="21353544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MOATsim</a:t>
            </a:r>
            <a:endParaRPr lang="en-US" dirty="0"/>
          </a:p>
        </p:txBody>
      </p:sp>
      <p:sp>
        <p:nvSpPr>
          <p:cNvPr id="3" name="Content Placeholder 2"/>
          <p:cNvSpPr>
            <a:spLocks noGrp="1"/>
          </p:cNvSpPr>
          <p:nvPr>
            <p:ph idx="1"/>
          </p:nvPr>
        </p:nvSpPr>
        <p:spPr/>
        <p:txBody>
          <a:bodyPr/>
          <a:lstStyle/>
          <a:p>
            <a:r>
              <a:rPr lang="en-US" dirty="0" smtClean="0"/>
              <a:t>Read genome coordinates into memory</a:t>
            </a:r>
          </a:p>
          <a:p>
            <a:r>
              <a:rPr lang="en-US" dirty="0" smtClean="0"/>
              <a:t>Divide into bins of user-specified size</a:t>
            </a:r>
          </a:p>
          <a:p>
            <a:r>
              <a:rPr lang="en-US" dirty="0" smtClean="0"/>
              <a:t>Subtract blacklist regions</a:t>
            </a:r>
          </a:p>
          <a:p>
            <a:r>
              <a:rPr lang="en-US" dirty="0" smtClean="0"/>
              <a:t>Use </a:t>
            </a:r>
            <a:r>
              <a:rPr lang="en-US" dirty="0" err="1" smtClean="0"/>
              <a:t>bigWigAverageOverBed</a:t>
            </a:r>
            <a:r>
              <a:rPr lang="en-US" dirty="0" smtClean="0"/>
              <a:t> to derive covariate values for each bin</a:t>
            </a:r>
          </a:p>
          <a:p>
            <a:r>
              <a:rPr lang="en-US" dirty="0" smtClean="0"/>
              <a:t>Generate covariate matrix</a:t>
            </a:r>
            <a:endParaRPr lang="en-US" dirty="0"/>
          </a:p>
        </p:txBody>
      </p:sp>
      <p:sp>
        <p:nvSpPr>
          <p:cNvPr id="4" name="Slide Number Placeholder 3"/>
          <p:cNvSpPr>
            <a:spLocks noGrp="1"/>
          </p:cNvSpPr>
          <p:nvPr>
            <p:ph type="sldNum" sz="quarter" idx="12"/>
          </p:nvPr>
        </p:nvSpPr>
        <p:spPr/>
        <p:txBody>
          <a:bodyPr/>
          <a:lstStyle/>
          <a:p>
            <a:fld id="{4978CFAC-1FD5-9C4F-87A3-9352386EFE1B}" type="slidenum">
              <a:rPr lang="en-US" smtClean="0"/>
              <a:t>2</a:t>
            </a:fld>
            <a:endParaRPr lang="en-US"/>
          </a:p>
        </p:txBody>
      </p:sp>
      <p:graphicFrame>
        <p:nvGraphicFramePr>
          <p:cNvPr id="5" name="Table 4"/>
          <p:cNvGraphicFramePr>
            <a:graphicFrameLocks noGrp="1"/>
          </p:cNvGraphicFramePr>
          <p:nvPr>
            <p:extLst/>
          </p:nvPr>
        </p:nvGraphicFramePr>
        <p:xfrm>
          <a:off x="4724492" y="4839653"/>
          <a:ext cx="3124200" cy="1337310"/>
        </p:xfrm>
        <a:graphic>
          <a:graphicData uri="http://schemas.openxmlformats.org/drawingml/2006/table">
            <a:tbl>
              <a:tblPr>
                <a:tableStyleId>{5C22544A-7EE6-4342-B048-85BDC9FD1C3A}</a:tableStyleId>
              </a:tblPr>
              <a:tblGrid>
                <a:gridCol w="781050"/>
                <a:gridCol w="781050"/>
                <a:gridCol w="781050"/>
                <a:gridCol w="781050"/>
              </a:tblGrid>
              <a:tr h="215265">
                <a:tc>
                  <a:txBody>
                    <a:bodyPr/>
                    <a:lstStyle/>
                    <a:p>
                      <a:pPr algn="l" fontAlgn="b"/>
                      <a:r>
                        <a:rPr lang="sk-SK" sz="1400" u="none" strike="noStrike" dirty="0">
                          <a:effectLst/>
                        </a:rPr>
                        <a:t> </a:t>
                      </a:r>
                      <a:endParaRPr lang="sk-SK" sz="1400" b="0" i="0" u="none" strike="noStrike" dirty="0">
                        <a:solidFill>
                          <a:srgbClr val="000000"/>
                        </a:solidFill>
                        <a:effectLst/>
                        <a:latin typeface="Calibri" charset="0"/>
                      </a:endParaRPr>
                    </a:p>
                  </a:txBody>
                  <a:tcPr marL="9525" marR="9525" marT="9525" marB="0" anchor="b"/>
                </a:tc>
                <a:tc>
                  <a:txBody>
                    <a:bodyPr/>
                    <a:lstStyle/>
                    <a:p>
                      <a:pPr algn="l" fontAlgn="b"/>
                      <a:r>
                        <a:rPr lang="sk-SK" sz="1400" u="none" strike="noStrike" dirty="0">
                          <a:effectLst/>
                        </a:rPr>
                        <a:t> </a:t>
                      </a:r>
                      <a:r>
                        <a:rPr lang="sk-SK" sz="1400" u="none" strike="noStrike" dirty="0" err="1" smtClean="0">
                          <a:effectLst/>
                        </a:rPr>
                        <a:t>covar</a:t>
                      </a:r>
                      <a:r>
                        <a:rPr lang="sk-SK" sz="1400" u="none" strike="noStrike" dirty="0" smtClean="0">
                          <a:effectLst/>
                        </a:rPr>
                        <a:t> 1</a:t>
                      </a:r>
                      <a:endParaRPr lang="sk-SK" sz="1400" b="0" i="0" u="none" strike="noStrike" dirty="0">
                        <a:solidFill>
                          <a:srgbClr val="000000"/>
                        </a:solidFill>
                        <a:effectLst/>
                        <a:latin typeface="Calibri" charset="0"/>
                      </a:endParaRPr>
                    </a:p>
                  </a:txBody>
                  <a:tcPr marL="9525" marR="9525" marT="9525" marB="0" anchor="b"/>
                </a:tc>
                <a:tc>
                  <a:txBody>
                    <a:bodyPr/>
                    <a:lstStyle/>
                    <a:p>
                      <a:pPr algn="l" fontAlgn="b"/>
                      <a:r>
                        <a:rPr lang="sk-SK" sz="1400" u="none" strike="noStrike" dirty="0">
                          <a:effectLst/>
                        </a:rPr>
                        <a:t> </a:t>
                      </a:r>
                      <a:r>
                        <a:rPr lang="sk-SK" sz="1400" u="none" strike="noStrike" dirty="0" err="1" smtClean="0">
                          <a:effectLst/>
                        </a:rPr>
                        <a:t>covar</a:t>
                      </a:r>
                      <a:r>
                        <a:rPr lang="sk-SK" sz="1400" u="none" strike="noStrike" dirty="0" smtClean="0">
                          <a:effectLst/>
                        </a:rPr>
                        <a:t> 2</a:t>
                      </a:r>
                      <a:endParaRPr lang="sk-SK" sz="1400" b="0" i="0" u="none" strike="noStrike" dirty="0">
                        <a:solidFill>
                          <a:srgbClr val="000000"/>
                        </a:solidFill>
                        <a:effectLst/>
                        <a:latin typeface="Calibri" charset="0"/>
                      </a:endParaRPr>
                    </a:p>
                  </a:txBody>
                  <a:tcPr marL="9525" marR="9525" marT="9525" marB="0" anchor="b"/>
                </a:tc>
                <a:tc>
                  <a:txBody>
                    <a:bodyPr/>
                    <a:lstStyle/>
                    <a:p>
                      <a:pPr algn="l" fontAlgn="b"/>
                      <a:r>
                        <a:rPr lang="sk-SK" sz="1400" u="none" strike="noStrike" dirty="0">
                          <a:effectLst/>
                        </a:rPr>
                        <a:t> </a:t>
                      </a:r>
                      <a:r>
                        <a:rPr lang="sk-SK" sz="1400" u="none" strike="noStrike" dirty="0" err="1" smtClean="0">
                          <a:effectLst/>
                        </a:rPr>
                        <a:t>covar</a:t>
                      </a:r>
                      <a:r>
                        <a:rPr lang="sk-SK" sz="1400" u="none" strike="noStrike" dirty="0" smtClean="0">
                          <a:effectLst/>
                        </a:rPr>
                        <a:t> 3</a:t>
                      </a:r>
                      <a:endParaRPr lang="sk-SK" sz="1400" b="0" i="0" u="none" strike="noStrike" dirty="0">
                        <a:solidFill>
                          <a:srgbClr val="000000"/>
                        </a:solidFill>
                        <a:effectLst/>
                        <a:latin typeface="Calibri" charset="0"/>
                      </a:endParaRPr>
                    </a:p>
                  </a:txBody>
                  <a:tcPr marL="9525" marR="9525" marT="9525" marB="0" anchor="b"/>
                </a:tc>
              </a:tr>
              <a:tr h="215265">
                <a:tc>
                  <a:txBody>
                    <a:bodyPr/>
                    <a:lstStyle/>
                    <a:p>
                      <a:pPr algn="l" fontAlgn="b"/>
                      <a:r>
                        <a:rPr lang="sk-SK" sz="1400" u="none" strike="noStrike" dirty="0">
                          <a:effectLst/>
                        </a:rPr>
                        <a:t> </a:t>
                      </a:r>
                      <a:r>
                        <a:rPr lang="sk-SK" sz="1400" u="none" strike="noStrike" dirty="0" smtClean="0">
                          <a:effectLst/>
                        </a:rPr>
                        <a:t>bin 1</a:t>
                      </a:r>
                      <a:endParaRPr lang="sk-SK" sz="1400" b="0" i="0" u="none" strike="noStrike" dirty="0">
                        <a:solidFill>
                          <a:srgbClr val="000000"/>
                        </a:solidFill>
                        <a:effectLst/>
                        <a:latin typeface="Calibri" charset="0"/>
                      </a:endParaRPr>
                    </a:p>
                  </a:txBody>
                  <a:tcPr marL="9525" marR="9525" marT="9525" marB="0" anchor="b"/>
                </a:tc>
                <a:tc>
                  <a:txBody>
                    <a:bodyPr/>
                    <a:lstStyle/>
                    <a:p>
                      <a:pPr algn="l" fontAlgn="b"/>
                      <a:r>
                        <a:rPr lang="sk-SK" sz="1400" u="none" strike="noStrike" dirty="0">
                          <a:effectLst/>
                        </a:rPr>
                        <a:t> </a:t>
                      </a:r>
                      <a:endParaRPr lang="sk-SK" sz="1400" b="0" i="0" u="none" strike="noStrike" dirty="0">
                        <a:solidFill>
                          <a:srgbClr val="000000"/>
                        </a:solidFill>
                        <a:effectLst/>
                        <a:latin typeface="Calibri" charset="0"/>
                      </a:endParaRPr>
                    </a:p>
                  </a:txBody>
                  <a:tcPr marL="9525" marR="9525" marT="9525" marB="0" anchor="b"/>
                </a:tc>
                <a:tc>
                  <a:txBody>
                    <a:bodyPr/>
                    <a:lstStyle/>
                    <a:p>
                      <a:pPr algn="l" fontAlgn="b"/>
                      <a:r>
                        <a:rPr lang="sk-SK" sz="1400" u="none" strike="noStrike">
                          <a:effectLst/>
                        </a:rPr>
                        <a:t> </a:t>
                      </a:r>
                      <a:endParaRPr lang="sk-SK" sz="1400" b="0" i="0" u="none" strike="noStrike">
                        <a:solidFill>
                          <a:srgbClr val="000000"/>
                        </a:solidFill>
                        <a:effectLst/>
                        <a:latin typeface="Calibri" charset="0"/>
                      </a:endParaRPr>
                    </a:p>
                  </a:txBody>
                  <a:tcPr marL="9525" marR="9525" marT="9525" marB="0" anchor="b"/>
                </a:tc>
                <a:tc>
                  <a:txBody>
                    <a:bodyPr/>
                    <a:lstStyle/>
                    <a:p>
                      <a:pPr algn="l" fontAlgn="b"/>
                      <a:r>
                        <a:rPr lang="sk-SK" sz="1400" u="none" strike="noStrike">
                          <a:effectLst/>
                        </a:rPr>
                        <a:t> </a:t>
                      </a:r>
                      <a:endParaRPr lang="sk-SK" sz="1400" b="0" i="0" u="none" strike="noStrike">
                        <a:solidFill>
                          <a:srgbClr val="000000"/>
                        </a:solidFill>
                        <a:effectLst/>
                        <a:latin typeface="Calibri" charset="0"/>
                      </a:endParaRPr>
                    </a:p>
                  </a:txBody>
                  <a:tcPr marL="9525" marR="9525" marT="9525" marB="0" anchor="b"/>
                </a:tc>
              </a:tr>
              <a:tr h="215265">
                <a:tc>
                  <a:txBody>
                    <a:bodyPr/>
                    <a:lstStyle/>
                    <a:p>
                      <a:pPr algn="l" fontAlgn="b"/>
                      <a:r>
                        <a:rPr lang="sk-SK" sz="1400" u="none" strike="noStrike" dirty="0">
                          <a:effectLst/>
                        </a:rPr>
                        <a:t> </a:t>
                      </a:r>
                      <a:r>
                        <a:rPr lang="sk-SK" sz="1400" u="none" strike="noStrike" dirty="0" smtClean="0">
                          <a:effectLst/>
                        </a:rPr>
                        <a:t>bin 2</a:t>
                      </a:r>
                      <a:endParaRPr lang="sk-SK" sz="1400" b="0" i="0" u="none" strike="noStrike" dirty="0">
                        <a:solidFill>
                          <a:srgbClr val="000000"/>
                        </a:solidFill>
                        <a:effectLst/>
                        <a:latin typeface="Calibri" charset="0"/>
                      </a:endParaRPr>
                    </a:p>
                  </a:txBody>
                  <a:tcPr marL="9525" marR="9525" marT="9525" marB="0" anchor="b"/>
                </a:tc>
                <a:tc>
                  <a:txBody>
                    <a:bodyPr/>
                    <a:lstStyle/>
                    <a:p>
                      <a:pPr algn="l" fontAlgn="b"/>
                      <a:r>
                        <a:rPr lang="sk-SK" sz="1400" u="none" strike="noStrike">
                          <a:effectLst/>
                        </a:rPr>
                        <a:t> </a:t>
                      </a:r>
                      <a:endParaRPr lang="sk-SK" sz="1400" b="0" i="0" u="none" strike="noStrike">
                        <a:solidFill>
                          <a:srgbClr val="000000"/>
                        </a:solidFill>
                        <a:effectLst/>
                        <a:latin typeface="Calibri" charset="0"/>
                      </a:endParaRPr>
                    </a:p>
                  </a:txBody>
                  <a:tcPr marL="9525" marR="9525" marT="9525" marB="0" anchor="b"/>
                </a:tc>
                <a:tc>
                  <a:txBody>
                    <a:bodyPr/>
                    <a:lstStyle/>
                    <a:p>
                      <a:pPr algn="l" fontAlgn="b"/>
                      <a:r>
                        <a:rPr lang="sk-SK" sz="1400" u="none" strike="noStrike" dirty="0">
                          <a:effectLst/>
                        </a:rPr>
                        <a:t> </a:t>
                      </a:r>
                      <a:endParaRPr lang="sk-SK" sz="1400" b="0" i="0" u="none" strike="noStrike" dirty="0">
                        <a:solidFill>
                          <a:srgbClr val="000000"/>
                        </a:solidFill>
                        <a:effectLst/>
                        <a:latin typeface="Calibri" charset="0"/>
                      </a:endParaRPr>
                    </a:p>
                  </a:txBody>
                  <a:tcPr marL="9525" marR="9525" marT="9525" marB="0" anchor="b"/>
                </a:tc>
                <a:tc>
                  <a:txBody>
                    <a:bodyPr/>
                    <a:lstStyle/>
                    <a:p>
                      <a:pPr algn="l" fontAlgn="b"/>
                      <a:r>
                        <a:rPr lang="sk-SK" sz="1400" u="none" strike="noStrike">
                          <a:effectLst/>
                        </a:rPr>
                        <a:t> </a:t>
                      </a:r>
                      <a:endParaRPr lang="sk-SK" sz="1400" b="0" i="0" u="none" strike="noStrike">
                        <a:solidFill>
                          <a:srgbClr val="000000"/>
                        </a:solidFill>
                        <a:effectLst/>
                        <a:latin typeface="Calibri" charset="0"/>
                      </a:endParaRPr>
                    </a:p>
                  </a:txBody>
                  <a:tcPr marL="9525" marR="9525" marT="9525" marB="0" anchor="b"/>
                </a:tc>
              </a:tr>
              <a:tr h="215265">
                <a:tc>
                  <a:txBody>
                    <a:bodyPr/>
                    <a:lstStyle/>
                    <a:p>
                      <a:pPr algn="l" fontAlgn="b"/>
                      <a:r>
                        <a:rPr lang="sk-SK" sz="1400" u="none" strike="noStrike" dirty="0">
                          <a:effectLst/>
                        </a:rPr>
                        <a:t> </a:t>
                      </a:r>
                      <a:r>
                        <a:rPr lang="sk-SK" sz="1400" u="none" strike="noStrike" dirty="0" smtClean="0">
                          <a:effectLst/>
                        </a:rPr>
                        <a:t>bin 3</a:t>
                      </a:r>
                      <a:endParaRPr lang="sk-SK" sz="1400" b="0" i="0" u="none" strike="noStrike" dirty="0">
                        <a:solidFill>
                          <a:srgbClr val="000000"/>
                        </a:solidFill>
                        <a:effectLst/>
                        <a:latin typeface="Calibri" charset="0"/>
                      </a:endParaRPr>
                    </a:p>
                  </a:txBody>
                  <a:tcPr marL="9525" marR="9525" marT="9525" marB="0" anchor="b"/>
                </a:tc>
                <a:tc>
                  <a:txBody>
                    <a:bodyPr/>
                    <a:lstStyle/>
                    <a:p>
                      <a:pPr algn="l" fontAlgn="b"/>
                      <a:r>
                        <a:rPr lang="sk-SK" sz="1400" u="none" strike="noStrike">
                          <a:effectLst/>
                        </a:rPr>
                        <a:t> </a:t>
                      </a:r>
                      <a:endParaRPr lang="sk-SK" sz="1400" b="0" i="0" u="none" strike="noStrike">
                        <a:solidFill>
                          <a:srgbClr val="000000"/>
                        </a:solidFill>
                        <a:effectLst/>
                        <a:latin typeface="Calibri" charset="0"/>
                      </a:endParaRPr>
                    </a:p>
                  </a:txBody>
                  <a:tcPr marL="9525" marR="9525" marT="9525" marB="0" anchor="b"/>
                </a:tc>
                <a:tc>
                  <a:txBody>
                    <a:bodyPr/>
                    <a:lstStyle/>
                    <a:p>
                      <a:pPr algn="l" fontAlgn="b"/>
                      <a:r>
                        <a:rPr lang="sk-SK" sz="1400" u="none" strike="noStrike" dirty="0">
                          <a:effectLst/>
                        </a:rPr>
                        <a:t> </a:t>
                      </a:r>
                      <a:endParaRPr lang="sk-SK" sz="1400" b="0" i="0" u="none" strike="noStrike" dirty="0">
                        <a:solidFill>
                          <a:srgbClr val="000000"/>
                        </a:solidFill>
                        <a:effectLst/>
                        <a:latin typeface="Calibri" charset="0"/>
                      </a:endParaRPr>
                    </a:p>
                  </a:txBody>
                  <a:tcPr marL="9525" marR="9525" marT="9525" marB="0" anchor="b"/>
                </a:tc>
                <a:tc>
                  <a:txBody>
                    <a:bodyPr/>
                    <a:lstStyle/>
                    <a:p>
                      <a:pPr algn="l" fontAlgn="b"/>
                      <a:r>
                        <a:rPr lang="sk-SK" sz="1400" u="none" strike="noStrike" dirty="0">
                          <a:effectLst/>
                        </a:rPr>
                        <a:t> </a:t>
                      </a:r>
                      <a:endParaRPr lang="sk-SK" sz="1400" b="0" i="0" u="none" strike="noStrike" dirty="0">
                        <a:solidFill>
                          <a:srgbClr val="000000"/>
                        </a:solidFill>
                        <a:effectLst/>
                        <a:latin typeface="Calibri" charset="0"/>
                      </a:endParaRPr>
                    </a:p>
                  </a:txBody>
                  <a:tcPr marL="9525" marR="9525" marT="9525" marB="0" anchor="b"/>
                </a:tc>
              </a:tr>
              <a:tr h="215265">
                <a:tc>
                  <a:txBody>
                    <a:bodyPr/>
                    <a:lstStyle/>
                    <a:p>
                      <a:pPr algn="l" fontAlgn="b"/>
                      <a:r>
                        <a:rPr lang="sk-SK" sz="1400" u="none" strike="noStrike" dirty="0">
                          <a:effectLst/>
                        </a:rPr>
                        <a:t> </a:t>
                      </a:r>
                      <a:r>
                        <a:rPr lang="sk-SK" sz="1400" u="none" strike="noStrike" dirty="0" smtClean="0">
                          <a:effectLst/>
                        </a:rPr>
                        <a:t>bin 4</a:t>
                      </a:r>
                      <a:endParaRPr lang="sk-SK" sz="1400" b="0" i="0" u="none" strike="noStrike" dirty="0">
                        <a:solidFill>
                          <a:srgbClr val="000000"/>
                        </a:solidFill>
                        <a:effectLst/>
                        <a:latin typeface="Calibri" charset="0"/>
                      </a:endParaRPr>
                    </a:p>
                  </a:txBody>
                  <a:tcPr marL="9525" marR="9525" marT="9525" marB="0" anchor="b"/>
                </a:tc>
                <a:tc>
                  <a:txBody>
                    <a:bodyPr/>
                    <a:lstStyle/>
                    <a:p>
                      <a:pPr algn="l" fontAlgn="b"/>
                      <a:r>
                        <a:rPr lang="sk-SK" sz="1400" u="none" strike="noStrike">
                          <a:effectLst/>
                        </a:rPr>
                        <a:t> </a:t>
                      </a:r>
                      <a:endParaRPr lang="sk-SK" sz="1400" b="0" i="0" u="none" strike="noStrike">
                        <a:solidFill>
                          <a:srgbClr val="000000"/>
                        </a:solidFill>
                        <a:effectLst/>
                        <a:latin typeface="Calibri" charset="0"/>
                      </a:endParaRPr>
                    </a:p>
                  </a:txBody>
                  <a:tcPr marL="9525" marR="9525" marT="9525" marB="0" anchor="b"/>
                </a:tc>
                <a:tc>
                  <a:txBody>
                    <a:bodyPr/>
                    <a:lstStyle/>
                    <a:p>
                      <a:pPr algn="l" fontAlgn="b"/>
                      <a:r>
                        <a:rPr lang="sk-SK" sz="1400" u="none" strike="noStrike">
                          <a:effectLst/>
                        </a:rPr>
                        <a:t> </a:t>
                      </a:r>
                      <a:endParaRPr lang="sk-SK" sz="1400" b="0" i="0" u="none" strike="noStrike">
                        <a:solidFill>
                          <a:srgbClr val="000000"/>
                        </a:solidFill>
                        <a:effectLst/>
                        <a:latin typeface="Calibri" charset="0"/>
                      </a:endParaRPr>
                    </a:p>
                  </a:txBody>
                  <a:tcPr marL="9525" marR="9525" marT="9525" marB="0" anchor="b"/>
                </a:tc>
                <a:tc>
                  <a:txBody>
                    <a:bodyPr/>
                    <a:lstStyle/>
                    <a:p>
                      <a:pPr algn="l" fontAlgn="b"/>
                      <a:r>
                        <a:rPr lang="sk-SK" sz="1400" u="none" strike="noStrike" dirty="0">
                          <a:effectLst/>
                        </a:rPr>
                        <a:t> </a:t>
                      </a:r>
                      <a:endParaRPr lang="sk-SK" sz="1400" b="0" i="0" u="none" strike="noStrike" dirty="0">
                        <a:solidFill>
                          <a:srgbClr val="000000"/>
                        </a:solidFill>
                        <a:effectLst/>
                        <a:latin typeface="Calibri" charset="0"/>
                      </a:endParaRPr>
                    </a:p>
                  </a:txBody>
                  <a:tcPr marL="9525" marR="9525" marT="9525" marB="0" anchor="b"/>
                </a:tc>
              </a:tr>
              <a:tr h="215265">
                <a:tc>
                  <a:txBody>
                    <a:bodyPr/>
                    <a:lstStyle/>
                    <a:p>
                      <a:pPr algn="l" fontAlgn="b"/>
                      <a:r>
                        <a:rPr lang="sk-SK" sz="1400" u="none" strike="noStrike" dirty="0">
                          <a:effectLst/>
                        </a:rPr>
                        <a:t> </a:t>
                      </a:r>
                      <a:r>
                        <a:rPr lang="sk-SK" sz="1400" u="none" strike="noStrike" dirty="0" smtClean="0">
                          <a:effectLst/>
                        </a:rPr>
                        <a:t>bin 5</a:t>
                      </a:r>
                      <a:endParaRPr lang="sk-SK" sz="1400" b="0" i="0" u="none" strike="noStrike" dirty="0">
                        <a:solidFill>
                          <a:srgbClr val="000000"/>
                        </a:solidFill>
                        <a:effectLst/>
                        <a:latin typeface="Calibri" charset="0"/>
                      </a:endParaRPr>
                    </a:p>
                  </a:txBody>
                  <a:tcPr marL="9525" marR="9525" marT="9525" marB="0" anchor="b"/>
                </a:tc>
                <a:tc>
                  <a:txBody>
                    <a:bodyPr/>
                    <a:lstStyle/>
                    <a:p>
                      <a:pPr algn="l" fontAlgn="b"/>
                      <a:r>
                        <a:rPr lang="sk-SK" sz="1400" u="none" strike="noStrike">
                          <a:effectLst/>
                        </a:rPr>
                        <a:t> </a:t>
                      </a:r>
                      <a:endParaRPr lang="sk-SK" sz="1400" b="0" i="0" u="none" strike="noStrike">
                        <a:solidFill>
                          <a:srgbClr val="000000"/>
                        </a:solidFill>
                        <a:effectLst/>
                        <a:latin typeface="Calibri" charset="0"/>
                      </a:endParaRPr>
                    </a:p>
                  </a:txBody>
                  <a:tcPr marL="9525" marR="9525" marT="9525" marB="0" anchor="b"/>
                </a:tc>
                <a:tc>
                  <a:txBody>
                    <a:bodyPr/>
                    <a:lstStyle/>
                    <a:p>
                      <a:pPr algn="l" fontAlgn="b"/>
                      <a:r>
                        <a:rPr lang="sk-SK" sz="1400" u="none" strike="noStrike">
                          <a:effectLst/>
                        </a:rPr>
                        <a:t> </a:t>
                      </a:r>
                      <a:endParaRPr lang="sk-SK" sz="1400" b="0" i="0" u="none" strike="noStrike">
                        <a:solidFill>
                          <a:srgbClr val="000000"/>
                        </a:solidFill>
                        <a:effectLst/>
                        <a:latin typeface="Calibri" charset="0"/>
                      </a:endParaRPr>
                    </a:p>
                  </a:txBody>
                  <a:tcPr marL="9525" marR="9525" marT="9525" marB="0" anchor="b"/>
                </a:tc>
                <a:tc>
                  <a:txBody>
                    <a:bodyPr/>
                    <a:lstStyle/>
                    <a:p>
                      <a:pPr algn="l" fontAlgn="b"/>
                      <a:r>
                        <a:rPr lang="sk-SK" sz="1400" u="none" strike="noStrike" dirty="0">
                          <a:effectLst/>
                        </a:rPr>
                        <a:t> </a:t>
                      </a:r>
                      <a:endParaRPr lang="sk-SK" sz="1400" b="0" i="0" u="none" strike="noStrike" dirty="0">
                        <a:solidFill>
                          <a:srgbClr val="000000"/>
                        </a:solidFill>
                        <a:effectLst/>
                        <a:latin typeface="Calibri" charset="0"/>
                      </a:endParaRPr>
                    </a:p>
                  </a:txBody>
                  <a:tcPr marL="9525" marR="9525" marT="9525" marB="0" anchor="b"/>
                </a:tc>
              </a:tr>
            </a:tbl>
          </a:graphicData>
        </a:graphic>
      </p:graphicFrame>
      <p:sp>
        <p:nvSpPr>
          <p:cNvPr id="6" name="TextBox 5"/>
          <p:cNvSpPr txBox="1"/>
          <p:nvPr/>
        </p:nvSpPr>
        <p:spPr>
          <a:xfrm>
            <a:off x="7877267" y="4839653"/>
            <a:ext cx="304892" cy="300082"/>
          </a:xfrm>
          <a:prstGeom prst="rect">
            <a:avLst/>
          </a:prstGeom>
          <a:noFill/>
        </p:spPr>
        <p:txBody>
          <a:bodyPr wrap="none" rtlCol="0">
            <a:spAutoFit/>
          </a:bodyPr>
          <a:lstStyle/>
          <a:p>
            <a:r>
              <a:rPr lang="is-IS" sz="1350"/>
              <a:t>…</a:t>
            </a:r>
            <a:endParaRPr lang="en-US" sz="1350" dirty="0"/>
          </a:p>
        </p:txBody>
      </p:sp>
      <p:sp>
        <p:nvSpPr>
          <p:cNvPr id="7" name="TextBox 6"/>
          <p:cNvSpPr txBox="1"/>
          <p:nvPr/>
        </p:nvSpPr>
        <p:spPr>
          <a:xfrm>
            <a:off x="4724492" y="6206310"/>
            <a:ext cx="304892" cy="300082"/>
          </a:xfrm>
          <a:prstGeom prst="rect">
            <a:avLst/>
          </a:prstGeom>
          <a:noFill/>
        </p:spPr>
        <p:txBody>
          <a:bodyPr wrap="none" rtlCol="0">
            <a:spAutoFit/>
          </a:bodyPr>
          <a:lstStyle/>
          <a:p>
            <a:r>
              <a:rPr lang="is-IS" sz="1350" dirty="0"/>
              <a:t>…</a:t>
            </a:r>
            <a:endParaRPr lang="en-US" sz="1350" dirty="0"/>
          </a:p>
        </p:txBody>
      </p:sp>
    </p:spTree>
    <p:extLst>
      <p:ext uri="{BB962C8B-B14F-4D97-AF65-F5344CB8AC3E}">
        <p14:creationId xmlns:p14="http://schemas.microsoft.com/office/powerpoint/2010/main" val="942616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Blacklist filtering</a:t>
            </a:r>
            <a:endParaRPr lang="en-US" dirty="0"/>
          </a:p>
        </p:txBody>
      </p:sp>
      <p:sp>
        <p:nvSpPr>
          <p:cNvPr id="3" name="Content Placeholder 2"/>
          <p:cNvSpPr>
            <a:spLocks noGrp="1"/>
          </p:cNvSpPr>
          <p:nvPr>
            <p:ph idx="1"/>
          </p:nvPr>
        </p:nvSpPr>
        <p:spPr>
          <a:xfrm>
            <a:off x="838200" y="1596731"/>
            <a:ext cx="10515600" cy="3972995"/>
          </a:xfrm>
        </p:spPr>
        <p:txBody>
          <a:bodyPr>
            <a:normAutofit/>
          </a:bodyPr>
          <a:lstStyle/>
          <a:p>
            <a:r>
              <a:rPr lang="en-US" dirty="0" smtClean="0"/>
              <a:t>Relevant variables:</a:t>
            </a:r>
          </a:p>
          <a:p>
            <a:pPr lvl="1"/>
            <a:r>
              <a:rPr lang="en-US" i="1" dirty="0" smtClean="0"/>
              <a:t>bin width</a:t>
            </a:r>
            <a:r>
              <a:rPr lang="en-US" dirty="0" smtClean="0"/>
              <a:t>: The width that represents the local genome context. Variants are shuffled to new locations within their containing bin.</a:t>
            </a:r>
          </a:p>
          <a:p>
            <a:pPr lvl="1"/>
            <a:r>
              <a:rPr lang="en-US" i="1" dirty="0" smtClean="0"/>
              <a:t>min bin width</a:t>
            </a:r>
            <a:r>
              <a:rPr lang="en-US" dirty="0" smtClean="0"/>
              <a:t>: In the event that an especially small bin is formed, either due to a chromosome end or subtraction of a blacklist region, merge the bin with the nearest full size bin if it’s below this width.</a:t>
            </a:r>
          </a:p>
        </p:txBody>
      </p:sp>
      <p:sp>
        <p:nvSpPr>
          <p:cNvPr id="4" name="Slide Number Placeholder 3"/>
          <p:cNvSpPr>
            <a:spLocks noGrp="1"/>
          </p:cNvSpPr>
          <p:nvPr>
            <p:ph type="sldNum" sz="quarter" idx="12"/>
          </p:nvPr>
        </p:nvSpPr>
        <p:spPr/>
        <p:txBody>
          <a:bodyPr/>
          <a:lstStyle/>
          <a:p>
            <a:fld id="{44F060AF-B61B-8141-8947-7E43BD1D209A}" type="slidenum">
              <a:rPr lang="en-US" smtClean="0"/>
              <a:t>3</a:t>
            </a:fld>
            <a:endParaRPr lang="en-US"/>
          </a:p>
        </p:txBody>
      </p:sp>
      <p:cxnSp>
        <p:nvCxnSpPr>
          <p:cNvPr id="5" name="Straight Connector 4"/>
          <p:cNvCxnSpPr/>
          <p:nvPr/>
        </p:nvCxnSpPr>
        <p:spPr>
          <a:xfrm flipV="1">
            <a:off x="2257080" y="6106983"/>
            <a:ext cx="7766961" cy="36546"/>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a:off x="2536071" y="5920594"/>
            <a:ext cx="0" cy="411138"/>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4356933" y="5924255"/>
            <a:ext cx="0" cy="411138"/>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6177799" y="5928621"/>
            <a:ext cx="0" cy="411138"/>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8001654" y="5920594"/>
            <a:ext cx="0" cy="411138"/>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9667022" y="5901414"/>
            <a:ext cx="0" cy="411138"/>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2903239" y="5986012"/>
            <a:ext cx="0" cy="289185"/>
          </a:xfrm>
          <a:prstGeom prst="line">
            <a:avLst/>
          </a:prstGeom>
          <a:ln>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3737295" y="5980259"/>
            <a:ext cx="0" cy="289185"/>
          </a:xfrm>
          <a:prstGeom prst="line">
            <a:avLst/>
          </a:prstGeom>
          <a:ln>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5390079" y="5980259"/>
            <a:ext cx="0" cy="289185"/>
          </a:xfrm>
          <a:prstGeom prst="line">
            <a:avLst/>
          </a:prstGeom>
          <a:ln>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8312796" y="5973300"/>
            <a:ext cx="0" cy="289185"/>
          </a:xfrm>
          <a:prstGeom prst="line">
            <a:avLst/>
          </a:prstGeom>
          <a:ln>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9423989" y="5973300"/>
            <a:ext cx="0" cy="289185"/>
          </a:xfrm>
          <a:prstGeom prst="line">
            <a:avLst/>
          </a:prstGeom>
          <a:ln>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9246572" y="5973300"/>
            <a:ext cx="0" cy="289185"/>
          </a:xfrm>
          <a:prstGeom prst="line">
            <a:avLst/>
          </a:prstGeom>
          <a:ln>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p:nvPr/>
        </p:nvCxnSpPr>
        <p:spPr>
          <a:xfrm flipV="1">
            <a:off x="2536071" y="5724534"/>
            <a:ext cx="1820862" cy="9339"/>
          </a:xfrm>
          <a:prstGeom prst="straightConnector1">
            <a:avLst/>
          </a:prstGeom>
          <a:ln>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2903239" y="5355201"/>
            <a:ext cx="1074520" cy="369332"/>
          </a:xfrm>
          <a:prstGeom prst="rect">
            <a:avLst/>
          </a:prstGeom>
          <a:noFill/>
        </p:spPr>
        <p:txBody>
          <a:bodyPr wrap="none" rtlCol="0">
            <a:spAutoFit/>
          </a:bodyPr>
          <a:lstStyle/>
          <a:p>
            <a:r>
              <a:rPr lang="en-US" dirty="0">
                <a:solidFill>
                  <a:schemeClr val="accent1"/>
                </a:solidFill>
              </a:rPr>
              <a:t>bin width</a:t>
            </a:r>
          </a:p>
        </p:txBody>
      </p:sp>
      <p:cxnSp>
        <p:nvCxnSpPr>
          <p:cNvPr id="19" name="Straight Arrow Connector 18"/>
          <p:cNvCxnSpPr/>
          <p:nvPr/>
        </p:nvCxnSpPr>
        <p:spPr>
          <a:xfrm flipV="1">
            <a:off x="4356933" y="5715195"/>
            <a:ext cx="1820862" cy="9339"/>
          </a:xfrm>
          <a:prstGeom prst="straightConnector1">
            <a:avLst/>
          </a:prstGeom>
          <a:ln>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4724101" y="5345862"/>
            <a:ext cx="1074520" cy="369332"/>
          </a:xfrm>
          <a:prstGeom prst="rect">
            <a:avLst/>
          </a:prstGeom>
          <a:noFill/>
        </p:spPr>
        <p:txBody>
          <a:bodyPr wrap="none" rtlCol="0">
            <a:spAutoFit/>
          </a:bodyPr>
          <a:lstStyle/>
          <a:p>
            <a:r>
              <a:rPr lang="en-US" dirty="0">
                <a:solidFill>
                  <a:schemeClr val="accent1"/>
                </a:solidFill>
              </a:rPr>
              <a:t>bin width</a:t>
            </a:r>
          </a:p>
        </p:txBody>
      </p:sp>
    </p:spTree>
    <p:extLst>
      <p:ext uri="{BB962C8B-B14F-4D97-AF65-F5344CB8AC3E}">
        <p14:creationId xmlns:p14="http://schemas.microsoft.com/office/powerpoint/2010/main" val="3914881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Blacklist filtering</a:t>
            </a:r>
            <a:endParaRPr lang="en-US" dirty="0"/>
          </a:p>
        </p:txBody>
      </p:sp>
      <p:sp>
        <p:nvSpPr>
          <p:cNvPr id="3" name="Content Placeholder 2"/>
          <p:cNvSpPr>
            <a:spLocks noGrp="1"/>
          </p:cNvSpPr>
          <p:nvPr>
            <p:ph idx="1"/>
          </p:nvPr>
        </p:nvSpPr>
        <p:spPr>
          <a:xfrm>
            <a:off x="838200" y="1613521"/>
            <a:ext cx="10515600" cy="3178129"/>
          </a:xfrm>
        </p:spPr>
        <p:txBody>
          <a:bodyPr>
            <a:normAutofit/>
          </a:bodyPr>
          <a:lstStyle/>
          <a:p>
            <a:r>
              <a:rPr lang="en-US" dirty="0" smtClean="0"/>
              <a:t>Excludes low </a:t>
            </a:r>
            <a:r>
              <a:rPr lang="en-US" dirty="0" err="1" smtClean="0"/>
              <a:t>mappability</a:t>
            </a:r>
            <a:r>
              <a:rPr lang="en-US" dirty="0" smtClean="0"/>
              <a:t> regions</a:t>
            </a:r>
          </a:p>
          <a:p>
            <a:r>
              <a:rPr lang="en-US" dirty="0" smtClean="0"/>
              <a:t>Results in bins smaller than </a:t>
            </a:r>
            <a:r>
              <a:rPr lang="en-US" i="1" dirty="0" err="1" smtClean="0"/>
              <a:t>bin_width</a:t>
            </a:r>
            <a:endParaRPr lang="en-US" dirty="0" smtClean="0"/>
          </a:p>
          <a:p>
            <a:pPr lvl="1"/>
            <a:r>
              <a:rPr lang="en-US" dirty="0" smtClean="0"/>
              <a:t>Possibly too small to offer many new variant locations</a:t>
            </a:r>
          </a:p>
          <a:p>
            <a:r>
              <a:rPr lang="en-US" dirty="0" smtClean="0"/>
              <a:t>Hence, guarantee a minimum bin width</a:t>
            </a:r>
          </a:p>
          <a:p>
            <a:pPr lvl="1"/>
            <a:r>
              <a:rPr lang="en-US" i="1" dirty="0" err="1" smtClean="0"/>
              <a:t>min_bin_width</a:t>
            </a:r>
            <a:r>
              <a:rPr lang="en-US" dirty="0" smtClean="0"/>
              <a:t> user parameter</a:t>
            </a:r>
          </a:p>
          <a:p>
            <a:pPr lvl="1"/>
            <a:r>
              <a:rPr lang="en-US" dirty="0" smtClean="0"/>
              <a:t>Typically set to half the size of </a:t>
            </a:r>
            <a:r>
              <a:rPr lang="en-US" i="1" dirty="0" err="1" smtClean="0"/>
              <a:t>bin_width</a:t>
            </a:r>
            <a:endParaRPr lang="en-US" dirty="0"/>
          </a:p>
        </p:txBody>
      </p:sp>
      <p:sp>
        <p:nvSpPr>
          <p:cNvPr id="4" name="Slide Number Placeholder 3"/>
          <p:cNvSpPr>
            <a:spLocks noGrp="1"/>
          </p:cNvSpPr>
          <p:nvPr>
            <p:ph type="sldNum" sz="quarter" idx="12"/>
          </p:nvPr>
        </p:nvSpPr>
        <p:spPr/>
        <p:txBody>
          <a:bodyPr/>
          <a:lstStyle/>
          <a:p>
            <a:fld id="{5095107D-B121-9A46-B8C4-F52475203225}" type="slidenum">
              <a:rPr lang="en-US" smtClean="0"/>
              <a:t>4</a:t>
            </a:fld>
            <a:endParaRPr lang="en-US"/>
          </a:p>
        </p:txBody>
      </p:sp>
      <p:cxnSp>
        <p:nvCxnSpPr>
          <p:cNvPr id="15" name="Straight Connector 14"/>
          <p:cNvCxnSpPr/>
          <p:nvPr/>
        </p:nvCxnSpPr>
        <p:spPr>
          <a:xfrm>
            <a:off x="1725018" y="5577936"/>
            <a:ext cx="8387900"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2775789" y="5258162"/>
            <a:ext cx="0" cy="657820"/>
          </a:xfrm>
          <a:prstGeom prst="line">
            <a:avLst/>
          </a:prstGeom>
          <a:ln>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3978961" y="5258162"/>
            <a:ext cx="0" cy="657820"/>
          </a:xfrm>
          <a:prstGeom prst="line">
            <a:avLst/>
          </a:prstGeom>
          <a:ln>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12475" y="5258162"/>
            <a:ext cx="0" cy="657820"/>
          </a:xfrm>
          <a:prstGeom prst="line">
            <a:avLst/>
          </a:prstGeom>
          <a:ln>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6482539" y="5258162"/>
            <a:ext cx="0" cy="657820"/>
          </a:xfrm>
          <a:prstGeom prst="line">
            <a:avLst/>
          </a:prstGeom>
          <a:ln>
            <a:solidFill>
              <a:srgbClr val="008000"/>
            </a:solidFill>
          </a:ln>
          <a:effectLst/>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10171461" y="5237437"/>
            <a:ext cx="397164" cy="461665"/>
          </a:xfrm>
          <a:prstGeom prst="rect">
            <a:avLst/>
          </a:prstGeom>
          <a:noFill/>
        </p:spPr>
        <p:txBody>
          <a:bodyPr wrap="none" rtlCol="0">
            <a:spAutoFit/>
          </a:bodyPr>
          <a:lstStyle/>
          <a:p>
            <a:r>
              <a:rPr lang="is-IS" sz="2400" dirty="0"/>
              <a:t>…</a:t>
            </a:r>
            <a:endParaRPr lang="en-US" sz="2400" dirty="0"/>
          </a:p>
        </p:txBody>
      </p:sp>
      <p:sp>
        <p:nvSpPr>
          <p:cNvPr id="21" name="TextBox 20"/>
          <p:cNvSpPr txBox="1"/>
          <p:nvPr/>
        </p:nvSpPr>
        <p:spPr>
          <a:xfrm>
            <a:off x="2812338" y="5007090"/>
            <a:ext cx="1137301" cy="369332"/>
          </a:xfrm>
          <a:prstGeom prst="rect">
            <a:avLst/>
          </a:prstGeom>
          <a:noFill/>
        </p:spPr>
        <p:txBody>
          <a:bodyPr wrap="none" rtlCol="0">
            <a:spAutoFit/>
          </a:bodyPr>
          <a:lstStyle/>
          <a:p>
            <a:r>
              <a:rPr lang="en-US" dirty="0" err="1"/>
              <a:t>bin_width</a:t>
            </a:r>
            <a:endParaRPr lang="en-US" dirty="0"/>
          </a:p>
        </p:txBody>
      </p:sp>
      <p:cxnSp>
        <p:nvCxnSpPr>
          <p:cNvPr id="22" name="Straight Arrow Connector 21"/>
          <p:cNvCxnSpPr/>
          <p:nvPr/>
        </p:nvCxnSpPr>
        <p:spPr>
          <a:xfrm flipV="1">
            <a:off x="2775789" y="5413482"/>
            <a:ext cx="1203172" cy="1"/>
          </a:xfrm>
          <a:prstGeom prst="straightConnector1">
            <a:avLst/>
          </a:prstGeom>
          <a:ln>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23" name="Rectangle 22"/>
          <p:cNvSpPr/>
          <p:nvPr/>
        </p:nvSpPr>
        <p:spPr>
          <a:xfrm>
            <a:off x="7225580" y="5395210"/>
            <a:ext cx="2887338" cy="365454"/>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4" name="Straight Connector 23"/>
          <p:cNvCxnSpPr/>
          <p:nvPr/>
        </p:nvCxnSpPr>
        <p:spPr>
          <a:xfrm>
            <a:off x="7201442" y="5258162"/>
            <a:ext cx="0" cy="657820"/>
          </a:xfrm>
          <a:prstGeom prst="line">
            <a:avLst/>
          </a:prstGeom>
          <a:ln>
            <a:solidFill>
              <a:srgbClr val="008000"/>
            </a:solidFill>
          </a:ln>
          <a:effectLst/>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6307821" y="4868104"/>
            <a:ext cx="1106643" cy="369332"/>
          </a:xfrm>
          <a:prstGeom prst="rect">
            <a:avLst/>
          </a:prstGeom>
          <a:noFill/>
        </p:spPr>
        <p:txBody>
          <a:bodyPr wrap="none" rtlCol="0">
            <a:spAutoFit/>
          </a:bodyPr>
          <a:lstStyle/>
          <a:p>
            <a:r>
              <a:rPr lang="en-US" dirty="0"/>
              <a:t>truncated</a:t>
            </a:r>
          </a:p>
        </p:txBody>
      </p:sp>
      <p:cxnSp>
        <p:nvCxnSpPr>
          <p:cNvPr id="26" name="Straight Arrow Connector 25"/>
          <p:cNvCxnSpPr/>
          <p:nvPr/>
        </p:nvCxnSpPr>
        <p:spPr>
          <a:xfrm>
            <a:off x="6858000" y="5196682"/>
            <a:ext cx="0" cy="30480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292952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Blacklist filtering</a:t>
            </a:r>
            <a:endParaRPr lang="en-US" dirty="0"/>
          </a:p>
        </p:txBody>
      </p:sp>
      <p:sp>
        <p:nvSpPr>
          <p:cNvPr id="3" name="Content Placeholder 2"/>
          <p:cNvSpPr>
            <a:spLocks noGrp="1"/>
          </p:cNvSpPr>
          <p:nvPr>
            <p:ph idx="1"/>
          </p:nvPr>
        </p:nvSpPr>
        <p:spPr/>
        <p:txBody>
          <a:bodyPr/>
          <a:lstStyle/>
          <a:p>
            <a:r>
              <a:rPr lang="en-US" dirty="0" smtClean="0"/>
              <a:t>Bins smaller than </a:t>
            </a:r>
            <a:r>
              <a:rPr lang="en-US" i="1" dirty="0" err="1" smtClean="0"/>
              <a:t>min_bin_width</a:t>
            </a:r>
            <a:r>
              <a:rPr lang="en-US" dirty="0" smtClean="0"/>
              <a:t> are merged with an adjacent neighbor</a:t>
            </a:r>
          </a:p>
          <a:p>
            <a:r>
              <a:rPr lang="en-US" dirty="0" smtClean="0"/>
              <a:t>If no adjacent neighbor is available, remove the bin</a:t>
            </a:r>
          </a:p>
        </p:txBody>
      </p:sp>
      <p:sp>
        <p:nvSpPr>
          <p:cNvPr id="4" name="Slide Number Placeholder 3"/>
          <p:cNvSpPr>
            <a:spLocks noGrp="1"/>
          </p:cNvSpPr>
          <p:nvPr>
            <p:ph type="sldNum" sz="quarter" idx="12"/>
          </p:nvPr>
        </p:nvSpPr>
        <p:spPr/>
        <p:txBody>
          <a:bodyPr/>
          <a:lstStyle/>
          <a:p>
            <a:fld id="{5095107D-B121-9A46-B8C4-F52475203225}" type="slidenum">
              <a:rPr lang="en-US" smtClean="0"/>
              <a:t>5</a:t>
            </a:fld>
            <a:endParaRPr lang="en-US"/>
          </a:p>
        </p:txBody>
      </p:sp>
      <p:cxnSp>
        <p:nvCxnSpPr>
          <p:cNvPr id="15" name="Straight Connector 14"/>
          <p:cNvCxnSpPr/>
          <p:nvPr/>
        </p:nvCxnSpPr>
        <p:spPr>
          <a:xfrm>
            <a:off x="1725018" y="5582321"/>
            <a:ext cx="8387900"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2775789" y="5262547"/>
            <a:ext cx="0" cy="657820"/>
          </a:xfrm>
          <a:prstGeom prst="line">
            <a:avLst/>
          </a:prstGeom>
          <a:ln>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3978961" y="5262547"/>
            <a:ext cx="0" cy="657820"/>
          </a:xfrm>
          <a:prstGeom prst="line">
            <a:avLst/>
          </a:prstGeom>
          <a:ln>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12475" y="5262547"/>
            <a:ext cx="0" cy="657820"/>
          </a:xfrm>
          <a:prstGeom prst="line">
            <a:avLst/>
          </a:prstGeom>
          <a:ln>
            <a:solidFill>
              <a:srgbClr val="008000"/>
            </a:solidFill>
          </a:ln>
          <a:effectLst/>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10171461" y="5241822"/>
            <a:ext cx="397164" cy="461665"/>
          </a:xfrm>
          <a:prstGeom prst="rect">
            <a:avLst/>
          </a:prstGeom>
          <a:noFill/>
        </p:spPr>
        <p:txBody>
          <a:bodyPr wrap="none" rtlCol="0">
            <a:spAutoFit/>
          </a:bodyPr>
          <a:lstStyle/>
          <a:p>
            <a:r>
              <a:rPr lang="is-IS" sz="2400" dirty="0"/>
              <a:t>…</a:t>
            </a:r>
            <a:endParaRPr lang="en-US" sz="2400" dirty="0"/>
          </a:p>
        </p:txBody>
      </p:sp>
      <p:sp>
        <p:nvSpPr>
          <p:cNvPr id="20" name="TextBox 19"/>
          <p:cNvSpPr txBox="1"/>
          <p:nvPr/>
        </p:nvSpPr>
        <p:spPr>
          <a:xfrm>
            <a:off x="2812338" y="5011475"/>
            <a:ext cx="1137301" cy="369332"/>
          </a:xfrm>
          <a:prstGeom prst="rect">
            <a:avLst/>
          </a:prstGeom>
          <a:noFill/>
        </p:spPr>
        <p:txBody>
          <a:bodyPr wrap="none" rtlCol="0">
            <a:spAutoFit/>
          </a:bodyPr>
          <a:lstStyle/>
          <a:p>
            <a:r>
              <a:rPr lang="en-US" dirty="0" err="1"/>
              <a:t>bin_width</a:t>
            </a:r>
            <a:endParaRPr lang="en-US" dirty="0"/>
          </a:p>
        </p:txBody>
      </p:sp>
      <p:cxnSp>
        <p:nvCxnSpPr>
          <p:cNvPr id="21" name="Straight Arrow Connector 20"/>
          <p:cNvCxnSpPr/>
          <p:nvPr/>
        </p:nvCxnSpPr>
        <p:spPr>
          <a:xfrm flipV="1">
            <a:off x="2775789" y="5417867"/>
            <a:ext cx="1203172" cy="1"/>
          </a:xfrm>
          <a:prstGeom prst="straightConnector1">
            <a:avLst/>
          </a:prstGeom>
          <a:ln>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22" name="Rectangle 21"/>
          <p:cNvSpPr/>
          <p:nvPr/>
        </p:nvSpPr>
        <p:spPr>
          <a:xfrm>
            <a:off x="7225580" y="5399595"/>
            <a:ext cx="2887338" cy="365454"/>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3" name="Straight Connector 22"/>
          <p:cNvCxnSpPr/>
          <p:nvPr/>
        </p:nvCxnSpPr>
        <p:spPr>
          <a:xfrm>
            <a:off x="7201442" y="5262547"/>
            <a:ext cx="0" cy="657820"/>
          </a:xfrm>
          <a:prstGeom prst="line">
            <a:avLst/>
          </a:prstGeom>
          <a:ln>
            <a:solidFill>
              <a:srgbClr val="008000"/>
            </a:solidFill>
          </a:ln>
          <a:effectLst/>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5789275" y="5011475"/>
            <a:ext cx="909173" cy="369332"/>
          </a:xfrm>
          <a:prstGeom prst="rect">
            <a:avLst/>
          </a:prstGeom>
          <a:noFill/>
        </p:spPr>
        <p:txBody>
          <a:bodyPr wrap="none" rtlCol="0">
            <a:spAutoFit/>
          </a:bodyPr>
          <a:lstStyle/>
          <a:p>
            <a:r>
              <a:rPr lang="en-US" dirty="0"/>
              <a:t>merged</a:t>
            </a:r>
          </a:p>
        </p:txBody>
      </p:sp>
      <p:cxnSp>
        <p:nvCxnSpPr>
          <p:cNvPr id="25" name="Straight Arrow Connector 24"/>
          <p:cNvCxnSpPr/>
          <p:nvPr/>
        </p:nvCxnSpPr>
        <p:spPr>
          <a:xfrm>
            <a:off x="5212476" y="5414507"/>
            <a:ext cx="1988967" cy="0"/>
          </a:xfrm>
          <a:prstGeom prst="straightConnector1">
            <a:avLst/>
          </a:prstGeom>
          <a:ln>
            <a:headEnd type="arrow"/>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811530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Covariate matrix: row clustering</a:t>
            </a:r>
            <a:endParaRPr lang="en-US" dirty="0"/>
          </a:p>
        </p:txBody>
      </p:sp>
      <p:sp>
        <p:nvSpPr>
          <p:cNvPr id="3" name="Content Placeholder 2"/>
          <p:cNvSpPr>
            <a:spLocks noGrp="1"/>
          </p:cNvSpPr>
          <p:nvPr>
            <p:ph idx="1"/>
          </p:nvPr>
        </p:nvSpPr>
        <p:spPr>
          <a:xfrm>
            <a:off x="838200" y="1690688"/>
            <a:ext cx="10515600" cy="1990663"/>
          </a:xfrm>
        </p:spPr>
        <p:txBody>
          <a:bodyPr>
            <a:normAutofit fontScale="92500" lnSpcReduction="20000"/>
          </a:bodyPr>
          <a:lstStyle/>
          <a:p>
            <a:r>
              <a:rPr lang="en-US" b="1" dirty="0" smtClean="0"/>
              <a:t>Goal:</a:t>
            </a:r>
            <a:r>
              <a:rPr lang="en-US" dirty="0" smtClean="0"/>
              <a:t> Find similar bins (i.e. similar covariate vectors) and treat as single block</a:t>
            </a:r>
          </a:p>
          <a:p>
            <a:r>
              <a:rPr lang="en-US" dirty="0" smtClean="0"/>
              <a:t>Currently using k-means clustering</a:t>
            </a:r>
          </a:p>
          <a:p>
            <a:pPr lvl="1"/>
            <a:r>
              <a:rPr lang="en-US" dirty="0" smtClean="0"/>
              <a:t>Found that the optimal cluster number k was around 30 using </a:t>
            </a:r>
            <a:r>
              <a:rPr lang="en-US" dirty="0" err="1" smtClean="0"/>
              <a:t>MutSig</a:t>
            </a:r>
            <a:r>
              <a:rPr lang="en-US" dirty="0" smtClean="0"/>
              <a:t> covariate file (defined over exome only)</a:t>
            </a:r>
          </a:p>
          <a:p>
            <a:pPr lvl="1"/>
            <a:r>
              <a:rPr lang="en-US" dirty="0" smtClean="0"/>
              <a:t>Within-sum-of-squares prone to stochastic variation beyond this point</a:t>
            </a:r>
          </a:p>
        </p:txBody>
      </p:sp>
      <p:sp>
        <p:nvSpPr>
          <p:cNvPr id="4" name="Slide Number Placeholder 3"/>
          <p:cNvSpPr>
            <a:spLocks noGrp="1"/>
          </p:cNvSpPr>
          <p:nvPr>
            <p:ph type="sldNum" sz="quarter" idx="12"/>
          </p:nvPr>
        </p:nvSpPr>
        <p:spPr/>
        <p:txBody>
          <a:bodyPr/>
          <a:lstStyle/>
          <a:p>
            <a:fld id="{4978CFAC-1FD5-9C4F-87A3-9352386EFE1B}" type="slidenum">
              <a:rPr lang="en-US" smtClean="0"/>
              <a:t>6</a:t>
            </a:fld>
            <a:endParaRPr lang="en-US"/>
          </a:p>
        </p:txBody>
      </p:sp>
      <p:grpSp>
        <p:nvGrpSpPr>
          <p:cNvPr id="6" name="Group 5"/>
          <p:cNvGrpSpPr/>
          <p:nvPr/>
        </p:nvGrpSpPr>
        <p:grpSpPr>
          <a:xfrm>
            <a:off x="4183679" y="3131670"/>
            <a:ext cx="5482264" cy="3860800"/>
            <a:chOff x="3923703" y="3087333"/>
            <a:chExt cx="5482264" cy="386080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23703" y="3087333"/>
              <a:ext cx="3860800" cy="3860800"/>
            </a:xfrm>
            <a:prstGeom prst="rect">
              <a:avLst/>
            </a:prstGeom>
          </p:spPr>
        </p:pic>
        <p:cxnSp>
          <p:nvCxnSpPr>
            <p:cNvPr id="10" name="Straight Connector 9"/>
            <p:cNvCxnSpPr/>
            <p:nvPr/>
          </p:nvCxnSpPr>
          <p:spPr>
            <a:xfrm flipV="1">
              <a:off x="6311303" y="5728934"/>
              <a:ext cx="0" cy="968374"/>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6222403" y="5198708"/>
              <a:ext cx="3183564" cy="646331"/>
            </a:xfrm>
            <a:prstGeom prst="rect">
              <a:avLst/>
            </a:prstGeom>
            <a:noFill/>
          </p:spPr>
          <p:txBody>
            <a:bodyPr wrap="none" rtlCol="0">
              <a:spAutoFit/>
            </a:bodyPr>
            <a:lstStyle/>
            <a:p>
              <a:r>
                <a:rPr lang="en-US" dirty="0"/>
                <a:t>Rough location for beginning of </a:t>
              </a:r>
            </a:p>
            <a:p>
              <a:r>
                <a:rPr lang="en-US" dirty="0"/>
                <a:t>Stochastic variation in within-</a:t>
              </a:r>
              <a:r>
                <a:rPr lang="en-US" dirty="0" err="1"/>
                <a:t>ss</a:t>
              </a:r>
              <a:endParaRPr lang="en-US" dirty="0"/>
            </a:p>
          </p:txBody>
        </p:sp>
      </p:grpSp>
    </p:spTree>
    <p:extLst>
      <p:ext uri="{BB962C8B-B14F-4D97-AF65-F5344CB8AC3E}">
        <p14:creationId xmlns:p14="http://schemas.microsoft.com/office/powerpoint/2010/main" val="15601037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Variant Placement Step</a:t>
            </a:r>
            <a:endParaRPr lang="en-US" dirty="0"/>
          </a:p>
        </p:txBody>
      </p:sp>
      <p:sp>
        <p:nvSpPr>
          <p:cNvPr id="3" name="Content Placeholder 2"/>
          <p:cNvSpPr>
            <a:spLocks noGrp="1"/>
          </p:cNvSpPr>
          <p:nvPr>
            <p:ph idx="1"/>
          </p:nvPr>
        </p:nvSpPr>
        <p:spPr/>
        <p:txBody>
          <a:bodyPr>
            <a:normAutofit/>
          </a:bodyPr>
          <a:lstStyle/>
          <a:p>
            <a:r>
              <a:rPr lang="en-US" sz="2400" dirty="0"/>
              <a:t>Start with many bins</a:t>
            </a:r>
          </a:p>
          <a:p>
            <a:endParaRPr lang="en-US" sz="2400" dirty="0"/>
          </a:p>
          <a:p>
            <a:r>
              <a:rPr lang="en-US" sz="2400" dirty="0"/>
              <a:t>Mark which have similar covariate vectors</a:t>
            </a:r>
          </a:p>
          <a:p>
            <a:endParaRPr lang="en-US" sz="2400" dirty="0"/>
          </a:p>
          <a:p>
            <a:r>
              <a:rPr lang="en-US" sz="2400" dirty="0"/>
              <a:t>Given input variants</a:t>
            </a:r>
          </a:p>
          <a:p>
            <a:endParaRPr lang="en-US" sz="2400" dirty="0"/>
          </a:p>
          <a:p>
            <a:r>
              <a:rPr lang="en-US" sz="2400" dirty="0"/>
              <a:t>Shuffle to new locations within bin cluster</a:t>
            </a:r>
          </a:p>
          <a:p>
            <a:endParaRPr lang="en-US" sz="2400" dirty="0"/>
          </a:p>
        </p:txBody>
      </p:sp>
      <p:sp>
        <p:nvSpPr>
          <p:cNvPr id="4" name="Slide Number Placeholder 3"/>
          <p:cNvSpPr>
            <a:spLocks noGrp="1"/>
          </p:cNvSpPr>
          <p:nvPr>
            <p:ph type="sldNum" sz="quarter" idx="12"/>
          </p:nvPr>
        </p:nvSpPr>
        <p:spPr/>
        <p:txBody>
          <a:bodyPr/>
          <a:lstStyle/>
          <a:p>
            <a:fld id="{9D614B6B-3371-CC40-8E44-5A6E7331906D}" type="slidenum">
              <a:rPr lang="en-US" smtClean="0"/>
              <a:t>7</a:t>
            </a:fld>
            <a:endParaRPr lang="en-US"/>
          </a:p>
        </p:txBody>
      </p:sp>
      <p:grpSp>
        <p:nvGrpSpPr>
          <p:cNvPr id="35" name="Group 34"/>
          <p:cNvGrpSpPr/>
          <p:nvPr/>
        </p:nvGrpSpPr>
        <p:grpSpPr>
          <a:xfrm>
            <a:off x="2223717" y="2266759"/>
            <a:ext cx="8067750" cy="261288"/>
            <a:chOff x="628650" y="2656466"/>
            <a:chExt cx="6875132" cy="222663"/>
          </a:xfrm>
        </p:grpSpPr>
        <p:sp>
          <p:nvSpPr>
            <p:cNvPr id="5" name="Rectangle 4"/>
            <p:cNvSpPr/>
            <p:nvPr/>
          </p:nvSpPr>
          <p:spPr>
            <a:xfrm>
              <a:off x="628650" y="2656467"/>
              <a:ext cx="1138294" cy="2226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 name="Rectangle 5"/>
            <p:cNvSpPr/>
            <p:nvPr/>
          </p:nvSpPr>
          <p:spPr>
            <a:xfrm>
              <a:off x="1778286" y="2656466"/>
              <a:ext cx="1138294" cy="2226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7" name="Rectangle 6"/>
            <p:cNvSpPr/>
            <p:nvPr/>
          </p:nvSpPr>
          <p:spPr>
            <a:xfrm>
              <a:off x="2916580" y="2656466"/>
              <a:ext cx="1138294" cy="2226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Rectangle 7"/>
            <p:cNvSpPr/>
            <p:nvPr/>
          </p:nvSpPr>
          <p:spPr>
            <a:xfrm>
              <a:off x="4066216" y="2656466"/>
              <a:ext cx="1138294" cy="2226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sp>
          <p:nvSpPr>
            <p:cNvPr id="9" name="Rectangle 8"/>
            <p:cNvSpPr/>
            <p:nvPr/>
          </p:nvSpPr>
          <p:spPr>
            <a:xfrm>
              <a:off x="5215852" y="2656466"/>
              <a:ext cx="1138294" cy="2226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sp>
          <p:nvSpPr>
            <p:cNvPr id="10" name="Rectangle 9"/>
            <p:cNvSpPr/>
            <p:nvPr/>
          </p:nvSpPr>
          <p:spPr>
            <a:xfrm>
              <a:off x="6365488" y="2656466"/>
              <a:ext cx="1138294" cy="2226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grpSp>
      <p:grpSp>
        <p:nvGrpSpPr>
          <p:cNvPr id="37" name="Group 36"/>
          <p:cNvGrpSpPr/>
          <p:nvPr/>
        </p:nvGrpSpPr>
        <p:grpSpPr>
          <a:xfrm>
            <a:off x="2223717" y="3170456"/>
            <a:ext cx="8067750" cy="261288"/>
            <a:chOff x="628650" y="3375883"/>
            <a:chExt cx="6875132" cy="222663"/>
          </a:xfrm>
        </p:grpSpPr>
        <p:sp>
          <p:nvSpPr>
            <p:cNvPr id="11" name="Rectangle 10"/>
            <p:cNvSpPr/>
            <p:nvPr/>
          </p:nvSpPr>
          <p:spPr>
            <a:xfrm>
              <a:off x="628650" y="3375884"/>
              <a:ext cx="1138294" cy="222662"/>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 name="Rectangle 11"/>
            <p:cNvSpPr/>
            <p:nvPr/>
          </p:nvSpPr>
          <p:spPr>
            <a:xfrm>
              <a:off x="1778286" y="3375883"/>
              <a:ext cx="1138294" cy="222662"/>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13" name="Rectangle 12"/>
            <p:cNvSpPr/>
            <p:nvPr/>
          </p:nvSpPr>
          <p:spPr>
            <a:xfrm>
              <a:off x="2916580" y="3375883"/>
              <a:ext cx="1138294" cy="222662"/>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14" name="Rectangle 13"/>
            <p:cNvSpPr/>
            <p:nvPr/>
          </p:nvSpPr>
          <p:spPr>
            <a:xfrm>
              <a:off x="4066216" y="3375883"/>
              <a:ext cx="1138294" cy="222662"/>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sp>
          <p:nvSpPr>
            <p:cNvPr id="15" name="Rectangle 14"/>
            <p:cNvSpPr/>
            <p:nvPr/>
          </p:nvSpPr>
          <p:spPr>
            <a:xfrm>
              <a:off x="5215852" y="3375883"/>
              <a:ext cx="1138294" cy="222662"/>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sp>
          <p:nvSpPr>
            <p:cNvPr id="16" name="Rectangle 15"/>
            <p:cNvSpPr/>
            <p:nvPr/>
          </p:nvSpPr>
          <p:spPr>
            <a:xfrm>
              <a:off x="6365488" y="3375883"/>
              <a:ext cx="1138294" cy="222662"/>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grpSp>
      <p:grpSp>
        <p:nvGrpSpPr>
          <p:cNvPr id="55" name="Group 54"/>
          <p:cNvGrpSpPr/>
          <p:nvPr/>
        </p:nvGrpSpPr>
        <p:grpSpPr>
          <a:xfrm>
            <a:off x="2222177" y="3934801"/>
            <a:ext cx="8061972" cy="544244"/>
            <a:chOff x="628650" y="4810684"/>
            <a:chExt cx="6875132" cy="464123"/>
          </a:xfrm>
        </p:grpSpPr>
        <p:sp>
          <p:nvSpPr>
            <p:cNvPr id="29" name="Rectangle 28"/>
            <p:cNvSpPr/>
            <p:nvPr/>
          </p:nvSpPr>
          <p:spPr>
            <a:xfrm>
              <a:off x="628650" y="4921710"/>
              <a:ext cx="1138294" cy="2226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0" name="Rectangle 29"/>
            <p:cNvSpPr/>
            <p:nvPr/>
          </p:nvSpPr>
          <p:spPr>
            <a:xfrm>
              <a:off x="1778286" y="4921709"/>
              <a:ext cx="1138294" cy="2226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31" name="Rectangle 30"/>
            <p:cNvSpPr/>
            <p:nvPr/>
          </p:nvSpPr>
          <p:spPr>
            <a:xfrm>
              <a:off x="2916580" y="4921709"/>
              <a:ext cx="1138294" cy="2226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2" name="Rectangle 31"/>
            <p:cNvSpPr/>
            <p:nvPr/>
          </p:nvSpPr>
          <p:spPr>
            <a:xfrm>
              <a:off x="4066216" y="4921709"/>
              <a:ext cx="1138294" cy="2226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sp>
          <p:nvSpPr>
            <p:cNvPr id="33" name="Rectangle 32"/>
            <p:cNvSpPr/>
            <p:nvPr/>
          </p:nvSpPr>
          <p:spPr>
            <a:xfrm>
              <a:off x="5215852" y="4921709"/>
              <a:ext cx="1138294" cy="2226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sp>
          <p:nvSpPr>
            <p:cNvPr id="34" name="Rectangle 33"/>
            <p:cNvSpPr/>
            <p:nvPr/>
          </p:nvSpPr>
          <p:spPr>
            <a:xfrm>
              <a:off x="6365488" y="4921709"/>
              <a:ext cx="1138294" cy="2226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cxnSp>
          <p:nvCxnSpPr>
            <p:cNvPr id="36" name="Straight Connector 35"/>
            <p:cNvCxnSpPr/>
            <p:nvPr/>
          </p:nvCxnSpPr>
          <p:spPr>
            <a:xfrm>
              <a:off x="831029" y="4810684"/>
              <a:ext cx="0" cy="435686"/>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2074881" y="4810684"/>
              <a:ext cx="0" cy="435686"/>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2679999" y="4810684"/>
              <a:ext cx="0" cy="435686"/>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047767" y="4822985"/>
              <a:ext cx="0" cy="435686"/>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6821502" y="4822985"/>
              <a:ext cx="0" cy="435686"/>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4342056" y="4822985"/>
              <a:ext cx="0" cy="435686"/>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4592171" y="4822985"/>
              <a:ext cx="0" cy="435686"/>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4484051" y="4822985"/>
              <a:ext cx="0" cy="435686"/>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5035924" y="4822985"/>
              <a:ext cx="0" cy="435686"/>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4830352" y="4831054"/>
              <a:ext cx="0" cy="435686"/>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6205818" y="4831054"/>
              <a:ext cx="0" cy="435686"/>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5487746" y="4831054"/>
              <a:ext cx="0" cy="435686"/>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6076727" y="4831054"/>
              <a:ext cx="0" cy="435686"/>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5382858" y="4831054"/>
              <a:ext cx="0" cy="435686"/>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5665668" y="4831054"/>
              <a:ext cx="0" cy="435686"/>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5826611" y="4839121"/>
              <a:ext cx="0" cy="435686"/>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5947423" y="4839121"/>
              <a:ext cx="0" cy="435686"/>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pSp>
      <p:grpSp>
        <p:nvGrpSpPr>
          <p:cNvPr id="69" name="Group 68"/>
          <p:cNvGrpSpPr/>
          <p:nvPr/>
        </p:nvGrpSpPr>
        <p:grpSpPr>
          <a:xfrm>
            <a:off x="2229495" y="4896932"/>
            <a:ext cx="8061972" cy="563897"/>
            <a:chOff x="628650" y="4805391"/>
            <a:chExt cx="6875132" cy="480883"/>
          </a:xfrm>
        </p:grpSpPr>
        <p:sp>
          <p:nvSpPr>
            <p:cNvPr id="70" name="Rectangle 69"/>
            <p:cNvSpPr/>
            <p:nvPr/>
          </p:nvSpPr>
          <p:spPr>
            <a:xfrm>
              <a:off x="628650" y="4921710"/>
              <a:ext cx="1138294" cy="2226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1" name="Rectangle 70"/>
            <p:cNvSpPr/>
            <p:nvPr/>
          </p:nvSpPr>
          <p:spPr>
            <a:xfrm>
              <a:off x="1778286" y="4921709"/>
              <a:ext cx="1138294" cy="2226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72" name="Rectangle 71"/>
            <p:cNvSpPr/>
            <p:nvPr/>
          </p:nvSpPr>
          <p:spPr>
            <a:xfrm>
              <a:off x="2916580" y="4921709"/>
              <a:ext cx="1138294" cy="2226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3" name="Rectangle 72"/>
            <p:cNvSpPr/>
            <p:nvPr/>
          </p:nvSpPr>
          <p:spPr>
            <a:xfrm>
              <a:off x="4066216" y="4921709"/>
              <a:ext cx="1138294" cy="2226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sp>
          <p:nvSpPr>
            <p:cNvPr id="74" name="Rectangle 73"/>
            <p:cNvSpPr/>
            <p:nvPr/>
          </p:nvSpPr>
          <p:spPr>
            <a:xfrm>
              <a:off x="5215852" y="4921709"/>
              <a:ext cx="1138294" cy="2226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sp>
          <p:nvSpPr>
            <p:cNvPr id="75" name="Rectangle 74"/>
            <p:cNvSpPr/>
            <p:nvPr/>
          </p:nvSpPr>
          <p:spPr>
            <a:xfrm>
              <a:off x="6365488" y="4921709"/>
              <a:ext cx="1138294" cy="2226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cxnSp>
          <p:nvCxnSpPr>
            <p:cNvPr id="76" name="Straight Connector 75"/>
            <p:cNvCxnSpPr/>
            <p:nvPr/>
          </p:nvCxnSpPr>
          <p:spPr>
            <a:xfrm>
              <a:off x="3376804" y="4805391"/>
              <a:ext cx="0" cy="435686"/>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2246893" y="4808040"/>
              <a:ext cx="0" cy="435686"/>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6953562" y="4836476"/>
              <a:ext cx="0" cy="435686"/>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a:off x="7291244" y="4831054"/>
              <a:ext cx="0" cy="435686"/>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6592153" y="4837310"/>
              <a:ext cx="0" cy="435686"/>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4284719" y="4822985"/>
              <a:ext cx="0" cy="435686"/>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5142609" y="4834453"/>
              <a:ext cx="0" cy="435686"/>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4657080" y="4831054"/>
              <a:ext cx="0" cy="435686"/>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4187332" y="4819586"/>
              <a:ext cx="0" cy="435686"/>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4830352" y="4831054"/>
              <a:ext cx="0" cy="435686"/>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6263155" y="4831054"/>
              <a:ext cx="0" cy="435686"/>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a:off x="5292799" y="4842521"/>
              <a:ext cx="0" cy="435686"/>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5526289" y="4842521"/>
              <a:ext cx="0" cy="435686"/>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a:off x="4912692" y="4831054"/>
              <a:ext cx="0" cy="435686"/>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5585395" y="4842521"/>
              <a:ext cx="0" cy="435686"/>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a:off x="5769274" y="4850588"/>
              <a:ext cx="0" cy="435686"/>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5649270" y="4850588"/>
              <a:ext cx="0" cy="435686"/>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0352245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Trinucleotide Context Preservation</a:t>
            </a:r>
            <a:endParaRPr lang="en-US" dirty="0"/>
          </a:p>
        </p:txBody>
      </p:sp>
      <p:sp>
        <p:nvSpPr>
          <p:cNvPr id="3" name="Content Placeholder 2"/>
          <p:cNvSpPr>
            <a:spLocks noGrp="1"/>
          </p:cNvSpPr>
          <p:nvPr>
            <p:ph idx="1"/>
          </p:nvPr>
        </p:nvSpPr>
        <p:spPr/>
        <p:txBody>
          <a:bodyPr>
            <a:normAutofit/>
          </a:bodyPr>
          <a:lstStyle/>
          <a:p>
            <a:r>
              <a:rPr lang="en-US" sz="3200" dirty="0"/>
              <a:t>For each bin </a:t>
            </a:r>
            <a:r>
              <a:rPr lang="en-US" sz="3200" i="1" dirty="0"/>
              <a:t>b</a:t>
            </a:r>
            <a:r>
              <a:rPr lang="en-US" sz="3200" dirty="0"/>
              <a:t>, repeat </a:t>
            </a:r>
            <a:r>
              <a:rPr lang="en-US" sz="3200" i="1" dirty="0"/>
              <a:t>n</a:t>
            </a:r>
            <a:r>
              <a:rPr lang="en-US" sz="3200" dirty="0"/>
              <a:t> times:</a:t>
            </a:r>
          </a:p>
          <a:p>
            <a:pPr lvl="1"/>
            <a:r>
              <a:rPr lang="en-US" sz="2800" dirty="0"/>
              <a:t>Iterate through intersecting variants: pick a new location in </a:t>
            </a:r>
            <a:r>
              <a:rPr lang="en-US" sz="2800" i="1" dirty="0"/>
              <a:t>b</a:t>
            </a:r>
            <a:r>
              <a:rPr lang="en-US" sz="2800" dirty="0"/>
              <a:t> that has the same trinucleotide context in the reference genome as the original variant location</a:t>
            </a:r>
          </a:p>
          <a:p>
            <a:pPr lvl="2"/>
            <a:r>
              <a:rPr lang="en-US" sz="2400" dirty="0"/>
              <a:t>Pick with uniform probability, excluding the original variant location as a possible new location</a:t>
            </a:r>
          </a:p>
        </p:txBody>
      </p:sp>
      <p:sp>
        <p:nvSpPr>
          <p:cNvPr id="4" name="Slide Number Placeholder 3"/>
          <p:cNvSpPr>
            <a:spLocks noGrp="1"/>
          </p:cNvSpPr>
          <p:nvPr>
            <p:ph type="sldNum" sz="quarter" idx="12"/>
          </p:nvPr>
        </p:nvSpPr>
        <p:spPr/>
        <p:txBody>
          <a:bodyPr/>
          <a:lstStyle/>
          <a:p>
            <a:fld id="{44F060AF-B61B-8141-8947-7E43BD1D209A}" type="slidenum">
              <a:rPr lang="en-US" smtClean="0"/>
              <a:t>8</a:t>
            </a:fld>
            <a:endParaRPr lang="en-US"/>
          </a:p>
        </p:txBody>
      </p:sp>
      <p:cxnSp>
        <p:nvCxnSpPr>
          <p:cNvPr id="25" name="Straight Connector 24"/>
          <p:cNvCxnSpPr/>
          <p:nvPr/>
        </p:nvCxnSpPr>
        <p:spPr>
          <a:xfrm>
            <a:off x="2216608" y="5569116"/>
            <a:ext cx="8229600" cy="18273"/>
          </a:xfrm>
          <a:prstGeom prst="line">
            <a:avLst/>
          </a:prstGeom>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2152650" y="5715299"/>
            <a:ext cx="8424106" cy="461665"/>
          </a:xfrm>
          <a:prstGeom prst="rect">
            <a:avLst/>
          </a:prstGeom>
          <a:noFill/>
        </p:spPr>
        <p:txBody>
          <a:bodyPr wrap="square" rtlCol="0">
            <a:spAutoFit/>
          </a:bodyPr>
          <a:lstStyle/>
          <a:p>
            <a:r>
              <a:rPr lang="en-US" sz="2400"/>
              <a:t>CTTCAAGTTCTCAACTCCTGTCAATATCCCTTCCCCTCAACTTGACAATC</a:t>
            </a:r>
            <a:endParaRPr lang="en-US" sz="2400" dirty="0"/>
          </a:p>
        </p:txBody>
      </p:sp>
      <p:sp>
        <p:nvSpPr>
          <p:cNvPr id="27" name="TextBox 26"/>
          <p:cNvSpPr txBox="1"/>
          <p:nvPr/>
        </p:nvSpPr>
        <p:spPr>
          <a:xfrm>
            <a:off x="1762638" y="5578252"/>
            <a:ext cx="453970" cy="369332"/>
          </a:xfrm>
          <a:prstGeom prst="rect">
            <a:avLst/>
          </a:prstGeom>
          <a:noFill/>
        </p:spPr>
        <p:txBody>
          <a:bodyPr wrap="none" rtlCol="0">
            <a:spAutoFit/>
          </a:bodyPr>
          <a:lstStyle/>
          <a:p>
            <a:r>
              <a:rPr lang="en-US" dirty="0"/>
              <a:t>ref</a:t>
            </a:r>
            <a:endParaRPr lang="en-US" dirty="0"/>
          </a:p>
        </p:txBody>
      </p:sp>
      <p:sp>
        <p:nvSpPr>
          <p:cNvPr id="28" name="TextBox 27"/>
          <p:cNvSpPr txBox="1"/>
          <p:nvPr/>
        </p:nvSpPr>
        <p:spPr>
          <a:xfrm>
            <a:off x="1772118" y="4972332"/>
            <a:ext cx="428322" cy="369332"/>
          </a:xfrm>
          <a:prstGeom prst="rect">
            <a:avLst/>
          </a:prstGeom>
          <a:noFill/>
        </p:spPr>
        <p:txBody>
          <a:bodyPr wrap="none" rtlCol="0">
            <a:spAutoFit/>
          </a:bodyPr>
          <a:lstStyle/>
          <a:p>
            <a:r>
              <a:rPr lang="en-US" dirty="0"/>
              <a:t>alt</a:t>
            </a:r>
            <a:endParaRPr lang="en-US" dirty="0"/>
          </a:p>
        </p:txBody>
      </p:sp>
      <p:sp>
        <p:nvSpPr>
          <p:cNvPr id="29" name="TextBox 28"/>
          <p:cNvSpPr txBox="1"/>
          <p:nvPr/>
        </p:nvSpPr>
        <p:spPr>
          <a:xfrm>
            <a:off x="5721655" y="5018015"/>
            <a:ext cx="338554" cy="461665"/>
          </a:xfrm>
          <a:prstGeom prst="rect">
            <a:avLst/>
          </a:prstGeom>
          <a:noFill/>
        </p:spPr>
        <p:txBody>
          <a:bodyPr wrap="none" rtlCol="0">
            <a:spAutoFit/>
          </a:bodyPr>
          <a:lstStyle/>
          <a:p>
            <a:r>
              <a:rPr lang="en-US" sz="2400" dirty="0"/>
              <a:t>T</a:t>
            </a:r>
            <a:endParaRPr lang="en-US" sz="2400" dirty="0"/>
          </a:p>
        </p:txBody>
      </p:sp>
      <p:sp>
        <p:nvSpPr>
          <p:cNvPr id="30" name="Rectangle 29"/>
          <p:cNvSpPr/>
          <p:nvPr/>
        </p:nvSpPr>
        <p:spPr>
          <a:xfrm>
            <a:off x="5794752" y="5084887"/>
            <a:ext cx="182743" cy="1092076"/>
          </a:xfrm>
          <a:prstGeom prst="rect">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TextBox 30"/>
          <p:cNvSpPr txBox="1"/>
          <p:nvPr/>
        </p:nvSpPr>
        <p:spPr>
          <a:xfrm>
            <a:off x="2801362" y="5989391"/>
            <a:ext cx="337953" cy="461665"/>
          </a:xfrm>
          <a:prstGeom prst="rect">
            <a:avLst/>
          </a:prstGeom>
          <a:noFill/>
        </p:spPr>
        <p:txBody>
          <a:bodyPr wrap="none" rtlCol="0">
            <a:spAutoFit/>
          </a:bodyPr>
          <a:lstStyle/>
          <a:p>
            <a:r>
              <a:rPr lang="en-US" sz="2400" dirty="0"/>
              <a:t>*</a:t>
            </a:r>
            <a:endParaRPr lang="en-US" sz="2400" dirty="0"/>
          </a:p>
        </p:txBody>
      </p:sp>
      <p:sp>
        <p:nvSpPr>
          <p:cNvPr id="33" name="TextBox 32"/>
          <p:cNvSpPr txBox="1"/>
          <p:nvPr/>
        </p:nvSpPr>
        <p:spPr>
          <a:xfrm>
            <a:off x="4096940" y="6091304"/>
            <a:ext cx="337953" cy="461665"/>
          </a:xfrm>
          <a:prstGeom prst="rect">
            <a:avLst/>
          </a:prstGeom>
          <a:noFill/>
        </p:spPr>
        <p:txBody>
          <a:bodyPr wrap="none" rtlCol="0">
            <a:spAutoFit/>
          </a:bodyPr>
          <a:lstStyle/>
          <a:p>
            <a:r>
              <a:rPr lang="en-US" sz="2400" dirty="0"/>
              <a:t>*</a:t>
            </a:r>
            <a:endParaRPr lang="en-US" sz="2400" dirty="0"/>
          </a:p>
        </p:txBody>
      </p:sp>
      <p:sp>
        <p:nvSpPr>
          <p:cNvPr id="36" name="TextBox 35"/>
          <p:cNvSpPr txBox="1"/>
          <p:nvPr/>
        </p:nvSpPr>
        <p:spPr>
          <a:xfrm>
            <a:off x="8206067" y="5976904"/>
            <a:ext cx="337953" cy="461665"/>
          </a:xfrm>
          <a:prstGeom prst="rect">
            <a:avLst/>
          </a:prstGeom>
          <a:noFill/>
        </p:spPr>
        <p:txBody>
          <a:bodyPr wrap="none" rtlCol="0">
            <a:spAutoFit/>
          </a:bodyPr>
          <a:lstStyle/>
          <a:p>
            <a:r>
              <a:rPr lang="en-US" sz="2400" dirty="0"/>
              <a:t>*</a:t>
            </a:r>
            <a:endParaRPr lang="en-US" sz="2400" dirty="0"/>
          </a:p>
        </p:txBody>
      </p:sp>
      <p:sp>
        <p:nvSpPr>
          <p:cNvPr id="37" name="TextBox 36"/>
          <p:cNvSpPr txBox="1"/>
          <p:nvPr/>
        </p:nvSpPr>
        <p:spPr>
          <a:xfrm>
            <a:off x="9542334" y="5982183"/>
            <a:ext cx="337953" cy="461665"/>
          </a:xfrm>
          <a:prstGeom prst="rect">
            <a:avLst/>
          </a:prstGeom>
          <a:noFill/>
        </p:spPr>
        <p:txBody>
          <a:bodyPr wrap="none" rtlCol="0">
            <a:spAutoFit/>
          </a:bodyPr>
          <a:lstStyle/>
          <a:p>
            <a:r>
              <a:rPr lang="en-US" sz="2400" dirty="0"/>
              <a:t>*</a:t>
            </a:r>
            <a:endParaRPr lang="en-US" sz="2400" dirty="0"/>
          </a:p>
        </p:txBody>
      </p:sp>
      <p:sp>
        <p:nvSpPr>
          <p:cNvPr id="38" name="Rectangle 37"/>
          <p:cNvSpPr/>
          <p:nvPr/>
        </p:nvSpPr>
        <p:spPr>
          <a:xfrm>
            <a:off x="4167104" y="5074759"/>
            <a:ext cx="182743" cy="1092076"/>
          </a:xfrm>
          <a:prstGeom prst="rect">
            <a:avLst/>
          </a:prstGeom>
          <a:noFill/>
          <a:ln w="25400">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TextBox 38"/>
          <p:cNvSpPr txBox="1"/>
          <p:nvPr/>
        </p:nvSpPr>
        <p:spPr>
          <a:xfrm>
            <a:off x="4096338" y="5018015"/>
            <a:ext cx="338554" cy="461665"/>
          </a:xfrm>
          <a:prstGeom prst="rect">
            <a:avLst/>
          </a:prstGeom>
          <a:noFill/>
        </p:spPr>
        <p:txBody>
          <a:bodyPr wrap="none" rtlCol="0">
            <a:spAutoFit/>
          </a:bodyPr>
          <a:lstStyle/>
          <a:p>
            <a:r>
              <a:rPr lang="en-US" sz="2400" dirty="0"/>
              <a:t>T</a:t>
            </a:r>
            <a:endParaRPr lang="en-US" sz="2400" dirty="0"/>
          </a:p>
        </p:txBody>
      </p:sp>
      <p:sp>
        <p:nvSpPr>
          <p:cNvPr id="40" name="TextBox 39"/>
          <p:cNvSpPr txBox="1"/>
          <p:nvPr/>
        </p:nvSpPr>
        <p:spPr>
          <a:xfrm>
            <a:off x="5088514" y="4764028"/>
            <a:ext cx="1622111" cy="369332"/>
          </a:xfrm>
          <a:prstGeom prst="rect">
            <a:avLst/>
          </a:prstGeom>
          <a:noFill/>
        </p:spPr>
        <p:txBody>
          <a:bodyPr wrap="none" rtlCol="0">
            <a:spAutoFit/>
          </a:bodyPr>
          <a:lstStyle/>
          <a:p>
            <a:r>
              <a:rPr lang="en-US" dirty="0">
                <a:solidFill>
                  <a:srgbClr val="FF0000"/>
                </a:solidFill>
              </a:rPr>
              <a:t>original variant</a:t>
            </a:r>
            <a:endParaRPr lang="en-US" dirty="0">
              <a:solidFill>
                <a:srgbClr val="FF0000"/>
              </a:solidFill>
            </a:endParaRPr>
          </a:p>
        </p:txBody>
      </p:sp>
      <p:sp>
        <p:nvSpPr>
          <p:cNvPr id="41" name="TextBox 40"/>
          <p:cNvSpPr txBox="1"/>
          <p:nvPr/>
        </p:nvSpPr>
        <p:spPr>
          <a:xfrm>
            <a:off x="3654101" y="4750497"/>
            <a:ext cx="1318246" cy="369332"/>
          </a:xfrm>
          <a:prstGeom prst="rect">
            <a:avLst/>
          </a:prstGeom>
          <a:noFill/>
        </p:spPr>
        <p:txBody>
          <a:bodyPr wrap="none" rtlCol="0">
            <a:spAutoFit/>
          </a:bodyPr>
          <a:lstStyle/>
          <a:p>
            <a:r>
              <a:rPr lang="en-US">
                <a:solidFill>
                  <a:schemeClr val="accent6">
                    <a:lumMod val="50000"/>
                  </a:schemeClr>
                </a:solidFill>
              </a:rPr>
              <a:t>new </a:t>
            </a:r>
            <a:r>
              <a:rPr lang="en-US" dirty="0">
                <a:solidFill>
                  <a:schemeClr val="accent6">
                    <a:lumMod val="50000"/>
                  </a:schemeClr>
                </a:solidFill>
              </a:rPr>
              <a:t>variant</a:t>
            </a:r>
            <a:endParaRPr lang="en-US" dirty="0">
              <a:solidFill>
                <a:schemeClr val="accent6">
                  <a:lumMod val="50000"/>
                </a:schemeClr>
              </a:solidFill>
            </a:endParaRPr>
          </a:p>
        </p:txBody>
      </p:sp>
      <p:sp>
        <p:nvSpPr>
          <p:cNvPr id="42" name="TextBox 41"/>
          <p:cNvSpPr txBox="1"/>
          <p:nvPr/>
        </p:nvSpPr>
        <p:spPr>
          <a:xfrm>
            <a:off x="1524001" y="6488668"/>
            <a:ext cx="3961405" cy="369332"/>
          </a:xfrm>
          <a:prstGeom prst="rect">
            <a:avLst/>
          </a:prstGeom>
          <a:noFill/>
        </p:spPr>
        <p:txBody>
          <a:bodyPr wrap="none" rtlCol="0">
            <a:spAutoFit/>
          </a:bodyPr>
          <a:lstStyle/>
          <a:p>
            <a:r>
              <a:rPr lang="en-US" dirty="0"/>
              <a:t>* = candidates for variant’s </a:t>
            </a:r>
            <a:r>
              <a:rPr lang="en-US"/>
              <a:t>new location</a:t>
            </a:r>
            <a:endParaRPr lang="en-US" dirty="0"/>
          </a:p>
        </p:txBody>
      </p:sp>
    </p:spTree>
    <p:extLst>
      <p:ext uri="{BB962C8B-B14F-4D97-AF65-F5344CB8AC3E}">
        <p14:creationId xmlns:p14="http://schemas.microsoft.com/office/powerpoint/2010/main" val="19399511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634</Words>
  <Application>Microsoft Macintosh PowerPoint</Application>
  <PresentationFormat>Widescreen</PresentationFormat>
  <Paragraphs>106</Paragraphs>
  <Slides>8</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Calibri</vt:lpstr>
      <vt:lpstr>Calibri Light</vt:lpstr>
      <vt:lpstr>Arial</vt:lpstr>
      <vt:lpstr>Office Theme</vt:lpstr>
      <vt:lpstr>MOATsim</vt:lpstr>
      <vt:lpstr>MOATsim</vt:lpstr>
      <vt:lpstr>Blacklist filtering</vt:lpstr>
      <vt:lpstr>Blacklist filtering</vt:lpstr>
      <vt:lpstr>Blacklist filtering</vt:lpstr>
      <vt:lpstr>Covariate matrix: row clustering</vt:lpstr>
      <vt:lpstr>Variant Placement Step</vt:lpstr>
      <vt:lpstr>Trinucleotide Context Preservation</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MOATsim</dc:title>
  <dc:creator>Lucas Lochovsky</dc:creator>
  <cp:lastModifiedBy>Lucas Lochovsky</cp:lastModifiedBy>
  <cp:revision>6</cp:revision>
  <dcterms:created xsi:type="dcterms:W3CDTF">2017-08-04T17:33:57Z</dcterms:created>
  <dcterms:modified xsi:type="dcterms:W3CDTF">2017-08-10T19:52:39Z</dcterms:modified>
</cp:coreProperties>
</file>