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C2CCE-BA62-3B4C-A23A-4048DDD9779E}" type="datetimeFigureOut">
              <a:rPr lang="en-US" smtClean="0"/>
              <a:t>8/9/17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BE2EC-87A5-B546-BD2C-7DA00903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9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E2EC-87A5-B546-BD2C-7DA0090346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4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DFE6-38BB-3142-AA5F-710B65A2F614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2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0087-12C2-F144-8C70-A05B134C9A15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2867-4A88-CD4C-B1FA-F7F4EE377483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5324-05C3-3C4D-8B3A-16A76862E8B3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5C6-9C09-7941-B45C-D4A9F235AB15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4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D809-6E5A-4F4C-8A9F-B7BAF3C62761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8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BBBD-3EAD-2645-82CF-8915152B5D9E}" type="datetime1">
              <a:rPr lang="en-US" smtClean="0"/>
              <a:t>8/9/17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8BF7-C92B-D34E-863F-EA0165ACBDC1}" type="datetime1">
              <a:rPr lang="en-US" smtClean="0"/>
              <a:t>8/9/17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E3F6B-D10B-E048-B85E-CF16802A6A96}" type="datetime1">
              <a:rPr lang="en-US" smtClean="0"/>
              <a:t>8/9/17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6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93E9-F0E9-7F48-9AB9-4AD04A879F1B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9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59A0-030E-704E-A90D-A0E1ACBA9AB6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F312-A6B3-F543-9197-A9422DAF0ED5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8AE47-4907-CB40-B26C-3B8575AA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LL’s Journal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 10,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73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Exploring the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35085"/>
            <a:ext cx="10515600" cy="30418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Transition probability matrix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endParaRPr lang="en-US" i="1" baseline="-25000" dirty="0" smtClean="0"/>
          </a:p>
          <a:p>
            <a:r>
              <a:rPr lang="en-US" i="1" dirty="0" smtClean="0"/>
              <a:t>p</a:t>
            </a:r>
            <a:r>
              <a:rPr lang="en-US" i="1" baseline="-25000" dirty="0" smtClean="0"/>
              <a:t>0</a:t>
            </a:r>
            <a:r>
              <a:rPr lang="en-US" dirty="0" smtClean="0"/>
              <a:t> = return probability to </a:t>
            </a:r>
            <a:r>
              <a:rPr lang="en-US" dirty="0" err="1" smtClean="0"/>
              <a:t>Syk</a:t>
            </a:r>
            <a:endParaRPr lang="en-US" dirty="0" smtClean="0"/>
          </a:p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ij</a:t>
            </a:r>
            <a:r>
              <a:rPr lang="en-US" dirty="0" smtClean="0"/>
              <a:t> = distance matrix between pairs of nodes (</a:t>
            </a:r>
            <a:r>
              <a:rPr lang="en-US" i="1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j</a:t>
            </a:r>
            <a:r>
              <a:rPr lang="en-US" dirty="0" smtClean="0"/>
              <a:t>)</a:t>
            </a:r>
          </a:p>
          <a:p>
            <a:r>
              <a:rPr lang="en-US" i="1" dirty="0" err="1" smtClean="0"/>
              <a:t>Succ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 = Successors (direct targets) of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Run this until the location probability distribution reaches equilibrium</a:t>
            </a:r>
          </a:p>
          <a:p>
            <a:pPr marL="0" indent="0">
              <a:buNone/>
            </a:pPr>
            <a:r>
              <a:rPr lang="en-US" dirty="0" smtClean="0"/>
              <a:t>Use reachability of each protein to refine the weights further</a:t>
            </a:r>
          </a:p>
          <a:p>
            <a:r>
              <a:rPr lang="en-US" dirty="0" smtClean="0"/>
              <a:t>Manual inspection of biologically interesting proteins </a:t>
            </a:r>
            <a:r>
              <a:rPr lang="mr-IN" dirty="0" smtClean="0">
                <a:sym typeface="Wingdings"/>
              </a:rPr>
              <a:t>--&gt;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downweight</a:t>
            </a:r>
            <a:r>
              <a:rPr lang="en-US" dirty="0" smtClean="0">
                <a:sym typeface="Wingdings"/>
              </a:rPr>
              <a:t> these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300" y="1311893"/>
            <a:ext cx="40894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37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&amp; Results: </a:t>
            </a:r>
            <a:r>
              <a:rPr lang="en-US" dirty="0"/>
              <a:t>Exploring the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Apply near-shortest paths algorithm to the network</a:t>
            </a:r>
          </a:p>
          <a:p>
            <a:pPr lvl="1"/>
            <a:r>
              <a:rPr lang="en-US" dirty="0" smtClean="0"/>
              <a:t>All paths within 20% of the lowest score</a:t>
            </a:r>
          </a:p>
          <a:p>
            <a:pPr lvl="1"/>
            <a:r>
              <a:rPr lang="en-US" dirty="0" smtClean="0"/>
              <a:t>Alternative pathways ranked by score</a:t>
            </a:r>
          </a:p>
          <a:p>
            <a:pPr lvl="2"/>
            <a:r>
              <a:rPr lang="en-US" dirty="0" smtClean="0"/>
              <a:t>Assists in manual inspection</a:t>
            </a:r>
          </a:p>
          <a:p>
            <a:pPr lvl="1"/>
            <a:r>
              <a:rPr lang="en-US" dirty="0" smtClean="0"/>
              <a:t>Opens up the possibility of implicating novel proteins in </a:t>
            </a:r>
            <a:r>
              <a:rPr lang="en-US" dirty="0" err="1" smtClean="0"/>
              <a:t>Syk</a:t>
            </a:r>
            <a:r>
              <a:rPr lang="en-US" dirty="0" smtClean="0"/>
              <a:t> mechanisms</a:t>
            </a:r>
          </a:p>
          <a:p>
            <a:r>
              <a:rPr lang="en-US" dirty="0" smtClean="0"/>
              <a:t>Output suggests new, previously </a:t>
            </a:r>
            <a:r>
              <a:rPr lang="en-US" dirty="0" err="1" smtClean="0"/>
              <a:t>unelucidated</a:t>
            </a:r>
            <a:r>
              <a:rPr lang="en-US" dirty="0" smtClean="0"/>
              <a:t> pathways for </a:t>
            </a:r>
            <a:r>
              <a:rPr lang="en-US" dirty="0" err="1" smtClean="0"/>
              <a:t>Syk’s</a:t>
            </a:r>
            <a:r>
              <a:rPr lang="en-US" dirty="0" smtClean="0"/>
              <a:t> actions</a:t>
            </a:r>
          </a:p>
          <a:p>
            <a:pPr lvl="1"/>
            <a:r>
              <a:rPr lang="en-US" b="1" dirty="0" err="1" smtClean="0"/>
              <a:t>Cortactin</a:t>
            </a:r>
            <a:r>
              <a:rPr lang="en-US" b="1" dirty="0" smtClean="0"/>
              <a:t>: </a:t>
            </a:r>
            <a:r>
              <a:rPr lang="en-US" dirty="0" smtClean="0"/>
              <a:t>regulates the </a:t>
            </a:r>
            <a:r>
              <a:rPr lang="en-US" dirty="0"/>
              <a:t>cortical actin cytoskeleton</a:t>
            </a:r>
          </a:p>
          <a:p>
            <a:pPr lvl="1"/>
            <a:r>
              <a:rPr lang="en-US" dirty="0" smtClean="0"/>
              <a:t>Previously thought to be directly targeted by </a:t>
            </a:r>
            <a:r>
              <a:rPr lang="en-US" dirty="0" err="1" smtClean="0"/>
              <a:t>Syk</a:t>
            </a:r>
            <a:endParaRPr lang="en-US" dirty="0" smtClean="0"/>
          </a:p>
          <a:p>
            <a:pPr lvl="1"/>
            <a:r>
              <a:rPr lang="en-US" dirty="0" smtClean="0"/>
              <a:t>Weighted </a:t>
            </a:r>
            <a:r>
              <a:rPr lang="en-US" dirty="0" err="1" smtClean="0"/>
              <a:t>sp</a:t>
            </a:r>
            <a:r>
              <a:rPr lang="en-US" dirty="0" smtClean="0"/>
              <a:t> selected a path through a (</a:t>
            </a:r>
            <a:r>
              <a:rPr lang="en-US" dirty="0" err="1" smtClean="0"/>
              <a:t>downweighted</a:t>
            </a:r>
            <a:r>
              <a:rPr lang="en-US" dirty="0" smtClean="0"/>
              <a:t>) </a:t>
            </a:r>
            <a:r>
              <a:rPr lang="en-US" dirty="0" err="1" smtClean="0"/>
              <a:t>phospho</a:t>
            </a:r>
            <a:r>
              <a:rPr lang="en-US" dirty="0" smtClean="0"/>
              <a:t>-tyrosine modifier: </a:t>
            </a:r>
            <a:r>
              <a:rPr lang="en-US" dirty="0" err="1" smtClean="0"/>
              <a:t>Src</a:t>
            </a:r>
            <a:endParaRPr lang="en-US" dirty="0" smtClean="0"/>
          </a:p>
          <a:p>
            <a:pPr lvl="1"/>
            <a:r>
              <a:rPr lang="en-US" dirty="0" smtClean="0"/>
              <a:t>Putative actual pathway: </a:t>
            </a:r>
            <a:r>
              <a:rPr lang="en-US" dirty="0" err="1" smtClean="0"/>
              <a:t>Syk</a:t>
            </a:r>
            <a:r>
              <a:rPr lang="en-US" dirty="0" smtClean="0"/>
              <a:t> --&gt; </a:t>
            </a:r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mr-IN" dirty="0" smtClean="0">
                <a:sym typeface="Wingdings"/>
              </a:rPr>
              <a:t>--&gt;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cortactin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4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Validate with </a:t>
            </a:r>
            <a:r>
              <a:rPr lang="en-US" dirty="0" err="1" smtClean="0"/>
              <a:t>phospho</a:t>
            </a:r>
            <a:r>
              <a:rPr lang="en-US" dirty="0" smtClean="0"/>
              <a:t>-proteomic study</a:t>
            </a:r>
          </a:p>
          <a:p>
            <a:pPr lvl="1"/>
            <a:r>
              <a:rPr lang="en-US" dirty="0" smtClean="0"/>
              <a:t>Treat cells with </a:t>
            </a:r>
            <a:r>
              <a:rPr lang="en-US" dirty="0" err="1" smtClean="0"/>
              <a:t>Syk</a:t>
            </a:r>
            <a:r>
              <a:rPr lang="en-US" dirty="0" smtClean="0"/>
              <a:t> and </a:t>
            </a:r>
            <a:r>
              <a:rPr lang="en-US" dirty="0" err="1" smtClean="0"/>
              <a:t>Src</a:t>
            </a:r>
            <a:r>
              <a:rPr lang="en-US" dirty="0" smtClean="0"/>
              <a:t> pharmacological inhibitors</a:t>
            </a:r>
          </a:p>
          <a:p>
            <a:pPr lvl="1"/>
            <a:r>
              <a:rPr lang="en-US" dirty="0" smtClean="0"/>
              <a:t>Both inhibitors decreased </a:t>
            </a:r>
            <a:r>
              <a:rPr lang="en-US" dirty="0" err="1" smtClean="0"/>
              <a:t>cortactin</a:t>
            </a:r>
            <a:r>
              <a:rPr lang="en-US" dirty="0" smtClean="0"/>
              <a:t> phosphorylation and </a:t>
            </a:r>
            <a:r>
              <a:rPr lang="en-US" dirty="0" err="1" smtClean="0"/>
              <a:t>Src</a:t>
            </a:r>
            <a:r>
              <a:rPr lang="en-US" dirty="0" smtClean="0"/>
              <a:t> activity</a:t>
            </a:r>
          </a:p>
          <a:p>
            <a:pPr lvl="1"/>
            <a:r>
              <a:rPr lang="en-US" dirty="0" err="1" smtClean="0"/>
              <a:t>Src</a:t>
            </a:r>
            <a:r>
              <a:rPr lang="en-US" dirty="0" smtClean="0"/>
              <a:t> inhibition didn’t affect </a:t>
            </a:r>
            <a:r>
              <a:rPr lang="en-US" dirty="0" err="1" smtClean="0"/>
              <a:t>Syk</a:t>
            </a:r>
            <a:r>
              <a:rPr lang="en-US" dirty="0" smtClean="0"/>
              <a:t> phosphorylation</a:t>
            </a:r>
          </a:p>
          <a:p>
            <a:pPr lvl="1"/>
            <a:r>
              <a:rPr lang="en-US" b="1" dirty="0" smtClean="0"/>
              <a:t>Conclusion: </a:t>
            </a:r>
            <a:r>
              <a:rPr lang="en-US" dirty="0" err="1"/>
              <a:t>Syk</a:t>
            </a:r>
            <a:r>
              <a:rPr lang="en-US" dirty="0"/>
              <a:t> --&gt; </a:t>
            </a:r>
            <a:r>
              <a:rPr lang="en-US" dirty="0" err="1"/>
              <a:t>Src</a:t>
            </a:r>
            <a:r>
              <a:rPr lang="en-US" dirty="0"/>
              <a:t> </a:t>
            </a:r>
            <a:r>
              <a:rPr lang="mr-IN" dirty="0">
                <a:sym typeface="Wingdings"/>
              </a:rPr>
              <a:t>--&gt;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cortactin</a:t>
            </a:r>
            <a:r>
              <a:rPr lang="en-US" dirty="0" smtClean="0">
                <a:sym typeface="Wingdings"/>
              </a:rPr>
              <a:t> is correct</a:t>
            </a:r>
          </a:p>
          <a:p>
            <a:r>
              <a:rPr lang="en-US" dirty="0" smtClean="0">
                <a:sym typeface="Wingdings"/>
              </a:rPr>
              <a:t>Link between </a:t>
            </a:r>
            <a:r>
              <a:rPr lang="en-US" dirty="0" err="1" smtClean="0">
                <a:sym typeface="Wingdings"/>
              </a:rPr>
              <a:t>Syk</a:t>
            </a:r>
            <a:r>
              <a:rPr lang="en-US" dirty="0" smtClean="0">
                <a:sym typeface="Wingdings"/>
              </a:rPr>
              <a:t> and </a:t>
            </a:r>
            <a:r>
              <a:rPr lang="en-US" dirty="0" err="1" smtClean="0">
                <a:sym typeface="Wingdings"/>
              </a:rPr>
              <a:t>ezrin</a:t>
            </a:r>
            <a:endParaRPr lang="en-US" dirty="0" smtClean="0">
              <a:sym typeface="Wingdings"/>
            </a:endParaRPr>
          </a:p>
          <a:p>
            <a:pPr lvl="1"/>
            <a:r>
              <a:rPr lang="en-US" b="1" dirty="0" err="1" smtClean="0">
                <a:sym typeface="Wingdings"/>
              </a:rPr>
              <a:t>Ezrin</a:t>
            </a:r>
            <a:r>
              <a:rPr lang="en-US" b="1" dirty="0" smtClean="0">
                <a:sym typeface="Wingdings"/>
              </a:rPr>
              <a:t>:</a:t>
            </a:r>
            <a:r>
              <a:rPr lang="en-US" dirty="0" smtClean="0">
                <a:sym typeface="Wingdings"/>
              </a:rPr>
              <a:t> mediates interactions between the plasma membrane and the actin cytoskeleton</a:t>
            </a:r>
          </a:p>
          <a:p>
            <a:pPr lvl="1"/>
            <a:r>
              <a:rPr lang="en-US" dirty="0" smtClean="0">
                <a:sym typeface="Wingdings"/>
              </a:rPr>
              <a:t>Initial results showed no intermediate between </a:t>
            </a:r>
            <a:r>
              <a:rPr lang="en-US" dirty="0" err="1" smtClean="0">
                <a:sym typeface="Wingdings"/>
              </a:rPr>
              <a:t>Syk</a:t>
            </a:r>
            <a:r>
              <a:rPr lang="en-US" dirty="0" smtClean="0">
                <a:sym typeface="Wingdings"/>
              </a:rPr>
              <a:t> and </a:t>
            </a:r>
            <a:r>
              <a:rPr lang="en-US" dirty="0" err="1" smtClean="0">
                <a:sym typeface="Wingdings"/>
              </a:rPr>
              <a:t>ezrin</a:t>
            </a:r>
            <a:endParaRPr lang="en-US" dirty="0" smtClean="0">
              <a:sym typeface="Wingdings"/>
            </a:endParaRPr>
          </a:p>
          <a:p>
            <a:pPr lvl="2"/>
            <a:r>
              <a:rPr lang="en-US" dirty="0" smtClean="0">
                <a:sym typeface="Wingdings"/>
              </a:rPr>
              <a:t>Interaction is direct?</a:t>
            </a:r>
          </a:p>
          <a:p>
            <a:pPr lvl="1"/>
            <a:r>
              <a:rPr lang="en-US" dirty="0" smtClean="0">
                <a:sym typeface="Wingdings"/>
              </a:rPr>
              <a:t>Added more nodes in the neighborhood of </a:t>
            </a:r>
            <a:r>
              <a:rPr lang="en-US" dirty="0" err="1" smtClean="0">
                <a:sym typeface="Wingdings"/>
              </a:rPr>
              <a:t>Syk</a:t>
            </a:r>
            <a:r>
              <a:rPr lang="en-US" dirty="0" smtClean="0">
                <a:sym typeface="Wingdings"/>
              </a:rPr>
              <a:t> and </a:t>
            </a:r>
            <a:r>
              <a:rPr lang="en-US" dirty="0" err="1" smtClean="0">
                <a:sym typeface="Wingdings"/>
              </a:rPr>
              <a:t>ezrin</a:t>
            </a:r>
            <a:r>
              <a:rPr lang="en-US" dirty="0" smtClean="0">
                <a:sym typeface="Wingdings"/>
              </a:rPr>
              <a:t> to be sure</a:t>
            </a:r>
          </a:p>
          <a:p>
            <a:pPr lvl="2"/>
            <a:r>
              <a:rPr lang="en-US" dirty="0" smtClean="0">
                <a:sym typeface="Wingdings"/>
              </a:rPr>
              <a:t>Same result obtained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Validate </a:t>
            </a:r>
            <a:r>
              <a:rPr lang="en-US" dirty="0" err="1" smtClean="0"/>
              <a:t>Syk</a:t>
            </a:r>
            <a:r>
              <a:rPr lang="en-US" dirty="0" smtClean="0"/>
              <a:t> </a:t>
            </a:r>
            <a:r>
              <a:rPr lang="mr-IN" dirty="0" smtClean="0">
                <a:sym typeface="Wingdings"/>
              </a:rPr>
              <a:t>--&gt;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ezrin</a:t>
            </a:r>
            <a:r>
              <a:rPr lang="en-US" dirty="0" smtClean="0">
                <a:sym typeface="Wingdings"/>
              </a:rPr>
              <a:t> </a:t>
            </a:r>
            <a:r>
              <a:rPr lang="en-US" i="1" dirty="0" smtClean="0">
                <a:sym typeface="Wingdings"/>
              </a:rPr>
              <a:t>in vitro</a:t>
            </a:r>
          </a:p>
          <a:p>
            <a:pPr lvl="1"/>
            <a:r>
              <a:rPr lang="en-US" dirty="0" smtClean="0">
                <a:sym typeface="Wingdings"/>
              </a:rPr>
              <a:t>Fluorescent tags for </a:t>
            </a:r>
            <a:r>
              <a:rPr lang="en-US" dirty="0" err="1" smtClean="0">
                <a:sym typeface="Wingdings"/>
              </a:rPr>
              <a:t>Syk</a:t>
            </a:r>
            <a:r>
              <a:rPr lang="en-US" dirty="0" smtClean="0">
                <a:sym typeface="Wingdings"/>
              </a:rPr>
              <a:t> catalytic activity and </a:t>
            </a:r>
            <a:r>
              <a:rPr lang="en-US" dirty="0" err="1" smtClean="0">
                <a:sym typeface="Wingdings"/>
              </a:rPr>
              <a:t>ezrin</a:t>
            </a:r>
            <a:r>
              <a:rPr lang="en-US" dirty="0" smtClean="0">
                <a:sym typeface="Wingdings"/>
              </a:rPr>
              <a:t> phosphorylation</a:t>
            </a:r>
          </a:p>
          <a:p>
            <a:pPr lvl="1"/>
            <a:r>
              <a:rPr lang="en-US" dirty="0" smtClean="0">
                <a:sym typeface="Wingdings"/>
              </a:rPr>
              <a:t>Results indicate that the two are correlated</a:t>
            </a:r>
          </a:p>
          <a:p>
            <a:pPr lvl="1"/>
            <a:r>
              <a:rPr lang="en-US" b="1" dirty="0" err="1" smtClean="0">
                <a:sym typeface="Wingdings"/>
              </a:rPr>
              <a:t>Concluson</a:t>
            </a:r>
            <a:r>
              <a:rPr lang="en-US" b="1" dirty="0" smtClean="0">
                <a:sym typeface="Wingdings"/>
              </a:rPr>
              <a:t>: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/>
              <a:t>Syk</a:t>
            </a:r>
            <a:r>
              <a:rPr lang="en-US" dirty="0"/>
              <a:t> </a:t>
            </a:r>
            <a:r>
              <a:rPr lang="mr-IN" dirty="0">
                <a:sym typeface="Wingdings"/>
              </a:rPr>
              <a:t>--&gt;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ezrin</a:t>
            </a:r>
            <a:r>
              <a:rPr lang="en-US" dirty="0" smtClean="0">
                <a:sym typeface="Wingdings"/>
              </a:rPr>
              <a:t> is correct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97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Demonstrated the usefulness of weighted PPI network in understanding signaling pathways</a:t>
            </a:r>
          </a:p>
          <a:p>
            <a:pPr lvl="1"/>
            <a:r>
              <a:rPr lang="en-US" dirty="0" smtClean="0"/>
              <a:t>Adjusting weights for biological relevance</a:t>
            </a:r>
          </a:p>
          <a:p>
            <a:pPr lvl="1"/>
            <a:r>
              <a:rPr lang="en-US" dirty="0" smtClean="0"/>
              <a:t>Random walk to assess “reachability”</a:t>
            </a:r>
          </a:p>
          <a:p>
            <a:r>
              <a:rPr lang="en-US" dirty="0" smtClean="0"/>
              <a:t>Validation of </a:t>
            </a:r>
            <a:r>
              <a:rPr lang="en-US" dirty="0" err="1" smtClean="0"/>
              <a:t>cortactin</a:t>
            </a:r>
            <a:r>
              <a:rPr lang="en-US" dirty="0" smtClean="0"/>
              <a:t> and </a:t>
            </a:r>
            <a:r>
              <a:rPr lang="en-US" dirty="0" err="1" smtClean="0"/>
              <a:t>ezrin</a:t>
            </a:r>
            <a:r>
              <a:rPr lang="en-US" dirty="0" smtClean="0"/>
              <a:t> signaling axes</a:t>
            </a:r>
          </a:p>
          <a:p>
            <a:r>
              <a:rPr lang="en-US" dirty="0" smtClean="0"/>
              <a:t>All network data and source code released publicly</a:t>
            </a:r>
          </a:p>
          <a:p>
            <a:r>
              <a:rPr lang="en-US" dirty="0" smtClean="0"/>
              <a:t>For the future, would like to use </a:t>
            </a:r>
            <a:r>
              <a:rPr lang="en-US" dirty="0" err="1" smtClean="0"/>
              <a:t>phospho</a:t>
            </a:r>
            <a:r>
              <a:rPr lang="en-US" dirty="0" smtClean="0"/>
              <a:t>-proteomics data from more cell models to refine parameters further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5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Naldi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A.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et al.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Reconstruction and signal propagation analysis of the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Syk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signaling network in breast cancer cells.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PLOS Computational Biology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13,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e1005432 (2017).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Fang, H.-Y. </a:t>
            </a:r>
            <a:r>
              <a:rPr lang="en-US" i="1" dirty="0"/>
              <a:t>et al.</a:t>
            </a:r>
            <a:r>
              <a:rPr lang="en-US" dirty="0"/>
              <a:t> A network-based method for mechanistic investigation of </a:t>
            </a:r>
            <a:r>
              <a:rPr lang="en-US" dirty="0" err="1"/>
              <a:t>Shexiang</a:t>
            </a:r>
            <a:r>
              <a:rPr lang="en-US" dirty="0"/>
              <a:t> </a:t>
            </a:r>
            <a:r>
              <a:rPr lang="en-US" dirty="0" err="1"/>
              <a:t>Baoxin</a:t>
            </a:r>
            <a:r>
              <a:rPr lang="en-US" dirty="0"/>
              <a:t> Pill’s treatment of cardiovascular diseases. </a:t>
            </a:r>
            <a:r>
              <a:rPr lang="en-US" i="1" dirty="0"/>
              <a:t>Scientific Reports</a:t>
            </a:r>
            <a:r>
              <a:rPr lang="en-US" dirty="0"/>
              <a:t> </a:t>
            </a:r>
            <a:r>
              <a:rPr lang="en-US" b="1" dirty="0"/>
              <a:t>7,</a:t>
            </a:r>
            <a:r>
              <a:rPr lang="en-US" dirty="0"/>
              <a:t> 43632 (2017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Centers around understanding the mechanisms of the </a:t>
            </a:r>
            <a:r>
              <a:rPr lang="en-US" dirty="0" err="1"/>
              <a:t>Shexiang</a:t>
            </a:r>
            <a:r>
              <a:rPr lang="en-US" dirty="0"/>
              <a:t> </a:t>
            </a:r>
            <a:r>
              <a:rPr lang="en-US" dirty="0" err="1"/>
              <a:t>Baoxin</a:t>
            </a:r>
            <a:r>
              <a:rPr lang="en-US" dirty="0"/>
              <a:t> Pill (SBP)</a:t>
            </a:r>
          </a:p>
          <a:p>
            <a:pPr lvl="1"/>
            <a:r>
              <a:rPr lang="en-US" dirty="0" smtClean="0"/>
              <a:t>Traditional Chinese medicine (TCM) that is highly effective at treating cardiovascular disease (CVD)</a:t>
            </a:r>
          </a:p>
          <a:p>
            <a:pPr lvl="1"/>
            <a:r>
              <a:rPr lang="en-US" dirty="0" smtClean="0"/>
              <a:t>Previous work has investigated SBP’s endpoints, but not mechanisms</a:t>
            </a:r>
          </a:p>
          <a:p>
            <a:pPr lvl="1"/>
            <a:r>
              <a:rPr lang="en-US" dirty="0" smtClean="0"/>
              <a:t>e.g. we know SBP increases nitric oxide (NO) which plays an important role in preventing CVD, but not the molecular pathways for getting from SBP to NO synthase</a:t>
            </a:r>
          </a:p>
          <a:p>
            <a:r>
              <a:rPr lang="en-US" b="1" dirty="0"/>
              <a:t>Goal:</a:t>
            </a:r>
            <a:r>
              <a:rPr lang="en-US" dirty="0"/>
              <a:t> Understand the molecular mechanisms by which </a:t>
            </a:r>
            <a:r>
              <a:rPr lang="en-US" dirty="0" smtClean="0"/>
              <a:t>SBP produces </a:t>
            </a:r>
            <a:r>
              <a:rPr lang="en-US" dirty="0"/>
              <a:t>these </a:t>
            </a:r>
            <a:r>
              <a:rPr lang="en-US" dirty="0" smtClean="0"/>
              <a:t>phenotypes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64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SBP is an amalgamation of 7 components, each with their own constituents</a:t>
            </a:r>
          </a:p>
          <a:p>
            <a:pPr lvl="1"/>
            <a:r>
              <a:rPr lang="en-US" dirty="0" smtClean="0"/>
              <a:t>Potentially hundreds of compounds to investigate</a:t>
            </a:r>
          </a:p>
          <a:p>
            <a:pPr lvl="1"/>
            <a:r>
              <a:rPr lang="en-US" dirty="0" smtClean="0"/>
              <a:t>Only a fraction of these will be found in the blood plasma of patients that ingest it</a:t>
            </a:r>
          </a:p>
          <a:p>
            <a:pPr lvl="2"/>
            <a:r>
              <a:rPr lang="en-US" dirty="0" smtClean="0"/>
              <a:t>Limit analysis to this fraction</a:t>
            </a:r>
          </a:p>
          <a:p>
            <a:r>
              <a:rPr lang="en-US" dirty="0" smtClean="0"/>
              <a:t>Henceforth, study two version of SBP</a:t>
            </a:r>
          </a:p>
          <a:p>
            <a:pPr lvl="1"/>
            <a:r>
              <a:rPr lang="en-US" dirty="0" smtClean="0"/>
              <a:t>SBP all compounds (</a:t>
            </a:r>
            <a:r>
              <a:rPr lang="en-US" dirty="0" err="1" smtClean="0"/>
              <a:t>SBPac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SBP plasma-absorbed compounds (</a:t>
            </a:r>
            <a:r>
              <a:rPr lang="en-US" dirty="0" err="1" smtClean="0"/>
              <a:t>SBPpc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Genes derived from </a:t>
            </a:r>
            <a:r>
              <a:rPr lang="en-US" dirty="0" err="1"/>
              <a:t>Cytoscape's</a:t>
            </a:r>
            <a:r>
              <a:rPr lang="en-US" dirty="0"/>
              <a:t> </a:t>
            </a:r>
            <a:r>
              <a:rPr lang="en-US" dirty="0" err="1"/>
              <a:t>DiseaseGene</a:t>
            </a:r>
            <a:r>
              <a:rPr lang="en-US" dirty="0"/>
              <a:t> Network plugin.</a:t>
            </a:r>
          </a:p>
          <a:p>
            <a:pPr lvl="1" fontAlgn="ctr"/>
            <a:r>
              <a:rPr lang="en-US" dirty="0"/>
              <a:t>Search for "Cardiovascular Disease"</a:t>
            </a:r>
          </a:p>
          <a:p>
            <a:r>
              <a:rPr lang="en-US" dirty="0"/>
              <a:t>Used TCM databases to find the compounds of SBP, and their chemical structures</a:t>
            </a:r>
          </a:p>
          <a:p>
            <a:r>
              <a:rPr lang="en-US" dirty="0"/>
              <a:t>With compounds, searched for putative targets from two databases:</a:t>
            </a:r>
          </a:p>
          <a:p>
            <a:pPr lvl="1" fontAlgn="ctr"/>
            <a:r>
              <a:rPr lang="en-US" b="1" dirty="0"/>
              <a:t>Herbal Ingredients' Targets Database (HIT):</a:t>
            </a:r>
            <a:r>
              <a:rPr lang="en-US" dirty="0"/>
              <a:t> Lots of info on the proteomics of Chinese </a:t>
            </a:r>
            <a:r>
              <a:rPr lang="en-US" dirty="0" smtClean="0"/>
              <a:t>herbs</a:t>
            </a:r>
            <a:endParaRPr lang="en-US" dirty="0"/>
          </a:p>
          <a:p>
            <a:pPr lvl="1" fontAlgn="ctr"/>
            <a:r>
              <a:rPr lang="en-US" b="1" dirty="0"/>
              <a:t>Search Tool for Interactions of Chemicals (STITCH):</a:t>
            </a:r>
            <a:r>
              <a:rPr lang="en-US" dirty="0"/>
              <a:t> Interaction database with structural similarity search</a:t>
            </a:r>
          </a:p>
          <a:p>
            <a:r>
              <a:rPr lang="en-US" dirty="0" smtClean="0"/>
              <a:t>Final dataset has </a:t>
            </a:r>
            <a:r>
              <a:rPr lang="en-US" dirty="0"/>
              <a:t>522 proteins</a:t>
            </a:r>
          </a:p>
          <a:p>
            <a:pPr lvl="1" fontAlgn="ctr"/>
            <a:r>
              <a:rPr lang="en-US" dirty="0"/>
              <a:t>86 from HIT</a:t>
            </a:r>
          </a:p>
          <a:p>
            <a:pPr lvl="1" fontAlgn="ctr"/>
            <a:r>
              <a:rPr lang="en-US" dirty="0"/>
              <a:t>416 from STITCH</a:t>
            </a:r>
          </a:p>
          <a:p>
            <a:pPr lvl="1" fontAlgn="ctr"/>
            <a:r>
              <a:rPr lang="en-US" dirty="0"/>
              <a:t>20 from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54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PPI data from STRING database version 9.05</a:t>
            </a:r>
          </a:p>
          <a:p>
            <a:pPr lvl="1" fontAlgn="ctr"/>
            <a:r>
              <a:rPr lang="en-US" dirty="0"/>
              <a:t>Collection of interaction data from many sources (spanning experimental data, computation-based prediction, and literature mining)</a:t>
            </a:r>
          </a:p>
          <a:p>
            <a:pPr lvl="1" fontAlgn="ctr"/>
            <a:r>
              <a:rPr lang="en-US" dirty="0"/>
              <a:t>Confidence score assigned to each interaction</a:t>
            </a:r>
          </a:p>
          <a:p>
            <a:pPr fontAlgn="ctr"/>
            <a:r>
              <a:rPr lang="en-US" dirty="0"/>
              <a:t>Initially </a:t>
            </a:r>
            <a:r>
              <a:rPr lang="en-US" dirty="0" smtClean="0"/>
              <a:t>picked interactions above </a:t>
            </a:r>
            <a:r>
              <a:rPr lang="en-US" dirty="0"/>
              <a:t>0.9</a:t>
            </a:r>
          </a:p>
          <a:p>
            <a:pPr lvl="1" fontAlgn="ctr"/>
            <a:r>
              <a:rPr lang="en-US" dirty="0" smtClean="0"/>
              <a:t>Doesn’t </a:t>
            </a:r>
            <a:r>
              <a:rPr lang="en-US" dirty="0"/>
              <a:t>include all CVD and SBP genes from previous step</a:t>
            </a:r>
          </a:p>
          <a:p>
            <a:pPr fontAlgn="ctr"/>
            <a:r>
              <a:rPr lang="en-US" dirty="0"/>
              <a:t>Lowered the threshold until the new network contains all of these genes</a:t>
            </a:r>
          </a:p>
          <a:p>
            <a:pPr fontAlgn="ctr"/>
            <a:r>
              <a:rPr lang="en-US" dirty="0"/>
              <a:t>Final </a:t>
            </a:r>
            <a:r>
              <a:rPr lang="en-US" dirty="0" smtClean="0"/>
              <a:t>network: </a:t>
            </a:r>
            <a:r>
              <a:rPr lang="en-US" dirty="0"/>
              <a:t>9289 nodes and 57,179 edges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8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Papers on Disease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Naldi</a:t>
            </a:r>
            <a:r>
              <a:rPr lang="en-US" dirty="0"/>
              <a:t>, A. </a:t>
            </a:r>
            <a:r>
              <a:rPr lang="en-US" i="1" dirty="0"/>
              <a:t>et al.</a:t>
            </a:r>
            <a:r>
              <a:rPr lang="en-US" dirty="0"/>
              <a:t> Reconstruction and signal propagation analysis of the </a:t>
            </a:r>
            <a:r>
              <a:rPr lang="en-US" dirty="0" err="1"/>
              <a:t>Syk</a:t>
            </a:r>
            <a:r>
              <a:rPr lang="en-US" dirty="0"/>
              <a:t> signaling network in breast cancer cells. </a:t>
            </a:r>
            <a:r>
              <a:rPr lang="en-US" i="1" dirty="0"/>
              <a:t>PLOS Computational Biology</a:t>
            </a:r>
            <a:r>
              <a:rPr lang="en-US" dirty="0"/>
              <a:t> </a:t>
            </a:r>
            <a:r>
              <a:rPr lang="en-US" b="1" dirty="0"/>
              <a:t>13,</a:t>
            </a:r>
            <a:r>
              <a:rPr lang="en-US" dirty="0"/>
              <a:t> e1005432 (2017).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Fang, H.-Y. </a:t>
            </a:r>
            <a:r>
              <a:rPr lang="en-US" i="1" dirty="0"/>
              <a:t>et al.</a:t>
            </a:r>
            <a:r>
              <a:rPr lang="en-US" dirty="0"/>
              <a:t> A network-based method for mechanistic investigation of </a:t>
            </a:r>
            <a:r>
              <a:rPr lang="en-US" dirty="0" err="1"/>
              <a:t>Shexiang</a:t>
            </a:r>
            <a:r>
              <a:rPr lang="en-US" dirty="0"/>
              <a:t> </a:t>
            </a:r>
            <a:r>
              <a:rPr lang="en-US" dirty="0" err="1"/>
              <a:t>Baoxin</a:t>
            </a:r>
            <a:r>
              <a:rPr lang="en-US" dirty="0"/>
              <a:t> Pill’s treatment of cardiovascular diseases. </a:t>
            </a:r>
            <a:r>
              <a:rPr lang="en-US" i="1" dirty="0"/>
              <a:t>Scientific Reports</a:t>
            </a:r>
            <a:r>
              <a:rPr lang="en-US" dirty="0"/>
              <a:t> </a:t>
            </a:r>
            <a:r>
              <a:rPr lang="en-US" b="1" dirty="0"/>
              <a:t>7,</a:t>
            </a:r>
            <a:r>
              <a:rPr lang="en-US" dirty="0"/>
              <a:t> 43632 (2017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Data </a:t>
            </a:r>
            <a:r>
              <a:rPr lang="en-US" dirty="0" smtClean="0"/>
              <a:t>Collection &amp;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Pathway gene sets</a:t>
            </a:r>
          </a:p>
          <a:p>
            <a:pPr lvl="1"/>
            <a:r>
              <a:rPr lang="en-US" dirty="0" smtClean="0"/>
              <a:t>4722 derived from </a:t>
            </a:r>
            <a:r>
              <a:rPr lang="en-US" dirty="0" err="1" smtClean="0"/>
              <a:t>MSigDB</a:t>
            </a:r>
            <a:endParaRPr lang="en-US" dirty="0" smtClean="0"/>
          </a:p>
          <a:p>
            <a:pPr lvl="1"/>
            <a:r>
              <a:rPr lang="en-US" dirty="0"/>
              <a:t>Integration of </a:t>
            </a:r>
            <a:r>
              <a:rPr lang="en-US" dirty="0" err="1"/>
              <a:t>BioCarta</a:t>
            </a:r>
            <a:r>
              <a:rPr lang="en-US" dirty="0"/>
              <a:t>, </a:t>
            </a:r>
            <a:r>
              <a:rPr lang="en-US" dirty="0" err="1"/>
              <a:t>Reactome</a:t>
            </a:r>
            <a:r>
              <a:rPr lang="en-US" dirty="0"/>
              <a:t>, KEGG, and other major pathway databases</a:t>
            </a:r>
          </a:p>
          <a:p>
            <a:r>
              <a:rPr lang="en-US" dirty="0" smtClean="0"/>
              <a:t>Random Walk with Restart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Much like the first paper, start with a seed vector and transition probability vector</a:t>
            </a:r>
          </a:p>
          <a:p>
            <a:pPr lvl="1"/>
            <a:r>
              <a:rPr lang="en-US" dirty="0" smtClean="0"/>
              <a:t>Find location probability equilibrium </a:t>
            </a:r>
            <a:r>
              <a:rPr lang="mr-IN" dirty="0" smtClean="0">
                <a:sym typeface="Wingdings"/>
              </a:rPr>
              <a:t>--&gt;</a:t>
            </a:r>
            <a:r>
              <a:rPr lang="en-US" dirty="0" smtClean="0">
                <a:sym typeface="Wingdings"/>
              </a:rPr>
              <a:t> “reachability”</a:t>
            </a:r>
          </a:p>
          <a:p>
            <a:pPr lvl="1"/>
            <a:r>
              <a:rPr lang="en-US" dirty="0" smtClean="0">
                <a:sym typeface="Wingdings"/>
              </a:rPr>
              <a:t>Do one analysis with seeds = {disease genes}</a:t>
            </a:r>
          </a:p>
          <a:p>
            <a:pPr lvl="1"/>
            <a:r>
              <a:rPr lang="en-US" dirty="0" smtClean="0">
                <a:sym typeface="Wingdings"/>
              </a:rPr>
              <a:t>Do one analysis with seeds = {drug targets}</a:t>
            </a:r>
          </a:p>
          <a:p>
            <a:pPr lvl="1"/>
            <a:r>
              <a:rPr lang="en-US" dirty="0" smtClean="0">
                <a:sym typeface="Wingdings"/>
              </a:rPr>
              <a:t>If these two overlap a lot, this drug is effective against this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758" y="2982027"/>
            <a:ext cx="3784600" cy="7084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900" y="5892800"/>
            <a:ext cx="43942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63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Algorithms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Pathway scores</a:t>
                </a:r>
              </a:p>
              <a:p>
                <a:pPr lvl="1"/>
                <a:r>
                  <a:rPr lang="en-US" dirty="0" smtClean="0"/>
                  <a:t>For each pathway, import the scores for members in the PPI network</a:t>
                </a:r>
              </a:p>
              <a:p>
                <a:pPr lvl="2"/>
                <a:r>
                  <a:rPr lang="en-US" dirty="0" smtClean="0"/>
                  <a:t>Otherwise assign a score of zero</a:t>
                </a:r>
              </a:p>
              <a:p>
                <a:pPr lvl="1"/>
                <a:r>
                  <a:rPr lang="en-US" dirty="0" smtClean="0"/>
                  <a:t>Sum the scores of the genes to produce the pathway score</a:t>
                </a:r>
              </a:p>
              <a:p>
                <a:r>
                  <a:rPr lang="en-US" dirty="0" smtClean="0"/>
                  <a:t>Comparison to random seed sets</a:t>
                </a:r>
              </a:p>
              <a:p>
                <a:pPr lvl="1"/>
                <a:r>
                  <a:rPr lang="en-US" dirty="0" smtClean="0"/>
                  <a:t>Produce 1000 sets of genes the same size as the seed vector</a:t>
                </a:r>
              </a:p>
              <a:p>
                <a:pPr lvl="1"/>
                <a:r>
                  <a:rPr lang="en-US" dirty="0" smtClean="0"/>
                  <a:t>Normalize pathway scores as follows:</a:t>
                </a:r>
              </a:p>
              <a:p>
                <a:pPr lvl="2"/>
                <a:r>
                  <a:rPr lang="en-US" i="1" dirty="0" smtClean="0"/>
                  <a:t>S</a:t>
                </a:r>
                <a:r>
                  <a:rPr lang="en-US" dirty="0" smtClean="0"/>
                  <a:t>: pathway score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i="1" smtClean="0">
                                <a:latin typeface="Cambria Math" charset="0"/>
                              </a:rPr>
                            </m:ctrlPr>
                          </m:bar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𝑆</m:t>
                            </m:r>
                          </m:e>
                        </m:ba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 smtClean="0"/>
                  <a:t>: Mean of random sets’ scores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barPr>
                          <m:e>
                            <m:r>
                              <a:rPr lang="en-US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𝑆</m:t>
                            </m:r>
                          </m:e>
                        </m:bar>
                      </m:e>
                      <m:sub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 smtClean="0"/>
                  <a:t>: Standard deviation of random sets’ scores</a:t>
                </a:r>
              </a:p>
              <a:p>
                <a:pPr lvl="1"/>
                <a:r>
                  <a:rPr lang="en-US" dirty="0" smtClean="0"/>
                  <a:t>Take pathways with highest 5%</a:t>
                </a:r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984" y="4171157"/>
            <a:ext cx="2692400" cy="1397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35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Checking overlap between CVD genes and SBP target genes</a:t>
            </a:r>
          </a:p>
          <a:p>
            <a:pPr lvl="1" fontAlgn="ctr"/>
            <a:r>
              <a:rPr lang="en-US" dirty="0" smtClean="0"/>
              <a:t>Of the 522 </a:t>
            </a:r>
            <a:r>
              <a:rPr lang="en-US" dirty="0"/>
              <a:t>targets of </a:t>
            </a:r>
            <a:r>
              <a:rPr lang="en-US" dirty="0" err="1"/>
              <a:t>SBPac</a:t>
            </a:r>
            <a:r>
              <a:rPr lang="en-US" dirty="0"/>
              <a:t>, only 46 are CVD</a:t>
            </a:r>
          </a:p>
          <a:p>
            <a:pPr lvl="1" fontAlgn="ctr"/>
            <a:r>
              <a:rPr lang="en-US" dirty="0"/>
              <a:t>Of the </a:t>
            </a:r>
            <a:r>
              <a:rPr lang="en-US" dirty="0" smtClean="0"/>
              <a:t>113 targets </a:t>
            </a:r>
            <a:r>
              <a:rPr lang="en-US" dirty="0"/>
              <a:t>of </a:t>
            </a:r>
            <a:r>
              <a:rPr lang="en-US" dirty="0" err="1" smtClean="0"/>
              <a:t>SBPpc</a:t>
            </a:r>
            <a:r>
              <a:rPr lang="en-US" dirty="0" smtClean="0"/>
              <a:t>, </a:t>
            </a:r>
            <a:r>
              <a:rPr lang="en-US" dirty="0"/>
              <a:t>only 11 targets are </a:t>
            </a:r>
            <a:r>
              <a:rPr lang="en-US" dirty="0" smtClean="0"/>
              <a:t>CVD</a:t>
            </a:r>
            <a:endParaRPr lang="en-US" dirty="0"/>
          </a:p>
          <a:p>
            <a:pPr fontAlgn="ctr"/>
            <a:r>
              <a:rPr lang="en-US" dirty="0"/>
              <a:t>Seems insufficient for having a significant effect size on </a:t>
            </a:r>
            <a:r>
              <a:rPr lang="en-US" dirty="0" smtClean="0"/>
              <a:t>CVD</a:t>
            </a:r>
          </a:p>
          <a:p>
            <a:pPr fontAlgn="ctr"/>
            <a:r>
              <a:rPr lang="en-US" dirty="0" smtClean="0"/>
              <a:t>Effect scores of overlapping disease and drug networks</a:t>
            </a:r>
          </a:p>
          <a:p>
            <a:pPr lvl="1" fontAlgn="ctr"/>
            <a:r>
              <a:rPr lang="en-US" dirty="0" err="1"/>
              <a:t>SBPac</a:t>
            </a:r>
            <a:r>
              <a:rPr lang="en-US" dirty="0"/>
              <a:t>: 0.4452</a:t>
            </a:r>
          </a:p>
          <a:p>
            <a:pPr lvl="1" fontAlgn="ctr"/>
            <a:r>
              <a:rPr lang="en-US" dirty="0" err="1"/>
              <a:t>SBPpc</a:t>
            </a:r>
            <a:r>
              <a:rPr lang="en-US" dirty="0"/>
              <a:t>: 0.1138</a:t>
            </a:r>
          </a:p>
          <a:p>
            <a:pPr fontAlgn="ctr"/>
            <a:r>
              <a:rPr lang="en-US" dirty="0" smtClean="0"/>
              <a:t>Translated into Z-scores:</a:t>
            </a:r>
            <a:endParaRPr lang="en-US" dirty="0"/>
          </a:p>
          <a:p>
            <a:pPr lvl="1" fontAlgn="ctr"/>
            <a:r>
              <a:rPr lang="en-US" dirty="0" err="1"/>
              <a:t>SBPac</a:t>
            </a:r>
            <a:r>
              <a:rPr lang="en-US" dirty="0"/>
              <a:t>: 12.193</a:t>
            </a:r>
          </a:p>
          <a:p>
            <a:pPr lvl="1" fontAlgn="ctr"/>
            <a:r>
              <a:rPr lang="en-US" dirty="0" err="1"/>
              <a:t>SBPpc</a:t>
            </a:r>
            <a:r>
              <a:rPr lang="en-US" dirty="0"/>
              <a:t>: </a:t>
            </a:r>
            <a:r>
              <a:rPr lang="en-US" dirty="0" smtClean="0"/>
              <a:t>7.749</a:t>
            </a:r>
          </a:p>
          <a:p>
            <a:pPr fontAlgn="ctr"/>
            <a:r>
              <a:rPr lang="en-US" dirty="0" smtClean="0"/>
              <a:t>Z-score </a:t>
            </a:r>
            <a:r>
              <a:rPr lang="en-US" dirty="0"/>
              <a:t>value greater than 3 is indicative of a statistically significant deviation between actual and </a:t>
            </a:r>
            <a:r>
              <a:rPr lang="en-US" dirty="0" smtClean="0"/>
              <a:t>random</a:t>
            </a:r>
          </a:p>
          <a:p>
            <a:pPr fontAlgn="ctr"/>
            <a:r>
              <a:rPr lang="en-US" b="1" dirty="0" smtClean="0"/>
              <a:t>Conclusion: </a:t>
            </a:r>
            <a:r>
              <a:rPr lang="en-US" dirty="0" smtClean="0"/>
              <a:t>Drug influence is much clearer in pathway analysis</a:t>
            </a:r>
            <a:endParaRPr lang="en-US" dirty="0"/>
          </a:p>
          <a:p>
            <a:pPr fontAlgn="ctr"/>
            <a:endParaRPr lang="en-US" dirty="0"/>
          </a:p>
          <a:p>
            <a:pPr lvl="1" font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715" y="3518694"/>
            <a:ext cx="4394200" cy="9652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8039595" y="3325091"/>
            <a:ext cx="985652" cy="391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383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 analysis</a:t>
            </a:r>
          </a:p>
          <a:p>
            <a:pPr lvl="1"/>
            <a:r>
              <a:rPr lang="en-US" dirty="0" smtClean="0"/>
              <a:t>CVD pathways (top 5%): 236</a:t>
            </a:r>
          </a:p>
          <a:p>
            <a:pPr lvl="1"/>
            <a:r>
              <a:rPr lang="en-US" dirty="0" smtClean="0"/>
              <a:t>Did the same for </a:t>
            </a:r>
            <a:r>
              <a:rPr lang="en-US" dirty="0" err="1" smtClean="0"/>
              <a:t>SBPac</a:t>
            </a:r>
            <a:r>
              <a:rPr lang="en-US" dirty="0" smtClean="0"/>
              <a:t> and </a:t>
            </a:r>
            <a:r>
              <a:rPr lang="en-US" dirty="0" err="1" smtClean="0"/>
              <a:t>SBPpc</a:t>
            </a:r>
            <a:endParaRPr lang="en-US" dirty="0" smtClean="0"/>
          </a:p>
          <a:p>
            <a:pPr lvl="1"/>
            <a:r>
              <a:rPr lang="en-US" dirty="0" smtClean="0"/>
              <a:t>Of these 236 CVD pathways:</a:t>
            </a:r>
          </a:p>
          <a:p>
            <a:pPr lvl="2"/>
            <a:r>
              <a:rPr lang="en-US" dirty="0" smtClean="0"/>
              <a:t>113 are regulated by </a:t>
            </a:r>
            <a:r>
              <a:rPr lang="en-US" dirty="0" err="1" smtClean="0"/>
              <a:t>SBPac</a:t>
            </a:r>
            <a:endParaRPr lang="en-US" dirty="0" smtClean="0"/>
          </a:p>
          <a:p>
            <a:pPr lvl="2"/>
            <a:r>
              <a:rPr lang="en-US" dirty="0" smtClean="0"/>
              <a:t>97 are regulated by </a:t>
            </a:r>
            <a:r>
              <a:rPr lang="en-US" dirty="0" err="1" smtClean="0"/>
              <a:t>SBPpc</a:t>
            </a:r>
            <a:endParaRPr lang="en-US" dirty="0" smtClean="0"/>
          </a:p>
          <a:p>
            <a:pPr lvl="1"/>
            <a:r>
              <a:rPr lang="en-US" dirty="0" smtClean="0"/>
              <a:t>Corresponds to </a:t>
            </a:r>
            <a:r>
              <a:rPr lang="en-US" dirty="0"/>
              <a:t>47.8% and 41% of CVD </a:t>
            </a:r>
            <a:r>
              <a:rPr lang="en-US" dirty="0" smtClean="0"/>
              <a:t>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6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Microarray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MCF7 cell lines with/without SBP treatment</a:t>
            </a:r>
          </a:p>
          <a:p>
            <a:r>
              <a:rPr lang="en-US" dirty="0" smtClean="0"/>
              <a:t>Save genes with mean expression ratio &gt; 4 or &lt; 0.25</a:t>
            </a:r>
          </a:p>
          <a:p>
            <a:r>
              <a:rPr lang="en-US" dirty="0" smtClean="0"/>
              <a:t>621 differentially expressed genes</a:t>
            </a:r>
          </a:p>
          <a:p>
            <a:pPr lvl="1" fontAlgn="ctr"/>
            <a:r>
              <a:rPr lang="en-US" dirty="0" smtClean="0"/>
              <a:t>31 are </a:t>
            </a:r>
            <a:r>
              <a:rPr lang="en-US" dirty="0" err="1"/>
              <a:t>SBPac</a:t>
            </a:r>
            <a:r>
              <a:rPr lang="en-US" dirty="0"/>
              <a:t> targets</a:t>
            </a:r>
          </a:p>
          <a:p>
            <a:pPr lvl="1" fontAlgn="ctr"/>
            <a:r>
              <a:rPr lang="en-US" dirty="0"/>
              <a:t>9 </a:t>
            </a:r>
            <a:r>
              <a:rPr lang="en-US" dirty="0" smtClean="0"/>
              <a:t>are </a:t>
            </a:r>
            <a:r>
              <a:rPr lang="en-US" dirty="0" err="1" smtClean="0"/>
              <a:t>SBPpc</a:t>
            </a:r>
            <a:r>
              <a:rPr lang="en-US" dirty="0" smtClean="0"/>
              <a:t> </a:t>
            </a:r>
            <a:r>
              <a:rPr lang="en-US" dirty="0"/>
              <a:t>targets</a:t>
            </a:r>
          </a:p>
          <a:p>
            <a:pPr lvl="1" fontAlgn="ctr"/>
            <a:r>
              <a:rPr lang="en-US" dirty="0"/>
              <a:t>29 </a:t>
            </a:r>
            <a:r>
              <a:rPr lang="en-US" dirty="0" smtClean="0"/>
              <a:t>are CVD-associated</a:t>
            </a:r>
            <a:endParaRPr lang="en-US" dirty="0"/>
          </a:p>
          <a:p>
            <a:r>
              <a:rPr lang="en-US" dirty="0" smtClean="0"/>
              <a:t>Gene only view is not that impressive</a:t>
            </a:r>
          </a:p>
          <a:p>
            <a:r>
              <a:rPr lang="en-US" dirty="0" smtClean="0"/>
              <a:t>But when we use the 621 genes as seeds in the network analysis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Find 236 significant pathways</a:t>
            </a:r>
          </a:p>
          <a:p>
            <a:pPr lvl="1"/>
            <a:r>
              <a:rPr lang="en-US" dirty="0" smtClean="0"/>
              <a:t>119 are CVD-associated</a:t>
            </a:r>
          </a:p>
          <a:p>
            <a:pPr lvl="1"/>
            <a:r>
              <a:rPr lang="en-US" dirty="0" smtClean="0"/>
              <a:t>Of these, </a:t>
            </a:r>
            <a:r>
              <a:rPr lang="en-US" dirty="0"/>
              <a:t>67.2% and 58.8% are in the </a:t>
            </a:r>
            <a:r>
              <a:rPr lang="en-US" dirty="0" err="1" smtClean="0"/>
              <a:t>SBPac</a:t>
            </a:r>
            <a:r>
              <a:rPr lang="en-US" dirty="0" smtClean="0"/>
              <a:t> and </a:t>
            </a:r>
            <a:r>
              <a:rPr lang="en-US" dirty="0" err="1" smtClean="0"/>
              <a:t>SBPpc</a:t>
            </a:r>
            <a:r>
              <a:rPr lang="en-US" dirty="0" smtClean="0"/>
              <a:t> set, respectively</a:t>
            </a:r>
          </a:p>
          <a:p>
            <a:r>
              <a:rPr lang="en-US" dirty="0" smtClean="0"/>
              <a:t>Again, the pathway view provides a more complete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53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Western Blot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/>
            <a:r>
              <a:rPr lang="en-US" dirty="0"/>
              <a:t>Pick two proteins in the Western blot </a:t>
            </a:r>
            <a:r>
              <a:rPr lang="en-US" dirty="0" smtClean="0"/>
              <a:t>library</a:t>
            </a:r>
          </a:p>
          <a:p>
            <a:pPr lvl="1" fontAlgn="ctr"/>
            <a:r>
              <a:rPr lang="en-US" dirty="0" smtClean="0"/>
              <a:t>COX-2</a:t>
            </a:r>
          </a:p>
          <a:p>
            <a:pPr lvl="1" fontAlgn="ctr"/>
            <a:r>
              <a:rPr lang="en-US" dirty="0" smtClean="0"/>
              <a:t>ICAM-1</a:t>
            </a:r>
          </a:p>
          <a:p>
            <a:pPr fontAlgn="ctr"/>
            <a:r>
              <a:rPr lang="en-US" dirty="0" smtClean="0"/>
              <a:t>That are within </a:t>
            </a:r>
            <a:r>
              <a:rPr lang="en-US" dirty="0"/>
              <a:t>these four </a:t>
            </a:r>
            <a:r>
              <a:rPr lang="en-US" dirty="0" smtClean="0"/>
              <a:t>sets:</a:t>
            </a:r>
            <a:endParaRPr lang="en-US" dirty="0"/>
          </a:p>
          <a:p>
            <a:pPr lvl="1" fontAlgn="ctr"/>
            <a:r>
              <a:rPr lang="en-US" dirty="0"/>
              <a:t>CVD disease genes</a:t>
            </a:r>
          </a:p>
          <a:p>
            <a:pPr lvl="1" fontAlgn="ctr"/>
            <a:r>
              <a:rPr lang="en-US" dirty="0" err="1"/>
              <a:t>SBPac</a:t>
            </a:r>
            <a:r>
              <a:rPr lang="en-US" dirty="0"/>
              <a:t> target genes</a:t>
            </a:r>
          </a:p>
          <a:p>
            <a:pPr lvl="1" fontAlgn="ctr"/>
            <a:r>
              <a:rPr lang="en-US" dirty="0" err="1"/>
              <a:t>SBPpc</a:t>
            </a:r>
            <a:r>
              <a:rPr lang="en-US" dirty="0"/>
              <a:t> target genes</a:t>
            </a:r>
          </a:p>
          <a:p>
            <a:pPr lvl="1" fontAlgn="ctr"/>
            <a:r>
              <a:rPr lang="en-US" dirty="0"/>
              <a:t>Differentially expressed genes under SBP treatment</a:t>
            </a:r>
          </a:p>
          <a:p>
            <a:pPr fontAlgn="ctr"/>
            <a:r>
              <a:rPr lang="en-US" dirty="0"/>
              <a:t>Tested in HUVECs (Human Umbilical Vein Endothelial Cells)</a:t>
            </a:r>
          </a:p>
          <a:p>
            <a:pPr fontAlgn="ctr"/>
            <a:r>
              <a:rPr lang="en-US" dirty="0"/>
              <a:t>Verified up-regulation of COX-2 and down-regulation of ICAM-1</a:t>
            </a:r>
          </a:p>
          <a:p>
            <a:pPr lvl="1" fontAlgn="ctr"/>
            <a:r>
              <a:rPr lang="en-US" dirty="0"/>
              <a:t>Mechanism of SBP through vasodilation and anti-inflammatory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 analysis makes it clear that SBP acts through multiple components and multiple targets to achieve its clinical effect</a:t>
            </a:r>
          </a:p>
          <a:p>
            <a:pPr lvl="1"/>
            <a:r>
              <a:rPr lang="en-US" dirty="0" smtClean="0"/>
              <a:t>Not visible in an individual gene analysis</a:t>
            </a:r>
          </a:p>
          <a:p>
            <a:r>
              <a:rPr lang="en-US" dirty="0" smtClean="0"/>
              <a:t>FDA drugs are typically only focused on single targets</a:t>
            </a:r>
          </a:p>
          <a:p>
            <a:pPr lvl="1"/>
            <a:r>
              <a:rPr lang="en-US" dirty="0" smtClean="0"/>
              <a:t>Perhaps they could learn from TCM</a:t>
            </a:r>
            <a:r>
              <a:rPr lang="mr-IN" dirty="0" smtClean="0"/>
              <a:t>…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63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8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Naldi</a:t>
            </a:r>
            <a:r>
              <a:rPr lang="en-US" dirty="0"/>
              <a:t>, A. </a:t>
            </a:r>
            <a:r>
              <a:rPr lang="en-US" i="1" dirty="0"/>
              <a:t>et al.</a:t>
            </a:r>
            <a:r>
              <a:rPr lang="en-US" dirty="0"/>
              <a:t> Reconstruction and signal propagation analysis of the </a:t>
            </a:r>
            <a:r>
              <a:rPr lang="en-US" dirty="0" err="1"/>
              <a:t>Syk</a:t>
            </a:r>
            <a:r>
              <a:rPr lang="en-US" dirty="0"/>
              <a:t> signaling network in breast cancer cells. </a:t>
            </a:r>
            <a:r>
              <a:rPr lang="en-US" i="1" dirty="0"/>
              <a:t>PLOS Computational Biology</a:t>
            </a:r>
            <a:r>
              <a:rPr lang="en-US" dirty="0"/>
              <a:t> </a:t>
            </a:r>
            <a:r>
              <a:rPr lang="en-US" b="1" dirty="0"/>
              <a:t>13,</a:t>
            </a:r>
            <a:r>
              <a:rPr lang="en-US" dirty="0"/>
              <a:t> e1005432 (2017).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Fang, H.-Y.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et al.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 network-based method for mechanistic investigation of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Shexiang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Baoxin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Pill’s treatment of cardiovascular diseases.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Scientific Reports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7,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43632 (2017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5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spleen tyrosine kinase (</a:t>
            </a:r>
            <a:r>
              <a:rPr lang="en-US" dirty="0" err="1" smtClean="0"/>
              <a:t>Syk</a:t>
            </a:r>
            <a:r>
              <a:rPr lang="en-US" dirty="0" smtClean="0"/>
              <a:t>) protein</a:t>
            </a:r>
          </a:p>
          <a:p>
            <a:pPr lvl="1"/>
            <a:r>
              <a:rPr lang="en-US" dirty="0" smtClean="0"/>
              <a:t>Functions in </a:t>
            </a:r>
            <a:r>
              <a:rPr lang="en-US" dirty="0"/>
              <a:t>cell adhesion, motility, growth and death</a:t>
            </a:r>
          </a:p>
          <a:p>
            <a:pPr lvl="1"/>
            <a:r>
              <a:rPr lang="en-US" dirty="0" smtClean="0"/>
              <a:t>Known to be </a:t>
            </a:r>
            <a:r>
              <a:rPr lang="en-US" dirty="0" err="1" smtClean="0"/>
              <a:t>oncosuppressive</a:t>
            </a:r>
            <a:r>
              <a:rPr lang="en-US" dirty="0" smtClean="0"/>
              <a:t> in mammary epithelial cells</a:t>
            </a:r>
          </a:p>
          <a:p>
            <a:r>
              <a:rPr lang="en-US" dirty="0" smtClean="0"/>
              <a:t>Previous work</a:t>
            </a:r>
          </a:p>
          <a:p>
            <a:pPr lvl="1"/>
            <a:r>
              <a:rPr lang="en-US" dirty="0" smtClean="0"/>
              <a:t>Target genes</a:t>
            </a:r>
          </a:p>
          <a:p>
            <a:pPr lvl="1"/>
            <a:r>
              <a:rPr lang="en-US" dirty="0" smtClean="0"/>
              <a:t>Low </a:t>
            </a:r>
            <a:r>
              <a:rPr lang="en-US" dirty="0" err="1" smtClean="0"/>
              <a:t>Syk</a:t>
            </a:r>
            <a:r>
              <a:rPr lang="en-US" dirty="0" smtClean="0"/>
              <a:t> levels correlated with advanced stage breast cancer and metastasis</a:t>
            </a:r>
          </a:p>
          <a:p>
            <a:pPr lvl="1"/>
            <a:r>
              <a:rPr lang="en-US" dirty="0" err="1" smtClean="0"/>
              <a:t>Syk</a:t>
            </a:r>
            <a:r>
              <a:rPr lang="en-US" dirty="0" smtClean="0"/>
              <a:t> inhibition is useful for treating auto-immune disease</a:t>
            </a:r>
          </a:p>
          <a:p>
            <a:r>
              <a:rPr lang="en-US" b="1" dirty="0" smtClean="0"/>
              <a:t>Goal:</a:t>
            </a:r>
            <a:r>
              <a:rPr lang="en-US" dirty="0" smtClean="0"/>
              <a:t> Understand the molecular mechanisms by which </a:t>
            </a:r>
            <a:r>
              <a:rPr lang="en-US" dirty="0" err="1" smtClean="0"/>
              <a:t>Syk</a:t>
            </a:r>
            <a:r>
              <a:rPr lang="en-US" dirty="0" smtClean="0"/>
              <a:t> produces these phenotypes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0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Selection of </a:t>
            </a:r>
            <a:r>
              <a:rPr lang="en-US" dirty="0" err="1" smtClean="0"/>
              <a:t>Syk</a:t>
            </a:r>
            <a:r>
              <a:rPr lang="en-US" dirty="0" smtClean="0"/>
              <a:t>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collected </a:t>
            </a:r>
            <a:r>
              <a:rPr lang="en-US" dirty="0" err="1" smtClean="0"/>
              <a:t>phospho</a:t>
            </a:r>
            <a:r>
              <a:rPr lang="en-US" dirty="0" smtClean="0"/>
              <a:t>-proteomics data from their own experiments and others</a:t>
            </a:r>
          </a:p>
          <a:p>
            <a:pPr lvl="1"/>
            <a:r>
              <a:rPr lang="en-US" dirty="0" smtClean="0"/>
              <a:t>Includes an MCF7 and an MDA-MB-231 dataset</a:t>
            </a:r>
          </a:p>
          <a:p>
            <a:pPr lvl="1"/>
            <a:r>
              <a:rPr lang="en-US" dirty="0" smtClean="0"/>
              <a:t>Found there is very little intersection between these two</a:t>
            </a:r>
          </a:p>
          <a:p>
            <a:r>
              <a:rPr lang="en-US" dirty="0" smtClean="0"/>
              <a:t>Overlapped genes from each set with KEGG pathways</a:t>
            </a:r>
          </a:p>
          <a:p>
            <a:pPr lvl="1"/>
            <a:r>
              <a:rPr lang="en-US" dirty="0" smtClean="0"/>
              <a:t>Looked for overrepresented pathways from each set</a:t>
            </a:r>
          </a:p>
          <a:p>
            <a:pPr lvl="1"/>
            <a:r>
              <a:rPr lang="en-US" dirty="0" smtClean="0"/>
              <a:t>Very high overlap</a:t>
            </a:r>
          </a:p>
          <a:p>
            <a:r>
              <a:rPr lang="en-US" b="1" dirty="0" smtClean="0"/>
              <a:t>Conclusion: </a:t>
            </a:r>
            <a:r>
              <a:rPr lang="en-US" dirty="0" smtClean="0"/>
              <a:t>Use the union of the datasets, owing to the complementarity of each approach</a:t>
            </a:r>
          </a:p>
          <a:p>
            <a:pPr lvl="1"/>
            <a:r>
              <a:rPr lang="en-US" dirty="0" smtClean="0"/>
              <a:t>687 targets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Interaction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Grow network from KEGG pathways</a:t>
            </a:r>
          </a:p>
          <a:p>
            <a:pPr lvl="1"/>
            <a:r>
              <a:rPr lang="en-US" dirty="0" smtClean="0"/>
              <a:t>Chosen over using the full network to reduce exploration of mostly irrelevant interactions</a:t>
            </a:r>
          </a:p>
          <a:p>
            <a:r>
              <a:rPr lang="en-US" dirty="0" smtClean="0"/>
              <a:t>Augment KEGG data with Pathway Commons data</a:t>
            </a:r>
          </a:p>
          <a:p>
            <a:pPr lvl="1"/>
            <a:r>
              <a:rPr lang="en-US" dirty="0" smtClean="0"/>
              <a:t>Includes pathways from multiple sources</a:t>
            </a:r>
          </a:p>
          <a:p>
            <a:pPr lvl="1"/>
            <a:r>
              <a:rPr lang="en-US" dirty="0" smtClean="0"/>
              <a:t>Main sources:</a:t>
            </a:r>
            <a:r>
              <a:rPr lang="en-US" dirty="0"/>
              <a:t> </a:t>
            </a:r>
            <a:r>
              <a:rPr lang="en-US" dirty="0" err="1"/>
              <a:t>Reactome</a:t>
            </a:r>
            <a:r>
              <a:rPr lang="en-US" dirty="0"/>
              <a:t>, Panther, and PID</a:t>
            </a:r>
          </a:p>
          <a:p>
            <a:r>
              <a:rPr lang="en-US" dirty="0" smtClean="0"/>
              <a:t>Also added pathways that include </a:t>
            </a:r>
            <a:r>
              <a:rPr lang="en-US" dirty="0" err="1" smtClean="0"/>
              <a:t>Syk</a:t>
            </a:r>
            <a:r>
              <a:rPr lang="en-US" dirty="0" smtClean="0"/>
              <a:t> targets not included in the overrepresented pathways</a:t>
            </a:r>
          </a:p>
          <a:p>
            <a:r>
              <a:rPr lang="en-US" dirty="0" smtClean="0"/>
              <a:t>Final network build</a:t>
            </a:r>
          </a:p>
          <a:p>
            <a:pPr lvl="1"/>
            <a:r>
              <a:rPr lang="en-US" dirty="0" smtClean="0"/>
              <a:t>6,438 proteins</a:t>
            </a:r>
          </a:p>
          <a:p>
            <a:pPr lvl="1"/>
            <a:r>
              <a:rPr lang="en-US" dirty="0" smtClean="0"/>
              <a:t>62,322 interactions</a:t>
            </a:r>
          </a:p>
          <a:p>
            <a:pPr lvl="1"/>
            <a:r>
              <a:rPr lang="en-US" dirty="0" smtClean="0"/>
              <a:t>552 pathways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overs </a:t>
            </a:r>
            <a:r>
              <a:rPr lang="en-US" dirty="0"/>
              <a:t>350 of 687 targets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1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Exploring the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Goal:</a:t>
            </a:r>
            <a:r>
              <a:rPr lang="en-US" dirty="0" smtClean="0"/>
              <a:t> Prune the network down to the essential genes and pathways that represent </a:t>
            </a:r>
            <a:r>
              <a:rPr lang="en-US" dirty="0" err="1" smtClean="0"/>
              <a:t>Syk’s</a:t>
            </a:r>
            <a:r>
              <a:rPr lang="en-US" dirty="0"/>
              <a:t> </a:t>
            </a:r>
            <a:r>
              <a:rPr lang="en-US" dirty="0" smtClean="0"/>
              <a:t>molecular mechanisms</a:t>
            </a:r>
          </a:p>
          <a:p>
            <a:pPr marL="0" indent="0">
              <a:buNone/>
            </a:pPr>
            <a:r>
              <a:rPr lang="en-US" b="1" dirty="0" smtClean="0"/>
              <a:t>Overview of Previous Algorithms</a:t>
            </a:r>
            <a:endParaRPr lang="en-US" dirty="0" smtClean="0"/>
          </a:p>
          <a:p>
            <a:r>
              <a:rPr lang="en-US" dirty="0" smtClean="0"/>
              <a:t>Shortest path</a:t>
            </a:r>
          </a:p>
          <a:p>
            <a:pPr lvl="1"/>
            <a:r>
              <a:rPr lang="en-US" dirty="0" smtClean="0"/>
              <a:t>Self-explanatory</a:t>
            </a:r>
          </a:p>
          <a:p>
            <a:pPr lvl="1"/>
            <a:r>
              <a:rPr lang="en-US" dirty="0" smtClean="0"/>
              <a:t>Depends on weights reflecting biological reality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 shortest paths</a:t>
            </a:r>
          </a:p>
          <a:p>
            <a:pPr lvl="1"/>
            <a:r>
              <a:rPr lang="en-US" dirty="0" smtClean="0"/>
              <a:t>Extension which produces a set of paths that are close to the shortest distance</a:t>
            </a:r>
          </a:p>
          <a:p>
            <a:pPr lvl="1"/>
            <a:r>
              <a:rPr lang="en-US" dirty="0" smtClean="0"/>
              <a:t>Allows manual inspection to pick the most biologically sensible version</a:t>
            </a:r>
          </a:p>
          <a:p>
            <a:pPr lvl="1"/>
            <a:r>
              <a:rPr lang="en-US" dirty="0" smtClean="0"/>
              <a:t>Requires substantial separation of weights between the alternatives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0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Exploring the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Overview of Previous </a:t>
            </a:r>
            <a:r>
              <a:rPr lang="en-US" b="1" dirty="0" smtClean="0"/>
              <a:t>Algorithms (cont’d)</a:t>
            </a:r>
            <a:endParaRPr lang="en-US" dirty="0"/>
          </a:p>
          <a:p>
            <a:r>
              <a:rPr lang="en-US" dirty="0" smtClean="0"/>
              <a:t>Steiner trees</a:t>
            </a:r>
          </a:p>
          <a:p>
            <a:pPr lvl="1"/>
            <a:r>
              <a:rPr lang="en-US" dirty="0" smtClean="0"/>
              <a:t>Algorithm to find the shortest </a:t>
            </a:r>
            <a:r>
              <a:rPr lang="en-US" dirty="0"/>
              <a:t>interconnect between multiple nodes</a:t>
            </a:r>
          </a:p>
          <a:p>
            <a:pPr lvl="1"/>
            <a:r>
              <a:rPr lang="en-US" dirty="0" smtClean="0"/>
              <a:t>Previous applications in biological networks have produced </a:t>
            </a:r>
            <a:r>
              <a:rPr lang="en-US" dirty="0" err="1" smtClean="0"/>
              <a:t>subtoptimal</a:t>
            </a:r>
            <a:r>
              <a:rPr lang="en-US" dirty="0" smtClean="0"/>
              <a:t> results</a:t>
            </a:r>
          </a:p>
          <a:p>
            <a:r>
              <a:rPr lang="en-US" dirty="0"/>
              <a:t>Random walk processes</a:t>
            </a:r>
          </a:p>
          <a:p>
            <a:pPr lvl="1"/>
            <a:r>
              <a:rPr lang="en-US" dirty="0" smtClean="0"/>
              <a:t>Start a random walker at seed nodes, let it “explore” the network</a:t>
            </a:r>
          </a:p>
          <a:p>
            <a:pPr lvl="1"/>
            <a:r>
              <a:rPr lang="en-US" dirty="0" smtClean="0"/>
              <a:t>Arrive on a stationary probability distribution for the walker’s location</a:t>
            </a:r>
          </a:p>
          <a:p>
            <a:pPr lvl="1"/>
            <a:r>
              <a:rPr lang="en-US" dirty="0" smtClean="0"/>
              <a:t>Useful for finding associated proteins</a:t>
            </a:r>
          </a:p>
          <a:p>
            <a:pPr lvl="1"/>
            <a:r>
              <a:rPr lang="en-US" dirty="0" smtClean="0"/>
              <a:t>Not so useful for finding pathways</a:t>
            </a:r>
          </a:p>
          <a:p>
            <a:pPr lvl="1"/>
            <a:r>
              <a:rPr lang="en-US" dirty="0" smtClean="0"/>
              <a:t>“Information flow” as represented by random walk doesn’t necessarily reflect the biological reality of signaling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369" y="1027906"/>
            <a:ext cx="25400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56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Exploring the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Authors’ Choice</a:t>
            </a:r>
            <a:endParaRPr lang="en-US" dirty="0" smtClean="0"/>
          </a:p>
          <a:p>
            <a:pPr fontAlgn="ctr"/>
            <a:r>
              <a:rPr lang="en-US" dirty="0"/>
              <a:t>Combine shortest paths with random walk</a:t>
            </a:r>
          </a:p>
          <a:p>
            <a:pPr fontAlgn="ctr"/>
            <a:r>
              <a:rPr lang="en-US" dirty="0"/>
              <a:t>Weights: functional annotations and experiments</a:t>
            </a:r>
          </a:p>
          <a:p>
            <a:pPr lvl="1" fontAlgn="ctr"/>
            <a:r>
              <a:rPr lang="en-US" dirty="0" smtClean="0"/>
              <a:t>Lower weight for edges connected to proteins with </a:t>
            </a:r>
            <a:r>
              <a:rPr lang="en-US" dirty="0"/>
              <a:t>significant change in </a:t>
            </a:r>
            <a:r>
              <a:rPr lang="en-US" dirty="0" smtClean="0"/>
              <a:t>phosphorylation</a:t>
            </a:r>
          </a:p>
          <a:p>
            <a:pPr lvl="1" fontAlgn="ctr"/>
            <a:r>
              <a:rPr lang="en-US" dirty="0" smtClean="0"/>
              <a:t>Lower weight for edges connected to known </a:t>
            </a:r>
            <a:r>
              <a:rPr lang="en-US" dirty="0" err="1"/>
              <a:t>Syk</a:t>
            </a:r>
            <a:r>
              <a:rPr lang="en-US" dirty="0"/>
              <a:t> </a:t>
            </a:r>
            <a:r>
              <a:rPr lang="en-US" dirty="0" smtClean="0"/>
              <a:t>targets</a:t>
            </a:r>
          </a:p>
          <a:p>
            <a:pPr lvl="1" fontAlgn="ctr"/>
            <a:r>
              <a:rPr lang="en-US" dirty="0" smtClean="0"/>
              <a:t>Favor functionally significant paths</a:t>
            </a:r>
          </a:p>
          <a:p>
            <a:pPr fontAlgn="ctr"/>
            <a:r>
              <a:rPr lang="en-US" dirty="0" smtClean="0"/>
              <a:t>Random walk over this </a:t>
            </a:r>
            <a:r>
              <a:rPr lang="en-US" dirty="0"/>
              <a:t>w</a:t>
            </a:r>
            <a:r>
              <a:rPr lang="en-US" dirty="0" smtClean="0"/>
              <a:t>eighted network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E47-4907-CB40-B26C-3B8575AA55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1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1761</Words>
  <Application>Microsoft Macintosh PowerPoint</Application>
  <PresentationFormat>Widescreen</PresentationFormat>
  <Paragraphs>250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Calibri</vt:lpstr>
      <vt:lpstr>Calibri Light</vt:lpstr>
      <vt:lpstr>Cambria Math</vt:lpstr>
      <vt:lpstr>Mangal</vt:lpstr>
      <vt:lpstr>Wingdings</vt:lpstr>
      <vt:lpstr>Arial</vt:lpstr>
      <vt:lpstr>Office Theme</vt:lpstr>
      <vt:lpstr>LL’s Journal Club</vt:lpstr>
      <vt:lpstr>Two Papers on Disease Networks</vt:lpstr>
      <vt:lpstr>First Paper</vt:lpstr>
      <vt:lpstr>Overview</vt:lpstr>
      <vt:lpstr>Methods: Selection of Syk targets</vt:lpstr>
      <vt:lpstr>Methods: Interaction Network</vt:lpstr>
      <vt:lpstr>Methods: Exploring the Network</vt:lpstr>
      <vt:lpstr>Methods: Exploring the Network</vt:lpstr>
      <vt:lpstr>Methods: Exploring the Network</vt:lpstr>
      <vt:lpstr>Methods: Exploring the Network</vt:lpstr>
      <vt:lpstr>Methods &amp; Results: Exploring the Network</vt:lpstr>
      <vt:lpstr>Results</vt:lpstr>
      <vt:lpstr>Results</vt:lpstr>
      <vt:lpstr>Conclusions</vt:lpstr>
      <vt:lpstr>Second Paper</vt:lpstr>
      <vt:lpstr>Overview</vt:lpstr>
      <vt:lpstr>Methods: Data Collection</vt:lpstr>
      <vt:lpstr>Methods: Data Collection</vt:lpstr>
      <vt:lpstr>Methods: Data Collection</vt:lpstr>
      <vt:lpstr>Methods: Data Collection &amp; Algorithms</vt:lpstr>
      <vt:lpstr>Methods: Algorithms</vt:lpstr>
      <vt:lpstr>Results</vt:lpstr>
      <vt:lpstr>Results</vt:lpstr>
      <vt:lpstr>Results: Microarray Validation</vt:lpstr>
      <vt:lpstr>Results: Western Blot Validation</vt:lpstr>
      <vt:lpstr>Conclusions</vt:lpstr>
      <vt:lpstr>The End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186</cp:revision>
  <dcterms:created xsi:type="dcterms:W3CDTF">2017-08-08T15:26:13Z</dcterms:created>
  <dcterms:modified xsi:type="dcterms:W3CDTF">2017-08-09T23:44:44Z</dcterms:modified>
</cp:coreProperties>
</file>