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59" r:id="rId3"/>
    <p:sldId id="262" r:id="rId4"/>
    <p:sldId id="263" r:id="rId5"/>
    <p:sldId id="264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31"/>
  </p:normalViewPr>
  <p:slideViewPr>
    <p:cSldViewPr snapToGrid="0" snapToObjects="1">
      <p:cViewPr varScale="1">
        <p:scale>
          <a:sx n="107" d="100"/>
          <a:sy n="107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0E525-1AFC-D54D-849F-335848111F89}" type="datetimeFigureOut">
              <a:rPr lang="en-US" smtClean="0"/>
              <a:t>8/4/17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20295-F61E-BE46-B01C-3A4D3EE19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96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parameters here also include</a:t>
            </a:r>
            <a:r>
              <a:rPr lang="en-US" baseline="0" dirty="0" smtClean="0"/>
              <a:t> the number of variant permutations that are generated, the width of the bins we use as the local genome context, and a minimum bin width parameter, which is used in the event that truncated bins are formed, which can happen when we reach a chromosome end or blacklist region. If the bin is too small, then it can leave too few possibilities for variant permutation, so if the bin size drops below a certain width, MOAT will merge it with the nearest full size bin.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83A3C-A432-B641-BB17-6FB1FD9FD07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970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here’s an example where a</a:t>
            </a:r>
            <a:r>
              <a:rPr lang="en-US" baseline="0" dirty="0" smtClean="0"/>
              <a:t> blacklist region causes an abrupt end to one of the bins. So MOAT-v will do this</a:t>
            </a:r>
            <a:r>
              <a:rPr lang="is-IS" baseline="0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83A3C-A432-B641-BB17-6FB1FD9FD07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832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Resulting in a new,</a:t>
            </a:r>
            <a:r>
              <a:rPr lang="en-US" baseline="0" dirty="0" smtClean="0"/>
              <a:t> merged bin that absorbs the neighboring bin, ensuring that there will always be a range of variant permutation choices.</a:t>
            </a:r>
            <a:endParaRPr lang="en-US" dirty="0" smtClean="0"/>
          </a:p>
          <a:p>
            <a:r>
              <a:rPr lang="en-US" dirty="0" smtClean="0"/>
              <a:t>[Not likely to be anything interesting going on there anyway.]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57B9F-B900-484E-8949-94DAF401D5E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6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D852-FC8C-EB42-A7D5-B46F81D08BB9}" type="datetimeFigureOut">
              <a:rPr lang="en-US" smtClean="0"/>
              <a:t>8/4/17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3500-A63C-9244-B410-8DB9A0A94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768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D852-FC8C-EB42-A7D5-B46F81D08BB9}" type="datetimeFigureOut">
              <a:rPr lang="en-US" smtClean="0"/>
              <a:t>8/4/17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3500-A63C-9244-B410-8DB9A0A94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44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D852-FC8C-EB42-A7D5-B46F81D08BB9}" type="datetimeFigureOut">
              <a:rPr lang="en-US" smtClean="0"/>
              <a:t>8/4/17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3500-A63C-9244-B410-8DB9A0A94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03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D852-FC8C-EB42-A7D5-B46F81D08BB9}" type="datetimeFigureOut">
              <a:rPr lang="en-US" smtClean="0"/>
              <a:t>8/4/17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3500-A63C-9244-B410-8DB9A0A94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839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D852-FC8C-EB42-A7D5-B46F81D08BB9}" type="datetimeFigureOut">
              <a:rPr lang="en-US" smtClean="0"/>
              <a:t>8/4/17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3500-A63C-9244-B410-8DB9A0A94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701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D852-FC8C-EB42-A7D5-B46F81D08BB9}" type="datetimeFigureOut">
              <a:rPr lang="en-US" smtClean="0"/>
              <a:t>8/4/17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3500-A63C-9244-B410-8DB9A0A94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9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D852-FC8C-EB42-A7D5-B46F81D08BB9}" type="datetimeFigureOut">
              <a:rPr lang="en-US" smtClean="0"/>
              <a:t>8/4/17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3500-A63C-9244-B410-8DB9A0A94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04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D852-FC8C-EB42-A7D5-B46F81D08BB9}" type="datetimeFigureOut">
              <a:rPr lang="en-US" smtClean="0"/>
              <a:t>8/4/17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3500-A63C-9244-B410-8DB9A0A94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748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D852-FC8C-EB42-A7D5-B46F81D08BB9}" type="datetimeFigureOut">
              <a:rPr lang="en-US" smtClean="0"/>
              <a:t>8/4/17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3500-A63C-9244-B410-8DB9A0A94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920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D852-FC8C-EB42-A7D5-B46F81D08BB9}" type="datetimeFigureOut">
              <a:rPr lang="en-US" smtClean="0"/>
              <a:t>8/4/17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3500-A63C-9244-B410-8DB9A0A94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01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D852-FC8C-EB42-A7D5-B46F81D08BB9}" type="datetimeFigureOut">
              <a:rPr lang="en-US" smtClean="0"/>
              <a:t>8/4/17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3500-A63C-9244-B410-8DB9A0A94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02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7D852-FC8C-EB42-A7D5-B46F81D08BB9}" type="datetimeFigureOut">
              <a:rPr lang="en-US" smtClean="0"/>
              <a:t>8/4/17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B3500-A63C-9244-B410-8DB9A0A94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2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MOATsim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5662"/>
          </a:xfrm>
        </p:spPr>
        <p:txBody>
          <a:bodyPr>
            <a:normAutofit/>
          </a:bodyPr>
          <a:lstStyle/>
          <a:p>
            <a:r>
              <a:rPr lang="en-US" sz="3200" dirty="0"/>
              <a:t>A somatic variant simulator</a:t>
            </a:r>
          </a:p>
          <a:p>
            <a:pPr lvl="1"/>
            <a:r>
              <a:rPr lang="en-US" sz="2800" dirty="0"/>
              <a:t>Given a set of input variants, shuffle to new locations, taking genome structure into account</a:t>
            </a:r>
          </a:p>
          <a:p>
            <a:pPr lvl="1"/>
            <a:r>
              <a:rPr lang="en-US" sz="2800" dirty="0"/>
              <a:t>MOAT-v’s permutation step without the p-value calculations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8CFAC-1FD5-9C4F-87A3-9352386EFE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5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MOATsim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genome coordinates into memory</a:t>
            </a:r>
          </a:p>
          <a:p>
            <a:r>
              <a:rPr lang="en-US" dirty="0" smtClean="0"/>
              <a:t>Divide into bins of user-specified size</a:t>
            </a:r>
          </a:p>
          <a:p>
            <a:r>
              <a:rPr lang="en-US" dirty="0" smtClean="0"/>
              <a:t>Subtract blacklist regions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bigWigAverageOverBed</a:t>
            </a:r>
            <a:r>
              <a:rPr lang="en-US" dirty="0" smtClean="0"/>
              <a:t> to derive covariate values for each bin</a:t>
            </a:r>
          </a:p>
          <a:p>
            <a:r>
              <a:rPr lang="en-US" dirty="0" smtClean="0"/>
              <a:t>Generate covariate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8CFAC-1FD5-9C4F-87A3-9352386EFE1B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724492" y="4839653"/>
          <a:ext cx="3124200" cy="1337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1050"/>
                <a:gridCol w="781050"/>
                <a:gridCol w="781050"/>
                <a:gridCol w="781050"/>
              </a:tblGrid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 dirty="0">
                          <a:effectLst/>
                        </a:rPr>
                        <a:t> 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 dirty="0">
                          <a:effectLst/>
                        </a:rPr>
                        <a:t> </a:t>
                      </a:r>
                      <a:r>
                        <a:rPr lang="sk-SK" sz="1400" u="none" strike="noStrike" dirty="0" err="1" smtClean="0">
                          <a:effectLst/>
                        </a:rPr>
                        <a:t>covar</a:t>
                      </a:r>
                      <a:r>
                        <a:rPr lang="sk-SK" sz="1400" u="none" strike="noStrike" dirty="0" smtClean="0">
                          <a:effectLst/>
                        </a:rPr>
                        <a:t> 1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 dirty="0">
                          <a:effectLst/>
                        </a:rPr>
                        <a:t> </a:t>
                      </a:r>
                      <a:r>
                        <a:rPr lang="sk-SK" sz="1400" u="none" strike="noStrike" dirty="0" err="1" smtClean="0">
                          <a:effectLst/>
                        </a:rPr>
                        <a:t>covar</a:t>
                      </a:r>
                      <a:r>
                        <a:rPr lang="sk-SK" sz="1400" u="none" strike="noStrike" dirty="0" smtClean="0">
                          <a:effectLst/>
                        </a:rPr>
                        <a:t> 2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 dirty="0">
                          <a:effectLst/>
                        </a:rPr>
                        <a:t> </a:t>
                      </a:r>
                      <a:r>
                        <a:rPr lang="sk-SK" sz="1400" u="none" strike="noStrike" dirty="0" err="1" smtClean="0">
                          <a:effectLst/>
                        </a:rPr>
                        <a:t>covar</a:t>
                      </a:r>
                      <a:r>
                        <a:rPr lang="sk-SK" sz="1400" u="none" strike="noStrike" dirty="0" smtClean="0">
                          <a:effectLst/>
                        </a:rPr>
                        <a:t> 3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525" marR="9525" marT="9525" marB="0" anchor="b"/>
                </a:tc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 dirty="0">
                          <a:effectLst/>
                        </a:rPr>
                        <a:t> </a:t>
                      </a:r>
                      <a:r>
                        <a:rPr lang="sk-SK" sz="1400" u="none" strike="noStrike" dirty="0" smtClean="0">
                          <a:effectLst/>
                        </a:rPr>
                        <a:t>bin 1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 dirty="0">
                          <a:effectLst/>
                        </a:rPr>
                        <a:t> 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>
                          <a:effectLst/>
                        </a:rPr>
                        <a:t> 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>
                          <a:effectLst/>
                        </a:rPr>
                        <a:t> 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525" marR="9525" marT="9525" marB="0" anchor="b"/>
                </a:tc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 dirty="0">
                          <a:effectLst/>
                        </a:rPr>
                        <a:t> </a:t>
                      </a:r>
                      <a:r>
                        <a:rPr lang="sk-SK" sz="1400" u="none" strike="noStrike" dirty="0" smtClean="0">
                          <a:effectLst/>
                        </a:rPr>
                        <a:t>bin 2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>
                          <a:effectLst/>
                        </a:rPr>
                        <a:t> 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 dirty="0">
                          <a:effectLst/>
                        </a:rPr>
                        <a:t> 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>
                          <a:effectLst/>
                        </a:rPr>
                        <a:t> 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525" marR="9525" marT="9525" marB="0" anchor="b"/>
                </a:tc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 dirty="0">
                          <a:effectLst/>
                        </a:rPr>
                        <a:t> </a:t>
                      </a:r>
                      <a:r>
                        <a:rPr lang="sk-SK" sz="1400" u="none" strike="noStrike" dirty="0" smtClean="0">
                          <a:effectLst/>
                        </a:rPr>
                        <a:t>bin 3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>
                          <a:effectLst/>
                        </a:rPr>
                        <a:t> 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 dirty="0">
                          <a:effectLst/>
                        </a:rPr>
                        <a:t> 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 dirty="0">
                          <a:effectLst/>
                        </a:rPr>
                        <a:t> 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525" marR="9525" marT="9525" marB="0" anchor="b"/>
                </a:tc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 dirty="0">
                          <a:effectLst/>
                        </a:rPr>
                        <a:t> </a:t>
                      </a:r>
                      <a:r>
                        <a:rPr lang="sk-SK" sz="1400" u="none" strike="noStrike" dirty="0" smtClean="0">
                          <a:effectLst/>
                        </a:rPr>
                        <a:t>bin 4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>
                          <a:effectLst/>
                        </a:rPr>
                        <a:t> 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>
                          <a:effectLst/>
                        </a:rPr>
                        <a:t> 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 dirty="0">
                          <a:effectLst/>
                        </a:rPr>
                        <a:t> 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525" marR="9525" marT="9525" marB="0" anchor="b"/>
                </a:tc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 dirty="0">
                          <a:effectLst/>
                        </a:rPr>
                        <a:t> </a:t>
                      </a:r>
                      <a:r>
                        <a:rPr lang="sk-SK" sz="1400" u="none" strike="noStrike" dirty="0" smtClean="0">
                          <a:effectLst/>
                        </a:rPr>
                        <a:t>bin 5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>
                          <a:effectLst/>
                        </a:rPr>
                        <a:t> 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>
                          <a:effectLst/>
                        </a:rPr>
                        <a:t> 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 dirty="0">
                          <a:effectLst/>
                        </a:rPr>
                        <a:t> 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77267" y="4839653"/>
            <a:ext cx="30489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350"/>
              <a:t>…</a:t>
            </a:r>
            <a:endParaRPr lang="en-US" sz="1350" dirty="0"/>
          </a:p>
        </p:txBody>
      </p:sp>
      <p:sp>
        <p:nvSpPr>
          <p:cNvPr id="7" name="TextBox 6"/>
          <p:cNvSpPr txBox="1"/>
          <p:nvPr/>
        </p:nvSpPr>
        <p:spPr>
          <a:xfrm>
            <a:off x="4724492" y="6206310"/>
            <a:ext cx="30489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350" dirty="0"/>
              <a:t>…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9426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Blacklist filtering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6731"/>
            <a:ext cx="10515600" cy="3972995"/>
          </a:xfrm>
        </p:spPr>
        <p:txBody>
          <a:bodyPr>
            <a:normAutofit/>
          </a:bodyPr>
          <a:lstStyle/>
          <a:p>
            <a:r>
              <a:rPr lang="en-US" dirty="0" smtClean="0"/>
              <a:t>Relevant variables:</a:t>
            </a:r>
          </a:p>
          <a:p>
            <a:pPr lvl="1"/>
            <a:r>
              <a:rPr lang="en-US" i="1" dirty="0" smtClean="0"/>
              <a:t>bin </a:t>
            </a:r>
            <a:r>
              <a:rPr lang="en-US" i="1" dirty="0" smtClean="0"/>
              <a:t>width</a:t>
            </a:r>
            <a:r>
              <a:rPr lang="en-US" dirty="0" smtClean="0"/>
              <a:t>: The width that represents the local genome context. Variants are shuffled to new locations within their containing bin.</a:t>
            </a:r>
          </a:p>
          <a:p>
            <a:pPr lvl="1"/>
            <a:r>
              <a:rPr lang="en-US" i="1" dirty="0" smtClean="0"/>
              <a:t>min bin width</a:t>
            </a:r>
            <a:r>
              <a:rPr lang="en-US" dirty="0" smtClean="0"/>
              <a:t>: In the event that an especially small bin is formed, either due to a chromosome end or subtraction of a blacklist region, merge the bin with the nearest full size bin if it’s below this width.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060AF-B61B-8141-8947-7E43BD1D209A}" type="slidenum">
              <a:rPr lang="en-US" smtClean="0"/>
              <a:t>3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257080" y="6106983"/>
            <a:ext cx="7766961" cy="3654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536071" y="5920594"/>
            <a:ext cx="0" cy="41113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356933" y="5924255"/>
            <a:ext cx="0" cy="41113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177799" y="5928621"/>
            <a:ext cx="0" cy="41113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001654" y="5920594"/>
            <a:ext cx="0" cy="41113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667022" y="5901414"/>
            <a:ext cx="0" cy="41113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903239" y="5986012"/>
            <a:ext cx="0" cy="28918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737295" y="5980259"/>
            <a:ext cx="0" cy="28918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90079" y="5980259"/>
            <a:ext cx="0" cy="28918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312796" y="5973300"/>
            <a:ext cx="0" cy="28918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423989" y="5973300"/>
            <a:ext cx="0" cy="28918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9246572" y="5973300"/>
            <a:ext cx="0" cy="28918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536071" y="5724534"/>
            <a:ext cx="1820862" cy="9339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903239" y="5355201"/>
            <a:ext cx="1074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bin width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4356933" y="5715195"/>
            <a:ext cx="1820862" cy="9339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724101" y="5345862"/>
            <a:ext cx="1074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bin width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8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Blacklist filtering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3521"/>
            <a:ext cx="10515600" cy="3178129"/>
          </a:xfrm>
        </p:spPr>
        <p:txBody>
          <a:bodyPr>
            <a:normAutofit/>
          </a:bodyPr>
          <a:lstStyle/>
          <a:p>
            <a:r>
              <a:rPr lang="en-US" dirty="0" smtClean="0"/>
              <a:t>Excludes low </a:t>
            </a:r>
            <a:r>
              <a:rPr lang="en-US" dirty="0" err="1" smtClean="0"/>
              <a:t>mappability</a:t>
            </a:r>
            <a:r>
              <a:rPr lang="en-US" dirty="0" smtClean="0"/>
              <a:t> regions</a:t>
            </a:r>
          </a:p>
          <a:p>
            <a:r>
              <a:rPr lang="en-US" dirty="0" smtClean="0"/>
              <a:t>Results in bins smaller than </a:t>
            </a:r>
            <a:r>
              <a:rPr lang="en-US" i="1" dirty="0" err="1" smtClean="0"/>
              <a:t>bin_width</a:t>
            </a:r>
            <a:endParaRPr lang="en-US" dirty="0" smtClean="0"/>
          </a:p>
          <a:p>
            <a:pPr lvl="1"/>
            <a:r>
              <a:rPr lang="en-US" dirty="0" smtClean="0"/>
              <a:t>Possibly too small to offer many new variant locations</a:t>
            </a:r>
          </a:p>
          <a:p>
            <a:r>
              <a:rPr lang="en-US" dirty="0" smtClean="0"/>
              <a:t>Hence, guarantee a minimum bin width</a:t>
            </a:r>
          </a:p>
          <a:p>
            <a:pPr lvl="1"/>
            <a:r>
              <a:rPr lang="en-US" i="1" dirty="0" err="1" smtClean="0"/>
              <a:t>min_bin_width</a:t>
            </a:r>
            <a:r>
              <a:rPr lang="en-US" dirty="0" smtClean="0"/>
              <a:t> user parameter</a:t>
            </a:r>
          </a:p>
          <a:p>
            <a:pPr lvl="1"/>
            <a:r>
              <a:rPr lang="en-US" dirty="0" smtClean="0"/>
              <a:t>Typically set to half the size of </a:t>
            </a:r>
            <a:r>
              <a:rPr lang="en-US" i="1" dirty="0" err="1" smtClean="0"/>
              <a:t>bin_width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5107D-B121-9A46-B8C4-F52475203225}" type="slidenum">
              <a:rPr lang="en-US" smtClean="0"/>
              <a:t>4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725018" y="5577936"/>
            <a:ext cx="83879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775789" y="5258162"/>
            <a:ext cx="0" cy="65782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978961" y="5258162"/>
            <a:ext cx="0" cy="65782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12475" y="5258162"/>
            <a:ext cx="0" cy="65782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482539" y="5258162"/>
            <a:ext cx="0" cy="65782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0171461" y="5237437"/>
            <a:ext cx="397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2400" dirty="0"/>
              <a:t>…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2812338" y="5007090"/>
            <a:ext cx="1137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bin_width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2775789" y="5413482"/>
            <a:ext cx="1203172" cy="1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225580" y="5395210"/>
            <a:ext cx="2887338" cy="36545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7201442" y="5258162"/>
            <a:ext cx="0" cy="65782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307821" y="4868104"/>
            <a:ext cx="1106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truncated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858000" y="5196682"/>
            <a:ext cx="0" cy="30480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929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Blacklist filtering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Bins smaller than </a:t>
            </a:r>
            <a:r>
              <a:rPr lang="en-US" i="1" dirty="0" err="1" smtClean="0"/>
              <a:t>min_bin_width</a:t>
            </a:r>
            <a:r>
              <a:rPr lang="en-US" dirty="0" smtClean="0"/>
              <a:t> are merged with an adjacent neighbor</a:t>
            </a:r>
          </a:p>
          <a:p>
            <a:r>
              <a:rPr lang="en-US" dirty="0" smtClean="0"/>
              <a:t>If no adjacent neighbor is available, remove the bin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5107D-B121-9A46-B8C4-F52475203225}" type="slidenum">
              <a:rPr lang="en-US" smtClean="0"/>
              <a:t>5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725018" y="5582321"/>
            <a:ext cx="83879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775789" y="5262547"/>
            <a:ext cx="0" cy="65782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978961" y="5262547"/>
            <a:ext cx="0" cy="65782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12475" y="5262547"/>
            <a:ext cx="0" cy="65782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171461" y="5241822"/>
            <a:ext cx="397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2400" dirty="0"/>
              <a:t>…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2812338" y="5011475"/>
            <a:ext cx="1137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bin_width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775789" y="5417867"/>
            <a:ext cx="1203172" cy="1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7225580" y="5399595"/>
            <a:ext cx="2887338" cy="36545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7201442" y="5262547"/>
            <a:ext cx="0" cy="65782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89275" y="5011475"/>
            <a:ext cx="909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merged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212476" y="5414507"/>
            <a:ext cx="1988967" cy="0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115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Covariate matrix: row clustering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19906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Goal:</a:t>
            </a:r>
            <a:r>
              <a:rPr lang="en-US" dirty="0" smtClean="0"/>
              <a:t> Find similar bins (i.e. similar covariate vectors) and treat as single block</a:t>
            </a:r>
          </a:p>
          <a:p>
            <a:r>
              <a:rPr lang="en-US" dirty="0" smtClean="0"/>
              <a:t>Currently using k-means clustering</a:t>
            </a:r>
          </a:p>
          <a:p>
            <a:pPr lvl="1"/>
            <a:r>
              <a:rPr lang="en-US" dirty="0" smtClean="0"/>
              <a:t>Found that the optimal cluster number k was around 30 using </a:t>
            </a:r>
            <a:r>
              <a:rPr lang="en-US" dirty="0" err="1" smtClean="0"/>
              <a:t>MutSig</a:t>
            </a:r>
            <a:r>
              <a:rPr lang="en-US" dirty="0" smtClean="0"/>
              <a:t> covariate file (defined over exome only)</a:t>
            </a:r>
          </a:p>
          <a:p>
            <a:pPr lvl="1"/>
            <a:r>
              <a:rPr lang="en-US" dirty="0" smtClean="0"/>
              <a:t>Within-sum-of-squares prone to stochastic variation beyond this point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8CFAC-1FD5-9C4F-87A3-9352386EFE1B}" type="slidenum">
              <a:rPr lang="en-US" smtClean="0"/>
              <a:t>6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4183679" y="3131670"/>
            <a:ext cx="5482264" cy="3860800"/>
            <a:chOff x="3923703" y="3087333"/>
            <a:chExt cx="5482264" cy="38608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23703" y="3087333"/>
              <a:ext cx="3860800" cy="3860800"/>
            </a:xfrm>
            <a:prstGeom prst="rect">
              <a:avLst/>
            </a:prstGeom>
          </p:spPr>
        </p:pic>
        <p:cxnSp>
          <p:nvCxnSpPr>
            <p:cNvPr id="10" name="Straight Connector 9"/>
            <p:cNvCxnSpPr/>
            <p:nvPr/>
          </p:nvCxnSpPr>
          <p:spPr>
            <a:xfrm flipV="1">
              <a:off x="6311303" y="5728934"/>
              <a:ext cx="0" cy="9683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222403" y="5198708"/>
              <a:ext cx="31835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Rough location for beginning of </a:t>
              </a:r>
            </a:p>
            <a:p>
              <a:r>
                <a:rPr lang="en-US" dirty="0"/>
                <a:t>Stochastic variation in within-</a:t>
              </a:r>
              <a:r>
                <a:rPr lang="en-US" dirty="0" err="1"/>
                <a:t>ss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6010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Variant Placement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Start with many bins</a:t>
            </a:r>
          </a:p>
          <a:p>
            <a:endParaRPr lang="en-US" sz="2400" dirty="0"/>
          </a:p>
          <a:p>
            <a:r>
              <a:rPr lang="en-US" sz="2400" dirty="0"/>
              <a:t>Mark which have similar covariate vectors</a:t>
            </a:r>
          </a:p>
          <a:p>
            <a:endParaRPr lang="en-US" sz="2400" dirty="0"/>
          </a:p>
          <a:p>
            <a:r>
              <a:rPr lang="en-US" sz="2400" dirty="0"/>
              <a:t>Given input variants</a:t>
            </a:r>
          </a:p>
          <a:p>
            <a:endParaRPr lang="en-US" sz="2400" dirty="0"/>
          </a:p>
          <a:p>
            <a:r>
              <a:rPr lang="en-US" sz="2400" dirty="0"/>
              <a:t>Shuffle to new locations within bin cluster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14B6B-3371-CC40-8E44-5A6E7331906D}" type="slidenum">
              <a:rPr lang="en-US" smtClean="0"/>
              <a:t>7</a:t>
            </a:fld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2223717" y="2266759"/>
            <a:ext cx="8067750" cy="261288"/>
            <a:chOff x="628650" y="2656466"/>
            <a:chExt cx="6875132" cy="222663"/>
          </a:xfrm>
        </p:grpSpPr>
        <p:sp>
          <p:nvSpPr>
            <p:cNvPr id="5" name="Rectangle 4"/>
            <p:cNvSpPr/>
            <p:nvPr/>
          </p:nvSpPr>
          <p:spPr>
            <a:xfrm>
              <a:off x="628650" y="2656467"/>
              <a:ext cx="1138294" cy="2226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778286" y="2656466"/>
              <a:ext cx="1138294" cy="2226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916580" y="2656466"/>
              <a:ext cx="1138294" cy="2226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066216" y="2656466"/>
              <a:ext cx="1138294" cy="2226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FF000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215852" y="2656466"/>
              <a:ext cx="1138294" cy="2226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FF000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365488" y="2656466"/>
              <a:ext cx="1138294" cy="2226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FF0000"/>
                </a:solidFill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223717" y="3170456"/>
            <a:ext cx="8067750" cy="261288"/>
            <a:chOff x="628650" y="3375883"/>
            <a:chExt cx="6875132" cy="222663"/>
          </a:xfrm>
        </p:grpSpPr>
        <p:sp>
          <p:nvSpPr>
            <p:cNvPr id="11" name="Rectangle 10"/>
            <p:cNvSpPr/>
            <p:nvPr/>
          </p:nvSpPr>
          <p:spPr>
            <a:xfrm>
              <a:off x="628650" y="3375884"/>
              <a:ext cx="1138294" cy="222662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778286" y="3375883"/>
              <a:ext cx="1138294" cy="22266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916580" y="3375883"/>
              <a:ext cx="1138294" cy="222662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066216" y="3375883"/>
              <a:ext cx="1138294" cy="222662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FF000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215852" y="3375883"/>
              <a:ext cx="1138294" cy="222662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FF000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365488" y="3375883"/>
              <a:ext cx="1138294" cy="22266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FF0000"/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2222177" y="3934801"/>
            <a:ext cx="8061972" cy="544244"/>
            <a:chOff x="628650" y="4810684"/>
            <a:chExt cx="6875132" cy="464123"/>
          </a:xfrm>
        </p:grpSpPr>
        <p:sp>
          <p:nvSpPr>
            <p:cNvPr id="29" name="Rectangle 28"/>
            <p:cNvSpPr/>
            <p:nvPr/>
          </p:nvSpPr>
          <p:spPr>
            <a:xfrm>
              <a:off x="628650" y="4921710"/>
              <a:ext cx="1138294" cy="2226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778286" y="4921709"/>
              <a:ext cx="1138294" cy="2226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916580" y="4921709"/>
              <a:ext cx="1138294" cy="2226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066216" y="4921709"/>
              <a:ext cx="1138294" cy="2226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FF0000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215852" y="4921709"/>
              <a:ext cx="1138294" cy="2226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FF0000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365488" y="4921709"/>
              <a:ext cx="1138294" cy="2226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FF0000"/>
                </a:solidFill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831029" y="4810684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2074881" y="4810684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2679999" y="4810684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7047767" y="4822985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6821502" y="4822985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342056" y="4822985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592171" y="4822985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4484051" y="4822985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5035924" y="4822985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4830352" y="4831054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6205818" y="4831054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5487746" y="4831054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6076727" y="4831054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5382858" y="4831054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5665668" y="4831054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5826611" y="4839121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5947423" y="4839121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2229495" y="4896932"/>
            <a:ext cx="8061972" cy="563897"/>
            <a:chOff x="628650" y="4805391"/>
            <a:chExt cx="6875132" cy="480883"/>
          </a:xfrm>
        </p:grpSpPr>
        <p:sp>
          <p:nvSpPr>
            <p:cNvPr id="70" name="Rectangle 69"/>
            <p:cNvSpPr/>
            <p:nvPr/>
          </p:nvSpPr>
          <p:spPr>
            <a:xfrm>
              <a:off x="628650" y="4921710"/>
              <a:ext cx="1138294" cy="2226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778286" y="4921709"/>
              <a:ext cx="1138294" cy="2226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916580" y="4921709"/>
              <a:ext cx="1138294" cy="2226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066216" y="4921709"/>
              <a:ext cx="1138294" cy="2226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FF0000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215852" y="4921709"/>
              <a:ext cx="1138294" cy="2226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FF0000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365488" y="4921709"/>
              <a:ext cx="1138294" cy="2226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FF0000"/>
                </a:solidFill>
              </a:endParaRPr>
            </a:p>
          </p:txBody>
        </p:sp>
        <p:cxnSp>
          <p:nvCxnSpPr>
            <p:cNvPr id="76" name="Straight Connector 75"/>
            <p:cNvCxnSpPr/>
            <p:nvPr/>
          </p:nvCxnSpPr>
          <p:spPr>
            <a:xfrm>
              <a:off x="3376804" y="4805391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2246893" y="4808040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6953562" y="4836476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7291244" y="4831054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6592153" y="4837310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4284719" y="4822985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5142609" y="4834453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4657080" y="4831054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4187332" y="4819586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4830352" y="4831054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6263155" y="4831054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5292799" y="4842521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5526289" y="4842521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4912692" y="4831054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5585395" y="4842521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5769274" y="4850588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5649270" y="4850588"/>
              <a:ext cx="0" cy="43568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3522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457</Words>
  <Application>Microsoft Macintosh PowerPoint</Application>
  <PresentationFormat>Widescreen</PresentationFormat>
  <Paragraphs>87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Arial</vt:lpstr>
      <vt:lpstr>Office Theme</vt:lpstr>
      <vt:lpstr>MOATsim</vt:lpstr>
      <vt:lpstr>MOATsim</vt:lpstr>
      <vt:lpstr>Blacklist filtering</vt:lpstr>
      <vt:lpstr>Blacklist filtering</vt:lpstr>
      <vt:lpstr>Blacklist filtering</vt:lpstr>
      <vt:lpstr>Covariate matrix: row clustering</vt:lpstr>
      <vt:lpstr>Variant Placement Step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MOATsim</dc:title>
  <dc:creator>Lucas Lochovsky</dc:creator>
  <cp:lastModifiedBy>Lucas Lochovsky</cp:lastModifiedBy>
  <cp:revision>5</cp:revision>
  <dcterms:created xsi:type="dcterms:W3CDTF">2017-08-04T17:33:57Z</dcterms:created>
  <dcterms:modified xsi:type="dcterms:W3CDTF">2017-08-04T17:38:51Z</dcterms:modified>
</cp:coreProperties>
</file>