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64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44"/>
    <p:restoredTop sz="94718"/>
  </p:normalViewPr>
  <p:slideViewPr>
    <p:cSldViewPr snapToGrid="0" snapToObjects="1">
      <p:cViewPr varScale="1">
        <p:scale>
          <a:sx n="113" d="100"/>
          <a:sy n="113" d="100"/>
        </p:scale>
        <p:origin x="5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B9B8F-E894-8A48-ABE2-0F994F31DA47}" type="datetimeFigureOut">
              <a:rPr lang="en-US" smtClean="0"/>
              <a:t>8/3/17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6BEBF-C0FB-0942-8DD3-A546EFF570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54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6BEBF-C0FB-0942-8DD3-A546EFF570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60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6BEBF-C0FB-0942-8DD3-A546EFF570C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7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6BEBF-C0FB-0942-8DD3-A546EFF570C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221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6BEBF-C0FB-0942-8DD3-A546EFF570C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88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6BEBF-C0FB-0942-8DD3-A546EFF570C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91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C3D5-4A25-FC46-B250-DA9806FBC26B}" type="datetime1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0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03801-2A88-CA44-86D6-E98C1406CC54}" type="datetime1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53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A8F5-2D8F-7844-B97D-9A3DCD068804}" type="datetime1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7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763F-CF50-3A47-8729-521BDBE7DCCF}" type="datetime1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65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64B6C-A644-9343-8BF7-FDA32FF5F386}" type="datetime1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6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3A0E9-E6FC-2948-A8EC-E7F43A223120}" type="datetime1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85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90529-35F9-B84D-B50A-A5C3241C43C8}" type="datetime1">
              <a:rPr lang="en-US" smtClean="0"/>
              <a:t>8/3/17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5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F947-5A77-BC49-B896-76E2D294BC40}" type="datetime1">
              <a:rPr lang="en-US" smtClean="0"/>
              <a:t>8/3/17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9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C6214-E3DE-184E-85B1-4A7BA20E61FC}" type="datetime1">
              <a:rPr lang="en-US" smtClean="0"/>
              <a:t>8/3/17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3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A3DFD-6588-414D-BF04-5D13118F27AB}" type="datetime1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6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77E31-DDE9-124C-AC94-EAB66FB8C699}" type="datetime1">
              <a:rPr lang="en-US" smtClean="0"/>
              <a:t>8/3/17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1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1BCB4-A607-BB48-9557-AF1536030D62}" type="datetime1">
              <a:rPr lang="en-US" smtClean="0"/>
              <a:t>8/3/17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2A7C5-D3D7-6B4D-8B87-C02C35457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0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4" Type="http://schemas.openxmlformats.org/officeDocument/2006/relationships/image" Target="../media/image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5" Type="http://schemas.openxmlformats.org/officeDocument/2006/relationships/image" Target="../media/image48.png"/><Relationship Id="rId6" Type="http://schemas.openxmlformats.org/officeDocument/2006/relationships/image" Target="../media/image49.png"/><Relationship Id="rId7" Type="http://schemas.openxmlformats.org/officeDocument/2006/relationships/image" Target="../media/image50.png"/><Relationship Id="rId8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image" Target="../media/image58.png"/><Relationship Id="rId9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0.emf"/><Relationship Id="rId3" Type="http://schemas.openxmlformats.org/officeDocument/2006/relationships/image" Target="../media/image6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1.emf"/><Relationship Id="rId3" Type="http://schemas.openxmlformats.org/officeDocument/2006/relationships/image" Target="../media/image6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10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18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Relationship Id="rId1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25500" y="276095"/>
            <a:ext cx="10528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Tumor evolution model: Single pathway model</a:t>
            </a:r>
          </a:p>
          <a:p>
            <a:endParaRPr lang="en-US" sz="2400" u="sng" dirty="0"/>
          </a:p>
          <a:p>
            <a:endParaRPr lang="en-US" sz="2400" dirty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/>
          </a:p>
        </p:txBody>
      </p:sp>
      <p:sp>
        <p:nvSpPr>
          <p:cNvPr id="4" name="Freeform 3"/>
          <p:cNvSpPr/>
          <p:nvPr/>
        </p:nvSpPr>
        <p:spPr>
          <a:xfrm>
            <a:off x="2254685" y="1979112"/>
            <a:ext cx="7340252" cy="4146115"/>
          </a:xfrm>
          <a:custGeom>
            <a:avLst/>
            <a:gdLst>
              <a:gd name="connsiteX0" fmla="*/ 0 w 5486400"/>
              <a:gd name="connsiteY0" fmla="*/ 1152395 h 4146115"/>
              <a:gd name="connsiteX1" fmla="*/ 0 w 5486400"/>
              <a:gd name="connsiteY1" fmla="*/ 2242159 h 4146115"/>
              <a:gd name="connsiteX2" fmla="*/ 5473874 w 5486400"/>
              <a:gd name="connsiteY2" fmla="*/ 4146115 h 4146115"/>
              <a:gd name="connsiteX3" fmla="*/ 5486400 w 5486400"/>
              <a:gd name="connsiteY3" fmla="*/ 0 h 4146115"/>
              <a:gd name="connsiteX4" fmla="*/ 0 w 5486400"/>
              <a:gd name="connsiteY4" fmla="*/ 1152395 h 4146115"/>
              <a:gd name="connsiteX0" fmla="*/ 0 w 5497012"/>
              <a:gd name="connsiteY0" fmla="*/ 1628384 h 4146115"/>
              <a:gd name="connsiteX1" fmla="*/ 10612 w 5497012"/>
              <a:gd name="connsiteY1" fmla="*/ 2242159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392472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841326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  <a:gd name="connsiteX0" fmla="*/ 0 w 5497012"/>
              <a:gd name="connsiteY0" fmla="*/ 1841326 h 4146115"/>
              <a:gd name="connsiteX1" fmla="*/ 10612 w 5497012"/>
              <a:gd name="connsiteY1" fmla="*/ 2442576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012" h="4146115">
                <a:moveTo>
                  <a:pt x="0" y="1841326"/>
                </a:moveTo>
                <a:lnTo>
                  <a:pt x="10612" y="2442576"/>
                </a:lnTo>
                <a:lnTo>
                  <a:pt x="5484486" y="4146115"/>
                </a:lnTo>
                <a:cubicBezTo>
                  <a:pt x="5488661" y="2764077"/>
                  <a:pt x="5492837" y="1382038"/>
                  <a:pt x="5497012" y="0"/>
                </a:cubicBezTo>
                <a:lnTo>
                  <a:pt x="0" y="1841326"/>
                </a:lnTo>
                <a:close/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964477" y="1041747"/>
            <a:ext cx="3630460" cy="4146115"/>
          </a:xfrm>
          <a:custGeom>
            <a:avLst/>
            <a:gdLst>
              <a:gd name="connsiteX0" fmla="*/ 0 w 5486400"/>
              <a:gd name="connsiteY0" fmla="*/ 1152395 h 4146115"/>
              <a:gd name="connsiteX1" fmla="*/ 0 w 5486400"/>
              <a:gd name="connsiteY1" fmla="*/ 2242159 h 4146115"/>
              <a:gd name="connsiteX2" fmla="*/ 5473874 w 5486400"/>
              <a:gd name="connsiteY2" fmla="*/ 4146115 h 4146115"/>
              <a:gd name="connsiteX3" fmla="*/ 5486400 w 5486400"/>
              <a:gd name="connsiteY3" fmla="*/ 0 h 4146115"/>
              <a:gd name="connsiteX4" fmla="*/ 0 w 5486400"/>
              <a:gd name="connsiteY4" fmla="*/ 1152395 h 4146115"/>
              <a:gd name="connsiteX0" fmla="*/ 0 w 5497012"/>
              <a:gd name="connsiteY0" fmla="*/ 1628384 h 4146115"/>
              <a:gd name="connsiteX1" fmla="*/ 10612 w 5497012"/>
              <a:gd name="connsiteY1" fmla="*/ 2242159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392472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841326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  <a:gd name="connsiteX0" fmla="*/ 0 w 5497012"/>
              <a:gd name="connsiteY0" fmla="*/ 1841326 h 4146115"/>
              <a:gd name="connsiteX1" fmla="*/ 10612 w 5497012"/>
              <a:gd name="connsiteY1" fmla="*/ 2442576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012" h="4146115">
                <a:moveTo>
                  <a:pt x="0" y="1841326"/>
                </a:moveTo>
                <a:lnTo>
                  <a:pt x="10612" y="2442576"/>
                </a:lnTo>
                <a:lnTo>
                  <a:pt x="5484486" y="4146115"/>
                </a:lnTo>
                <a:cubicBezTo>
                  <a:pt x="5488661" y="2764077"/>
                  <a:pt x="5492837" y="1382038"/>
                  <a:pt x="5497012" y="0"/>
                </a:cubicBezTo>
                <a:lnTo>
                  <a:pt x="0" y="1841326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325628" y="3551128"/>
            <a:ext cx="526093" cy="501041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642992" y="2718148"/>
            <a:ext cx="6187857" cy="1415441"/>
          </a:xfrm>
          <a:custGeom>
            <a:avLst/>
            <a:gdLst>
              <a:gd name="connsiteX0" fmla="*/ 0 w 5837129"/>
              <a:gd name="connsiteY0" fmla="*/ 1415441 h 1415441"/>
              <a:gd name="connsiteX1" fmla="*/ 739035 w 5837129"/>
              <a:gd name="connsiteY1" fmla="*/ 1064712 h 1415441"/>
              <a:gd name="connsiteX2" fmla="*/ 1791222 w 5837129"/>
              <a:gd name="connsiteY2" fmla="*/ 1390389 h 1415441"/>
              <a:gd name="connsiteX3" fmla="*/ 2505205 w 5837129"/>
              <a:gd name="connsiteY3" fmla="*/ 951978 h 1415441"/>
              <a:gd name="connsiteX4" fmla="*/ 3306871 w 5837129"/>
              <a:gd name="connsiteY4" fmla="*/ 325677 h 1415441"/>
              <a:gd name="connsiteX5" fmla="*/ 4108537 w 5837129"/>
              <a:gd name="connsiteY5" fmla="*/ 626301 h 1415441"/>
              <a:gd name="connsiteX6" fmla="*/ 4872624 w 5837129"/>
              <a:gd name="connsiteY6" fmla="*/ 0 h 1415441"/>
              <a:gd name="connsiteX7" fmla="*/ 5398718 w 5837129"/>
              <a:gd name="connsiteY7" fmla="*/ 438411 h 1415441"/>
              <a:gd name="connsiteX8" fmla="*/ 5837129 w 5837129"/>
              <a:gd name="connsiteY8" fmla="*/ 1014608 h 1415441"/>
              <a:gd name="connsiteX0" fmla="*/ 0 w 5837129"/>
              <a:gd name="connsiteY0" fmla="*/ 1415441 h 1415441"/>
              <a:gd name="connsiteX1" fmla="*/ 739035 w 5837129"/>
              <a:gd name="connsiteY1" fmla="*/ 1064712 h 1415441"/>
              <a:gd name="connsiteX2" fmla="*/ 1791222 w 5837129"/>
              <a:gd name="connsiteY2" fmla="*/ 1390389 h 1415441"/>
              <a:gd name="connsiteX3" fmla="*/ 2467627 w 5837129"/>
              <a:gd name="connsiteY3" fmla="*/ 676405 h 1415441"/>
              <a:gd name="connsiteX4" fmla="*/ 3306871 w 5837129"/>
              <a:gd name="connsiteY4" fmla="*/ 325677 h 1415441"/>
              <a:gd name="connsiteX5" fmla="*/ 4108537 w 5837129"/>
              <a:gd name="connsiteY5" fmla="*/ 626301 h 1415441"/>
              <a:gd name="connsiteX6" fmla="*/ 4872624 w 5837129"/>
              <a:gd name="connsiteY6" fmla="*/ 0 h 1415441"/>
              <a:gd name="connsiteX7" fmla="*/ 5398718 w 5837129"/>
              <a:gd name="connsiteY7" fmla="*/ 438411 h 1415441"/>
              <a:gd name="connsiteX8" fmla="*/ 5837129 w 5837129"/>
              <a:gd name="connsiteY8" fmla="*/ 1014608 h 1415441"/>
              <a:gd name="connsiteX0" fmla="*/ 0 w 5837129"/>
              <a:gd name="connsiteY0" fmla="*/ 1415441 h 1415441"/>
              <a:gd name="connsiteX1" fmla="*/ 739035 w 5837129"/>
              <a:gd name="connsiteY1" fmla="*/ 1064712 h 1415441"/>
              <a:gd name="connsiteX2" fmla="*/ 1791222 w 5837129"/>
              <a:gd name="connsiteY2" fmla="*/ 1390389 h 1415441"/>
              <a:gd name="connsiteX3" fmla="*/ 2467627 w 5837129"/>
              <a:gd name="connsiteY3" fmla="*/ 676405 h 1415441"/>
              <a:gd name="connsiteX4" fmla="*/ 3306871 w 5837129"/>
              <a:gd name="connsiteY4" fmla="*/ 325677 h 1415441"/>
              <a:gd name="connsiteX5" fmla="*/ 4108537 w 5837129"/>
              <a:gd name="connsiteY5" fmla="*/ 626301 h 1415441"/>
              <a:gd name="connsiteX6" fmla="*/ 4872624 w 5837129"/>
              <a:gd name="connsiteY6" fmla="*/ 0 h 1415441"/>
              <a:gd name="connsiteX7" fmla="*/ 5523978 w 5837129"/>
              <a:gd name="connsiteY7" fmla="*/ 363255 h 1415441"/>
              <a:gd name="connsiteX8" fmla="*/ 5837129 w 5837129"/>
              <a:gd name="connsiteY8" fmla="*/ 1014608 h 1415441"/>
              <a:gd name="connsiteX0" fmla="*/ 0 w 6200383"/>
              <a:gd name="connsiteY0" fmla="*/ 1415441 h 1415441"/>
              <a:gd name="connsiteX1" fmla="*/ 739035 w 6200383"/>
              <a:gd name="connsiteY1" fmla="*/ 1064712 h 1415441"/>
              <a:gd name="connsiteX2" fmla="*/ 1791222 w 6200383"/>
              <a:gd name="connsiteY2" fmla="*/ 1390389 h 1415441"/>
              <a:gd name="connsiteX3" fmla="*/ 2467627 w 6200383"/>
              <a:gd name="connsiteY3" fmla="*/ 676405 h 1415441"/>
              <a:gd name="connsiteX4" fmla="*/ 3306871 w 6200383"/>
              <a:gd name="connsiteY4" fmla="*/ 325677 h 1415441"/>
              <a:gd name="connsiteX5" fmla="*/ 4108537 w 6200383"/>
              <a:gd name="connsiteY5" fmla="*/ 626301 h 1415441"/>
              <a:gd name="connsiteX6" fmla="*/ 4872624 w 6200383"/>
              <a:gd name="connsiteY6" fmla="*/ 0 h 1415441"/>
              <a:gd name="connsiteX7" fmla="*/ 5523978 w 6200383"/>
              <a:gd name="connsiteY7" fmla="*/ 363255 h 1415441"/>
              <a:gd name="connsiteX8" fmla="*/ 6200383 w 6200383"/>
              <a:gd name="connsiteY8" fmla="*/ 613775 h 1415441"/>
              <a:gd name="connsiteX0" fmla="*/ 0 w 6200383"/>
              <a:gd name="connsiteY0" fmla="*/ 1415441 h 1415441"/>
              <a:gd name="connsiteX1" fmla="*/ 739035 w 6200383"/>
              <a:gd name="connsiteY1" fmla="*/ 1064712 h 1415441"/>
              <a:gd name="connsiteX2" fmla="*/ 1791222 w 6200383"/>
              <a:gd name="connsiteY2" fmla="*/ 1390389 h 1415441"/>
              <a:gd name="connsiteX3" fmla="*/ 2467627 w 6200383"/>
              <a:gd name="connsiteY3" fmla="*/ 676405 h 1415441"/>
              <a:gd name="connsiteX4" fmla="*/ 3306871 w 6200383"/>
              <a:gd name="connsiteY4" fmla="*/ 325677 h 1415441"/>
              <a:gd name="connsiteX5" fmla="*/ 4108537 w 6200383"/>
              <a:gd name="connsiteY5" fmla="*/ 626301 h 1415441"/>
              <a:gd name="connsiteX6" fmla="*/ 4872624 w 6200383"/>
              <a:gd name="connsiteY6" fmla="*/ 0 h 1415441"/>
              <a:gd name="connsiteX7" fmla="*/ 5411244 w 6200383"/>
              <a:gd name="connsiteY7" fmla="*/ 789140 h 1415441"/>
              <a:gd name="connsiteX8" fmla="*/ 6200383 w 6200383"/>
              <a:gd name="connsiteY8" fmla="*/ 613775 h 1415441"/>
              <a:gd name="connsiteX0" fmla="*/ 0 w 6200383"/>
              <a:gd name="connsiteY0" fmla="*/ 1415441 h 1415441"/>
              <a:gd name="connsiteX1" fmla="*/ 739035 w 6200383"/>
              <a:gd name="connsiteY1" fmla="*/ 1064712 h 1415441"/>
              <a:gd name="connsiteX2" fmla="*/ 1791222 w 6200383"/>
              <a:gd name="connsiteY2" fmla="*/ 1390389 h 1415441"/>
              <a:gd name="connsiteX3" fmla="*/ 2467627 w 6200383"/>
              <a:gd name="connsiteY3" fmla="*/ 676405 h 1415441"/>
              <a:gd name="connsiteX4" fmla="*/ 3306871 w 6200383"/>
              <a:gd name="connsiteY4" fmla="*/ 325677 h 1415441"/>
              <a:gd name="connsiteX5" fmla="*/ 4108537 w 6200383"/>
              <a:gd name="connsiteY5" fmla="*/ 626301 h 1415441"/>
              <a:gd name="connsiteX6" fmla="*/ 4872624 w 6200383"/>
              <a:gd name="connsiteY6" fmla="*/ 0 h 1415441"/>
              <a:gd name="connsiteX7" fmla="*/ 5511452 w 6200383"/>
              <a:gd name="connsiteY7" fmla="*/ 663879 h 1415441"/>
              <a:gd name="connsiteX8" fmla="*/ 6200383 w 6200383"/>
              <a:gd name="connsiteY8" fmla="*/ 613775 h 1415441"/>
              <a:gd name="connsiteX0" fmla="*/ 0 w 6187857"/>
              <a:gd name="connsiteY0" fmla="*/ 1415441 h 1415441"/>
              <a:gd name="connsiteX1" fmla="*/ 739035 w 6187857"/>
              <a:gd name="connsiteY1" fmla="*/ 1064712 h 1415441"/>
              <a:gd name="connsiteX2" fmla="*/ 1791222 w 6187857"/>
              <a:gd name="connsiteY2" fmla="*/ 1390389 h 1415441"/>
              <a:gd name="connsiteX3" fmla="*/ 2467627 w 6187857"/>
              <a:gd name="connsiteY3" fmla="*/ 676405 h 1415441"/>
              <a:gd name="connsiteX4" fmla="*/ 3306871 w 6187857"/>
              <a:gd name="connsiteY4" fmla="*/ 325677 h 1415441"/>
              <a:gd name="connsiteX5" fmla="*/ 4108537 w 6187857"/>
              <a:gd name="connsiteY5" fmla="*/ 626301 h 1415441"/>
              <a:gd name="connsiteX6" fmla="*/ 4872624 w 6187857"/>
              <a:gd name="connsiteY6" fmla="*/ 0 h 1415441"/>
              <a:gd name="connsiteX7" fmla="*/ 5511452 w 6187857"/>
              <a:gd name="connsiteY7" fmla="*/ 663879 h 1415441"/>
              <a:gd name="connsiteX8" fmla="*/ 6187857 w 6187857"/>
              <a:gd name="connsiteY8" fmla="*/ 501041 h 1415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87857" h="1415441">
                <a:moveTo>
                  <a:pt x="0" y="1415441"/>
                </a:moveTo>
                <a:lnTo>
                  <a:pt x="739035" y="1064712"/>
                </a:lnTo>
                <a:lnTo>
                  <a:pt x="1791222" y="1390389"/>
                </a:lnTo>
                <a:lnTo>
                  <a:pt x="2467627" y="676405"/>
                </a:lnTo>
                <a:lnTo>
                  <a:pt x="3306871" y="325677"/>
                </a:lnTo>
                <a:lnTo>
                  <a:pt x="4108537" y="626301"/>
                </a:lnTo>
                <a:lnTo>
                  <a:pt x="4872624" y="0"/>
                </a:lnTo>
                <a:lnTo>
                  <a:pt x="5511452" y="663879"/>
                </a:lnTo>
                <a:lnTo>
                  <a:pt x="6187857" y="501041"/>
                </a:lnTo>
              </a:path>
            </a:pathLst>
          </a:cu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51743" y="6153383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743" y="6153383"/>
                <a:ext cx="674318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51515" y="6153383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𝑇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515" y="6153383"/>
                <a:ext cx="6743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>
            <a:endCxn id="7" idx="2"/>
          </p:cNvCxnSpPr>
          <p:nvPr/>
        </p:nvCxnSpPr>
        <p:spPr>
          <a:xfrm>
            <a:off x="8830849" y="3206663"/>
            <a:ext cx="494779" cy="594986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264075" y="358086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22525" y="3897317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968049" y="319181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820340" y="285529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503860" y="3942566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611047" y="3122111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70481" y="2508957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011135" y="3161239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699935" y="302032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187929" y="3573046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829542" y="6125227"/>
                <a:ext cx="10389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542" y="6125227"/>
                <a:ext cx="103891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44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25500" y="551667"/>
                <a:ext cx="10528300" cy="5350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 smtClean="0"/>
                  <a:t>Tumor evolution model</a:t>
                </a:r>
                <a:r>
                  <a:rPr lang="en-US" sz="2400" u="sng" dirty="0"/>
                  <a:t>: </a:t>
                </a:r>
                <a:r>
                  <a:rPr lang="en-US" sz="2400" u="sng" dirty="0" smtClean="0"/>
                  <a:t>Full model</a:t>
                </a:r>
              </a:p>
              <a:p>
                <a:endParaRPr lang="en-US" sz="2400" u="sng" dirty="0"/>
              </a:p>
              <a:p>
                <a:r>
                  <a:rPr lang="en-US" sz="2400" dirty="0" smtClean="0"/>
                  <a:t>Neutral model: from ‘Identification of neutral tumor evolution across cancer types’, Williams </a:t>
                </a:r>
                <a:r>
                  <a:rPr lang="en-US" sz="2400" i="1" dirty="0" smtClean="0"/>
                  <a:t>et al., </a:t>
                </a:r>
                <a:r>
                  <a:rPr lang="en-US" sz="2400" dirty="0" smtClean="0"/>
                  <a:t>Nature Genetics, 2016: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𝑟𝑡</m:t>
                          </m:r>
                        </m:sup>
                      </m:sSup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40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𝑀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  <m:nary>
                        <m:naryPr>
                          <m:ctrlPr>
                            <a:rPr lang="is-IS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d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</m:nary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𝑟𝑡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−1)</m:t>
                      </m:r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charset="0"/>
                                </a:rPr>
                                <m:t>𝑟𝑡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𝑓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charset="0"/>
                            </a:rPr>
                            <m:t>𝑓</m:t>
                          </m:r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−1)</m:t>
                      </m:r>
                    </m:oMath>
                  </m:oMathPara>
                </a14:m>
                <a:endParaRPr lang="en-US" sz="2400" u="sng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0" y="551667"/>
                <a:ext cx="10528300" cy="5350439"/>
              </a:xfrm>
              <a:prstGeom prst="rect">
                <a:avLst/>
              </a:prstGeom>
              <a:blipFill rotWithShape="0">
                <a:blip r:embed="rId3"/>
                <a:stretch>
                  <a:fillRect l="-868" t="-911" r="-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98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25500" y="276095"/>
            <a:ext cx="10528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Tumor evolution model: Full model</a:t>
            </a:r>
          </a:p>
          <a:p>
            <a:endParaRPr lang="en-US" sz="2400" u="sng" dirty="0"/>
          </a:p>
          <a:p>
            <a:endParaRPr lang="en-US" sz="2400" dirty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/>
          </a:p>
        </p:txBody>
      </p:sp>
      <p:sp>
        <p:nvSpPr>
          <p:cNvPr id="4" name="Freeform 3"/>
          <p:cNvSpPr/>
          <p:nvPr/>
        </p:nvSpPr>
        <p:spPr>
          <a:xfrm>
            <a:off x="1640911" y="1979112"/>
            <a:ext cx="7340252" cy="4146115"/>
          </a:xfrm>
          <a:custGeom>
            <a:avLst/>
            <a:gdLst>
              <a:gd name="connsiteX0" fmla="*/ 0 w 5486400"/>
              <a:gd name="connsiteY0" fmla="*/ 1152395 h 4146115"/>
              <a:gd name="connsiteX1" fmla="*/ 0 w 5486400"/>
              <a:gd name="connsiteY1" fmla="*/ 2242159 h 4146115"/>
              <a:gd name="connsiteX2" fmla="*/ 5473874 w 5486400"/>
              <a:gd name="connsiteY2" fmla="*/ 4146115 h 4146115"/>
              <a:gd name="connsiteX3" fmla="*/ 5486400 w 5486400"/>
              <a:gd name="connsiteY3" fmla="*/ 0 h 4146115"/>
              <a:gd name="connsiteX4" fmla="*/ 0 w 5486400"/>
              <a:gd name="connsiteY4" fmla="*/ 1152395 h 4146115"/>
              <a:gd name="connsiteX0" fmla="*/ 0 w 5497012"/>
              <a:gd name="connsiteY0" fmla="*/ 1628384 h 4146115"/>
              <a:gd name="connsiteX1" fmla="*/ 10612 w 5497012"/>
              <a:gd name="connsiteY1" fmla="*/ 2242159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392472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841326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  <a:gd name="connsiteX0" fmla="*/ 0 w 5497012"/>
              <a:gd name="connsiteY0" fmla="*/ 1841326 h 4146115"/>
              <a:gd name="connsiteX1" fmla="*/ 10612 w 5497012"/>
              <a:gd name="connsiteY1" fmla="*/ 2442576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012" h="4146115">
                <a:moveTo>
                  <a:pt x="0" y="1841326"/>
                </a:moveTo>
                <a:lnTo>
                  <a:pt x="10612" y="2442576"/>
                </a:lnTo>
                <a:lnTo>
                  <a:pt x="5484486" y="4146115"/>
                </a:lnTo>
                <a:cubicBezTo>
                  <a:pt x="5488661" y="2764077"/>
                  <a:pt x="5492837" y="1382038"/>
                  <a:pt x="5497012" y="0"/>
                </a:cubicBezTo>
                <a:lnTo>
                  <a:pt x="0" y="1841326"/>
                </a:lnTo>
                <a:close/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350703" y="1041747"/>
            <a:ext cx="3630460" cy="4146115"/>
          </a:xfrm>
          <a:custGeom>
            <a:avLst/>
            <a:gdLst>
              <a:gd name="connsiteX0" fmla="*/ 0 w 5486400"/>
              <a:gd name="connsiteY0" fmla="*/ 1152395 h 4146115"/>
              <a:gd name="connsiteX1" fmla="*/ 0 w 5486400"/>
              <a:gd name="connsiteY1" fmla="*/ 2242159 h 4146115"/>
              <a:gd name="connsiteX2" fmla="*/ 5473874 w 5486400"/>
              <a:gd name="connsiteY2" fmla="*/ 4146115 h 4146115"/>
              <a:gd name="connsiteX3" fmla="*/ 5486400 w 5486400"/>
              <a:gd name="connsiteY3" fmla="*/ 0 h 4146115"/>
              <a:gd name="connsiteX4" fmla="*/ 0 w 5486400"/>
              <a:gd name="connsiteY4" fmla="*/ 1152395 h 4146115"/>
              <a:gd name="connsiteX0" fmla="*/ 0 w 5497012"/>
              <a:gd name="connsiteY0" fmla="*/ 1628384 h 4146115"/>
              <a:gd name="connsiteX1" fmla="*/ 10612 w 5497012"/>
              <a:gd name="connsiteY1" fmla="*/ 2242159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392472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841326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  <a:gd name="connsiteX0" fmla="*/ 0 w 5497012"/>
              <a:gd name="connsiteY0" fmla="*/ 1841326 h 4146115"/>
              <a:gd name="connsiteX1" fmla="*/ 10612 w 5497012"/>
              <a:gd name="connsiteY1" fmla="*/ 2442576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012" h="4146115">
                <a:moveTo>
                  <a:pt x="0" y="1841326"/>
                </a:moveTo>
                <a:lnTo>
                  <a:pt x="10612" y="2442576"/>
                </a:lnTo>
                <a:lnTo>
                  <a:pt x="5484486" y="4146115"/>
                </a:lnTo>
                <a:cubicBezTo>
                  <a:pt x="5488661" y="2764077"/>
                  <a:pt x="5492837" y="1382038"/>
                  <a:pt x="5497012" y="0"/>
                </a:cubicBezTo>
                <a:lnTo>
                  <a:pt x="0" y="1841326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37969" y="6153383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7969" y="6153383"/>
                <a:ext cx="674318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637741" y="6153383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𝑇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7741" y="6153383"/>
                <a:ext cx="6743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650301" y="358086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08751" y="3897317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354275" y="319181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06566" y="285529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890086" y="3942566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997273" y="3122111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56707" y="2508957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7397361" y="3161239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086161" y="302032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574155" y="3573046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215768" y="6125227"/>
                <a:ext cx="10389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768" y="6125227"/>
                <a:ext cx="103891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164204" y="427936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160632" y="4041848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64449" y="5043505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674412" y="4654460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102319" y="4491140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160631" y="249078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788373" y="331562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363835" y="1859040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743177" y="2511958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086554" y="144534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809502" y="3850825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423020" y="222930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8615782" y="116898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266921" y="407516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26474" y="2325453"/>
            <a:ext cx="3913927" cy="3234225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927148">
            <a:off x="5720022" y="1041001"/>
            <a:ext cx="4292733" cy="3255372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18341408">
            <a:off x="6271470" y="3720123"/>
            <a:ext cx="1553774" cy="2480882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768151" y="2508957"/>
            <a:ext cx="760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X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95278" y="1095760"/>
            <a:ext cx="760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63069" y="5256589"/>
            <a:ext cx="760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B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9951176" y="910221"/>
            <a:ext cx="519694" cy="4107492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Brace 43"/>
          <p:cNvSpPr/>
          <p:nvPr/>
        </p:nvSpPr>
        <p:spPr>
          <a:xfrm>
            <a:off x="9943426" y="5191669"/>
            <a:ext cx="527443" cy="1063198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576931" y="2707147"/>
                <a:ext cx="34551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6931" y="2707147"/>
                <a:ext cx="345510" cy="461665"/>
              </a:xfrm>
              <a:prstGeom prst="rect">
                <a:avLst/>
              </a:prstGeom>
              <a:blipFill rotWithShape="0">
                <a:blip r:embed="rId5"/>
                <a:stretch>
                  <a:fillRect r="-1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0467062" y="5454857"/>
                <a:ext cx="10109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1−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𝜋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7062" y="5454857"/>
                <a:ext cx="1010955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0696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2558" y="338725"/>
            <a:ext cx="10528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Tumor evolution model</a:t>
            </a:r>
            <a:r>
              <a:rPr lang="en-US" sz="2400" u="sng" dirty="0"/>
              <a:t>: </a:t>
            </a:r>
            <a:r>
              <a:rPr lang="en-US" sz="2400" u="sng" dirty="0" smtClean="0"/>
              <a:t>Full model</a:t>
            </a:r>
          </a:p>
          <a:p>
            <a:endParaRPr lang="en-US" sz="2400" u="sng" dirty="0"/>
          </a:p>
          <a:p>
            <a:r>
              <a:rPr lang="en-US" sz="2400" dirty="0" smtClean="0"/>
              <a:t>Treating mutations in sets A, B and X separately: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400" y="2347304"/>
                <a:ext cx="5337308" cy="37961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: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d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den>
                      </m:f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400" i="1">
                          <a:latin typeface="Cambria Math" charset="0"/>
                        </a:rPr>
                        <m:t>𝑟</m:t>
                      </m:r>
                      <m:sSub>
                        <m:sSub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: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𝑘𝑟</m:t>
                      </m:r>
                      <m:nary>
                        <m:naryPr>
                          <m:ctrlPr>
                            <a:rPr lang="is-I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𝐴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d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e>
                      </m:nary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(</m:t>
                      </m:r>
                      <m:sSup>
                        <m:s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−1)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𝑓</m:t>
                      </m:r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𝐴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𝐴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: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𝑓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(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 charset="0"/>
                            </a:rPr>
                            <m:t>𝑓</m:t>
                          </m:r>
                        </m:den>
                      </m:f>
                      <m:r>
                        <a:rPr lang="en-US" sz="2400" i="1">
                          <a:latin typeface="Cambria Math" charset="0"/>
                        </a:rPr>
                        <m:t>−1)</m:t>
                      </m:r>
                    </m:oMath>
                  </m:oMathPara>
                </a14:m>
                <a:endParaRPr lang="en-US" sz="2400" u="sng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00" y="2347304"/>
                <a:ext cx="5337308" cy="37961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588610" y="2213998"/>
                <a:ext cx="5835128" cy="4534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: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𝑟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sup>
                          </m:sSup>
                          <m:r>
                            <a:rPr lang="en-US" sz="2400" b="0" i="1" smtClean="0">
                              <a:latin typeface="Cambria Math" charset="0"/>
                            </a:rPr>
                            <m:t>−1)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 charset="0"/>
                            </a:rPr>
                            <m:t>𝑟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d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d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den>
                      </m:f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𝑟</m:t>
                      </m:r>
                      <m:sSub>
                        <m:sSub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: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𝑟</m:t>
                      </m:r>
                      <m:nary>
                        <m:naryPr>
                          <m:ctrlPr>
                            <a:rPr lang="is-IS" sz="24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>
                              <a:latin typeface="Cambria Math" charset="0"/>
                            </a:rPr>
                            <m:t>d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e>
                      </m:nary>
                    </m:oMath>
                  </m:oMathPara>
                </a14:m>
                <a:endParaRPr lang="en-US" sz="2400" i="1" dirty="0" smtClean="0">
                  <a:latin typeface="Cambria Math" charset="0"/>
                </a:endParaRPr>
              </a:p>
              <a:p>
                <a:endParaRPr lang="en-US" sz="2400" i="1" dirty="0" smtClean="0">
                  <a:latin typeface="Cambria Math" charset="0"/>
                </a:endParaRPr>
              </a:p>
              <a:p>
                <a:endParaRPr lang="en-US" sz="2400" i="1" dirty="0">
                  <a:latin typeface="Cambria Math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𝑓</m:t>
                      </m:r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𝑟𝑡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𝐵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: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𝑓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(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400" i="1">
                              <a:latin typeface="Cambria Math" charset="0"/>
                            </a:rPr>
                            <m:t>𝑓</m:t>
                          </m:r>
                        </m:den>
                      </m:f>
                      <m:r>
                        <a:rPr lang="en-US" sz="2400" i="1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 charset="0"/>
                            </a:rPr>
                            <m:t>𝑟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+1)</m:t>
                      </m:r>
                    </m:oMath>
                  </m:oMathPara>
                </a14:m>
                <a:endParaRPr lang="en-US" sz="2400" u="sng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610" y="2213998"/>
                <a:ext cx="5835128" cy="453476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675698" y="1666179"/>
            <a:ext cx="106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A: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948377" y="1666178"/>
            <a:ext cx="1064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B: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679067" y="4127180"/>
                <a:ext cx="4321480" cy="763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(</m:t>
                      </m:r>
                      <m:sSup>
                        <m:s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charset="0"/>
                                </a:rPr>
                                <m:t>𝑟𝑡</m:t>
                              </m:r>
                            </m:sup>
                          </m:sSup>
                          <m:r>
                            <a:rPr lang="en-US" sz="2400" i="1">
                              <a:latin typeface="Cambria Math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 charset="0"/>
                            </a:rPr>
                            <m:t>𝑟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+1)</m:t>
                      </m:r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9067" y="4127180"/>
                <a:ext cx="4321480" cy="76367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397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2558" y="338725"/>
            <a:ext cx="10528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Tumor evolution model</a:t>
            </a:r>
            <a:r>
              <a:rPr lang="en-US" sz="2400" u="sng" dirty="0"/>
              <a:t>: </a:t>
            </a:r>
            <a:r>
              <a:rPr lang="en-US" sz="2400" u="sng" dirty="0" smtClean="0"/>
              <a:t>Full model</a:t>
            </a:r>
          </a:p>
          <a:p>
            <a:endParaRPr lang="en-US" sz="2400" u="sng" dirty="0"/>
          </a:p>
          <a:p>
            <a:r>
              <a:rPr lang="en-US" sz="2400" dirty="0" smtClean="0"/>
              <a:t>For X: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13</a:t>
            </a:fld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254685" y="1979112"/>
            <a:ext cx="7340252" cy="4146115"/>
          </a:xfrm>
          <a:custGeom>
            <a:avLst/>
            <a:gdLst>
              <a:gd name="connsiteX0" fmla="*/ 0 w 5486400"/>
              <a:gd name="connsiteY0" fmla="*/ 1152395 h 4146115"/>
              <a:gd name="connsiteX1" fmla="*/ 0 w 5486400"/>
              <a:gd name="connsiteY1" fmla="*/ 2242159 h 4146115"/>
              <a:gd name="connsiteX2" fmla="*/ 5473874 w 5486400"/>
              <a:gd name="connsiteY2" fmla="*/ 4146115 h 4146115"/>
              <a:gd name="connsiteX3" fmla="*/ 5486400 w 5486400"/>
              <a:gd name="connsiteY3" fmla="*/ 0 h 4146115"/>
              <a:gd name="connsiteX4" fmla="*/ 0 w 5486400"/>
              <a:gd name="connsiteY4" fmla="*/ 1152395 h 4146115"/>
              <a:gd name="connsiteX0" fmla="*/ 0 w 5497012"/>
              <a:gd name="connsiteY0" fmla="*/ 1628384 h 4146115"/>
              <a:gd name="connsiteX1" fmla="*/ 10612 w 5497012"/>
              <a:gd name="connsiteY1" fmla="*/ 2242159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392472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841326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  <a:gd name="connsiteX0" fmla="*/ 0 w 5497012"/>
              <a:gd name="connsiteY0" fmla="*/ 1841326 h 4146115"/>
              <a:gd name="connsiteX1" fmla="*/ 10612 w 5497012"/>
              <a:gd name="connsiteY1" fmla="*/ 2442576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012" h="4146115">
                <a:moveTo>
                  <a:pt x="0" y="1841326"/>
                </a:moveTo>
                <a:lnTo>
                  <a:pt x="10612" y="2442576"/>
                </a:lnTo>
                <a:lnTo>
                  <a:pt x="5484486" y="4146115"/>
                </a:lnTo>
                <a:cubicBezTo>
                  <a:pt x="5488661" y="2764077"/>
                  <a:pt x="5492837" y="1382038"/>
                  <a:pt x="5497012" y="0"/>
                </a:cubicBezTo>
                <a:lnTo>
                  <a:pt x="0" y="1841326"/>
                </a:lnTo>
                <a:close/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964477" y="1041747"/>
            <a:ext cx="3630460" cy="4146115"/>
          </a:xfrm>
          <a:custGeom>
            <a:avLst/>
            <a:gdLst>
              <a:gd name="connsiteX0" fmla="*/ 0 w 5486400"/>
              <a:gd name="connsiteY0" fmla="*/ 1152395 h 4146115"/>
              <a:gd name="connsiteX1" fmla="*/ 0 w 5486400"/>
              <a:gd name="connsiteY1" fmla="*/ 2242159 h 4146115"/>
              <a:gd name="connsiteX2" fmla="*/ 5473874 w 5486400"/>
              <a:gd name="connsiteY2" fmla="*/ 4146115 h 4146115"/>
              <a:gd name="connsiteX3" fmla="*/ 5486400 w 5486400"/>
              <a:gd name="connsiteY3" fmla="*/ 0 h 4146115"/>
              <a:gd name="connsiteX4" fmla="*/ 0 w 5486400"/>
              <a:gd name="connsiteY4" fmla="*/ 1152395 h 4146115"/>
              <a:gd name="connsiteX0" fmla="*/ 0 w 5497012"/>
              <a:gd name="connsiteY0" fmla="*/ 1628384 h 4146115"/>
              <a:gd name="connsiteX1" fmla="*/ 10612 w 5497012"/>
              <a:gd name="connsiteY1" fmla="*/ 2242159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392472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841326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  <a:gd name="connsiteX0" fmla="*/ 0 w 5497012"/>
              <a:gd name="connsiteY0" fmla="*/ 1841326 h 4146115"/>
              <a:gd name="connsiteX1" fmla="*/ 10612 w 5497012"/>
              <a:gd name="connsiteY1" fmla="*/ 2442576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012" h="4146115">
                <a:moveTo>
                  <a:pt x="0" y="1841326"/>
                </a:moveTo>
                <a:lnTo>
                  <a:pt x="10612" y="2442576"/>
                </a:lnTo>
                <a:lnTo>
                  <a:pt x="5484486" y="4146115"/>
                </a:lnTo>
                <a:cubicBezTo>
                  <a:pt x="5488661" y="2764077"/>
                  <a:pt x="5492837" y="1382038"/>
                  <a:pt x="5497012" y="0"/>
                </a:cubicBezTo>
                <a:lnTo>
                  <a:pt x="0" y="1841326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270366" y="3634724"/>
            <a:ext cx="274320" cy="27432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42992" y="2718148"/>
            <a:ext cx="6187857" cy="1415441"/>
          </a:xfrm>
          <a:custGeom>
            <a:avLst/>
            <a:gdLst>
              <a:gd name="connsiteX0" fmla="*/ 0 w 5837129"/>
              <a:gd name="connsiteY0" fmla="*/ 1415441 h 1415441"/>
              <a:gd name="connsiteX1" fmla="*/ 739035 w 5837129"/>
              <a:gd name="connsiteY1" fmla="*/ 1064712 h 1415441"/>
              <a:gd name="connsiteX2" fmla="*/ 1791222 w 5837129"/>
              <a:gd name="connsiteY2" fmla="*/ 1390389 h 1415441"/>
              <a:gd name="connsiteX3" fmla="*/ 2505205 w 5837129"/>
              <a:gd name="connsiteY3" fmla="*/ 951978 h 1415441"/>
              <a:gd name="connsiteX4" fmla="*/ 3306871 w 5837129"/>
              <a:gd name="connsiteY4" fmla="*/ 325677 h 1415441"/>
              <a:gd name="connsiteX5" fmla="*/ 4108537 w 5837129"/>
              <a:gd name="connsiteY5" fmla="*/ 626301 h 1415441"/>
              <a:gd name="connsiteX6" fmla="*/ 4872624 w 5837129"/>
              <a:gd name="connsiteY6" fmla="*/ 0 h 1415441"/>
              <a:gd name="connsiteX7" fmla="*/ 5398718 w 5837129"/>
              <a:gd name="connsiteY7" fmla="*/ 438411 h 1415441"/>
              <a:gd name="connsiteX8" fmla="*/ 5837129 w 5837129"/>
              <a:gd name="connsiteY8" fmla="*/ 1014608 h 1415441"/>
              <a:gd name="connsiteX0" fmla="*/ 0 w 5837129"/>
              <a:gd name="connsiteY0" fmla="*/ 1415441 h 1415441"/>
              <a:gd name="connsiteX1" fmla="*/ 739035 w 5837129"/>
              <a:gd name="connsiteY1" fmla="*/ 1064712 h 1415441"/>
              <a:gd name="connsiteX2" fmla="*/ 1791222 w 5837129"/>
              <a:gd name="connsiteY2" fmla="*/ 1390389 h 1415441"/>
              <a:gd name="connsiteX3" fmla="*/ 2467627 w 5837129"/>
              <a:gd name="connsiteY3" fmla="*/ 676405 h 1415441"/>
              <a:gd name="connsiteX4" fmla="*/ 3306871 w 5837129"/>
              <a:gd name="connsiteY4" fmla="*/ 325677 h 1415441"/>
              <a:gd name="connsiteX5" fmla="*/ 4108537 w 5837129"/>
              <a:gd name="connsiteY5" fmla="*/ 626301 h 1415441"/>
              <a:gd name="connsiteX6" fmla="*/ 4872624 w 5837129"/>
              <a:gd name="connsiteY6" fmla="*/ 0 h 1415441"/>
              <a:gd name="connsiteX7" fmla="*/ 5398718 w 5837129"/>
              <a:gd name="connsiteY7" fmla="*/ 438411 h 1415441"/>
              <a:gd name="connsiteX8" fmla="*/ 5837129 w 5837129"/>
              <a:gd name="connsiteY8" fmla="*/ 1014608 h 1415441"/>
              <a:gd name="connsiteX0" fmla="*/ 0 w 5837129"/>
              <a:gd name="connsiteY0" fmla="*/ 1415441 h 1415441"/>
              <a:gd name="connsiteX1" fmla="*/ 739035 w 5837129"/>
              <a:gd name="connsiteY1" fmla="*/ 1064712 h 1415441"/>
              <a:gd name="connsiteX2" fmla="*/ 1791222 w 5837129"/>
              <a:gd name="connsiteY2" fmla="*/ 1390389 h 1415441"/>
              <a:gd name="connsiteX3" fmla="*/ 2467627 w 5837129"/>
              <a:gd name="connsiteY3" fmla="*/ 676405 h 1415441"/>
              <a:gd name="connsiteX4" fmla="*/ 3306871 w 5837129"/>
              <a:gd name="connsiteY4" fmla="*/ 325677 h 1415441"/>
              <a:gd name="connsiteX5" fmla="*/ 4108537 w 5837129"/>
              <a:gd name="connsiteY5" fmla="*/ 626301 h 1415441"/>
              <a:gd name="connsiteX6" fmla="*/ 4872624 w 5837129"/>
              <a:gd name="connsiteY6" fmla="*/ 0 h 1415441"/>
              <a:gd name="connsiteX7" fmla="*/ 5523978 w 5837129"/>
              <a:gd name="connsiteY7" fmla="*/ 363255 h 1415441"/>
              <a:gd name="connsiteX8" fmla="*/ 5837129 w 5837129"/>
              <a:gd name="connsiteY8" fmla="*/ 1014608 h 1415441"/>
              <a:gd name="connsiteX0" fmla="*/ 0 w 6200383"/>
              <a:gd name="connsiteY0" fmla="*/ 1415441 h 1415441"/>
              <a:gd name="connsiteX1" fmla="*/ 739035 w 6200383"/>
              <a:gd name="connsiteY1" fmla="*/ 1064712 h 1415441"/>
              <a:gd name="connsiteX2" fmla="*/ 1791222 w 6200383"/>
              <a:gd name="connsiteY2" fmla="*/ 1390389 h 1415441"/>
              <a:gd name="connsiteX3" fmla="*/ 2467627 w 6200383"/>
              <a:gd name="connsiteY3" fmla="*/ 676405 h 1415441"/>
              <a:gd name="connsiteX4" fmla="*/ 3306871 w 6200383"/>
              <a:gd name="connsiteY4" fmla="*/ 325677 h 1415441"/>
              <a:gd name="connsiteX5" fmla="*/ 4108537 w 6200383"/>
              <a:gd name="connsiteY5" fmla="*/ 626301 h 1415441"/>
              <a:gd name="connsiteX6" fmla="*/ 4872624 w 6200383"/>
              <a:gd name="connsiteY6" fmla="*/ 0 h 1415441"/>
              <a:gd name="connsiteX7" fmla="*/ 5523978 w 6200383"/>
              <a:gd name="connsiteY7" fmla="*/ 363255 h 1415441"/>
              <a:gd name="connsiteX8" fmla="*/ 6200383 w 6200383"/>
              <a:gd name="connsiteY8" fmla="*/ 613775 h 1415441"/>
              <a:gd name="connsiteX0" fmla="*/ 0 w 6200383"/>
              <a:gd name="connsiteY0" fmla="*/ 1415441 h 1415441"/>
              <a:gd name="connsiteX1" fmla="*/ 739035 w 6200383"/>
              <a:gd name="connsiteY1" fmla="*/ 1064712 h 1415441"/>
              <a:gd name="connsiteX2" fmla="*/ 1791222 w 6200383"/>
              <a:gd name="connsiteY2" fmla="*/ 1390389 h 1415441"/>
              <a:gd name="connsiteX3" fmla="*/ 2467627 w 6200383"/>
              <a:gd name="connsiteY3" fmla="*/ 676405 h 1415441"/>
              <a:gd name="connsiteX4" fmla="*/ 3306871 w 6200383"/>
              <a:gd name="connsiteY4" fmla="*/ 325677 h 1415441"/>
              <a:gd name="connsiteX5" fmla="*/ 4108537 w 6200383"/>
              <a:gd name="connsiteY5" fmla="*/ 626301 h 1415441"/>
              <a:gd name="connsiteX6" fmla="*/ 4872624 w 6200383"/>
              <a:gd name="connsiteY6" fmla="*/ 0 h 1415441"/>
              <a:gd name="connsiteX7" fmla="*/ 5411244 w 6200383"/>
              <a:gd name="connsiteY7" fmla="*/ 789140 h 1415441"/>
              <a:gd name="connsiteX8" fmla="*/ 6200383 w 6200383"/>
              <a:gd name="connsiteY8" fmla="*/ 613775 h 1415441"/>
              <a:gd name="connsiteX0" fmla="*/ 0 w 6200383"/>
              <a:gd name="connsiteY0" fmla="*/ 1415441 h 1415441"/>
              <a:gd name="connsiteX1" fmla="*/ 739035 w 6200383"/>
              <a:gd name="connsiteY1" fmla="*/ 1064712 h 1415441"/>
              <a:gd name="connsiteX2" fmla="*/ 1791222 w 6200383"/>
              <a:gd name="connsiteY2" fmla="*/ 1390389 h 1415441"/>
              <a:gd name="connsiteX3" fmla="*/ 2467627 w 6200383"/>
              <a:gd name="connsiteY3" fmla="*/ 676405 h 1415441"/>
              <a:gd name="connsiteX4" fmla="*/ 3306871 w 6200383"/>
              <a:gd name="connsiteY4" fmla="*/ 325677 h 1415441"/>
              <a:gd name="connsiteX5" fmla="*/ 4108537 w 6200383"/>
              <a:gd name="connsiteY5" fmla="*/ 626301 h 1415441"/>
              <a:gd name="connsiteX6" fmla="*/ 4872624 w 6200383"/>
              <a:gd name="connsiteY6" fmla="*/ 0 h 1415441"/>
              <a:gd name="connsiteX7" fmla="*/ 5511452 w 6200383"/>
              <a:gd name="connsiteY7" fmla="*/ 663879 h 1415441"/>
              <a:gd name="connsiteX8" fmla="*/ 6200383 w 6200383"/>
              <a:gd name="connsiteY8" fmla="*/ 613775 h 1415441"/>
              <a:gd name="connsiteX0" fmla="*/ 0 w 6187857"/>
              <a:gd name="connsiteY0" fmla="*/ 1415441 h 1415441"/>
              <a:gd name="connsiteX1" fmla="*/ 739035 w 6187857"/>
              <a:gd name="connsiteY1" fmla="*/ 1064712 h 1415441"/>
              <a:gd name="connsiteX2" fmla="*/ 1791222 w 6187857"/>
              <a:gd name="connsiteY2" fmla="*/ 1390389 h 1415441"/>
              <a:gd name="connsiteX3" fmla="*/ 2467627 w 6187857"/>
              <a:gd name="connsiteY3" fmla="*/ 676405 h 1415441"/>
              <a:gd name="connsiteX4" fmla="*/ 3306871 w 6187857"/>
              <a:gd name="connsiteY4" fmla="*/ 325677 h 1415441"/>
              <a:gd name="connsiteX5" fmla="*/ 4108537 w 6187857"/>
              <a:gd name="connsiteY5" fmla="*/ 626301 h 1415441"/>
              <a:gd name="connsiteX6" fmla="*/ 4872624 w 6187857"/>
              <a:gd name="connsiteY6" fmla="*/ 0 h 1415441"/>
              <a:gd name="connsiteX7" fmla="*/ 5511452 w 6187857"/>
              <a:gd name="connsiteY7" fmla="*/ 663879 h 1415441"/>
              <a:gd name="connsiteX8" fmla="*/ 6187857 w 6187857"/>
              <a:gd name="connsiteY8" fmla="*/ 501041 h 1415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87857" h="1415441">
                <a:moveTo>
                  <a:pt x="0" y="1415441"/>
                </a:moveTo>
                <a:lnTo>
                  <a:pt x="739035" y="1064712"/>
                </a:lnTo>
                <a:lnTo>
                  <a:pt x="1791222" y="1390389"/>
                </a:lnTo>
                <a:lnTo>
                  <a:pt x="2467627" y="676405"/>
                </a:lnTo>
                <a:lnTo>
                  <a:pt x="3306871" y="325677"/>
                </a:lnTo>
                <a:lnTo>
                  <a:pt x="4108537" y="626301"/>
                </a:lnTo>
                <a:lnTo>
                  <a:pt x="4872624" y="0"/>
                </a:lnTo>
                <a:lnTo>
                  <a:pt x="5511452" y="663879"/>
                </a:lnTo>
                <a:lnTo>
                  <a:pt x="6187857" y="501041"/>
                </a:lnTo>
              </a:path>
            </a:pathLst>
          </a:cu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851743" y="6153383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743" y="6153383"/>
                <a:ext cx="674318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251515" y="6153383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𝑇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515" y="6153383"/>
                <a:ext cx="67431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3264075" y="358086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322525" y="3897317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968049" y="319181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820340" y="285529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503860" y="3942566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611047" y="3122111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370481" y="2508957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011135" y="3161239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8699935" y="302032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29542" y="6125227"/>
                <a:ext cx="10389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542" y="6125227"/>
                <a:ext cx="1038918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Oval 26"/>
          <p:cNvSpPr/>
          <p:nvPr/>
        </p:nvSpPr>
        <p:spPr>
          <a:xfrm>
            <a:off x="3270366" y="3968482"/>
            <a:ext cx="274320" cy="27432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276010" y="4328993"/>
            <a:ext cx="274320" cy="27432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838588" y="2958124"/>
            <a:ext cx="274320" cy="27432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844233" y="3697548"/>
            <a:ext cx="274320" cy="27432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844232" y="4058789"/>
            <a:ext cx="274320" cy="27432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855520" y="4453902"/>
            <a:ext cx="274320" cy="27432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866809" y="4826436"/>
            <a:ext cx="274320" cy="274320"/>
          </a:xfrm>
          <a:prstGeom prst="ellipse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77802" y="1086772"/>
                <a:ext cx="5253575" cy="11240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dirty="0" smtClean="0"/>
                  <a:t>Probability a mutation at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𝑡</m:t>
                    </m:r>
                  </m:oMath>
                </a14:m>
                <a:r>
                  <a:rPr lang="en-US" sz="2200" dirty="0" smtClean="0"/>
                  <a:t> is a hitch-hiker: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200" b="0" i="1" smtClean="0">
                              <a:latin typeface="Cambria Math" charset="0"/>
                            </a:rPr>
                            <m:t>𝑝</m:t>
                          </m:r>
                        </m:e>
                        <m:sub>
                          <m:r>
                            <a:rPr lang="en-US" sz="2200" b="0" i="1" smtClean="0">
                              <a:latin typeface="Cambria Math" charset="0"/>
                            </a:rPr>
                            <m:t>h</m:t>
                          </m:r>
                        </m:sub>
                      </m:sSub>
                      <m:r>
                        <a:rPr lang="en-US" sz="2200" b="0" i="1" smtClean="0">
                          <a:latin typeface="Cambria Math" charset="0"/>
                        </a:rPr>
                        <m:t>= </m:t>
                      </m:r>
                      <m:f>
                        <m:fPr>
                          <m:ctrlPr>
                            <a:rPr lang="mr-IN" sz="22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2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200" b="0" i="1" smtClean="0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200" b="0" i="1" smtClean="0"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sz="2200" b="0" i="1" smtClean="0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200" b="0" i="1" smtClean="0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802" y="1086772"/>
                <a:ext cx="5253575" cy="1124090"/>
              </a:xfrm>
              <a:prstGeom prst="rect">
                <a:avLst/>
              </a:prstGeom>
              <a:blipFill rotWithShape="0">
                <a:blip r:embed="rId6"/>
                <a:stretch>
                  <a:fillRect l="-1508" t="-32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091906" y="6090235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𝑡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906" y="6090235"/>
                <a:ext cx="674318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753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2558" y="338725"/>
            <a:ext cx="10528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Tumor evolution model</a:t>
            </a:r>
            <a:r>
              <a:rPr lang="en-US" sz="2400" u="sng" dirty="0"/>
              <a:t>: </a:t>
            </a:r>
            <a:r>
              <a:rPr lang="en-US" sz="2400" u="sng" dirty="0" smtClean="0"/>
              <a:t>Full model</a:t>
            </a:r>
          </a:p>
          <a:p>
            <a:endParaRPr lang="en-US" sz="2400" u="sng" dirty="0"/>
          </a:p>
          <a:p>
            <a:r>
              <a:rPr lang="en-US" sz="2400" dirty="0" smtClean="0"/>
              <a:t>For X: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677801" y="1086772"/>
                <a:ext cx="824513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Expected frequency for a mutation in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𝑋</m:t>
                    </m:r>
                  </m:oMath>
                </a14:m>
                <a:r>
                  <a:rPr lang="en-US" sz="2400" dirty="0" smtClean="0"/>
                  <a:t> at time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𝑡</m:t>
                    </m:r>
                  </m:oMath>
                </a14:m>
                <a:r>
                  <a:rPr lang="en-US" sz="2400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𝑝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h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𝜋</m:t>
                              </m:r>
                            </m:e>
                          </m:d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𝐵</m:t>
                              </m:r>
                            </m:sub>
                          </m:sSub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h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7801" y="1086772"/>
                <a:ext cx="8245131" cy="830997"/>
              </a:xfrm>
              <a:prstGeom prst="rect">
                <a:avLst/>
              </a:prstGeom>
              <a:blipFill rotWithShape="0">
                <a:blip r:embed="rId3"/>
                <a:stretch>
                  <a:fillRect l="-1109" t="-5839" b="-8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454053" y="2006817"/>
                <a:ext cx="8245131" cy="8485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⋅1+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1−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𝜋</m:t>
                              </m:r>
                            </m:e>
                          </m:d>
                          <m:f>
                            <m:fPr>
                              <m:ctrlPr>
                                <a:rPr lang="mr-IN" sz="2400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𝑋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: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𝑡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mr-IN" sz="2400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𝑋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: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𝑡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053" y="2006817"/>
                <a:ext cx="8245131" cy="84856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54053" y="2916074"/>
                <a:ext cx="7728525" cy="1246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𝜋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+(1−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𝜋</m:t>
                      </m:r>
                      <m:r>
                        <a:rPr lang="en-US" sz="2400" b="0" i="1" smtClean="0">
                          <a:latin typeface="Cambria Math" charset="0"/>
                        </a:rPr>
                        <m:t>)(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Sup>
                            <m:sSub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Sup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r>
                        <a:rPr lang="mr-IN" sz="240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(1−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)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b="0" dirty="0" smtClean="0"/>
              </a:p>
              <a:p>
                <a:endParaRPr lang="en-US" sz="2400" b="0" dirty="0" smtClean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053" y="2916074"/>
                <a:ext cx="7728525" cy="12463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454052" y="3803053"/>
                <a:ext cx="3822569" cy="880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𝑋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: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𝑟𝑡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b="0" dirty="0" smtClean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052" y="3803053"/>
                <a:ext cx="3822569" cy="88043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31707" y="5308997"/>
                <a:ext cx="535093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: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(</m:t>
                      </m:r>
                      <m:sSup>
                        <m:sSup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 charset="0"/>
                            </a:rPr>
                            <m:t>𝑟𝑡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−1)</m:t>
                      </m:r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707" y="5308997"/>
                <a:ext cx="5350934" cy="73866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1921694" y="4740667"/>
            <a:ext cx="3463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Mutation frequencies: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348088" y="5813606"/>
                <a:ext cx="3307645" cy="850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: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𝑓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i="1">
                          <a:latin typeface="Cambria Math" charset="0"/>
                        </a:rPr>
                        <m:t>𝜇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charset="0"/>
                            </a:rPr>
                            <m:t>𝑓</m:t>
                          </m:r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−1)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8088" y="5813606"/>
                <a:ext cx="3307645" cy="85093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308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12558" y="152384"/>
            <a:ext cx="45690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construct the VAF distribution:</a:t>
            </a:r>
            <a:endParaRPr lang="en-US" sz="2400" u="sng" dirty="0"/>
          </a:p>
        </p:txBody>
      </p:sp>
      <p:grpSp>
        <p:nvGrpSpPr>
          <p:cNvPr id="20" name="Group 19"/>
          <p:cNvGrpSpPr/>
          <p:nvPr/>
        </p:nvGrpSpPr>
        <p:grpSpPr>
          <a:xfrm>
            <a:off x="1772356" y="924803"/>
            <a:ext cx="9832622" cy="609601"/>
            <a:chOff x="745067" y="2077155"/>
            <a:chExt cx="11853320" cy="508000"/>
          </a:xfrm>
        </p:grpSpPr>
        <p:sp>
          <p:nvSpPr>
            <p:cNvPr id="10" name="Rectangle 9"/>
            <p:cNvSpPr/>
            <p:nvPr/>
          </p:nvSpPr>
          <p:spPr>
            <a:xfrm>
              <a:off x="745067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930399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15731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301063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86395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71727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857059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042391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0227723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413055" y="2077155"/>
              <a:ext cx="1185332" cy="508000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38207" y="844882"/>
            <a:ext cx="14769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smtClean="0"/>
              <a:t>Frequency </a:t>
            </a:r>
            <a:r>
              <a:rPr lang="en-US" sz="2200" dirty="0" smtClean="0"/>
              <a:t>bins:</a:t>
            </a:r>
            <a:endParaRPr lang="en-US" sz="2200" dirty="0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2428875" y="2367842"/>
            <a:ext cx="9176103" cy="31415"/>
          </a:xfrm>
          <a:prstGeom prst="line">
            <a:avLst/>
          </a:prstGeom>
          <a:ln w="25400"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057400" y="3850740"/>
            <a:ext cx="206587" cy="0"/>
          </a:xfrm>
          <a:prstGeom prst="line">
            <a:avLst/>
          </a:prstGeom>
          <a:ln w="25400"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057400" y="3119941"/>
            <a:ext cx="2886076" cy="1414"/>
          </a:xfrm>
          <a:prstGeom prst="line">
            <a:avLst/>
          </a:prstGeom>
          <a:ln w="25400"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14410" y="2137008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𝑋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410" y="2137008"/>
                <a:ext cx="674318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2558" y="2890525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58" y="2890525"/>
                <a:ext cx="674318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627846" y="3619908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46" y="3619908"/>
                <a:ext cx="67431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 flipH="1">
            <a:off x="2053635" y="3119941"/>
            <a:ext cx="3765" cy="103261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612558" y="4152553"/>
                <a:ext cx="2882153" cy="1125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40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𝑡𝑜𝑡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558" y="4152553"/>
                <a:ext cx="2882153" cy="11256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2315567" y="3849326"/>
            <a:ext cx="1179144" cy="6443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2650908" y="4124637"/>
                <a:ext cx="2882153" cy="1063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40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1−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𝜋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𝑟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sup>
                          </m:sSup>
                          <m:r>
                            <a:rPr lang="en-US" sz="2400" b="0" i="1" smtClean="0">
                              <a:latin typeface="Cambria Math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0908" y="4124637"/>
                <a:ext cx="2882153" cy="106324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/>
          <p:nvPr/>
        </p:nvCxnSpPr>
        <p:spPr>
          <a:xfrm>
            <a:off x="4943476" y="3130283"/>
            <a:ext cx="1065836" cy="6760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791227" y="3663874"/>
                <a:ext cx="81161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𝜋</m:t>
                      </m:r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27" y="3663874"/>
                <a:ext cx="811618" cy="73866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Connector 47"/>
          <p:cNvCxnSpPr/>
          <p:nvPr/>
        </p:nvCxnSpPr>
        <p:spPr>
          <a:xfrm>
            <a:off x="2428875" y="2416057"/>
            <a:ext cx="4486275" cy="60878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009312" y="2676484"/>
                <a:ext cx="2882153" cy="1063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mr-IN" sz="240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𝑟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312" y="2676484"/>
                <a:ext cx="2882153" cy="106324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Connector 53"/>
          <p:cNvCxnSpPr/>
          <p:nvPr/>
        </p:nvCxnSpPr>
        <p:spPr>
          <a:xfrm flipH="1">
            <a:off x="11604978" y="2367840"/>
            <a:ext cx="1" cy="65700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1413484" y="3208104"/>
            <a:ext cx="405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1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/>
              <p:cNvSpPr txBox="1"/>
              <p:nvPr/>
            </p:nvSpPr>
            <p:spPr>
              <a:xfrm>
                <a:off x="165879" y="5125598"/>
                <a:ext cx="1198096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charset="0"/>
                  <a:buChar char="•"/>
                </a:pPr>
                <a:r>
                  <a:rPr lang="en-US" sz="2400" dirty="0" smtClean="0"/>
                  <a:t>Likelihood </a:t>
                </a:r>
                <a:r>
                  <a:rPr lang="en-US" sz="2400" dirty="0" smtClean="0"/>
                  <a:t>of data given parameters = </a:t>
                </a:r>
                <a:r>
                  <a:rPr lang="en-US" sz="2400" b="1" dirty="0" smtClean="0"/>
                  <a:t>Multinomial likelihood </a:t>
                </a:r>
                <a:r>
                  <a:rPr lang="en-US" sz="2400" dirty="0" smtClean="0"/>
                  <a:t>of observed VAF </a:t>
                </a:r>
                <a:r>
                  <a:rPr lang="en-US" sz="2400" dirty="0" smtClean="0"/>
                  <a:t>distribution</a:t>
                </a:r>
              </a:p>
              <a:p>
                <a:pPr marL="342900" indent="-342900">
                  <a:buFont typeface="Arial" charset="0"/>
                  <a:buChar char="•"/>
                </a:pPr>
                <a:r>
                  <a:rPr lang="en-US" sz="2400" dirty="0" smtClean="0"/>
                  <a:t>Significance </a:t>
                </a:r>
                <a:r>
                  <a:rPr lang="en-US" sz="2400" dirty="0" smtClean="0"/>
                  <a:t>can be calculated using likelihood ratio test, 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𝜒</m:t>
                        </m:r>
                      </m:e>
                      <m:sup>
                        <m:r>
                          <a:rPr lang="en-US" sz="2400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 smtClean="0"/>
                  <a:t>-</a:t>
                </a:r>
                <a:r>
                  <a:rPr lang="en-US" sz="2400" dirty="0" smtClean="0"/>
                  <a:t>test</a:t>
                </a:r>
              </a:p>
              <a:p>
                <a:pPr marL="342900" indent="-342900">
                  <a:buFont typeface="Arial" charset="0"/>
                  <a:buChar char="•"/>
                </a:pPr>
                <a:r>
                  <a:rPr lang="en-US" sz="2400" dirty="0" smtClean="0"/>
                  <a:t>Uncertainty in observed VAFs can be incorporated by treating them as hidden, and adding binomial sampling to the likelihood to incorporate the </a:t>
                </a:r>
                <a:r>
                  <a:rPr lang="en-US" sz="2400" b="1" dirty="0" smtClean="0"/>
                  <a:t>read depth</a:t>
                </a:r>
                <a:endParaRPr lang="en-US" sz="2400" b="1" dirty="0"/>
              </a:p>
            </p:txBody>
          </p:sp>
        </mc:Choice>
        <mc:Fallback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79" y="5125598"/>
                <a:ext cx="11980961" cy="1569660"/>
              </a:xfrm>
              <a:prstGeom prst="rect">
                <a:avLst/>
              </a:prstGeom>
              <a:blipFill rotWithShape="0">
                <a:blip r:embed="rId9"/>
                <a:stretch>
                  <a:fillRect l="-661" t="-3113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790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2570" y="380984"/>
            <a:ext cx="3659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Example VAF distribution:</a:t>
            </a:r>
            <a:endParaRPr lang="en-US" sz="2400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987" y="1108075"/>
            <a:ext cx="6818313" cy="51137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6249" y="5894685"/>
            <a:ext cx="102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VAF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623093" y="3219797"/>
            <a:ext cx="1576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Frequency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00976" y="2000251"/>
                <a:ext cx="3367087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=0.04</m:t>
                      </m:r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0.1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80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𝑇</m:t>
                      </m:r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100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976" y="2000251"/>
                <a:ext cx="3367087" cy="193899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231833" y="1323331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Parameters: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5730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843" y="1108076"/>
            <a:ext cx="6818312" cy="511373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2570" y="380984"/>
            <a:ext cx="3659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Example VAF distribution:</a:t>
            </a:r>
            <a:endParaRPr lang="en-US" sz="24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286249" y="5894685"/>
            <a:ext cx="102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VAF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623093" y="3219797"/>
            <a:ext cx="1576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Frequency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800976" y="2000251"/>
                <a:ext cx="3367087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=0.04</m:t>
                      </m:r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=1</m:t>
                      </m:r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𝜇</m:t>
                      </m:r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0.1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80</m:t>
                      </m:r>
                    </m:oMath>
                  </m:oMathPara>
                </a14:m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𝑇</m:t>
                      </m:r>
                      <m:r>
                        <a:rPr lang="en-US" sz="2400" i="1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100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976" y="2000251"/>
                <a:ext cx="3367087" cy="193899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231833" y="1323331"/>
            <a:ext cx="2076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Parameters: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6267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825500" y="276095"/>
            <a:ext cx="10528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Tumor evolution model: Full model</a:t>
            </a:r>
          </a:p>
          <a:p>
            <a:endParaRPr lang="en-US" sz="2400" u="sng" dirty="0"/>
          </a:p>
          <a:p>
            <a:endParaRPr lang="en-US" sz="2400" dirty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/>
          </a:p>
        </p:txBody>
      </p:sp>
      <p:sp>
        <p:nvSpPr>
          <p:cNvPr id="4" name="Freeform 3"/>
          <p:cNvSpPr/>
          <p:nvPr/>
        </p:nvSpPr>
        <p:spPr>
          <a:xfrm>
            <a:off x="2254685" y="1979112"/>
            <a:ext cx="7340252" cy="4146115"/>
          </a:xfrm>
          <a:custGeom>
            <a:avLst/>
            <a:gdLst>
              <a:gd name="connsiteX0" fmla="*/ 0 w 5486400"/>
              <a:gd name="connsiteY0" fmla="*/ 1152395 h 4146115"/>
              <a:gd name="connsiteX1" fmla="*/ 0 w 5486400"/>
              <a:gd name="connsiteY1" fmla="*/ 2242159 h 4146115"/>
              <a:gd name="connsiteX2" fmla="*/ 5473874 w 5486400"/>
              <a:gd name="connsiteY2" fmla="*/ 4146115 h 4146115"/>
              <a:gd name="connsiteX3" fmla="*/ 5486400 w 5486400"/>
              <a:gd name="connsiteY3" fmla="*/ 0 h 4146115"/>
              <a:gd name="connsiteX4" fmla="*/ 0 w 5486400"/>
              <a:gd name="connsiteY4" fmla="*/ 1152395 h 4146115"/>
              <a:gd name="connsiteX0" fmla="*/ 0 w 5497012"/>
              <a:gd name="connsiteY0" fmla="*/ 1628384 h 4146115"/>
              <a:gd name="connsiteX1" fmla="*/ 10612 w 5497012"/>
              <a:gd name="connsiteY1" fmla="*/ 2242159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392472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841326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  <a:gd name="connsiteX0" fmla="*/ 0 w 5497012"/>
              <a:gd name="connsiteY0" fmla="*/ 1841326 h 4146115"/>
              <a:gd name="connsiteX1" fmla="*/ 10612 w 5497012"/>
              <a:gd name="connsiteY1" fmla="*/ 2442576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012" h="4146115">
                <a:moveTo>
                  <a:pt x="0" y="1841326"/>
                </a:moveTo>
                <a:lnTo>
                  <a:pt x="10612" y="2442576"/>
                </a:lnTo>
                <a:lnTo>
                  <a:pt x="5484486" y="4146115"/>
                </a:lnTo>
                <a:cubicBezTo>
                  <a:pt x="5488661" y="2764077"/>
                  <a:pt x="5492837" y="1382038"/>
                  <a:pt x="5497012" y="0"/>
                </a:cubicBezTo>
                <a:lnTo>
                  <a:pt x="0" y="1841326"/>
                </a:lnTo>
                <a:close/>
              </a:path>
            </a:pathLst>
          </a:cu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964477" y="1041747"/>
            <a:ext cx="3630460" cy="4146115"/>
          </a:xfrm>
          <a:custGeom>
            <a:avLst/>
            <a:gdLst>
              <a:gd name="connsiteX0" fmla="*/ 0 w 5486400"/>
              <a:gd name="connsiteY0" fmla="*/ 1152395 h 4146115"/>
              <a:gd name="connsiteX1" fmla="*/ 0 w 5486400"/>
              <a:gd name="connsiteY1" fmla="*/ 2242159 h 4146115"/>
              <a:gd name="connsiteX2" fmla="*/ 5473874 w 5486400"/>
              <a:gd name="connsiteY2" fmla="*/ 4146115 h 4146115"/>
              <a:gd name="connsiteX3" fmla="*/ 5486400 w 5486400"/>
              <a:gd name="connsiteY3" fmla="*/ 0 h 4146115"/>
              <a:gd name="connsiteX4" fmla="*/ 0 w 5486400"/>
              <a:gd name="connsiteY4" fmla="*/ 1152395 h 4146115"/>
              <a:gd name="connsiteX0" fmla="*/ 0 w 5497012"/>
              <a:gd name="connsiteY0" fmla="*/ 1628384 h 4146115"/>
              <a:gd name="connsiteX1" fmla="*/ 10612 w 5497012"/>
              <a:gd name="connsiteY1" fmla="*/ 2242159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392472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628384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628384 h 4146115"/>
              <a:gd name="connsiteX0" fmla="*/ 0 w 5497012"/>
              <a:gd name="connsiteY0" fmla="*/ 1841326 h 4146115"/>
              <a:gd name="connsiteX1" fmla="*/ 10612 w 5497012"/>
              <a:gd name="connsiteY1" fmla="*/ 2592888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  <a:gd name="connsiteX0" fmla="*/ 0 w 5497012"/>
              <a:gd name="connsiteY0" fmla="*/ 1841326 h 4146115"/>
              <a:gd name="connsiteX1" fmla="*/ 10612 w 5497012"/>
              <a:gd name="connsiteY1" fmla="*/ 2442576 h 4146115"/>
              <a:gd name="connsiteX2" fmla="*/ 5484486 w 5497012"/>
              <a:gd name="connsiteY2" fmla="*/ 4146115 h 4146115"/>
              <a:gd name="connsiteX3" fmla="*/ 5497012 w 5497012"/>
              <a:gd name="connsiteY3" fmla="*/ 0 h 4146115"/>
              <a:gd name="connsiteX4" fmla="*/ 0 w 5497012"/>
              <a:gd name="connsiteY4" fmla="*/ 1841326 h 4146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7012" h="4146115">
                <a:moveTo>
                  <a:pt x="0" y="1841326"/>
                </a:moveTo>
                <a:lnTo>
                  <a:pt x="10612" y="2442576"/>
                </a:lnTo>
                <a:lnTo>
                  <a:pt x="5484486" y="4146115"/>
                </a:lnTo>
                <a:cubicBezTo>
                  <a:pt x="5488661" y="2764077"/>
                  <a:pt x="5492837" y="1382038"/>
                  <a:pt x="5497012" y="0"/>
                </a:cubicBezTo>
                <a:lnTo>
                  <a:pt x="0" y="1841326"/>
                </a:lnTo>
                <a:close/>
              </a:path>
            </a:pathLst>
          </a:custGeom>
          <a:solidFill>
            <a:schemeClr val="bg1">
              <a:alpha val="9000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51743" y="6153383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1743" y="6153383"/>
                <a:ext cx="674318" cy="461665"/>
              </a:xfrm>
              <a:prstGeom prst="rect">
                <a:avLst/>
              </a:prstGeom>
              <a:blipFill rotWithShape="0">
                <a:blip r:embed="rId2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51515" y="6153383"/>
                <a:ext cx="6743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𝑇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1515" y="6153383"/>
                <a:ext cx="674318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264075" y="358086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22525" y="3897317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68049" y="319181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820340" y="285529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503860" y="3942566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611047" y="3122111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370481" y="2508957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011135" y="3161239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699935" y="302032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187929" y="3573046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829542" y="6125227"/>
                <a:ext cx="10389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542" y="6125227"/>
                <a:ext cx="1038918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777978" y="427936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774406" y="4041848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378223" y="5043505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8288186" y="4654460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716093" y="4491140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774405" y="249078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402147" y="331562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77609" y="1859040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8356951" y="2511958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8700328" y="144534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8423276" y="3850825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9036794" y="2229303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9229556" y="1168982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8884312" y="4289600"/>
            <a:ext cx="563671" cy="382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92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74700" y="38100"/>
                <a:ext cx="10528300" cy="5947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u="sng" dirty="0" smtClean="0"/>
                  <a:t>Tumor evolution model</a:t>
                </a:r>
                <a:r>
                  <a:rPr lang="en-US" sz="2400" u="sng" dirty="0"/>
                  <a:t>: Single pathway model</a:t>
                </a:r>
                <a:endParaRPr lang="en-US" sz="2400" u="sng" dirty="0" smtClean="0"/>
              </a:p>
              <a:p>
                <a:endParaRPr lang="en-US" sz="2400" u="sng" dirty="0"/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𝑟</m:t>
                    </m:r>
                  </m:oMath>
                </a14:m>
                <a:r>
                  <a:rPr lang="en-US" sz="2400" dirty="0" smtClean="0"/>
                  <a:t> = base growth rate;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𝑘</m:t>
                    </m:r>
                  </m:oMath>
                </a14:m>
                <a:r>
                  <a:rPr lang="en-US" sz="2400" dirty="0" smtClean="0"/>
                  <a:t> = change in growth rate,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/>
                  <a:t> = time of non-neutral mutation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𝑇</m:t>
                    </m:r>
                  </m:oMath>
                </a14:m>
                <a:r>
                  <a:rPr lang="en-US" sz="2400" dirty="0" smtClean="0"/>
                  <a:t> = # mutations in window;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charset="0"/>
                      </a:rPr>
                      <m:t>𝑁</m:t>
                    </m:r>
                  </m:oMath>
                </a14:m>
                <a:r>
                  <a:rPr lang="en-US" sz="2400" dirty="0" smtClean="0"/>
                  <a:t> = read depth;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charset="0"/>
                      </a:rPr>
                      <m:t>=</m:t>
                    </m:r>
                    <m:r>
                      <a:rPr lang="en-US" sz="2400" b="0" i="1" smtClean="0">
                        <a:latin typeface="Cambria Math" charset="0"/>
                      </a:rPr>
                      <m:t>𝑇</m:t>
                    </m:r>
                    <m:r>
                      <a:rPr lang="en-US" sz="2400" b="0" i="1" smtClean="0">
                        <a:latin typeface="Cambria Math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0…</m:t>
                        </m:r>
                        <m:r>
                          <a:rPr lang="en-US" sz="2400" b="0" i="1" smtClean="0">
                            <a:latin typeface="Cambria Math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400" dirty="0" smtClean="0"/>
                  <a:t> = observed alternative allele counts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0…</m:t>
                        </m:r>
                        <m:r>
                          <a:rPr lang="en-US" sz="2400" b="0" i="1" smtClean="0">
                            <a:latin typeface="Cambria Math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400" dirty="0" smtClean="0"/>
                  <a:t> = true VAFs;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𝑡</m:t>
                        </m:r>
                      </m:sub>
                    </m:sSub>
                    <m:r>
                      <a:rPr lang="en-US" sz="2400" b="0" i="1" smtClean="0">
                        <a:latin typeface="Cambria Math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𝑡</m:t>
                        </m:r>
                      </m:sub>
                    </m:sSub>
                    <m:r>
                      <a:rPr lang="en-US" sz="2400" b="0" i="1" smtClean="0">
                        <a:latin typeface="Cambria Math" charset="0"/>
                      </a:rPr>
                      <m:t>+</m:t>
                    </m:r>
                    <m:sSub>
                      <m:sSubPr>
                        <m:ctrlPr>
                          <a:rPr lang="en-US" sz="2400" b="0" i="1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latin typeface="Cambria Math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(</m:t>
                      </m:r>
                      <m:r>
                        <a:rPr lang="en-US" sz="2400" b="1" i="1" smtClean="0">
                          <a:latin typeface="Cambria Math" charset="0"/>
                        </a:rPr>
                        <m:t>𝒚</m:t>
                      </m:r>
                      <m:r>
                        <a:rPr lang="en-US" sz="2400" b="0" i="1" smtClean="0">
                          <a:latin typeface="Cambria Math" charset="0"/>
                        </a:rPr>
                        <m:t>|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)=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sub>
                        <m:sup/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latin typeface="Cambria Math" charset="0"/>
                            </a:rPr>
                            <m:t>Binomial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𝑁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𝐿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𝐶</m:t>
                      </m:r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  <m:r>
                            <a:rPr lang="en-US" sz="2400" b="0" i="1" smtClean="0">
                              <a:latin typeface="Cambria Math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naryPr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sub>
                            <m:sup/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𝑁</m:t>
                                  </m:r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log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⁡(1−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dirty="0"/>
              </a:p>
              <a:p>
                <a:endParaRPr lang="en-US" sz="2400" u="sng" dirty="0" smtClean="0"/>
              </a:p>
              <a:p>
                <a:endParaRPr lang="en-US" sz="2400" u="sng" dirty="0"/>
              </a:p>
              <a:p>
                <a:endParaRPr lang="en-US" sz="2400" u="sng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00" y="38100"/>
                <a:ext cx="10528300" cy="5947269"/>
              </a:xfrm>
              <a:prstGeom prst="rect">
                <a:avLst/>
              </a:prstGeom>
              <a:blipFill rotWithShape="0">
                <a:blip r:embed="rId3"/>
                <a:stretch>
                  <a:fillRect l="-869" t="-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22300" y="5003798"/>
                <a:ext cx="3924300" cy="1459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𝐴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mr-IN" sz="2400" b="0" i="1" smtClean="0">
                                  <a:latin typeface="Cambria Math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mr-IN" sz="2400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𝑟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(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𝑇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−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𝑡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𝑡𝑜𝑡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≤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0 </m:t>
                              </m:r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otherwise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00" y="5003798"/>
                <a:ext cx="3924300" cy="1459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924300" y="4781621"/>
                <a:ext cx="4876800" cy="19042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mr-IN" sz="2400" b="0" i="1" smtClean="0">
                                  <a:latin typeface="Cambria Math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mr-IN" sz="2400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𝑘𝑟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p>
                                  </m:sSup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𝑟</m:t>
                                      </m:r>
                                      <m:sSub>
                                        <m:sSubPr>
                                          <m:ctrlP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𝑡</m:t>
                                          </m:r>
                                        </m:e>
                                        <m:sub>
                                          <m:r>
                                            <a:rPr lang="en-US" sz="2400" b="0" i="1" smtClean="0">
                                              <a:latin typeface="Cambria Math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𝑡𝑜𝑡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if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 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≤</m:t>
                              </m:r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f>
                                <m:fPr>
                                  <m:ctrlPr>
                                    <a:rPr lang="mr-IN" sz="2400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𝑟𝑘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(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𝑇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−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𝑡</m:t>
                                      </m:r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400" b="0" i="1" smtClean="0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2400" b="0" i="1" smtClean="0">
                                          <a:latin typeface="Cambria Math" charset="0"/>
                                        </a:rPr>
                                        <m:t>𝑡𝑜𝑡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m:rPr>
                                  <m:nor/>
                                </m:rPr>
                                <a:rPr lang="en-US" sz="2400" b="0" i="0" smtClean="0">
                                  <a:latin typeface="Cambria Math" charset="0"/>
                                </a:rPr>
                                <m:t>otherwise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4781621"/>
                <a:ext cx="4876800" cy="190423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128000" y="5499637"/>
                <a:ext cx="3924300" cy="468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𝑁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𝑡𝑜𝑡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𝑟𝑇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𝑘𝑟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𝑒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charset="0"/>
                            </a:rPr>
                            <m:t>𝑟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8000" y="5499637"/>
                <a:ext cx="3924300" cy="468205"/>
              </a:xfrm>
              <a:prstGeom prst="rect">
                <a:avLst/>
              </a:prstGeom>
              <a:blipFill rotWithShape="0">
                <a:blip r:embed="rId6"/>
                <a:stretch>
                  <a:fillRect b="-2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1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74700" y="254000"/>
                <a:ext cx="10528300" cy="6390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Log-likelihood ratio test for individual window:</a:t>
                </a:r>
              </a:p>
              <a:p>
                <a:endParaRPr lang="en-US" sz="2400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𝐿𝑅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400" i="1" dirty="0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dirty="0" smtClean="0">
                              <a:latin typeface="Cambria Math" charset="0"/>
                            </a:rPr>
                            <m:t>max</m:t>
                          </m:r>
                          <m:r>
                            <a:rPr lang="en-US" sz="2400" b="0" i="1" dirty="0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400" b="0" i="1" dirty="0" smtClean="0">
                              <a:latin typeface="Cambria Math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dirty="0" smtClean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400" b="0" i="1" dirty="0" smtClean="0">
                                  <a:latin typeface="Cambria Math" charset="0"/>
                                </a:rPr>
                                <m:t>,</m:t>
                              </m:r>
                              <m:r>
                                <a:rPr lang="en-US" sz="2400" b="0" i="1" dirty="0" smtClean="0">
                                  <a:latin typeface="Cambria Math" charset="0"/>
                                </a:rPr>
                                <m:t>𝑘</m:t>
                              </m:r>
                              <m:r>
                                <a:rPr lang="en-US" sz="2400" b="0" i="1" dirty="0" smtClean="0">
                                  <a:latin typeface="Cambria Math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b="0" i="1" dirty="0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dirty="0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dirty="0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b="0" i="1" dirty="0" smtClean="0">
                              <a:latin typeface="Cambria Math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400" i="0" dirty="0">
                              <a:latin typeface="Cambria Math" charset="0"/>
                            </a:rPr>
                            <m:t>max</m:t>
                          </m:r>
                          <m:r>
                            <a:rPr lang="en-US" sz="2400" i="1" dirty="0">
                              <a:latin typeface="Cambria Math" charset="0"/>
                            </a:rPr>
                            <m:t>(</m:t>
                          </m:r>
                          <m:r>
                            <a:rPr lang="en-US" sz="2400" i="1" dirty="0">
                              <a:latin typeface="Cambria Math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sz="240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i="1" dirty="0">
                                  <a:latin typeface="Cambria Math" charset="0"/>
                                </a:rPr>
                                <m:t>𝑟</m:t>
                              </m:r>
                              <m:r>
                                <a:rPr lang="en-US" sz="2400" i="1" dirty="0">
                                  <a:latin typeface="Cambria Math" charset="0"/>
                                </a:rPr>
                                <m:t>,1,</m:t>
                              </m:r>
                              <m:sSub>
                                <m:sSubPr>
                                  <m:ctrlPr>
                                    <a:rPr lang="en-US" sz="2400" i="1" dirty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 dirty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i="1" dirty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i="1" dirty="0">
                              <a:latin typeface="Cambria Math" charset="0"/>
                            </a:rPr>
                            <m:t>)</m:t>
                          </m:r>
                        </m:den>
                      </m:f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 smtClean="0"/>
                  <a:t>Model for multiple windows with sparsity prior:</a:t>
                </a:r>
              </a:p>
              <a:p>
                <a:endParaRPr lang="en-US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…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𝑊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1" i="1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US" sz="2400" b="1" i="1" smtClean="0">
                              <a:latin typeface="Cambria Math" charset="0"/>
                            </a:rPr>
                            <m:t>𝒌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|</m:t>
                          </m:r>
                          <m:r>
                            <a:rPr lang="en-US" sz="2400" b="1" i="1">
                              <a:latin typeface="Cambria Math" charset="0"/>
                            </a:rPr>
                            <m:t>𝒓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𝛼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𝜅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∝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1…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𝑊</m:t>
                              </m:r>
                            </m:sub>
                          </m:sSub>
                        </m:e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𝛼</m:t>
                          </m:r>
                        </m:e>
                      </m:d>
                      <m:nary>
                        <m:naryPr>
                          <m:chr m:val="∏"/>
                          <m:supHide m:val="on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𝑤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𝐿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1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charset="0"/>
                                </a:rPr>
                                <m:t>𝒘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1…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𝑊</m:t>
                              </m:r>
                            </m:sub>
                          </m:sSub>
                        </m:e>
                        <m:e>
                          <m:r>
                            <a:rPr lang="en-US" sz="2400" i="1">
                              <a:latin typeface="Cambria Math" charset="0"/>
                            </a:rPr>
                            <m:t>𝛼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𝜅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∏"/>
                          <m:supHide m:val="on"/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𝑤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mr-IN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𝛼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400" i="1"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2400" i="1">
                                          <a:latin typeface="Cambria Math" charset="0"/>
                                        </a:rPr>
                                        <m:t>𝑤</m:t>
                                      </m:r>
                                    </m:sub>
                                  </m:s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=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𝜅</m:t>
                                  </m:r>
                                </m:e>
                              </m:d>
                              <m:r>
                                <a:rPr lang="en-US" sz="2400" i="1">
                                  <a:latin typeface="Cambria Math" charset="0"/>
                                </a:rPr>
                                <m:t>+(1−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𝛼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)[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𝑤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]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400" dirty="0" smtClean="0"/>
              </a:p>
              <a:p>
                <a:endParaRPr lang="en-US" sz="2400" dirty="0" smtClean="0"/>
              </a:p>
              <a:p>
                <a:r>
                  <a:rPr lang="en-US" sz="2400" dirty="0" smtClean="0"/>
                  <a:t>Posteriors for multiple hypothesis testing:</a:t>
                </a:r>
              </a:p>
              <a:p>
                <a:endParaRPr lang="en-US" sz="2400" u="sng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charset="0"/>
                            </a:rPr>
                            <m:t>≠1</m:t>
                          </m:r>
                        </m:e>
                      </m:d>
                      <m:r>
                        <a:rPr lang="en-US" sz="2400" b="0" i="1" smtClean="0">
                          <a:latin typeface="Cambria Math" charset="0"/>
                        </a:rPr>
                        <m:t>= </m:t>
                      </m:r>
                      <m:f>
                        <m:fPr>
                          <m:ctrlPr>
                            <a:rPr lang="mr-IN" sz="2400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charset="0"/>
                            </a:rPr>
                            <m:t>𝛼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⋅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𝐿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 charset="0"/>
                                </a:rPr>
                                <m:t>𝒘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𝜅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num>
                        <m:den>
                          <m:r>
                            <a:rPr lang="en-US" sz="2400" i="1">
                              <a:latin typeface="Cambria Math" charset="0"/>
                            </a:rPr>
                            <m:t>𝛼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b="1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1" i="1">
                                      <a:latin typeface="Cambria Math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en-US" sz="2400" b="1" i="1">
                                      <a:latin typeface="Cambria Math" charset="0"/>
                                    </a:rPr>
                                    <m:t>𝒘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𝑤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 charset="0"/>
                                </a:rPr>
                                <m:t>,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𝜅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1</m:t>
                                  </m:r>
                                  <m:r>
                                    <a:rPr lang="en-US" sz="2400" i="1">
                                      <a:latin typeface="Cambria Math" charset="0"/>
                                    </a:rPr>
                                    <m:t>𝑤</m:t>
                                  </m:r>
                                </m:sub>
                              </m:sSub>
                            </m:e>
                          </m:d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  <m:r>
                            <a:rPr lang="en-US" sz="2400" b="0" i="1" dirty="0" smtClean="0">
                              <a:latin typeface="Cambria Math" charset="0"/>
                            </a:rPr>
                            <m:t>+(1−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𝛼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)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𝐿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>
                                  <a:latin typeface="Cambria Math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 charset="0"/>
                                </a:rPr>
                                <m:t>𝒘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  <m:r>
                            <a:rPr lang="en-US" sz="2400" i="1">
                              <a:latin typeface="Cambria Math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charset="0"/>
                                </a:rPr>
                                <m:t>1</m:t>
                              </m:r>
                              <m:r>
                                <a:rPr lang="en-US" sz="2400" i="1">
                                  <a:latin typeface="Cambria Math" charset="0"/>
                                </a:rPr>
                                <m:t>𝑤</m:t>
                              </m:r>
                            </m:sub>
                          </m:sSub>
                          <m:r>
                            <a:rPr lang="en-US" sz="2400" i="1">
                              <a:latin typeface="Cambria Math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2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u="sng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700" y="254000"/>
                <a:ext cx="10528300" cy="6390147"/>
              </a:xfrm>
              <a:prstGeom prst="rect">
                <a:avLst/>
              </a:prstGeom>
              <a:blipFill rotWithShape="0">
                <a:blip r:embed="rId2"/>
                <a:stretch>
                  <a:fillRect l="-869" t="-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458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43862" y="344724"/>
            <a:ext cx="3373284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Simulations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1300" y="1993897"/>
            <a:ext cx="4521201" cy="33909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8900" y="1993898"/>
            <a:ext cx="4521201" cy="33909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0200" y="1993899"/>
            <a:ext cx="4521201" cy="33909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0678" y="1404756"/>
                <a:ext cx="5310487" cy="493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=3, 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=1.5,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=4 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=0.0123)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78" y="1404756"/>
                <a:ext cx="5310487" cy="493405"/>
              </a:xfrm>
              <a:prstGeom prst="rect">
                <a:avLst/>
              </a:prstGeom>
              <a:blipFill rotWithShape="0">
                <a:blip r:embed="rId5"/>
                <a:stretch>
                  <a:fillRect t="-95062" b="-117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 rot="16200000">
                <a:off x="-411954" y="3185761"/>
                <a:ext cx="11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411954" y="3185761"/>
                <a:ext cx="111760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6200000">
                <a:off x="3489179" y="3185761"/>
                <a:ext cx="11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489179" y="3185761"/>
                <a:ext cx="1117600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rot="16200000">
                <a:off x="7629380" y="3185762"/>
                <a:ext cx="11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629380" y="3185762"/>
                <a:ext cx="1117600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49517" y="5384798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517" y="5384798"/>
                <a:ext cx="1536700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88166" y="5384797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166" y="5384797"/>
                <a:ext cx="1536700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667159" y="5384796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7159" y="5384796"/>
                <a:ext cx="1536700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49987" y="5024843"/>
            <a:ext cx="336715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50      100    150    200    250   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90187" y="5030392"/>
            <a:ext cx="336715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50      100    150    200    250   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607541" y="5024843"/>
            <a:ext cx="336715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50      100    150    200    250    </a:t>
            </a:r>
            <a:r>
              <a:rPr lang="en-US" dirty="0" smtClean="0"/>
              <a:t>300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12688" y="6021752"/>
                <a:ext cx="77677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Log-likelihood ratio tests: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𝑝</m:t>
                    </m:r>
                    <m:r>
                      <a:rPr lang="en-US" b="0" i="1" smtClean="0">
                        <a:latin typeface="Cambria Math" charset="0"/>
                      </a:rPr>
                      <m:t>={6∗</m:t>
                    </m:r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−4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, 4∗</m:t>
                    </m:r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−4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, 1∗</m:t>
                    </m:r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−7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,∼0,</m:t>
                    </m:r>
                    <m:r>
                      <a:rPr lang="en-US" i="1">
                        <a:latin typeface="Cambria Math" charset="0"/>
                      </a:rPr>
                      <m:t>∼0,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∼0</m:t>
                    </m:r>
                    <m:r>
                      <a:rPr lang="en-US" b="0" i="1" smtClean="0">
                        <a:latin typeface="Cambria Math" charset="0"/>
                      </a:rPr>
                      <m:t>}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88" y="6021752"/>
                <a:ext cx="7767712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62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443862" y="4508500"/>
            <a:ext cx="3324717" cy="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90187" y="3111500"/>
            <a:ext cx="3324717" cy="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4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1300" y="1981378"/>
            <a:ext cx="4551680" cy="341376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3440" y="1989931"/>
            <a:ext cx="4551680" cy="34137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1693" y="1981197"/>
            <a:ext cx="4551680" cy="341376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443862" y="344724"/>
            <a:ext cx="3373284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Simulations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0678" y="1404756"/>
                <a:ext cx="5310487" cy="493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=3, </m:t>
                      </m:r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  <m:r>
                        <a:rPr lang="en-US" sz="2400" b="0" i="1" smtClean="0">
                          <a:latin typeface="Cambria Math" charset="0"/>
                        </a:rPr>
                        <m:t>=2,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=6 (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𝑥</m:t>
                          </m:r>
                        </m:e>
                        <m:sub>
                          <m:sSub>
                            <m:sSub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=0.0014)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78" y="1404756"/>
                <a:ext cx="5310487" cy="493405"/>
              </a:xfrm>
              <a:prstGeom prst="rect">
                <a:avLst/>
              </a:prstGeom>
              <a:blipFill rotWithShape="0">
                <a:blip r:embed="rId5"/>
                <a:stretch>
                  <a:fillRect t="-95062" b="-117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 rot="16200000">
                <a:off x="-411954" y="3185761"/>
                <a:ext cx="11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𝑟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411954" y="3185761"/>
                <a:ext cx="1117600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6200000">
                <a:off x="3489179" y="3185761"/>
                <a:ext cx="11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489179" y="3185761"/>
                <a:ext cx="1117600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 rot="16200000">
                <a:off x="7629380" y="3185762"/>
                <a:ext cx="111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7629380" y="3185762"/>
                <a:ext cx="1117600" cy="461665"/>
              </a:xfrm>
              <a:prstGeom prst="rect">
                <a:avLst/>
              </a:prstGeom>
              <a:blipFill rotWithShape="0">
                <a:blip r:embed="rId8"/>
                <a:stretch>
                  <a:fillRect r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49517" y="5384798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517" y="5384798"/>
                <a:ext cx="1536700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688166" y="5384797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166" y="5384797"/>
                <a:ext cx="1536700" cy="46166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667159" y="5384796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𝑁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7159" y="5384796"/>
                <a:ext cx="1536700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49987" y="5024843"/>
            <a:ext cx="36724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500   1000   1500  2000 2500  3000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493293" y="5024843"/>
            <a:ext cx="36724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500   1000   1500  2000 2500  3000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481414" y="5024843"/>
            <a:ext cx="367242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500   1000   1500  2000 2500  3000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2688" y="6021752"/>
                <a:ext cx="77677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Log-likelihood ratio tests: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𝑝</m:t>
                    </m:r>
                    <m:r>
                      <a:rPr lang="en-US" b="0" i="1" smtClean="0">
                        <a:latin typeface="Cambria Math" charset="0"/>
                      </a:rPr>
                      <m:t>={5∗</m:t>
                    </m:r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−4</m:t>
                        </m:r>
                      </m:sup>
                    </m:sSup>
                    <m:r>
                      <a:rPr lang="en-US" b="0" i="1" smtClean="0">
                        <a:latin typeface="Cambria Math" charset="0"/>
                      </a:rPr>
                      <m:t>, ∼0,</m:t>
                    </m:r>
                    <m:r>
                      <a:rPr lang="en-US" i="1">
                        <a:latin typeface="Cambria Math" charset="0"/>
                      </a:rPr>
                      <m:t>∼0,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charset="0"/>
                      </a:rPr>
                      <m:t>∼0,∼0,∼0</m:t>
                    </m:r>
                    <m:r>
                      <a:rPr lang="en-US" b="0" i="1" smtClean="0">
                        <a:latin typeface="Cambria Math" charset="0"/>
                      </a:rPr>
                      <m:t>}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88" y="6021752"/>
                <a:ext cx="7767712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62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443862" y="3670300"/>
            <a:ext cx="3324717" cy="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574276" y="2717800"/>
            <a:ext cx="3324717" cy="0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43862" y="344724"/>
            <a:ext cx="3373284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Simulations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2904" y="1007505"/>
            <a:ext cx="7112000" cy="5334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281766" y="6110672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1766" y="6110672"/>
                <a:ext cx="1536700" cy="461665"/>
              </a:xfrm>
              <a:prstGeom prst="rect">
                <a:avLst/>
              </a:prstGeom>
              <a:blipFill rotWithShape="0">
                <a:blip r:embed="rId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 rot="16200000">
                <a:off x="1225331" y="3238241"/>
                <a:ext cx="22720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1">
                          <a:latin typeface="Cambria Math" charset="0"/>
                        </a:rPr>
                        <m:t>m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ax</m:t>
                      </m:r>
                      <m:r>
                        <a:rPr lang="en-US" sz="2400" b="0" i="0" smtClean="0">
                          <a:latin typeface="Cambria Math" charset="0"/>
                        </a:rPr>
                        <m:t>(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charset="0"/>
                                </a:rPr>
                                <m:t>𝐿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1225331" y="3238241"/>
                <a:ext cx="2272011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00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43862" y="344724"/>
            <a:ext cx="3373284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Simulations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500" y="1231900"/>
            <a:ext cx="6400800" cy="4800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31900"/>
            <a:ext cx="6400800" cy="4800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80446" y="5801667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446" y="5801667"/>
                <a:ext cx="153670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083550" y="5801666"/>
                <a:ext cx="15367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550" y="5801666"/>
                <a:ext cx="1536700" cy="461665"/>
              </a:xfrm>
              <a:prstGeom prst="rect">
                <a:avLst/>
              </a:prstGeom>
              <a:blipFill rotWithShape="0">
                <a:blip r:embed="rId4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 rot="16200000">
                <a:off x="-790873" y="3225541"/>
                <a:ext cx="22720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charset="0"/>
                        </a:rPr>
                        <m:t>𝑟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790873" y="3225541"/>
                <a:ext cx="2272011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 rot="16200000">
                <a:off x="4977159" y="3225541"/>
                <a:ext cx="22720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𝑘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977159" y="3225541"/>
                <a:ext cx="2272011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51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43862" y="344724"/>
            <a:ext cx="6249038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Multiple windows model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111500" y="1901188"/>
            <a:ext cx="3581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11500" y="2739388"/>
            <a:ext cx="3581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11500" y="3539488"/>
            <a:ext cx="3581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11500" y="4453888"/>
            <a:ext cx="3581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11500" y="5342888"/>
            <a:ext cx="3581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5410200" y="179323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619500" y="261238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794250" y="344423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35700" y="4345938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064000" y="5215890"/>
            <a:ext cx="215900" cy="2159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902200" y="2039619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charset="0"/>
                        </a:rPr>
                        <m:t>=7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200" y="2039619"/>
                <a:ext cx="133350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060700" y="2874483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charset="0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700" y="2874483"/>
                <a:ext cx="13335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35450" y="3660138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charset="0"/>
                        </a:rPr>
                        <m:t>=5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450" y="3660138"/>
                <a:ext cx="13335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76900" y="4616924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charset="0"/>
                        </a:rPr>
                        <m:t>=9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900" y="4616924"/>
                <a:ext cx="13335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19500" y="5514855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charset="0"/>
                        </a:rPr>
                        <m:t>=3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500" y="5514855"/>
                <a:ext cx="13335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010400" y="1670287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𝑘</m:t>
                      </m:r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r>
                        <a:rPr lang="en-US" b="0" i="1" smtClean="0">
                          <a:latin typeface="Cambria Math" charset="0"/>
                        </a:rPr>
                        <m:t>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1670287"/>
                <a:ext cx="13335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010400" y="3354822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𝑘</m:t>
                      </m:r>
                      <m:r>
                        <a:rPr lang="en-US" b="0" i="1" smtClean="0">
                          <a:latin typeface="Cambria Math" charset="0"/>
                        </a:rPr>
                        <m:t>=</m:t>
                      </m:r>
                      <m:r>
                        <a:rPr lang="en-US" b="0" i="1" smtClean="0">
                          <a:latin typeface="Cambria Math" charset="0"/>
                        </a:rPr>
                        <m:t>𝜅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354822"/>
                <a:ext cx="13335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10400" y="4275535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𝑘</m:t>
                      </m:r>
                      <m:r>
                        <a:rPr lang="en-US" b="0" i="1" smtClean="0">
                          <a:latin typeface="Cambria Math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275535"/>
                <a:ext cx="13335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10400" y="2533095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𝑘</m:t>
                      </m:r>
                      <m:r>
                        <a:rPr lang="en-US" b="0" i="1" smtClean="0">
                          <a:latin typeface="Cambria Math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533095"/>
                <a:ext cx="133350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10400" y="5139174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𝑘</m:t>
                      </m:r>
                      <m:r>
                        <a:rPr lang="en-US" b="0" i="1" smtClean="0">
                          <a:latin typeface="Cambria Math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5139174"/>
                <a:ext cx="13335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890000" y="3427848"/>
                <a:ext cx="13335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=0.4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000" y="3427848"/>
                <a:ext cx="133350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ight Brace 28"/>
          <p:cNvSpPr/>
          <p:nvPr/>
        </p:nvSpPr>
        <p:spPr>
          <a:xfrm>
            <a:off x="8496300" y="1793238"/>
            <a:ext cx="241300" cy="36385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7C5-D3D7-6B4D-8B87-C02C35457D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446</Words>
  <Application>Microsoft Macintosh PowerPoint</Application>
  <PresentationFormat>Widescreen</PresentationFormat>
  <Paragraphs>263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Calibri Light</vt:lpstr>
      <vt:lpstr>Cambria Math</vt:lpstr>
      <vt:lpstr>Mangal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48</cp:revision>
  <dcterms:created xsi:type="dcterms:W3CDTF">2017-07-25T12:27:04Z</dcterms:created>
  <dcterms:modified xsi:type="dcterms:W3CDTF">2017-08-03T20:02:42Z</dcterms:modified>
</cp:coreProperties>
</file>