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4" r:id="rId3"/>
    <p:sldId id="333" r:id="rId4"/>
    <p:sldId id="324" r:id="rId5"/>
    <p:sldId id="328" r:id="rId6"/>
    <p:sldId id="335" r:id="rId7"/>
    <p:sldId id="339" r:id="rId8"/>
    <p:sldId id="338" r:id="rId9"/>
    <p:sldId id="317" r:id="rId10"/>
    <p:sldId id="275" r:id="rId11"/>
    <p:sldId id="314" r:id="rId12"/>
    <p:sldId id="316" r:id="rId13"/>
    <p:sldId id="315" r:id="rId14"/>
    <p:sldId id="330" r:id="rId15"/>
    <p:sldId id="313" r:id="rId16"/>
    <p:sldId id="307" r:id="rId17"/>
    <p:sldId id="318" r:id="rId18"/>
    <p:sldId id="320" r:id="rId19"/>
    <p:sldId id="319" r:id="rId20"/>
    <p:sldId id="331" r:id="rId21"/>
    <p:sldId id="282" r:id="rId22"/>
    <p:sldId id="325" r:id="rId23"/>
    <p:sldId id="321" r:id="rId24"/>
    <p:sldId id="322" r:id="rId25"/>
    <p:sldId id="337" r:id="rId26"/>
    <p:sldId id="32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>
        <p:scale>
          <a:sx n="59" d="100"/>
          <a:sy n="59" d="100"/>
        </p:scale>
        <p:origin x="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E81-F7BB-4139-BE7E-5FAE39EC1AD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47EE-E1BF-475A-A827-70D6BC59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3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E81-F7BB-4139-BE7E-5FAE39EC1AD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47EE-E1BF-475A-A827-70D6BC59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3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E81-F7BB-4139-BE7E-5FAE39EC1AD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47EE-E1BF-475A-A827-70D6BC59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E81-F7BB-4139-BE7E-5FAE39EC1AD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47EE-E1BF-475A-A827-70D6BC59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E81-F7BB-4139-BE7E-5FAE39EC1AD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47EE-E1BF-475A-A827-70D6BC59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6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E81-F7BB-4139-BE7E-5FAE39EC1AD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47EE-E1BF-475A-A827-70D6BC59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3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E81-F7BB-4139-BE7E-5FAE39EC1AD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47EE-E1BF-475A-A827-70D6BC59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7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E81-F7BB-4139-BE7E-5FAE39EC1AD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47EE-E1BF-475A-A827-70D6BC59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5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E81-F7BB-4139-BE7E-5FAE39EC1AD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47EE-E1BF-475A-A827-70D6BC59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8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E81-F7BB-4139-BE7E-5FAE39EC1AD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47EE-E1BF-475A-A827-70D6BC59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6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E81-F7BB-4139-BE7E-5FAE39EC1AD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47EE-E1BF-475A-A827-70D6BC59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EE81-F7BB-4139-BE7E-5FAE39EC1AD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47EE-E1BF-475A-A827-70D6BC596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0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Developing genomic annotations that capture TF binding and explain disease heritability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3254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Bryce van de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Geijn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Postdoctoral Fellow – Price lab – Harvard School of Public Health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Price/Raychaudhuri U01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8/4/2017</a:t>
            </a:r>
          </a:p>
        </p:txBody>
      </p:sp>
    </p:spTree>
    <p:extLst>
      <p:ext uri="{BB962C8B-B14F-4D97-AF65-F5344CB8AC3E}">
        <p14:creationId xmlns:p14="http://schemas.microsoft.com/office/powerpoint/2010/main" val="402641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Develop tissue-specific genomic annotations that maximally explain the heritability of complex disease.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Focus on capturing transcription factor binding sites</a:t>
            </a:r>
          </a:p>
          <a:p>
            <a:r>
              <a:rPr lang="en-US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TF binding, measured by </a:t>
            </a:r>
            <a:r>
              <a:rPr lang="en-US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ChIP-seq</a:t>
            </a:r>
            <a:r>
              <a:rPr lang="en-US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is not currently available for most tissue/TF pairs</a:t>
            </a:r>
          </a:p>
        </p:txBody>
      </p:sp>
    </p:spTree>
    <p:extLst>
      <p:ext uri="{BB962C8B-B14F-4D97-AF65-F5344CB8AC3E}">
        <p14:creationId xmlns:p14="http://schemas.microsoft.com/office/powerpoint/2010/main" val="88693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Develop tissue-specific genomic annotations that maximally explain the heritability of complex disease.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Focus on capturing transcription factor binding sites</a:t>
            </a:r>
          </a:p>
          <a:p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Sequence based TF binding annotations</a:t>
            </a:r>
          </a:p>
          <a:p>
            <a:pPr lvl="1"/>
            <a:r>
              <a:rPr lang="en-US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MotifMap</a:t>
            </a:r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US" alt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Daily et al BMC Bioinformatics 2011)</a:t>
            </a:r>
            <a:endParaRPr lang="en-US" dirty="0">
              <a:solidFill>
                <a:srgbClr val="0070C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US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Kheradpour</a:t>
            </a:r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US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Kheradpour</a:t>
            </a:r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and </a:t>
            </a:r>
            <a:r>
              <a:rPr lang="en-US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Kellis</a:t>
            </a:r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NAR 2014)</a:t>
            </a:r>
          </a:p>
        </p:txBody>
      </p:sp>
    </p:spTree>
    <p:extLst>
      <p:ext uri="{BB962C8B-B14F-4D97-AF65-F5344CB8AC3E}">
        <p14:creationId xmlns:p14="http://schemas.microsoft.com/office/powerpoint/2010/main" val="340240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Develop tissue-specific genomic annotations that maximally explain the heritability of complex disease.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Focus on capturing transcription factor binding sites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Sequence based TF binding annotations</a:t>
            </a:r>
          </a:p>
          <a:p>
            <a:pPr lvl="1"/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MotifMap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Daily et al BMC Bioinformatics 2011)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Kheradpour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Kheradpour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and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Kellis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NAR 2014)</a:t>
            </a:r>
          </a:p>
          <a:p>
            <a:r>
              <a:rPr lang="en-US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Binding predictions are not tissue specific and most sequence matches are not actually bound in a given tissue</a:t>
            </a:r>
          </a:p>
        </p:txBody>
      </p:sp>
    </p:spTree>
    <p:extLst>
      <p:ext uri="{BB962C8B-B14F-4D97-AF65-F5344CB8AC3E}">
        <p14:creationId xmlns:p14="http://schemas.microsoft.com/office/powerpoint/2010/main" val="3517252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Develop tissue-specific genomic annotations that maximally explain the heritability of complex disease.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Focus on capturing transcription factor binding sites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Sequence based TF binding annotations</a:t>
            </a:r>
          </a:p>
          <a:p>
            <a:pPr lvl="1"/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MotifMap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Daily et al BMC Bioinformatics 2011)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Kheradpour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Kheradpour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and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Kellis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NAR 2014)</a:t>
            </a:r>
          </a:p>
          <a:p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Use tissue specific enhancer and promoter associated measurements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H3K27ac, H3K4me1, H3K4me3, DNase in 127 tissue types from Roadmap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Data imputed using </a:t>
            </a:r>
            <a:r>
              <a:rPr lang="en-US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chromIMPUTE</a:t>
            </a:r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(Ernst et al. Nature </a:t>
            </a:r>
            <a:r>
              <a:rPr lang="en-US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Biotechol</a:t>
            </a:r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2015) </a:t>
            </a:r>
          </a:p>
        </p:txBody>
      </p:sp>
    </p:spTree>
    <p:extLst>
      <p:ext uri="{BB962C8B-B14F-4D97-AF65-F5344CB8AC3E}">
        <p14:creationId xmlns:p14="http://schemas.microsoft.com/office/powerpoint/2010/main" val="3631176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Background and project goal</a:t>
            </a:r>
          </a:p>
          <a:p>
            <a:endParaRPr lang="en-US" sz="3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Building cell type specific TF annotations</a:t>
            </a:r>
          </a:p>
          <a:p>
            <a:endParaRPr lang="en-US" sz="3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Applying annotations to partition disease heritability</a:t>
            </a:r>
          </a:p>
        </p:txBody>
      </p:sp>
    </p:spTree>
    <p:extLst>
      <p:ext uri="{BB962C8B-B14F-4D97-AF65-F5344CB8AC3E}">
        <p14:creationId xmlns:p14="http://schemas.microsoft.com/office/powerpoint/2010/main" val="3147260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Creating tissue specific TF annotations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Intersect non-tissue specific TF annotations with tissue specific chromatin annotations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2209799" y="3848099"/>
            <a:ext cx="969264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2209799" y="4952999"/>
            <a:ext cx="969264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914650" y="3638550"/>
            <a:ext cx="171450" cy="419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81350" y="3648075"/>
            <a:ext cx="171450" cy="419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29100" y="3638550"/>
            <a:ext cx="171450" cy="419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14900" y="3638550"/>
            <a:ext cx="171450" cy="419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38775" y="3638550"/>
            <a:ext cx="171450" cy="419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67450" y="3638550"/>
            <a:ext cx="171450" cy="419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34200" y="3638550"/>
            <a:ext cx="171450" cy="419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29500" y="3638550"/>
            <a:ext cx="171450" cy="419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9700" y="3638550"/>
            <a:ext cx="171450" cy="419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01200" y="3638550"/>
            <a:ext cx="171450" cy="419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287000" y="3641725"/>
            <a:ext cx="171450" cy="419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62225" y="4772025"/>
            <a:ext cx="88582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00751" y="4791075"/>
            <a:ext cx="1066800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134601" y="4800598"/>
            <a:ext cx="1628774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209799" y="6000749"/>
            <a:ext cx="969264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914650" y="5791200"/>
            <a:ext cx="171450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81350" y="5800725"/>
            <a:ext cx="171450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67450" y="5791200"/>
            <a:ext cx="171450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34200" y="5791200"/>
            <a:ext cx="171450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287000" y="5794375"/>
            <a:ext cx="171450" cy="41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flipH="1">
            <a:off x="189547" y="3543984"/>
            <a:ext cx="1449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Master TFBS annotation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250506" y="4610784"/>
            <a:ext cx="1616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Tissue-specific chromatin annotation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245742" y="5677584"/>
            <a:ext cx="155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Tissue-specific TFBS</a:t>
            </a:r>
          </a:p>
        </p:txBody>
      </p:sp>
    </p:spTree>
    <p:extLst>
      <p:ext uri="{BB962C8B-B14F-4D97-AF65-F5344CB8AC3E}">
        <p14:creationId xmlns:p14="http://schemas.microsoft.com/office/powerpoint/2010/main" val="264535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Imputed may outperform directly </a:t>
            </a:r>
            <a:b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measured data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/>
          <a:srcRect l="43543" t="71045" r="27724" b="783"/>
          <a:stretch/>
        </p:blipFill>
        <p:spPr>
          <a:xfrm>
            <a:off x="8590957" y="3133725"/>
            <a:ext cx="3439118" cy="2912671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9471846" y="5967885"/>
            <a:ext cx="2720154" cy="52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1pPr>
            <a:lvl2pPr marL="37931725" indent="-37474525"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2pPr>
            <a:lvl3pPr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3pPr>
            <a:lvl4pPr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4pPr>
            <a:lvl5pPr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i="1" dirty="0">
                <a:solidFill>
                  <a:schemeClr val="tx1"/>
                </a:solidFill>
                <a:latin typeface="+mj-lt"/>
                <a:sym typeface="Myriad Pro" panose="020B0503030403020204" pitchFamily="34" charset="0"/>
              </a:rPr>
              <a:t>Ernst et al. Nature </a:t>
            </a:r>
            <a:r>
              <a:rPr lang="en-US" altLang="en-US" sz="2000" i="1" dirty="0" err="1">
                <a:solidFill>
                  <a:schemeClr val="tx1"/>
                </a:solidFill>
                <a:latin typeface="+mj-lt"/>
                <a:sym typeface="Myriad Pro" panose="020B0503030403020204" pitchFamily="34" charset="0"/>
              </a:rPr>
              <a:t>Biotechnol</a:t>
            </a:r>
            <a:r>
              <a:rPr lang="en-US" altLang="en-US" sz="2000" i="1" dirty="0">
                <a:solidFill>
                  <a:schemeClr val="tx1"/>
                </a:solidFill>
                <a:latin typeface="+mj-lt"/>
                <a:sym typeface="Myriad Pro" panose="020B0503030403020204" pitchFamily="34" charset="0"/>
              </a:rPr>
              <a:t> 2015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Compared enrichment for directly measured and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chromIMPUTE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LCL H3K27ac peaks meta-analyzed across 5 autoimmune diseases (Celiac, Crohn’s, Lupus, Rheumatoid Arthritis, Ulcerative Colitis)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DAE0AC-EC12-42EA-ABB1-DA48DC9F6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6" y="3244174"/>
            <a:ext cx="7728157" cy="280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6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Algorithm for choosing best “TF” annotation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Start with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baselineLD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model (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Gazal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et al. in press Nat Genet)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Iteratively add most conditionally significant new annotation from each possible intersection of: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6300" y="3444429"/>
            <a:ext cx="4210050" cy="2767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Tissue specific chromatin</a:t>
            </a:r>
          </a:p>
          <a:p>
            <a:pPr marL="0" indent="0">
              <a:buNone/>
            </a:pPr>
            <a:r>
              <a:rPr lang="en-US" dirty="0"/>
              <a:t>Union of all chromatin (5.4%)</a:t>
            </a:r>
          </a:p>
          <a:p>
            <a:pPr marL="0" indent="0">
              <a:buNone/>
            </a:pPr>
            <a:r>
              <a:rPr lang="en-US" dirty="0"/>
              <a:t>H3K27ac (3.6% of SNPs)</a:t>
            </a:r>
          </a:p>
          <a:p>
            <a:pPr marL="0" indent="0">
              <a:buNone/>
            </a:pPr>
            <a:r>
              <a:rPr lang="en-US" dirty="0"/>
              <a:t>H3K4me1 (4.9%)</a:t>
            </a:r>
          </a:p>
          <a:p>
            <a:pPr marL="0" indent="0">
              <a:buNone/>
            </a:pPr>
            <a:r>
              <a:rPr lang="en-US" dirty="0"/>
              <a:t>H3K4me3 (1.8%)</a:t>
            </a:r>
          </a:p>
          <a:p>
            <a:pPr marL="0" indent="0">
              <a:buNone/>
            </a:pPr>
            <a:r>
              <a:rPr lang="en-US" dirty="0"/>
              <a:t>DNase (2.5%)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98720" y="3650169"/>
            <a:ext cx="1013460" cy="1871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7200" dirty="0"/>
              <a:t>∩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16979" y="3421569"/>
            <a:ext cx="4131945" cy="2767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Sequence based TF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MotifMap</a:t>
            </a:r>
            <a:r>
              <a:rPr lang="en-US" dirty="0"/>
              <a:t> +- 100bp (9.4%)</a:t>
            </a:r>
          </a:p>
          <a:p>
            <a:pPr marL="0" indent="0">
              <a:buNone/>
            </a:pPr>
            <a:r>
              <a:rPr lang="en-US" dirty="0" err="1"/>
              <a:t>Kheradpour</a:t>
            </a:r>
            <a:r>
              <a:rPr lang="en-US" dirty="0"/>
              <a:t> (17%)</a:t>
            </a:r>
          </a:p>
          <a:p>
            <a:pPr marL="0" indent="0">
              <a:buNone/>
            </a:pPr>
            <a:r>
              <a:rPr lang="en-US" dirty="0"/>
              <a:t>No overlap</a:t>
            </a:r>
          </a:p>
        </p:txBody>
      </p:sp>
    </p:spTree>
    <p:extLst>
      <p:ext uri="{BB962C8B-B14F-4D97-AF65-F5344CB8AC3E}">
        <p14:creationId xmlns:p14="http://schemas.microsoft.com/office/powerpoint/2010/main" val="1271831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Choosing the best “TF” annotation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1353800" y="3987188"/>
            <a:ext cx="7239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934032"/>
              </p:ext>
            </p:extLst>
          </p:nvPr>
        </p:nvGraphicFramePr>
        <p:xfrm>
          <a:off x="761082" y="3425297"/>
          <a:ext cx="10515600" cy="2606219"/>
        </p:xfrm>
        <a:graphic>
          <a:graphicData uri="http://schemas.openxmlformats.org/drawingml/2006/table">
            <a:tbl>
              <a:tblPr/>
              <a:tblGrid>
                <a:gridCol w="1574640">
                  <a:extLst>
                    <a:ext uri="{9D8B030D-6E8A-4147-A177-3AD203B41FA5}">
                      <a16:colId xmlns:a16="http://schemas.microsoft.com/office/drawing/2014/main" val="3487256216"/>
                    </a:ext>
                  </a:extLst>
                </a:gridCol>
                <a:gridCol w="2111518">
                  <a:extLst>
                    <a:ext uri="{9D8B030D-6E8A-4147-A177-3AD203B41FA5}">
                      <a16:colId xmlns:a16="http://schemas.microsoft.com/office/drawing/2014/main" val="2719446514"/>
                    </a:ext>
                  </a:extLst>
                </a:gridCol>
                <a:gridCol w="1223721">
                  <a:extLst>
                    <a:ext uri="{9D8B030D-6E8A-4147-A177-3AD203B41FA5}">
                      <a16:colId xmlns:a16="http://schemas.microsoft.com/office/drawing/2014/main" val="3413756916"/>
                    </a:ext>
                  </a:extLst>
                </a:gridCol>
                <a:gridCol w="779822">
                  <a:extLst>
                    <a:ext uri="{9D8B030D-6E8A-4147-A177-3AD203B41FA5}">
                      <a16:colId xmlns:a16="http://schemas.microsoft.com/office/drawing/2014/main" val="3756361636"/>
                    </a:ext>
                  </a:extLst>
                </a:gridCol>
                <a:gridCol w="1163735">
                  <a:extLst>
                    <a:ext uri="{9D8B030D-6E8A-4147-A177-3AD203B41FA5}">
                      <a16:colId xmlns:a16="http://schemas.microsoft.com/office/drawing/2014/main" val="3676767659"/>
                    </a:ext>
                  </a:extLst>
                </a:gridCol>
                <a:gridCol w="1055759">
                  <a:extLst>
                    <a:ext uri="{9D8B030D-6E8A-4147-A177-3AD203B41FA5}">
                      <a16:colId xmlns:a16="http://schemas.microsoft.com/office/drawing/2014/main" val="2496629855"/>
                    </a:ext>
                  </a:extLst>
                </a:gridCol>
                <a:gridCol w="587866">
                  <a:extLst>
                    <a:ext uri="{9D8B030D-6E8A-4147-A177-3AD203B41FA5}">
                      <a16:colId xmlns:a16="http://schemas.microsoft.com/office/drawing/2014/main" val="1548201385"/>
                    </a:ext>
                  </a:extLst>
                </a:gridCol>
                <a:gridCol w="962780">
                  <a:extLst>
                    <a:ext uri="{9D8B030D-6E8A-4147-A177-3AD203B41FA5}">
                      <a16:colId xmlns:a16="http://schemas.microsoft.com/office/drawing/2014/main" val="3802317051"/>
                    </a:ext>
                  </a:extLst>
                </a:gridCol>
                <a:gridCol w="1055759">
                  <a:extLst>
                    <a:ext uri="{9D8B030D-6E8A-4147-A177-3AD203B41FA5}">
                      <a16:colId xmlns:a16="http://schemas.microsoft.com/office/drawing/2014/main" val="3837282152"/>
                    </a:ext>
                  </a:extLst>
                </a:gridCol>
              </a:tblGrid>
              <a:tr h="36954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Annotation 1</a:t>
                      </a:r>
                    </a:p>
                  </a:txBody>
                  <a:tcPr marL="9013" marR="9013" marT="9013" marB="43264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Annotation 2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Frac_SNPs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Enrich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Enrich_se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p-val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tau*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tau*_se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p-val2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018443"/>
                  </a:ext>
                </a:extLst>
              </a:tr>
              <a:tr h="36954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Chromatin</a:t>
                      </a:r>
                    </a:p>
                  </a:txBody>
                  <a:tcPr marL="9013" marR="9013" marT="9013" marB="43264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MotifMap+-100bp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29.03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7.04E-12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4.94E-09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93107"/>
                  </a:ext>
                </a:extLst>
              </a:tr>
              <a:tr h="36954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H3K4me1</a:t>
                      </a:r>
                    </a:p>
                  </a:txBody>
                  <a:tcPr marL="9013" marR="9013" marT="9013" marB="43264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MotifMap+-100bp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28.77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1.27E-10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2.72E-08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466811"/>
                  </a:ext>
                </a:extLst>
              </a:tr>
              <a:tr h="36954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Chromatin</a:t>
                      </a:r>
                    </a:p>
                  </a:txBody>
                  <a:tcPr marL="9013" marR="9013" marT="9013" marB="43264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Kheradpour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23.16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2.00E-10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1.49E-07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999659"/>
                  </a:ext>
                </a:extLst>
              </a:tr>
              <a:tr h="36954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H3K4me1</a:t>
                      </a:r>
                    </a:p>
                  </a:txBody>
                  <a:tcPr marL="9013" marR="9013" marT="9013" marB="43264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Kheradpour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2.49E-09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5.51E-07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416160"/>
                  </a:ext>
                </a:extLst>
              </a:tr>
              <a:tr h="36954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H3K27ac</a:t>
                      </a:r>
                    </a:p>
                  </a:txBody>
                  <a:tcPr marL="9013" marR="9013" marT="9013" marB="43264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MotifMap+-100bp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31.02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6.45E-09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2.56E-06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9029"/>
                  </a:ext>
                </a:extLst>
              </a:tr>
              <a:tr h="36954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</a:t>
                      </a:r>
                    </a:p>
                  </a:txBody>
                  <a:tcPr marL="9013" marR="9013" marT="9013" marB="43264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…..</a:t>
                      </a:r>
                    </a:p>
                  </a:txBody>
                  <a:tcPr marL="9013" marR="9013" marT="9013" marB="43264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460311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Focus on T-cells and meta-analyze across 5 autoimmune diseases (Celiac, Crohn’s, Lupus, Rheumatoid Arthritis, Ulcerative Colitis)</a:t>
            </a:r>
          </a:p>
        </p:txBody>
      </p:sp>
    </p:spTree>
    <p:extLst>
      <p:ext uri="{BB962C8B-B14F-4D97-AF65-F5344CB8AC3E}">
        <p14:creationId xmlns:p14="http://schemas.microsoft.com/office/powerpoint/2010/main" val="953679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LCL “TF” annotations are enriched for LCL TF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ChIP-seq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peaks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Looked at overlap of annotations with all LCL TF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ChIP-seq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from ENCODE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481192-1FCB-4B2B-8751-360AE51AA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7179"/>
            <a:ext cx="12192000" cy="341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6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D537D-19CB-4FB6-ADCB-509423B4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kern="0" dirty="0">
                <a:latin typeface="Times" panose="02020603050405020304" pitchFamily="18" charset="0"/>
                <a:cs typeface="Times" panose="02020603050405020304" pitchFamily="18" charset="0"/>
              </a:rPr>
              <a:t>Goals of Price/Raychaudhuri U01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2E4F31-2D7F-42DE-A8CE-435187BD15C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25000"/>
              </a:spcBef>
              <a:buFontTx/>
              <a:buAutoNum type="arabicPeriod"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 Develop statistical methods that localize disease heritability to functionally specialized annotations (FSA) of the human genome.</a:t>
            </a:r>
          </a:p>
          <a:p>
            <a:pPr>
              <a:lnSpc>
                <a:spcPct val="150000"/>
              </a:lnSpc>
              <a:spcBef>
                <a:spcPts val="2000"/>
              </a:spcBef>
              <a:buFontTx/>
              <a:buAutoNum type="arabicPeriod"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 Construct maximally disease-informative FSA from functional data.</a:t>
            </a:r>
          </a:p>
          <a:p>
            <a:pPr>
              <a:lnSpc>
                <a:spcPct val="150000"/>
              </a:lnSpc>
              <a:spcBef>
                <a:spcPts val="2000"/>
              </a:spcBef>
              <a:buFontTx/>
              <a:buAutoNum type="arabicPeriod"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 Integrate diverse functional data into context-specific FSA to infer disease mechanisms.</a:t>
            </a:r>
          </a:p>
        </p:txBody>
      </p:sp>
    </p:spTree>
    <p:extLst>
      <p:ext uri="{BB962C8B-B14F-4D97-AF65-F5344CB8AC3E}">
        <p14:creationId xmlns:p14="http://schemas.microsoft.com/office/powerpoint/2010/main" val="4284785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Background and project goal</a:t>
            </a:r>
          </a:p>
          <a:p>
            <a:endParaRPr lang="en-US" sz="3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Building cell type specific TF annotations</a:t>
            </a:r>
          </a:p>
          <a:p>
            <a:endParaRPr lang="en-US" sz="3600" dirty="0">
              <a:solidFill>
                <a:srgbClr val="0070C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Applying annotations to partition disease heritability</a:t>
            </a:r>
          </a:p>
        </p:txBody>
      </p:sp>
    </p:spTree>
    <p:extLst>
      <p:ext uri="{BB962C8B-B14F-4D97-AF65-F5344CB8AC3E}">
        <p14:creationId xmlns:p14="http://schemas.microsoft.com/office/powerpoint/2010/main" val="3807350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T-cell Chromatin ∩ MotifMap100 is highly enriched for autoimmune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h</a:t>
            </a:r>
            <a:r>
              <a:rPr lang="en-US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g</a:t>
            </a:r>
            <a:r>
              <a:rPr lang="en-US" i="1" baseline="30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endParaRPr lang="en-US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4595" y="6398087"/>
            <a:ext cx="689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*Chromatin annotation is similar to that used in Finucane et al. NG 2015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91A699-2E0B-4623-A6AC-4E1A8D963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662"/>
            <a:ext cx="12192000" cy="436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30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Intersection captures most of the </a:t>
            </a:r>
            <a:r>
              <a:rPr lang="en-US" i="1" dirty="0">
                <a:latin typeface="Times" panose="02020603050405020304" pitchFamily="18" charset="0"/>
                <a:cs typeface="Times" panose="02020603050405020304" pitchFamily="18" charset="0"/>
              </a:rPr>
              <a:t>h</a:t>
            </a:r>
            <a:r>
              <a:rPr lang="en-US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g</a:t>
            </a:r>
            <a:r>
              <a:rPr lang="en-US" i="1" baseline="30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DB89FA-336E-4C60-8F93-72F4AD924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50" y="1505920"/>
            <a:ext cx="6366099" cy="4687821"/>
          </a:xfrm>
        </p:spPr>
      </p:pic>
    </p:spTree>
    <p:extLst>
      <p:ext uri="{BB962C8B-B14F-4D97-AF65-F5344CB8AC3E}">
        <p14:creationId xmlns:p14="http://schemas.microsoft.com/office/powerpoint/2010/main" val="3423575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Tissue-specific annotations are enriched for corresponding traits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3166" y="1652588"/>
            <a:ext cx="39528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Created TF annotations for 127 Roadmap Epigenome tissue types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Partitioned heritability of 32 diseases with publicly available summary stats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Enrichments that don’t meet 1% FDR threshold are set to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362563-9920-45E6-AE20-41599ED3A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88" y="1671638"/>
            <a:ext cx="6785006" cy="4351338"/>
          </a:xfrm>
        </p:spPr>
      </p:pic>
    </p:spTree>
    <p:extLst>
      <p:ext uri="{BB962C8B-B14F-4D97-AF65-F5344CB8AC3E}">
        <p14:creationId xmlns:p14="http://schemas.microsoft.com/office/powerpoint/2010/main" val="452898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Intersecting sequence based TF binding predictions with chromatin data can create meaningful tissue-specific TF annotations</a:t>
            </a:r>
          </a:p>
          <a:p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The intersection of active chromatin marks and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MotifMap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+/-100bp yields the most informative annotations.  </a:t>
            </a:r>
          </a:p>
          <a:p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Tissue-specific TF annotations are highly enriched for disease </a:t>
            </a:r>
            <a:r>
              <a:rPr lang="en-US" sz="3600" i="1" dirty="0">
                <a:latin typeface="Times" panose="02020603050405020304" pitchFamily="18" charset="0"/>
                <a:cs typeface="Times" panose="02020603050405020304" pitchFamily="18" charset="0"/>
              </a:rPr>
              <a:t>h</a:t>
            </a:r>
            <a:r>
              <a:rPr lang="en-US" sz="3600" i="1" baseline="-25000" dirty="0">
                <a:latin typeface="Times" panose="02020603050405020304" pitchFamily="18" charset="0"/>
                <a:cs typeface="Times" panose="02020603050405020304" pitchFamily="18" charset="0"/>
              </a:rPr>
              <a:t>g</a:t>
            </a:r>
            <a:r>
              <a:rPr lang="en-US" sz="3600" i="1" baseline="30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explained for many diseases and tissue types</a:t>
            </a:r>
          </a:p>
        </p:txBody>
      </p:sp>
    </p:spTree>
    <p:extLst>
      <p:ext uri="{BB962C8B-B14F-4D97-AF65-F5344CB8AC3E}">
        <p14:creationId xmlns:p14="http://schemas.microsoft.com/office/powerpoint/2010/main" val="1915874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Incorporate more sequence-based TFBS prediction including deep-learning approaches (such as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DeepBind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) and other datasets (such as cis-BP)</a:t>
            </a:r>
          </a:p>
          <a:p>
            <a:endParaRPr lang="en-US" sz="3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Apply new annotations to fine-mapping</a:t>
            </a:r>
          </a:p>
        </p:txBody>
      </p:sp>
    </p:spTree>
    <p:extLst>
      <p:ext uri="{BB962C8B-B14F-4D97-AF65-F5344CB8AC3E}">
        <p14:creationId xmlns:p14="http://schemas.microsoft.com/office/powerpoint/2010/main" val="2432586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133975" cy="472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Alkes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Price</a:t>
            </a:r>
          </a:p>
          <a:p>
            <a:pPr marL="0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Hilary Finucane</a:t>
            </a:r>
          </a:p>
          <a:p>
            <a:pPr marL="0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Steven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Gazal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Alexander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Gusev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Farhad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Hormozdiari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Xuanyao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Liu</a:t>
            </a:r>
          </a:p>
          <a:p>
            <a:pPr marL="0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Po-Ru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Loh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Yakir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Reshef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Other members of the Price lab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689894"/>
            <a:ext cx="5133975" cy="472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Manolis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Kellis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Yue Li</a:t>
            </a:r>
          </a:p>
        </p:txBody>
      </p:sp>
    </p:spTree>
    <p:extLst>
      <p:ext uri="{BB962C8B-B14F-4D97-AF65-F5344CB8AC3E}">
        <p14:creationId xmlns:p14="http://schemas.microsoft.com/office/powerpoint/2010/main" val="255233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B87CA04C-70B5-421F-AE7B-4CD647459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906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4099" name="Text Box 12">
            <a:extLst>
              <a:ext uri="{FF2B5EF4-FFF2-40B4-BE49-F238E27FC236}">
                <a16:creationId xmlns:a16="http://schemas.microsoft.com/office/drawing/2014/main" id="{5D94C9FB-3001-4D7A-94F3-5C3D5E1DB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804864"/>
            <a:ext cx="8877300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500"/>
              </a:spcAft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Tiffany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Amariuta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Integrating non-coding and coding genome-wide functional genomic datasets from ENCODE to annotate the CD4+ T cell regulatory genome*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Emma Davenport: Identifying context-specific molecular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eQTLs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Davenport et al.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biorxiv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http://www.biorxiv.org/content/early/2017/03/20/118703)</a:t>
            </a:r>
          </a:p>
          <a:p>
            <a:pPr>
              <a:spcBef>
                <a:spcPct val="0"/>
              </a:spcBef>
              <a:spcAft>
                <a:spcPts val="500"/>
              </a:spcAft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Hilary Finucane: Heritability enrichment of specifically expressed genes identifies disease-relevant tissues and cell types*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Gazal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Partitioning heritability of low-frequency variants reveals strength of negative selection across functional annotations*</a:t>
            </a:r>
          </a:p>
          <a:p>
            <a:pPr>
              <a:spcBef>
                <a:spcPct val="0"/>
              </a:spcBef>
              <a:spcAft>
                <a:spcPts val="50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(also see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Gazal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in press Nat Genet, http://biorxiv.org/content/early/2017/04/03/082024)</a:t>
            </a:r>
          </a:p>
          <a:p>
            <a:pPr>
              <a:spcBef>
                <a:spcPct val="0"/>
              </a:spcBef>
              <a:spcAft>
                <a:spcPts val="500"/>
              </a:spcAft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Farhad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Hormozdiari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Leveraging molecular QTL to understand the genetic architecture of diseases and complex traits*</a:t>
            </a:r>
          </a:p>
          <a:p>
            <a:pPr>
              <a:spcBef>
                <a:spcPct val="0"/>
              </a:spcBef>
              <a:spcAft>
                <a:spcPts val="500"/>
              </a:spcAft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Gleb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Kichaev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Leveraging functional enrichment to improve GWAS power*</a:t>
            </a:r>
          </a:p>
          <a:p>
            <a:pPr>
              <a:spcBef>
                <a:spcPct val="0"/>
              </a:spcBef>
              <a:spcAft>
                <a:spcPts val="500"/>
              </a:spcAft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Yakir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Reshef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Quantifying directional effects of transcription factor binding on polygenic disease risk using GWAS summary statistics*</a:t>
            </a:r>
          </a:p>
          <a:p>
            <a:pPr>
              <a:spcBef>
                <a:spcPct val="0"/>
              </a:spcBef>
              <a:spcAft>
                <a:spcPts val="500"/>
              </a:spcAft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Bryce van de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Geijn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Annotations that capture tissue-specific transcription factor binding explain a large fraction of disease heritability*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Harm-Jan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Westra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using ENCODE annotations to fine-map RA and T1D loci*</a:t>
            </a:r>
          </a:p>
          <a:p>
            <a:pPr>
              <a:spcBef>
                <a:spcPct val="0"/>
              </a:spcBef>
              <a:spcAft>
                <a:spcPts val="500"/>
              </a:spcAft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Westra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biorxiv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http://www.biorxiv.org/content/early/2017/06/19/151423)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9AB8E7F-7DF0-4CCA-A0D3-ADF9EEC8C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938"/>
            <a:ext cx="85740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defRPr/>
            </a:pPr>
            <a:r>
              <a:rPr lang="en-US" altLang="en-US" sz="3400" b="1" kern="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Current projects </a:t>
            </a:r>
            <a:r>
              <a:rPr lang="en-US" altLang="en-US" sz="2000" kern="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(*: abstract submitted to ASHG 2017 conference)   </a:t>
            </a:r>
            <a:endParaRPr lang="en-US" altLang="en-US" sz="2000" u="sng" kern="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401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Background and project goals</a:t>
            </a:r>
          </a:p>
          <a:p>
            <a:endParaRPr lang="en-US" sz="3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Building cell type specific TF annotations</a:t>
            </a:r>
          </a:p>
          <a:p>
            <a:endParaRPr lang="en-US" sz="3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Applying annotations to partition disease heritability</a:t>
            </a:r>
          </a:p>
        </p:txBody>
      </p:sp>
    </p:spTree>
    <p:extLst>
      <p:ext uri="{BB962C8B-B14F-4D97-AF65-F5344CB8AC3E}">
        <p14:creationId xmlns:p14="http://schemas.microsoft.com/office/powerpoint/2010/main" val="211405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52875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Tissue specific functional annotations can help explain human disease heritability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Transcription factor binding is important for regulating gene expression, may influence diseases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25" y="1859993"/>
            <a:ext cx="5073743" cy="3862387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9471846" y="5891685"/>
            <a:ext cx="2720154" cy="52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1pPr>
            <a:lvl2pPr marL="37931725" indent="-37474525"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2pPr>
            <a:lvl3pPr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3pPr>
            <a:lvl4pPr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4pPr>
            <a:lvl5pPr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105" charset="0"/>
                <a:ea typeface="ヒラギノ角ゴ ProN W3" pitchFamily="-105" charset="-128"/>
                <a:sym typeface="Gill Sans" pitchFamily="-105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Myriad Pro" panose="020B0503030403020204" pitchFamily="34" charset="0"/>
              </a:rPr>
              <a:t>Finucane et al. Nature Genetics 2015</a:t>
            </a:r>
          </a:p>
        </p:txBody>
      </p:sp>
    </p:spTree>
    <p:extLst>
      <p:ext uri="{BB962C8B-B14F-4D97-AF65-F5344CB8AC3E}">
        <p14:creationId xmlns:p14="http://schemas.microsoft.com/office/powerpoint/2010/main" val="34310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32D7-8ADB-46DB-B529-6DE0C9B6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Stratified LD score regression</a:t>
            </a:r>
          </a:p>
        </p:txBody>
      </p:sp>
      <p:pic>
        <p:nvPicPr>
          <p:cNvPr id="4" name="Image 11">
            <a:extLst>
              <a:ext uri="{FF2B5EF4-FFF2-40B4-BE49-F238E27FC236}">
                <a16:creationId xmlns:a16="http://schemas.microsoft.com/office/drawing/2014/main" id="{E6A1FF45-5D8F-457E-B011-745DC6FEE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0822" r="5615" b="34166"/>
          <a:stretch/>
        </p:blipFill>
        <p:spPr>
          <a:xfrm>
            <a:off x="-494950" y="3188767"/>
            <a:ext cx="5727445" cy="1232212"/>
          </a:xfrm>
          <a:prstGeom prst="rect">
            <a:avLst/>
          </a:prstGeom>
        </p:spPr>
      </p:pic>
      <p:sp>
        <p:nvSpPr>
          <p:cNvPr id="6" name="ZoneTexte 13">
            <a:extLst>
              <a:ext uri="{FF2B5EF4-FFF2-40B4-BE49-F238E27FC236}">
                <a16:creationId xmlns:a16="http://schemas.microsoft.com/office/drawing/2014/main" id="{41DB21AD-6800-47DC-BBB5-008759857AC0}"/>
              </a:ext>
            </a:extLst>
          </p:cNvPr>
          <p:cNvSpPr txBox="1"/>
          <p:nvPr/>
        </p:nvSpPr>
        <p:spPr>
          <a:xfrm>
            <a:off x="769951" y="5376750"/>
            <a:ext cx="3367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LD scores computed on 1000G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(479 EUR individuals)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Regression using HapMap3 SNPs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C45A0B-8DB4-439C-A100-194DD6EF84CA}"/>
              </a:ext>
            </a:extLst>
          </p:cNvPr>
          <p:cNvCxnSpPr/>
          <p:nvPr/>
        </p:nvCxnSpPr>
        <p:spPr>
          <a:xfrm>
            <a:off x="1307317" y="2649264"/>
            <a:ext cx="604007" cy="729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AB645-AAD1-4A2F-8530-2C544AEAB421}"/>
              </a:ext>
            </a:extLst>
          </p:cNvPr>
          <p:cNvSpPr txBox="1"/>
          <p:nvPr/>
        </p:nvSpPr>
        <p:spPr>
          <a:xfrm>
            <a:off x="518752" y="223521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# of individuals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B637B1-36E9-4AD0-AFC4-39196979A200}"/>
              </a:ext>
            </a:extLst>
          </p:cNvPr>
          <p:cNvCxnSpPr>
            <a:cxnSpLocks/>
          </p:cNvCxnSpPr>
          <p:nvPr/>
        </p:nvCxnSpPr>
        <p:spPr>
          <a:xfrm flipV="1">
            <a:off x="2683901" y="3993160"/>
            <a:ext cx="105941" cy="7056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653538A-650B-4472-938B-6CA692BBC6FD}"/>
              </a:ext>
            </a:extLst>
          </p:cNvPr>
          <p:cNvSpPr txBox="1"/>
          <p:nvPr/>
        </p:nvSpPr>
        <p:spPr>
          <a:xfrm>
            <a:off x="1487996" y="4698832"/>
            <a:ext cx="239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Effect size of category q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E421EF-53EC-4A6D-B7D1-28028C91C4FC}"/>
              </a:ext>
            </a:extLst>
          </p:cNvPr>
          <p:cNvCxnSpPr>
            <a:cxnSpLocks/>
          </p:cNvCxnSpPr>
          <p:nvPr/>
        </p:nvCxnSpPr>
        <p:spPr>
          <a:xfrm>
            <a:off x="2641929" y="2996405"/>
            <a:ext cx="787012" cy="4495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76500C-3303-40E3-9E70-8E2E8B5930D1}"/>
              </a:ext>
            </a:extLst>
          </p:cNvPr>
          <p:cNvSpPr txBox="1"/>
          <p:nvPr/>
        </p:nvSpPr>
        <p:spPr>
          <a:xfrm>
            <a:off x="2061782" y="2367854"/>
            <a:ext cx="160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LD of SNP j to category q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29F32E-55AB-412A-9023-3B32A6EA5C82}"/>
              </a:ext>
            </a:extLst>
          </p:cNvPr>
          <p:cNvCxnSpPr>
            <a:cxnSpLocks/>
          </p:cNvCxnSpPr>
          <p:nvPr/>
        </p:nvCxnSpPr>
        <p:spPr>
          <a:xfrm flipH="1" flipV="1">
            <a:off x="4597168" y="3930493"/>
            <a:ext cx="148208" cy="346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8678411-10AD-4ED1-B043-32C96FC136D5}"/>
              </a:ext>
            </a:extLst>
          </p:cNvPr>
          <p:cNvSpPr txBox="1"/>
          <p:nvPr/>
        </p:nvSpPr>
        <p:spPr>
          <a:xfrm>
            <a:off x="4137413" y="4284221"/>
            <a:ext cx="160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Measure of confounding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6D39E8-2500-4A1F-A00E-1F63993E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742" y="1825625"/>
            <a:ext cx="5357058" cy="4351338"/>
          </a:xfrm>
        </p:spPr>
        <p:txBody>
          <a:bodyPr/>
          <a:lstStyle/>
          <a:p>
            <a:r>
              <a:rPr lang="en-US" dirty="0"/>
              <a:t>Used to partition heritability of complex traits using GWAS summary statistics</a:t>
            </a:r>
          </a:p>
          <a:p>
            <a:r>
              <a:rPr lang="en-US" dirty="0"/>
              <a:t>A category of SNPs is enriched for heritability if SNPs with high LD to that category have higher </a:t>
            </a:r>
            <a:r>
              <a:rPr lang="en-US" dirty="0" err="1"/>
              <a:t>chisq</a:t>
            </a:r>
            <a:r>
              <a:rPr lang="en-US" dirty="0"/>
              <a:t> statistics than SNPs with low LD to that category</a:t>
            </a:r>
          </a:p>
          <a:p>
            <a:r>
              <a:rPr lang="en-US" dirty="0"/>
              <a:t>Informed by all associations, not just genome-wide significant ones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E048A-9BA6-49B2-9F9F-140C80175EB0}"/>
              </a:ext>
            </a:extLst>
          </p:cNvPr>
          <p:cNvSpPr/>
          <p:nvPr/>
        </p:nvSpPr>
        <p:spPr>
          <a:xfrm>
            <a:off x="655754" y="6300080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  <a:sym typeface="Myriad Pro" panose="020B0503030403020204" pitchFamily="34" charset="0"/>
              </a:rPr>
              <a:t>Finucane et al. Nat Genet 2015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1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32D7-8ADB-46DB-B529-6DE0C9B6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Comparing annotations with S-LDSC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9851859-3416-4FB0-A618-344F1121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13"/>
            <a:ext cx="104108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Enrichment</a:t>
            </a:r>
          </a:p>
          <a:p>
            <a:pPr lvl="1">
              <a:buFontTx/>
              <a:buChar char="-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%h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g</a:t>
            </a:r>
            <a:r>
              <a:rPr lang="en-US" baseline="30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in annotation / %SNPs in annotation (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  <a:sym typeface="Myriad Pro" panose="020B0503030403020204" pitchFamily="34" charset="0"/>
              </a:rPr>
              <a:t>Finucane et al. Nat Genet 2015)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Does not depend on other annotations in the model</a:t>
            </a:r>
          </a:p>
          <a:p>
            <a:pPr marL="514350" indent="-514350">
              <a:buAutoNum type="arabicParenR"/>
            </a:pPr>
            <a:r>
              <a:rPr lang="el-GR" dirty="0">
                <a:latin typeface="Times" panose="02020603050405020304" pitchFamily="18" charset="0"/>
                <a:cs typeface="Times" panose="02020603050405020304" pitchFamily="18" charset="0"/>
              </a:rPr>
              <a:t>τ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* </a:t>
            </a:r>
          </a:p>
          <a:p>
            <a:pPr marL="457200" lvl="1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- regression coefficient </a:t>
            </a:r>
            <a:r>
              <a:rPr lang="el-GR" dirty="0">
                <a:latin typeface="Times" panose="02020603050405020304" pitchFamily="18" charset="0"/>
                <a:cs typeface="Times" panose="02020603050405020304" pitchFamily="18" charset="0"/>
              </a:rPr>
              <a:t>τ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, adjusted for h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g</a:t>
            </a:r>
            <a:r>
              <a:rPr lang="en-US" baseline="30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and annotation size (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Gazal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et al. in press Nat Genet)</a:t>
            </a:r>
          </a:p>
          <a:p>
            <a:pPr marL="457200" lvl="1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- proportionate change in per-SNP heritability associated to a 1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s.d.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increase in the value of the annotation</a:t>
            </a:r>
          </a:p>
          <a:p>
            <a:pPr marL="457200" lvl="1" indent="0">
              <a:buNone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- Depends on other annotations in the model</a:t>
            </a:r>
          </a:p>
          <a:p>
            <a:pPr marL="457200" lvl="1" indent="0">
              <a:buNone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4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Develop tissue-specific genomic annotations that maximally explain the heritability of complex disease.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Focus on capturing transcription factor binding sites</a:t>
            </a:r>
          </a:p>
        </p:txBody>
      </p:sp>
    </p:spTree>
    <p:extLst>
      <p:ext uri="{BB962C8B-B14F-4D97-AF65-F5344CB8AC3E}">
        <p14:creationId xmlns:p14="http://schemas.microsoft.com/office/powerpoint/2010/main" val="238830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Develop tissue-specific genomic annotations that maximally explain the heritability of complex disease.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Focus on capturing transcription factor binding sites</a:t>
            </a:r>
          </a:p>
          <a:p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Use TF </a:t>
            </a:r>
            <a:r>
              <a:rPr lang="en-US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ChIP-seq</a:t>
            </a:r>
            <a:r>
              <a:rPr lang="en-US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data?</a:t>
            </a:r>
          </a:p>
          <a:p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C98F6-4439-47D5-ACB4-19CD66B16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4580"/>
            <a:ext cx="12192000" cy="175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7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7450</TotalTime>
  <Words>1266</Words>
  <Application>Microsoft Office PowerPoint</Application>
  <PresentationFormat>Widescreen</PresentationFormat>
  <Paragraphs>213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Myriad Pro</vt:lpstr>
      <vt:lpstr>Times</vt:lpstr>
      <vt:lpstr>Times New Roman</vt:lpstr>
      <vt:lpstr>ヒラギノ角ゴ ProN W3</vt:lpstr>
      <vt:lpstr>Office Theme</vt:lpstr>
      <vt:lpstr>Developing genomic annotations that capture TF binding and explain disease heritability</vt:lpstr>
      <vt:lpstr>Goals of Price/Raychaudhuri U01</vt:lpstr>
      <vt:lpstr>PowerPoint Presentation</vt:lpstr>
      <vt:lpstr>Outline</vt:lpstr>
      <vt:lpstr>Background</vt:lpstr>
      <vt:lpstr>Stratified LD score regression</vt:lpstr>
      <vt:lpstr>Comparing annotations with S-LDSC</vt:lpstr>
      <vt:lpstr>Project goals</vt:lpstr>
      <vt:lpstr>Project goals</vt:lpstr>
      <vt:lpstr>Project goals</vt:lpstr>
      <vt:lpstr>Project goals</vt:lpstr>
      <vt:lpstr>Project goals</vt:lpstr>
      <vt:lpstr>Project goals</vt:lpstr>
      <vt:lpstr>Outline</vt:lpstr>
      <vt:lpstr>Creating tissue specific TF annotations</vt:lpstr>
      <vt:lpstr>Imputed may outperform directly  measured data</vt:lpstr>
      <vt:lpstr>Algorithm for choosing best “TF” annotation </vt:lpstr>
      <vt:lpstr>Choosing the best “TF” annotation </vt:lpstr>
      <vt:lpstr>LCL “TF” annotations are enriched for LCL TF ChIP-seq peaks</vt:lpstr>
      <vt:lpstr>Outline</vt:lpstr>
      <vt:lpstr>T-cell Chromatin ∩ MotifMap100 is highly enriched for autoimmune hg2</vt:lpstr>
      <vt:lpstr>Intersection captures most of the hg2</vt:lpstr>
      <vt:lpstr>Tissue-specific annotations are enriched for corresponding traits</vt:lpstr>
      <vt:lpstr>Conclusions</vt:lpstr>
      <vt:lpstr>Future Directions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</dc:creator>
  <cp:lastModifiedBy>Bryce</cp:lastModifiedBy>
  <cp:revision>154</cp:revision>
  <dcterms:created xsi:type="dcterms:W3CDTF">2016-06-27T03:10:04Z</dcterms:created>
  <dcterms:modified xsi:type="dcterms:W3CDTF">2017-08-02T16:58:29Z</dcterms:modified>
</cp:coreProperties>
</file>