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Lato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Screenshot of article title/authors/journal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4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4" cy="5134399"/>
            <a:chOff x="0" y="75"/>
            <a:chExt cx="5153704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4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4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4"/>
            <a:chOff x="4406400" y="0"/>
            <a:chExt cx="4737600" cy="5143064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5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0" y="2469465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4" y="267695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0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0" y="371847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2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89" y="433426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8000"/>
            </a:lvl1pPr>
            <a:lvl2pPr lvl="1">
              <a:spcBef>
                <a:spcPts val="0"/>
              </a:spcBef>
              <a:buSzPct val="100000"/>
              <a:defRPr sz="8000"/>
            </a:lvl2pPr>
            <a:lvl3pPr lvl="2">
              <a:spcBef>
                <a:spcPts val="0"/>
              </a:spcBef>
              <a:buSzPct val="100000"/>
              <a:defRPr sz="8000"/>
            </a:lvl3pPr>
            <a:lvl4pPr lvl="3">
              <a:spcBef>
                <a:spcPts val="0"/>
              </a:spcBef>
              <a:buSzPct val="100000"/>
              <a:defRPr sz="8000"/>
            </a:lvl4pPr>
            <a:lvl5pPr lvl="4">
              <a:spcBef>
                <a:spcPts val="0"/>
              </a:spcBef>
              <a:buSzPct val="100000"/>
              <a:defRPr sz="8000"/>
            </a:lvl5pPr>
            <a:lvl6pPr lvl="5">
              <a:spcBef>
                <a:spcPts val="0"/>
              </a:spcBef>
              <a:buSzPct val="100000"/>
              <a:defRPr sz="8000"/>
            </a:lvl6pPr>
            <a:lvl7pPr lvl="6">
              <a:spcBef>
                <a:spcPts val="0"/>
              </a:spcBef>
              <a:buSzPct val="100000"/>
              <a:defRPr sz="8000"/>
            </a:lvl7pPr>
            <a:lvl8pPr lvl="7">
              <a:spcBef>
                <a:spcPts val="0"/>
              </a:spcBef>
              <a:buSzPct val="100000"/>
              <a:defRPr sz="8000"/>
            </a:lvl8pPr>
            <a:lvl9pPr lvl="8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4"/>
            <a:chOff x="4406400" y="0"/>
            <a:chExt cx="4737600" cy="5143064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5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0" y="2469465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4" y="267695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0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0" y="371847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2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89" y="433426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0" y="2469742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4" y="26771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0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0" y="37188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2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89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1"/>
            <a:ext cx="698925" cy="684657"/>
            <a:chOff x="0" y="3785671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1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8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24019" l="21468" r="21554" t="21650"/>
          <a:stretch/>
        </p:blipFill>
        <p:spPr>
          <a:xfrm>
            <a:off x="1374087" y="857249"/>
            <a:ext cx="6395823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Application to Disease Diagnosis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434350" y="1146537"/>
            <a:ext cx="5074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Examine association between unusual physiological signals and disease status/markers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Participant 1: each parameter was compared according to corresponding activity info → calculated outliers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Found 8 days with abnormal HR and skin temp pattern</a:t>
            </a:r>
          </a:p>
          <a:p>
            <a:pPr indent="-342900" lvl="1" marL="914400">
              <a:spcBef>
                <a:spcPts val="0"/>
              </a:spcBef>
              <a:buSzPct val="100000"/>
            </a:pPr>
            <a:r>
              <a:rPr lang="en" sz="1800"/>
              <a:t>Most significant: 5 days, detected elevated HR and skin temp, Participant 1 had Lyme disease</a:t>
            </a:r>
          </a:p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35928" l="15666" r="56731" t="4230"/>
          <a:stretch/>
        </p:blipFill>
        <p:spPr>
          <a:xfrm>
            <a:off x="5603525" y="1106224"/>
            <a:ext cx="2868924" cy="349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1297500" y="393750"/>
            <a:ext cx="7515000" cy="91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Application to Disease Diagnosis (cont)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17225" y="1441825"/>
            <a:ext cx="7719300" cy="291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Tested on three other individuals who self-reported as ill → high CRP levels and elevated HRs were evident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To examine the resolution at which illness might be identified: “Change-of-Heart” (COH) computational approach to identify periods with abnormal HR patterns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Focused on deviations in resting HR relative to an inactive period 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Applied a peak-finding-based algorithm to continuous HR signal to search for peaks</a:t>
            </a:r>
          </a:p>
          <a:p>
            <a:pPr indent="-342900" lvl="1" marL="914400">
              <a:spcBef>
                <a:spcPts val="0"/>
              </a:spcBef>
              <a:buSzPct val="100000"/>
            </a:pPr>
            <a:r>
              <a:rPr lang="en" sz="1800"/>
              <a:t>Enabled identification of all the sick periods</a:t>
            </a:r>
          </a:p>
        </p:txBody>
      </p:sp>
      <p:sp>
        <p:nvSpPr>
          <p:cNvPr id="213" name="Shape 2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1147600" y="393750"/>
            <a:ext cx="7723500" cy="91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Application to IR and Insulin Sensitivity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308250" y="1008000"/>
            <a:ext cx="8527500" cy="413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Investigate associations between info collected from wearables with clinical data- focus on diabetes-related measurements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Step-wise modeling approach to examine the relationship between SSPG values and HR, activity, BMI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diabetes= associated with changes in diurnal variation of HR → daytime and change in HR were positively correlated with SSPG but nighttime HR wasn’t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Daily steps wasn’t associated with daytime HR but had inverse relationship with nighttime HR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BMI has positive correlation with HR and is negatively correlated with overall activity</a:t>
            </a:r>
          </a:p>
          <a:p>
            <a:pPr indent="-342900" lvl="1" marL="914400">
              <a:spcBef>
                <a:spcPts val="0"/>
              </a:spcBef>
              <a:buSzPct val="100000"/>
            </a:pPr>
            <a:r>
              <a:rPr lang="en" sz="1800"/>
              <a:t>Delta HR= predictor of SSPG levels, independent of daily activity and BMI</a:t>
            </a:r>
          </a:p>
        </p:txBody>
      </p:sp>
      <p:sp>
        <p:nvSpPr>
          <p:cNvPr id="220" name="Shape 2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1297500" y="479400"/>
            <a:ext cx="7038900" cy="65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Exposure to Radiation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256975" y="1307837"/>
            <a:ext cx="3977700" cy="291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Explored whether individuals encounter periods of radiation exposure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Short flights with lower cruising altitude yield smaller increases in radiation (radiation-protective layer of atmosphere)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 sz="1800"/>
              <a:t>Only modest increases in radiation, not enough to change HR and skin temp levels</a:t>
            </a:r>
          </a:p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4898" l="9481" r="8852" t="3701"/>
          <a:stretch/>
        </p:blipFill>
        <p:spPr>
          <a:xfrm>
            <a:off x="4491975" y="1404248"/>
            <a:ext cx="4320548" cy="2718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1321800" y="503575"/>
            <a:ext cx="7038900" cy="91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Conclusion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783300" y="1116150"/>
            <a:ext cx="7577400" cy="291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Wearables can provide insight into the health status of a person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Measure acceleration, activity, calories, heart rate, GPS, skin temperature, sleep, oxygen levels, radiation exposure, weight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Assist in diagnosing diseases and inflammatory responses in the early stages</a:t>
            </a:r>
          </a:p>
          <a:p>
            <a:pPr indent="-342900" lvl="1" marL="914400">
              <a:spcBef>
                <a:spcPts val="0"/>
              </a:spcBef>
              <a:buSzPct val="100000"/>
            </a:pPr>
            <a:r>
              <a:rPr lang="en" sz="1800"/>
              <a:t>Provide information about the physiological differences between insulin resistant and -sensitive individuals and therefore determine early the risk for T2D</a:t>
            </a:r>
          </a:p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1297500" y="653450"/>
            <a:ext cx="7038900" cy="91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References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891550" y="1567550"/>
            <a:ext cx="7444800" cy="291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Li, Xiao, et al. “Digital Health: Tracking Physiomes and Activity Using Wearable Biosensors Reveals Useful Health-Related Information.” </a:t>
            </a:r>
            <a:r>
              <a:rPr i="1" lang="en" sz="1800"/>
              <a:t>Plos Biology</a:t>
            </a:r>
            <a:r>
              <a:rPr lang="en" sz="1800"/>
              <a:t>, doi:https://doi.org/10.1371/journal.pbio.2001402.</a:t>
            </a:r>
          </a:p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Summary of Experiment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1091775" y="1116150"/>
            <a:ext cx="7823700" cy="291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Use of portable biosensors (wearables) to monitor physiological changes during different activities and conditions and discover their role in detecting diseases and managing health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Over 250,000 daily measurements for 43 individuals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Changes in certain environments (airline flights)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Physiological parameters have always been able to indicate the health status of a person, but collected too infrequently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Wearables = on the rise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Discovered wearables can identify the early signs of Lyme disease and inflammatory responses, help detect risk for type 2 diabetes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Development of a computational algorithm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Investigation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1042350" y="1204975"/>
            <a:ext cx="7549200" cy="291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Investigate use of wearables to: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Record physiological measurements in individuals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Reveal physiological responses to different daily cycles and environments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Identify</a:t>
            </a:r>
            <a:r>
              <a:rPr lang="en" sz="1800"/>
              <a:t> personalized baseline norms and differences among individuals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Detect differences in health states among individuals</a:t>
            </a:r>
          </a:p>
          <a:p>
            <a:pPr indent="-342900" lvl="1" marL="914400">
              <a:spcBef>
                <a:spcPts val="0"/>
              </a:spcBef>
              <a:buSzPct val="100000"/>
            </a:pPr>
            <a:r>
              <a:rPr lang="en" sz="1800"/>
              <a:t>Detect inflammatory responses and diagnose diseases in the early development stages</a:t>
            </a:r>
          </a:p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Approach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1068900" y="1036125"/>
            <a:ext cx="7652100" cy="291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Intensely study one individual with many devices (7 devices)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Collectively measured 12 parameters, some overlap, enabling cross-device comparison and assessment of accuracy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Recorded activities and travel in real time with web-based and smartphone-based software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Participant was extensively monitored with frequent standard medical tests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Analyze larger group of participants to find consistencies and differences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Physical monitoring of 43 people for up to 11 months, with a preference for those at risk for T2D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Analyze 4 self-reported ill people</a:t>
            </a:r>
          </a:p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Devices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963225" y="1479300"/>
            <a:ext cx="2202900" cy="277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" sz="1800">
                <a:solidFill>
                  <a:srgbClr val="0000FF"/>
                </a:solidFill>
              </a:rPr>
              <a:t>Basis device </a:t>
            </a:r>
          </a:p>
          <a:p>
            <a:pPr indent="-342900" lvl="0" marL="457200" rtl="0">
              <a:spcBef>
                <a:spcPts val="0"/>
              </a:spcBef>
              <a:buClr>
                <a:srgbClr val="93C47D"/>
              </a:buClr>
              <a:buSzPct val="100000"/>
            </a:pPr>
            <a:r>
              <a:rPr lang="en" sz="1800">
                <a:solidFill>
                  <a:srgbClr val="93C47D"/>
                </a:solidFill>
              </a:rPr>
              <a:t>Scanadu Scout </a:t>
            </a:r>
          </a:p>
          <a:p>
            <a:pPr indent="-342900" lvl="0" marL="457200" rtl="0">
              <a:spcBef>
                <a:spcPts val="0"/>
              </a:spcBef>
              <a:buClr>
                <a:srgbClr val="523934"/>
              </a:buClr>
              <a:buSzPct val="100000"/>
            </a:pPr>
            <a:r>
              <a:rPr lang="en" sz="1800">
                <a:solidFill>
                  <a:srgbClr val="523934"/>
                </a:solidFill>
              </a:rPr>
              <a:t>iHealth-finger </a:t>
            </a:r>
          </a:p>
          <a:p>
            <a:pPr indent="-342900" lvl="0" marL="457200" rtl="0">
              <a:spcBef>
                <a:spcPts val="0"/>
              </a:spcBef>
              <a:buClr>
                <a:srgbClr val="B45F06"/>
              </a:buClr>
              <a:buSzPct val="100000"/>
            </a:pPr>
            <a:r>
              <a:rPr lang="en" sz="1800">
                <a:solidFill>
                  <a:srgbClr val="B45F06"/>
                </a:solidFill>
              </a:rPr>
              <a:t>Masimo </a:t>
            </a:r>
          </a:p>
          <a:p>
            <a:pPr indent="-342900" lvl="0" marL="457200" rtl="0">
              <a:spcBef>
                <a:spcPts val="0"/>
              </a:spcBef>
              <a:buClr>
                <a:srgbClr val="FF00FF"/>
              </a:buClr>
              <a:buSzPct val="100000"/>
            </a:pPr>
            <a:r>
              <a:rPr lang="en" sz="1800">
                <a:solidFill>
                  <a:srgbClr val="FF00FF"/>
                </a:solidFill>
              </a:rPr>
              <a:t>MOVES</a:t>
            </a:r>
          </a:p>
          <a:p>
            <a:pPr indent="-342900" lvl="0" marL="457200" rtl="0">
              <a:spcBef>
                <a:spcPts val="0"/>
              </a:spcBef>
              <a:buClr>
                <a:srgbClr val="CC0000"/>
              </a:buClr>
              <a:buSzPct val="100000"/>
            </a:pPr>
            <a:r>
              <a:rPr lang="en" sz="1800">
                <a:solidFill>
                  <a:srgbClr val="CC0000"/>
                </a:solidFill>
              </a:rPr>
              <a:t>RadTarge </a:t>
            </a:r>
          </a:p>
          <a:p>
            <a:pPr indent="-342900" lvl="0" marL="457200"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" sz="1800">
                <a:solidFill>
                  <a:srgbClr val="274E13"/>
                </a:solidFill>
              </a:rPr>
              <a:t>Withings 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6374" y="770075"/>
            <a:ext cx="5315501" cy="38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11832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Collecting Data/Detecting Patterns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75" y="1552962"/>
            <a:ext cx="4142524" cy="29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9949" y="1010121"/>
            <a:ext cx="4378075" cy="339325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Analyzing Physiological Data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234450" y="983450"/>
            <a:ext cx="8786700" cy="250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Discovered activity-related physiological responses (elevated HR during typical time for bike commuting on weekdays, which was later confirmed by MOVES info)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Confirmed well known patterns of physiological responses to events 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faster HR during exercise, decrease in SpO</a:t>
            </a:r>
            <a:r>
              <a:rPr baseline="-25000" lang="en" sz="1800"/>
              <a:t>2</a:t>
            </a:r>
            <a:r>
              <a:rPr lang="en" sz="1800"/>
              <a:t> during periods of fatigue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 sz="1800"/>
              <a:t>Examined difference in resting HR for men and women, HR increases and skin temp decreases with increasing activity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975" y="3086100"/>
            <a:ext cx="6028050" cy="18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1286075" y="439475"/>
            <a:ext cx="7038900" cy="68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Analysis on Airline Flights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99300" y="1116150"/>
            <a:ext cx="8492400" cy="291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Measured SpO</a:t>
            </a:r>
            <a:r>
              <a:rPr baseline="-25000" lang="en" sz="1800"/>
              <a:t>2 </a:t>
            </a:r>
            <a:r>
              <a:rPr lang="en" sz="1800"/>
              <a:t>and HR of Participant 1 for 96 flights, monitored by forehead device (Scanadu) and/or finger monitoring devices (iHealth-finger, Masimo)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Decrease in SpO</a:t>
            </a:r>
            <a:r>
              <a:rPr baseline="-25000" lang="en" sz="1800"/>
              <a:t>2</a:t>
            </a:r>
            <a:r>
              <a:rPr lang="en" sz="1800"/>
              <a:t> levels as altitude increased → levels measured in 17 other individuals to confirm relationship between oxygen levels and altitude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On long flights, SpO</a:t>
            </a:r>
            <a:r>
              <a:rPr baseline="-25000" lang="en" sz="1800"/>
              <a:t>2</a:t>
            </a:r>
            <a:r>
              <a:rPr lang="en" sz="1800"/>
              <a:t> levels are higher toward the end of the flight than at the beginning- most likely due to adaptation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 sz="1800"/>
              <a:t>Examined measurements during periods when the participant logged alertness status as tired or alert (to determine how SpO</a:t>
            </a:r>
            <a:r>
              <a:rPr baseline="-25000" lang="en" sz="1800"/>
              <a:t>2</a:t>
            </a:r>
            <a:r>
              <a:rPr lang="en" sz="1800"/>
              <a:t> relates to macrophenotypes) → SpO</a:t>
            </a:r>
            <a:r>
              <a:rPr baseline="-25000" lang="en" sz="1800"/>
              <a:t>2</a:t>
            </a:r>
            <a:r>
              <a:rPr lang="en" sz="1800"/>
              <a:t> level reported when tired on flights was lower compared to that when alert</a:t>
            </a:r>
          </a:p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32571" l="0" r="66465" t="-1173"/>
          <a:stretch/>
        </p:blipFill>
        <p:spPr>
          <a:xfrm>
            <a:off x="653674" y="307500"/>
            <a:ext cx="2170900" cy="349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 b="68381" l="2096" r="38005" t="3079"/>
          <a:stretch/>
        </p:blipFill>
        <p:spPr>
          <a:xfrm>
            <a:off x="2984875" y="3293325"/>
            <a:ext cx="4426724" cy="162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0" l="0" r="66107" t="66704"/>
          <a:stretch/>
        </p:blipFill>
        <p:spPr>
          <a:xfrm>
            <a:off x="3326250" y="379075"/>
            <a:ext cx="2491500" cy="192748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493375" y="3910075"/>
            <a:ext cx="2491500" cy="6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SpO</a:t>
            </a:r>
            <a:r>
              <a:rPr baseline="-2500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levels on flights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3326250" y="2429875"/>
            <a:ext cx="2220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SpO</a:t>
            </a:r>
            <a:r>
              <a:rPr baseline="-2500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levels on drive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5">
            <a:alphaModFix/>
          </a:blip>
          <a:srcRect b="4627" l="39068" r="39347" t="65149"/>
          <a:stretch/>
        </p:blipFill>
        <p:spPr>
          <a:xfrm>
            <a:off x="6191949" y="379075"/>
            <a:ext cx="2656026" cy="20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6249450" y="2423700"/>
            <a:ext cx="25410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Correlation btw SpO</a:t>
            </a:r>
            <a:r>
              <a:rPr baseline="-2500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and fatigue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