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6" r:id="rId10"/>
    <p:sldId id="267" r:id="rId11"/>
    <p:sldId id="268" r:id="rId12"/>
    <p:sldId id="269" r:id="rId13"/>
    <p:sldId id="264" r:id="rId14"/>
    <p:sldId id="265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48"/>
    <p:restoredTop sz="50000"/>
  </p:normalViewPr>
  <p:slideViewPr>
    <p:cSldViewPr snapToGrid="0" snapToObjects="1">
      <p:cViewPr varScale="1">
        <p:scale>
          <a:sx n="110" d="100"/>
          <a:sy n="110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5562B-8E12-0C42-A20C-CB26A74FD23B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462A2-CDEC-8C45-A912-FB8B0964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Drugbank</a:t>
            </a:r>
            <a:r>
              <a:rPr lang="en-US" dirty="0" smtClean="0"/>
              <a:t> provided</a:t>
            </a:r>
            <a:r>
              <a:rPr lang="en-US" baseline="0" dirty="0" smtClean="0"/>
              <a:t> the FDA-approved or </a:t>
            </a:r>
            <a:r>
              <a:rPr lang="en-US" baseline="0" dirty="0" err="1" smtClean="0"/>
              <a:t>expermental</a:t>
            </a:r>
            <a:r>
              <a:rPr lang="en-US" baseline="0" dirty="0" smtClean="0"/>
              <a:t> drug </a:t>
            </a:r>
            <a:r>
              <a:rPr lang="en-US" baseline="0" dirty="0" err="1" smtClean="0"/>
              <a:t>liland</a:t>
            </a:r>
            <a:r>
              <a:rPr lang="en-US" baseline="0" dirty="0" smtClean="0"/>
              <a:t> list in form of 3-letter ligand ID in PDB file;</a:t>
            </a:r>
          </a:p>
          <a:p>
            <a:r>
              <a:rPr lang="en-US" baseline="0" dirty="0" smtClean="0"/>
              <a:t>Entire PDB served as the mother-set of all co-crystal human protein structures better than 3.0Å resolution;</a:t>
            </a:r>
          </a:p>
          <a:p>
            <a:r>
              <a:rPr lang="en-US" baseline="0" dirty="0" err="1" smtClean="0"/>
              <a:t>PDB_BindDB</a:t>
            </a:r>
            <a:r>
              <a:rPr lang="en-US" baseline="0" dirty="0" smtClean="0"/>
              <a:t> contains co-crystal structures that has a experimental determined binding affinity data for cross-validation works;</a:t>
            </a:r>
          </a:p>
          <a:p>
            <a:r>
              <a:rPr lang="en-US" baseline="0" dirty="0" smtClean="0"/>
              <a:t>PDID are those based on </a:t>
            </a:r>
            <a:r>
              <a:rPr lang="en-US" baseline="0" dirty="0" err="1" smtClean="0"/>
              <a:t>DrugBank</a:t>
            </a:r>
            <a:r>
              <a:rPr lang="en-US" baseline="0" dirty="0" smtClean="0"/>
              <a:t>,  RCSB, and </a:t>
            </a:r>
            <a:r>
              <a:rPr lang="en-US" baseline="0" dirty="0" err="1" smtClean="0"/>
              <a:t>BindingDB</a:t>
            </a:r>
            <a:r>
              <a:rPr lang="en-US" baseline="0" dirty="0" smtClean="0"/>
              <a:t> protein-drug interaction records, it maybe a putative structure or non-co-crystal structure.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matching all of the 4 database structures with FDA-approved or exper</a:t>
            </a:r>
            <a:r>
              <a:rPr lang="en-US" altLang="zh-CN" baseline="0" dirty="0" smtClean="0"/>
              <a:t>i</a:t>
            </a:r>
            <a:r>
              <a:rPr lang="en-US" baseline="0" dirty="0" smtClean="0"/>
              <a:t>mental drug </a:t>
            </a:r>
            <a:r>
              <a:rPr lang="en-US" baseline="0" dirty="0" err="1" smtClean="0"/>
              <a:t>lil</a:t>
            </a:r>
            <a:r>
              <a:rPr lang="en-US" altLang="zh-CN" baseline="0" dirty="0" err="1" smtClean="0"/>
              <a:t>g</a:t>
            </a:r>
            <a:r>
              <a:rPr lang="en-US" baseline="0" dirty="0" err="1" smtClean="0"/>
              <a:t>and</a:t>
            </a:r>
            <a:r>
              <a:rPr lang="en-US" baseline="0" dirty="0" smtClean="0"/>
              <a:t> list, what left for each database is shown on the </a:t>
            </a:r>
            <a:r>
              <a:rPr lang="en-US" baseline="0" dirty="0" err="1" smtClean="0"/>
              <a:t>venn</a:t>
            </a:r>
            <a:r>
              <a:rPr lang="en-US" baseline="0" dirty="0" smtClean="0"/>
              <a:t>-diagram above.</a:t>
            </a:r>
          </a:p>
          <a:p>
            <a:r>
              <a:rPr lang="en-US" baseline="0" dirty="0" smtClean="0"/>
              <a:t>At least, each entry in the plot meets:</a:t>
            </a:r>
          </a:p>
          <a:p>
            <a:pPr marL="228600" indent="-228600">
              <a:buAutoNum type="alphaLcPeriod"/>
            </a:pPr>
            <a:r>
              <a:rPr lang="en-US" baseline="0" dirty="0" smtClean="0"/>
              <a:t>X-ray solved structure from RCSB (we downloaded PDBs for each of the other 3 datasets directly from PCSB website)</a:t>
            </a:r>
          </a:p>
          <a:p>
            <a:pPr marL="228600" indent="-228600">
              <a:buAutoNum type="alphaLcPeriod"/>
            </a:pPr>
            <a:r>
              <a:rPr lang="en-US" baseline="0" dirty="0" smtClean="0"/>
              <a:t>A co-crystal structure containing a drug li</a:t>
            </a:r>
            <a:r>
              <a:rPr lang="en-US" altLang="zh-CN" baseline="0" dirty="0" smtClean="0"/>
              <a:t>g</a:t>
            </a:r>
            <a:r>
              <a:rPr lang="en-US" baseline="0" dirty="0" smtClean="0"/>
              <a:t>and binding to the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462A2-CDEC-8C45-A912-FB8B0964D0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2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7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9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4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3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1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6806-276E-2641-A1FE-5C5719EB09A5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938F4-FFEC-BA46-B3EB-1F4154EF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9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s://www.ncbi.nlm.nih.gov/pmc/articles/PMC168916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s://www.ncbi.nlm.nih.gov/entrez/eutils/elink.fcgi?dbfrom=pubmed&amp;retmode=ref&amp;cmd=prlinks&amp;id=2035451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977" y="180753"/>
            <a:ext cx="878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Construction of Protein Co-crystal </a:t>
            </a:r>
            <a:r>
              <a:rPr lang="en-US" b="1" dirty="0"/>
              <a:t>S</a:t>
            </a:r>
            <a:r>
              <a:rPr lang="en-US" b="1" dirty="0" smtClean="0"/>
              <a:t>tructures for Binding </a:t>
            </a:r>
            <a:r>
              <a:rPr lang="en-US" b="1" dirty="0"/>
              <a:t>A</a:t>
            </a:r>
            <a:r>
              <a:rPr lang="en-US" b="1" dirty="0" smtClean="0"/>
              <a:t>ffinity </a:t>
            </a:r>
            <a:r>
              <a:rPr lang="en-US" b="1" dirty="0"/>
              <a:t>C</a:t>
            </a:r>
            <a:r>
              <a:rPr lang="en-US" b="1" dirty="0" smtClean="0"/>
              <a:t>hange under Mutations: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97170" y="550085"/>
            <a:ext cx="1701212" cy="729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Whole RCSB PDB</a:t>
            </a:r>
          </a:p>
          <a:p>
            <a:pPr algn="ctr"/>
            <a:r>
              <a:rPr lang="en-US" sz="1400" b="1" dirty="0" smtClean="0"/>
              <a:t>(28019 entries)</a:t>
            </a:r>
            <a:endParaRPr lang="en-US" sz="1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97169" y="2126037"/>
            <a:ext cx="1701213" cy="686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PDB Bind DB</a:t>
            </a:r>
          </a:p>
          <a:p>
            <a:pPr algn="ctr"/>
            <a:r>
              <a:rPr lang="en-US" sz="1400" b="1" dirty="0" smtClean="0"/>
              <a:t>(9221 entries)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34378" y="3633615"/>
            <a:ext cx="1626793" cy="64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Drug Bank</a:t>
            </a:r>
          </a:p>
          <a:p>
            <a:pPr algn="ctr"/>
            <a:r>
              <a:rPr lang="en-US" sz="1400" b="1" dirty="0" smtClean="0"/>
              <a:t>(9215 entries)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7748" y="1333596"/>
            <a:ext cx="22944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Resolution better than 3.0Å;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Human Protein only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DNA/RNA/hybrid chain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76342" y="2866248"/>
            <a:ext cx="44444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Ligand not necessary to be drug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Exp. Affinity values (Ki, 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Kd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available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Maybe not from human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476300" y="2519680"/>
            <a:ext cx="2923312" cy="12665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452 </a:t>
            </a:r>
            <a:r>
              <a:rPr lang="en-US" b="1" smtClean="0"/>
              <a:t>FDA approved and experimental </a:t>
            </a:r>
            <a:r>
              <a:rPr lang="en-US" b="1" dirty="0" smtClean="0"/>
              <a:t>drugs</a:t>
            </a:r>
            <a:endParaRPr lang="en-US" b="1" dirty="0"/>
          </a:p>
        </p:txBody>
      </p:sp>
      <p:sp>
        <p:nvSpPr>
          <p:cNvPr id="11" name="Right Brace 10"/>
          <p:cNvSpPr/>
          <p:nvPr/>
        </p:nvSpPr>
        <p:spPr>
          <a:xfrm>
            <a:off x="4035716" y="1133144"/>
            <a:ext cx="301762" cy="4391695"/>
          </a:xfrm>
          <a:prstGeom prst="rightBrac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/>
          <p:cNvSpPr/>
          <p:nvPr/>
        </p:nvSpPr>
        <p:spPr>
          <a:xfrm>
            <a:off x="4337478" y="3570820"/>
            <a:ext cx="2760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Ligand ID Matching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1067" y="4303265"/>
            <a:ext cx="2633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proteins are known targets;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May not be a co-crystal structure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5205" y="948478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CSB: </a:t>
            </a:r>
            <a:r>
              <a:rPr lang="en-US" altLang="zh-CN" dirty="0" smtClean="0"/>
              <a:t>795</a:t>
            </a:r>
            <a:r>
              <a:rPr lang="en-US" dirty="0" smtClean="0"/>
              <a:t> PDBs covering 264 drugs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38378" y="1893070"/>
            <a:ext cx="4120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PDBBindDB</a:t>
            </a:r>
            <a:r>
              <a:rPr lang="en-US" b="1" dirty="0" smtClean="0"/>
              <a:t>: </a:t>
            </a:r>
            <a:r>
              <a:rPr lang="en-US" dirty="0" smtClean="0"/>
              <a:t>3</a:t>
            </a:r>
            <a:r>
              <a:rPr lang="en-US" altLang="zh-CN" dirty="0" smtClean="0"/>
              <a:t>79</a:t>
            </a:r>
            <a:r>
              <a:rPr lang="en-US" dirty="0" smtClean="0"/>
              <a:t> PDBs covering 177 drugs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006601" y="3231891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DrugBank</a:t>
            </a:r>
            <a:r>
              <a:rPr lang="en-US" b="1" dirty="0" smtClean="0"/>
              <a:t>: </a:t>
            </a:r>
            <a:r>
              <a:rPr lang="en-US" dirty="0" smtClean="0"/>
              <a:t>5</a:t>
            </a:r>
            <a:r>
              <a:rPr lang="en-US" altLang="zh-CN" dirty="0" smtClean="0"/>
              <a:t>63</a:t>
            </a:r>
            <a:r>
              <a:rPr lang="en-US" dirty="0" smtClean="0"/>
              <a:t> PDBs covering 209 drugs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40201" y="3647764"/>
            <a:ext cx="421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DrugBankDB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provides list of FDA-approved and experimental drug-ligand IDs to match with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3484" y="2332220"/>
            <a:ext cx="3952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Human protein subset from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PDBBindDB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serving as 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general li</a:t>
            </a:r>
            <a:r>
              <a:rPr lang="en-US" altLang="zh-CN" sz="1600" i="1" dirty="0" smtClean="0">
                <a:solidFill>
                  <a:schemeClr val="bg2">
                    <a:lumMod val="50000"/>
                  </a:schemeClr>
                </a:solidFill>
              </a:rPr>
              <a:t>gan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d-binding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study also serving as cross-validations by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expt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values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4758" y="1431189"/>
            <a:ext cx="3730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Serving as PDB pool for drug-binding study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9801672" y="3659289"/>
            <a:ext cx="257000" cy="25913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362551" y="5288986"/>
            <a:ext cx="319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Mapping with somatic and germline SNVs to get WT and Mutated structures for drill down analysis.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371589" y="4849831"/>
            <a:ext cx="1626793" cy="64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PDID</a:t>
            </a:r>
          </a:p>
          <a:p>
            <a:pPr algn="ctr"/>
            <a:r>
              <a:rPr lang="en-US" sz="1400" b="1" dirty="0" smtClean="0"/>
              <a:t>(9652 entries)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423524" y="5519481"/>
            <a:ext cx="35229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nown or putative targets;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Human Protein Only;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 not be a co-crystal structure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15284" y="4354402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PDID: </a:t>
            </a:r>
            <a:r>
              <a:rPr lang="en-US" dirty="0" smtClean="0"/>
              <a:t>25</a:t>
            </a:r>
            <a:r>
              <a:rPr lang="en-US" altLang="zh-CN" dirty="0" smtClean="0"/>
              <a:t>6</a:t>
            </a:r>
            <a:r>
              <a:rPr lang="en-US" dirty="0" smtClean="0"/>
              <a:t> </a:t>
            </a:r>
            <a:r>
              <a:rPr lang="en-US" dirty="0"/>
              <a:t>PDBs covering </a:t>
            </a:r>
            <a:r>
              <a:rPr lang="en-US" dirty="0" smtClean="0"/>
              <a:t>112 </a:t>
            </a:r>
            <a:r>
              <a:rPr lang="en-US" dirty="0"/>
              <a:t>drugs</a:t>
            </a:r>
          </a:p>
        </p:txBody>
      </p:sp>
    </p:spTree>
    <p:extLst>
      <p:ext uri="{BB962C8B-B14F-4D97-AF65-F5344CB8AC3E}">
        <p14:creationId xmlns:p14="http://schemas.microsoft.com/office/powerpoint/2010/main" val="9536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995" y="267849"/>
            <a:ext cx="1081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Preliminary Results: Distribution of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SIFT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Score &amp; Consequence for Binding Site and Non-binding Site Residues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6" y="3394926"/>
            <a:ext cx="5688106" cy="3219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464" y="636521"/>
            <a:ext cx="5343212" cy="27862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637181"/>
            <a:ext cx="5688106" cy="278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1923" y="3728682"/>
            <a:ext cx="4866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Sorting Intolerant From Tolerant (SIFT) is a program that predicts whether an amino acid substitution affects protein function within human variant database.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ubstitutions with score less than 0.05 are predicted to affect protein function (deleterious)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64569" y="6550223"/>
            <a:ext cx="372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hlinkClick r:id="rId5"/>
              </a:rPr>
              <a:t>Nucleic Acids Res</a:t>
            </a:r>
            <a:r>
              <a:rPr lang="de-DE" sz="1400" i="1" dirty="0"/>
              <a:t>. 2003 Jul 1; 31(13): 3812–3814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3574794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/>
              <a:t>0.3305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3882571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0.3369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451123" y="4251178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0.0089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451123" y="4535448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0.0112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87279" y="1089155"/>
            <a:ext cx="2239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Bind 36.8%; non-bind 43.4%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519393" y="1449215"/>
            <a:ext cx="223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Bind 62.5%; non-bind 55.9%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558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73" y="505453"/>
            <a:ext cx="5608469" cy="379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7" y="4245277"/>
            <a:ext cx="6377133" cy="2505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7" y="559920"/>
            <a:ext cx="5447453" cy="36853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7737" y="136121"/>
            <a:ext cx="1204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Preliminary Results: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Binding Affinity Score Change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for Binding Site and Non-binding Site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Residues by </a:t>
            </a: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AutoDock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Vina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6370" y="6581001"/>
            <a:ext cx="3615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Data and Experiment by </a:t>
            </a:r>
            <a:r>
              <a:rPr lang="en-US" sz="1200" i="1" dirty="0" err="1" smtClean="0"/>
              <a:t>Chengfei</a:t>
            </a:r>
            <a:r>
              <a:rPr lang="en-US" sz="1200" i="1" dirty="0" smtClean="0"/>
              <a:t> Yan, Plot by Bo Wang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600616" y="2912431"/>
            <a:ext cx="151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</a:t>
            </a:r>
            <a:r>
              <a:rPr lang="en-US" sz="1600" b="1" dirty="0" smtClean="0"/>
              <a:t>ean = 0.026 </a:t>
            </a:r>
            <a:endParaRPr lang="en-US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7957757" y="320467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mean = </a:t>
            </a:r>
            <a:r>
              <a:rPr lang="en-US" sz="1600" b="1" dirty="0" smtClean="0"/>
              <a:t>-0.11 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6824870" y="4292518"/>
            <a:ext cx="5407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</a:rPr>
              <a:t>Autodock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Vina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1.1.2's </a:t>
            </a:r>
            <a:r>
              <a:rPr lang="en-US" altLang="zh-CN" i="1" dirty="0" smtClean="0">
                <a:solidFill>
                  <a:srgbClr val="000000"/>
                </a:solidFill>
                <a:latin typeface="Calibri" charset="0"/>
              </a:rPr>
              <a:t>L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</a:rPr>
              <a:t>ocal </a:t>
            </a:r>
            <a:r>
              <a:rPr lang="en-US" altLang="zh-CN" i="1" dirty="0" smtClean="0">
                <a:solidFill>
                  <a:srgbClr val="000000"/>
                </a:solidFill>
                <a:latin typeface="Calibri" charset="0"/>
              </a:rPr>
              <a:t>S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</a:rPr>
              <a:t>earch Protocol</a:t>
            </a:r>
            <a:r>
              <a:rPr lang="en-US" altLang="zh-CN" i="1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en-US" i="1" dirty="0" smtClean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ligand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binding pose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in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PDB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as initial configuration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en-US" dirty="0" smtClean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protein was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 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fixed; ligand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was flexibly 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treated for locally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optimize its binding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configuration</a:t>
            </a:r>
            <a:r>
              <a:rPr lang="en-US" altLang="zh-CN" dirty="0">
                <a:solidFill>
                  <a:srgbClr val="000000"/>
                </a:solidFill>
                <a:latin typeface="Calibri" charset="0"/>
              </a:rPr>
              <a:t>;</a:t>
            </a:r>
            <a:endParaRPr lang="en-US" dirty="0" smtClean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CN" b="0" i="0" dirty="0" smtClean="0">
                <a:solidFill>
                  <a:srgbClr val="000000"/>
                </a:solidFill>
                <a:effectLst/>
                <a:latin typeface="Calibri" charset="0"/>
              </a:rPr>
              <a:t>174</a:t>
            </a:r>
            <a:r>
              <a:rPr lang="zh-CN" altLang="en-US" b="0" i="0" dirty="0" smtClean="0">
                <a:solidFill>
                  <a:srgbClr val="000000"/>
                </a:solidFill>
                <a:effectLst/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PSBs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used,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56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kicked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out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due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to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1)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inconsistent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chain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ID,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2)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NMR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structure,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3)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multiple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ligands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with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same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ID,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4)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problematic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PDB</a:t>
            </a:r>
            <a:r>
              <a:rPr lang="zh-CN" altLang="en-US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coordinates.</a:t>
            </a:r>
            <a:endParaRPr lang="en-US" b="0" i="0" dirty="0"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0616" y="3144191"/>
            <a:ext cx="1000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Std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=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0.189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7957757" y="3399994"/>
            <a:ext cx="1000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/>
              <a:t>Std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0.113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94729" y="2157303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56%&gt;0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2623767" y="2157303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12%&gt;0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643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254" y="244301"/>
            <a:ext cx="10323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Preliminary Results: Distribution of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GERP Score for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Binding Site and Non-binding Site Residues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" y="771151"/>
            <a:ext cx="4758614" cy="321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" y="4148008"/>
            <a:ext cx="8953500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32" y="763874"/>
            <a:ext cx="4849906" cy="32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435" y="168998"/>
            <a:ext cx="8645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Preliminary Results: Distribution Change of Amino Acids Before and After Mutation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83395" y="836406"/>
            <a:ext cx="11022694" cy="5697057"/>
            <a:chOff x="332788" y="825648"/>
            <a:chExt cx="11022694" cy="56970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29" y="825648"/>
              <a:ext cx="5308899" cy="53088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8932" y="825648"/>
              <a:ext cx="5346550" cy="53465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16075" y="6153373"/>
              <a:ext cx="113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Wild Type</a:t>
              </a:r>
              <a:endParaRPr lang="en-US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772821" y="6153373"/>
              <a:ext cx="1016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/>
                <a:t>Mutated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91140" y="1506069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1380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4992500" y="2678655"/>
              <a:ext cx="6812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844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92500" y="4098824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smtClean="0">
                  <a:solidFill>
                    <a:schemeClr val="accent2">
                      <a:lumMod val="50000"/>
                    </a:schemeClr>
                  </a:solidFill>
                </a:rPr>
                <a:t>810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96680" y="4531662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328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12976" y="4818980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94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83260" y="5106298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571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89006" y="5546471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600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3482" y="5651948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666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15528" y="5546470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245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77161" y="5344171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434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18381" y="5017568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429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9601" y="4511203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499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2788" y="3791047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574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2788" y="3136783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322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2788" y="2541688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692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28687" y="1703023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613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00603" y="1343618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290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06551" y="1161489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133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95650" y="1035841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605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30226" y="1007600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470</a:t>
              </a:r>
              <a:endParaRPr lang="en-US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559607" y="973983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545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57691" y="1161489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390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840741" y="1508791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512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432411" y="2233911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828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661801" y="3110462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smtClean="0">
                  <a:solidFill>
                    <a:srgbClr val="002060"/>
                  </a:solidFill>
                </a:rPr>
                <a:t>844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661801" y="4098823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870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432411" y="4632060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230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193107" y="4932525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217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611351" y="5383916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789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452817" y="5726656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875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44995" y="5648977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346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76301" y="5524357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295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698384" y="5184293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448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27280" y="4752337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448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08932" y="3960476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803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97569" y="2871882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583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26959" y="2240989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530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556670" y="1651395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505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107802" y="1315377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369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742632" y="1035840"/>
              <a:ext cx="4587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</a:rPr>
                <a:t>555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265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434" y="104451"/>
            <a:ext cx="9366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Calibri" charset="0"/>
                <a:ea typeface="Calibri" charset="0"/>
                <a:cs typeface="Calibri" charset="0"/>
              </a:rPr>
              <a:t>Preliminary Results: Distribution Change of Amino Acids Before and After Mutation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1" y="663542"/>
            <a:ext cx="7810500" cy="572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7250" y="6581001"/>
            <a:ext cx="283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Data by Bo Wang, Plot by </a:t>
            </a:r>
            <a:r>
              <a:rPr lang="en-US" sz="1200" i="1" dirty="0" err="1" smtClean="0"/>
              <a:t>Xiangmeng</a:t>
            </a:r>
            <a:r>
              <a:rPr lang="en-US" sz="1200" i="1" dirty="0" smtClean="0"/>
              <a:t> Kong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411558" y="4206240"/>
            <a:ext cx="319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Polarity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Index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(PI)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=</a:t>
            </a:r>
            <a:r>
              <a:rPr lang="zh-CN" altLang="en-US" b="1" dirty="0" smtClean="0"/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  <a:r>
              <a:rPr lang="en-US" altLang="zh-CN" b="1" dirty="0" smtClean="0"/>
              <a:t>,</a:t>
            </a:r>
            <a:r>
              <a:rPr lang="zh-CN" altLang="en-US" b="1" dirty="0" smtClean="0"/>
              <a:t> </a:t>
            </a:r>
            <a:r>
              <a:rPr lang="en-US" altLang="zh-CN" b="1" dirty="0" smtClean="0">
                <a:solidFill>
                  <a:srgbClr val="00B0F0"/>
                </a:solidFill>
              </a:rPr>
              <a:t>0.5</a:t>
            </a:r>
            <a:r>
              <a:rPr lang="en-US" altLang="zh-CN" b="1" dirty="0" smtClean="0"/>
              <a:t>,</a:t>
            </a:r>
            <a:r>
              <a:rPr lang="zh-CN" altLang="en-US" b="1" dirty="0" smtClean="0"/>
              <a:t> </a:t>
            </a:r>
            <a:r>
              <a:rPr lang="en-US" altLang="zh-CN" b="1" dirty="0" smtClean="0">
                <a:solidFill>
                  <a:srgbClr val="00B050"/>
                </a:solidFill>
              </a:rPr>
              <a:t>0</a:t>
            </a:r>
          </a:p>
          <a:p>
            <a:r>
              <a:rPr lang="en-US" altLang="zh-CN" b="1" dirty="0" smtClean="0"/>
              <a:t>PI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change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=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PI(mutated)-PI(WT)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3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55" y="1351983"/>
            <a:ext cx="4911370" cy="4599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665" y="287332"/>
            <a:ext cx="10915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Preliminary Results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: Correlation Matrix for Different Features Based on Normalized Distance away from Ligand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0449" y="6550223"/>
            <a:ext cx="379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(</a:t>
            </a:r>
            <a:r>
              <a:rPr lang="zh-CN" altLang="en-US" sz="1400" dirty="0" smtClean="0"/>
              <a:t>*</a:t>
            </a:r>
            <a:r>
              <a:rPr lang="en-US" altLang="zh-CN" sz="1400" dirty="0" smtClean="0"/>
              <a:t>NAN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values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from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docking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experiment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removed)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2" y="1482700"/>
            <a:ext cx="5371502" cy="41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4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8201" y="5591938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Binding Site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21519" y="5591938"/>
            <a:ext cx="173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Non Binding </a:t>
            </a:r>
            <a:r>
              <a:rPr lang="en-US" dirty="0"/>
              <a:t>Site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3060" y="322879"/>
            <a:ext cx="10987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Calibri" charset="0"/>
                <a:ea typeface="Calibri" charset="0"/>
                <a:cs typeface="Calibri" charset="0"/>
              </a:rPr>
              <a:t>Preliminary Results: Correlation Matrix for Different Features Based on Normalized Distance away from Ligand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2" y="1206943"/>
            <a:ext cx="4973469" cy="3870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69" y="1254058"/>
            <a:ext cx="4912924" cy="38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71" y="624958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037" y="1684078"/>
            <a:ext cx="411272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Unique</a:t>
            </a:r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</a:rPr>
              <a:t>Entries from 4 data sources: 1052</a:t>
            </a:r>
            <a:endParaRPr lang="en-US" dirty="0" smtClean="0"/>
          </a:p>
          <a:p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Note: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210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PDB_BindDB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entries and 55 PDID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ntries are not in the  RCSB data pool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Possible reasons: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Resolution lower than 3Å;</a:t>
            </a: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Proteins are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not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homo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sapiens (human) </a:t>
            </a:r>
          </a:p>
          <a:p>
            <a:pPr marL="342900" indent="-342900"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42260" y="862886"/>
            <a:ext cx="5741062" cy="205864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140871" y="2800228"/>
            <a:ext cx="1918952" cy="12363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75000"/>
                  </a:schemeClr>
                </a:solidFill>
              </a:rPr>
              <a:t>Target</a:t>
            </a: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accent5">
                    <a:lumMod val="75000"/>
                  </a:schemeClr>
                </a:solidFill>
              </a:rPr>
              <a:t>PDB</a:t>
            </a: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accent5">
                    <a:lumMod val="75000"/>
                  </a:schemeClr>
                </a:solidFill>
              </a:rPr>
              <a:t>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899" y="965305"/>
            <a:ext cx="2834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Germline: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bg2">
                    <a:lumMod val="50000"/>
                  </a:schemeClr>
                </a:solidFill>
              </a:rPr>
              <a:t>ExAC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(TCGA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in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err="1" smtClean="0">
                <a:solidFill>
                  <a:schemeClr val="bg2">
                    <a:lumMod val="50000"/>
                  </a:schemeClr>
                </a:solidFill>
              </a:rPr>
              <a:t>ExAC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are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germline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subset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TCGA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668" y="1422427"/>
            <a:ext cx="2065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Somatic:</a:t>
            </a:r>
          </a:p>
          <a:p>
            <a:pPr algn="ctr"/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Non-germline</a:t>
            </a:r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bg2">
                    <a:lumMod val="50000"/>
                  </a:schemeClr>
                </a:solidFill>
              </a:rPr>
              <a:t>TCGA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4564" y="4789874"/>
            <a:ext cx="7472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Binding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Affinity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Change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(general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molecule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&amp;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drug)</a:t>
            </a:r>
          </a:p>
          <a:p>
            <a:pPr algn="ctr"/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Variants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Distributions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(heat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map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&amp;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stats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positional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functional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analysis)</a:t>
            </a: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Mechanism Studies and Case Studies</a:t>
            </a:r>
          </a:p>
          <a:p>
            <a:pPr algn="ctr"/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Stress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Frustration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Analysis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local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disruption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&amp;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allosteric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7974" y="2299221"/>
            <a:ext cx="127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Special Case: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CMG data?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42016" y="2525877"/>
            <a:ext cx="1098175" cy="358118"/>
          </a:xfrm>
          <a:prstGeom prst="straightConnector1">
            <a:avLst/>
          </a:prstGeom>
          <a:ln w="412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8450" y="2921525"/>
            <a:ext cx="1311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Mapping SNVs </a:t>
            </a:r>
            <a:endParaRPr lang="en-US" sz="14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400128" y="3885418"/>
            <a:ext cx="455984" cy="802491"/>
          </a:xfrm>
          <a:prstGeom prst="straightConnector1">
            <a:avLst/>
          </a:prstGeom>
          <a:ln w="412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059823" y="4132774"/>
            <a:ext cx="1605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Drilldown Analysis </a:t>
            </a:r>
            <a:endParaRPr lang="en-US" sz="14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00128" y="335254"/>
            <a:ext cx="4251545" cy="21156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RCSB-PDB drug ligand dataset (795 PDBs) for drug binding study on human protein;</a:t>
            </a:r>
          </a:p>
          <a:p>
            <a:endParaRPr lang="en-US" b="1" dirty="0"/>
          </a:p>
          <a:p>
            <a:r>
              <a:rPr lang="en-US" b="1" dirty="0"/>
              <a:t>Raw </a:t>
            </a:r>
            <a:r>
              <a:rPr lang="en-US" b="1" dirty="0" err="1"/>
              <a:t>PDB_Bind_DB</a:t>
            </a:r>
            <a:r>
              <a:rPr lang="en-US" b="1" dirty="0"/>
              <a:t> dataset (9221 PDBs) for general ligand binding study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160503" y="2611992"/>
            <a:ext cx="675889" cy="493664"/>
          </a:xfrm>
          <a:prstGeom prst="straightConnector1">
            <a:avLst/>
          </a:prstGeom>
          <a:ln w="412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867437" y="2798490"/>
            <a:ext cx="1733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Structure Feeding </a:t>
            </a:r>
            <a:endParaRPr lang="en-US" sz="1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667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Preparing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self-defined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Plain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Text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as</a:t>
            </a:r>
            <a:r>
              <a:rPr lang="zh-CN" altLang="en-US" sz="2400" b="1" dirty="0" smtClean="0"/>
              <a:t> </a:t>
            </a:r>
            <a:r>
              <a:rPr lang="en-US" altLang="zh-CN" sz="2400" b="1" dirty="0"/>
              <a:t>D</a:t>
            </a:r>
            <a:r>
              <a:rPr lang="en-US" altLang="zh-CN" sz="2400" b="1" dirty="0" smtClean="0"/>
              <a:t>ata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Resources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05345" y="4409148"/>
            <a:ext cx="8257310" cy="9906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/>
              <a:t>Usage:</a:t>
            </a:r>
            <a:r>
              <a:rPr lang="zh-CN" altLang="en-US" b="1" dirty="0" smtClean="0"/>
              <a:t> </a:t>
            </a:r>
            <a:endParaRPr lang="en-US" altLang="zh-CN" b="1" dirty="0" smtClean="0"/>
          </a:p>
          <a:p>
            <a:pPr marL="342900" indent="-342900">
              <a:buAutoNum type="arabicPeriod"/>
            </a:pPr>
            <a:r>
              <a:rPr lang="en-US" altLang="zh-CN" b="1" dirty="0" smtClean="0"/>
              <a:t>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ready-to-</a:t>
            </a:r>
            <a:r>
              <a:rPr lang="en-US" altLang="zh-CN" b="1" dirty="0" err="1" smtClean="0"/>
              <a:t>analyse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data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resource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for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downstream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analysis;</a:t>
            </a:r>
          </a:p>
          <a:p>
            <a:pPr marL="342900" indent="-342900">
              <a:buAutoNum type="arabicPeriod"/>
            </a:pPr>
            <a:r>
              <a:rPr lang="en-US" altLang="zh-CN" b="1" dirty="0" smtClean="0"/>
              <a:t>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web-interface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resource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for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user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inquiry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(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similar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Intensification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web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source)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05345" y="1265481"/>
            <a:ext cx="9506198" cy="2389332"/>
            <a:chOff x="237506" y="1265481"/>
            <a:chExt cx="9506198" cy="2389332"/>
          </a:xfrm>
        </p:grpSpPr>
        <p:sp>
          <p:nvSpPr>
            <p:cNvPr id="11" name="Rounded Rectangle 10"/>
            <p:cNvSpPr/>
            <p:nvPr/>
          </p:nvSpPr>
          <p:spPr>
            <a:xfrm>
              <a:off x="237506" y="1265482"/>
              <a:ext cx="2927268" cy="238933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i="1" dirty="0">
                  <a:solidFill>
                    <a:schemeClr val="tx1"/>
                  </a:solidFill>
                </a:rPr>
                <a:t>1) </a:t>
              </a:r>
              <a:r>
                <a:rPr lang="en-US" altLang="zh-CN" b="1" i="1" dirty="0" err="1">
                  <a:solidFill>
                    <a:schemeClr val="tx1"/>
                  </a:solidFill>
                </a:rPr>
                <a:t>ExAC</a:t>
              </a:r>
              <a:r>
                <a:rPr lang="en-US" altLang="zh-CN" b="1" i="1" dirty="0">
                  <a:solidFill>
                    <a:schemeClr val="tx1"/>
                  </a:solidFill>
                </a:rPr>
                <a:t> SNP component </a:t>
              </a:r>
              <a:r>
                <a:rPr lang="en-US" altLang="zh-CN" dirty="0">
                  <a:solidFill>
                    <a:schemeClr val="tx1"/>
                  </a:solidFill>
                </a:rPr>
                <a:t>including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information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such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as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Chromosome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number,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SNP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coordinate,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ref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and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alt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allele;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376030" y="1265481"/>
              <a:ext cx="3096021" cy="238933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i="1" dirty="0">
                  <a:solidFill>
                    <a:schemeClr val="tx1"/>
                  </a:solidFill>
                </a:rPr>
                <a:t>2)</a:t>
              </a:r>
              <a:r>
                <a:rPr lang="zh-CN" altLang="en-US" b="1" i="1" dirty="0">
                  <a:solidFill>
                    <a:schemeClr val="tx1"/>
                  </a:solidFill>
                </a:rPr>
                <a:t> </a:t>
              </a:r>
              <a:r>
                <a:rPr lang="en-US" altLang="zh-CN" b="1" i="1" dirty="0">
                  <a:solidFill>
                    <a:schemeClr val="tx1"/>
                  </a:solidFill>
                </a:rPr>
                <a:t>Variant</a:t>
              </a:r>
              <a:r>
                <a:rPr lang="zh-CN" altLang="en-US" b="1" i="1" dirty="0">
                  <a:solidFill>
                    <a:schemeClr val="tx1"/>
                  </a:solidFill>
                </a:rPr>
                <a:t> </a:t>
              </a:r>
              <a:r>
                <a:rPr lang="en-US" altLang="zh-CN" b="1" i="1" dirty="0">
                  <a:solidFill>
                    <a:schemeClr val="tx1"/>
                  </a:solidFill>
                </a:rPr>
                <a:t>Effect</a:t>
              </a:r>
              <a:r>
                <a:rPr lang="zh-CN" altLang="en-US" b="1" i="1" dirty="0">
                  <a:solidFill>
                    <a:schemeClr val="tx1"/>
                  </a:solidFill>
                </a:rPr>
                <a:t> </a:t>
              </a:r>
              <a:r>
                <a:rPr lang="en-US" altLang="zh-CN" b="1" i="1" dirty="0">
                  <a:solidFill>
                    <a:schemeClr val="tx1"/>
                  </a:solidFill>
                </a:rPr>
                <a:t>Predictor</a:t>
              </a:r>
              <a:r>
                <a:rPr lang="zh-CN" altLang="en-US" b="1" i="1" dirty="0">
                  <a:solidFill>
                    <a:schemeClr val="tx1"/>
                  </a:solidFill>
                </a:rPr>
                <a:t> </a:t>
              </a:r>
              <a:r>
                <a:rPr lang="en-US" altLang="zh-CN" b="1" i="1" dirty="0">
                  <a:solidFill>
                    <a:schemeClr val="tx1"/>
                  </a:solidFill>
                </a:rPr>
                <a:t>component</a:t>
              </a:r>
              <a:r>
                <a:rPr lang="zh-CN" altLang="en-US" b="1" i="1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including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ref/alt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 err="1" smtClean="0">
                  <a:solidFill>
                    <a:schemeClr val="tx1"/>
                  </a:solidFill>
                </a:rPr>
                <a:t>allele,ENSG</a:t>
              </a:r>
              <a:r>
                <a:rPr lang="en-US" altLang="zh-CN" dirty="0" err="1">
                  <a:solidFill>
                    <a:schemeClr val="tx1"/>
                  </a:solidFill>
                </a:rPr>
                <a:t>,</a:t>
              </a:r>
              <a:r>
                <a:rPr lang="en-US" altLang="zh-CN" dirty="0" err="1" smtClean="0">
                  <a:solidFill>
                    <a:schemeClr val="tx1"/>
                  </a:solidFill>
                </a:rPr>
                <a:t>ENST</a:t>
              </a:r>
              <a:r>
                <a:rPr lang="en-US" altLang="zh-CN" dirty="0" smtClean="0">
                  <a:solidFill>
                    <a:schemeClr val="tx1"/>
                  </a:solidFill>
                </a:rPr>
                <a:t>,</a:t>
              </a:r>
              <a:r>
                <a:rPr lang="zh-CN" altLang="en-US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dirty="0" err="1" smtClean="0">
                  <a:solidFill>
                    <a:schemeClr val="tx1"/>
                  </a:solidFill>
                </a:rPr>
                <a:t>a.a</a:t>
              </a:r>
              <a:r>
                <a:rPr lang="en-US" altLang="zh-CN" dirty="0">
                  <a:solidFill>
                    <a:schemeClr val="tx1"/>
                  </a:solidFill>
                </a:rPr>
                <a:t>.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mutation,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 err="1">
                  <a:solidFill>
                    <a:schemeClr val="tx1"/>
                  </a:solidFill>
                </a:rPr>
                <a:t>PolyPhen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and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SIFT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predictions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with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scores, </a:t>
              </a:r>
              <a:r>
                <a:rPr lang="en-US" altLang="zh-CN" dirty="0" err="1">
                  <a:solidFill>
                    <a:schemeClr val="tx1"/>
                  </a:solidFill>
                </a:rPr>
                <a:t>allel</a:t>
              </a:r>
              <a:r>
                <a:rPr lang="en-US" altLang="zh-CN" dirty="0">
                  <a:solidFill>
                    <a:schemeClr val="tx1"/>
                  </a:solidFill>
                </a:rPr>
                <a:t> frequency;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000068" y="1265481"/>
              <a:ext cx="2743636" cy="238933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i="1" dirty="0">
                  <a:solidFill>
                    <a:schemeClr val="tx1"/>
                  </a:solidFill>
                </a:rPr>
                <a:t>3) </a:t>
              </a:r>
              <a:r>
                <a:rPr lang="en-US" altLang="zh-CN" b="1" i="1" dirty="0" err="1">
                  <a:solidFill>
                    <a:schemeClr val="tx1"/>
                  </a:solidFill>
                </a:rPr>
                <a:t>PDBMappingLogFile</a:t>
              </a:r>
              <a:r>
                <a:rPr lang="en-US" altLang="zh-CN" b="1" i="1" dirty="0">
                  <a:solidFill>
                    <a:schemeClr val="tx1"/>
                  </a:solidFill>
                </a:rPr>
                <a:t> component</a:t>
              </a:r>
              <a:r>
                <a:rPr lang="zh-CN" altLang="en-US" b="1" i="1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including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PDB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ID,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SNP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coordinate,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ENST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&amp;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ENSG,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wildtype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and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mutated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 err="1">
                  <a:solidFill>
                    <a:schemeClr val="tx1"/>
                  </a:solidFill>
                </a:rPr>
                <a:t>a.a</a:t>
              </a:r>
              <a:r>
                <a:rPr lang="en-US" altLang="zh-CN" dirty="0">
                  <a:solidFill>
                    <a:schemeClr val="tx1"/>
                  </a:solidFill>
                </a:rPr>
                <a:t>.,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 err="1">
                  <a:solidFill>
                    <a:schemeClr val="tx1"/>
                  </a:solidFill>
                </a:rPr>
                <a:t>a.a</a:t>
              </a:r>
              <a:r>
                <a:rPr lang="en-US" altLang="zh-CN" dirty="0">
                  <a:solidFill>
                    <a:schemeClr val="tx1"/>
                  </a:solidFill>
                </a:rPr>
                <a:t>.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position.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4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925292" y="1482140"/>
            <a:ext cx="11211134" cy="4987375"/>
            <a:chOff x="608991" y="671257"/>
            <a:chExt cx="11211134" cy="4987375"/>
          </a:xfrm>
        </p:grpSpPr>
        <p:sp>
          <p:nvSpPr>
            <p:cNvPr id="4" name="TextBox 3"/>
            <p:cNvSpPr txBox="1"/>
            <p:nvPr/>
          </p:nvSpPr>
          <p:spPr>
            <a:xfrm>
              <a:off x="2103120" y="881795"/>
              <a:ext cx="1399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/>
                <a:t>ExAC.</a:t>
              </a:r>
              <a:r>
                <a:rPr lang="en-US" altLang="zh-CN" b="1" dirty="0" err="1" smtClean="0"/>
                <a:t>VEP</a:t>
              </a:r>
              <a:r>
                <a:rPr lang="en-US" altLang="zh-CN" dirty="0" err="1" smtClean="0"/>
                <a:t>.vcf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4561" y="1913792"/>
              <a:ext cx="13672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/>
                <a:t>e</a:t>
              </a:r>
              <a:r>
                <a:rPr lang="en-US" sz="1400" i="1" dirty="0" smtClean="0"/>
                <a:t>xtract annotation</a:t>
              </a:r>
              <a:endParaRPr lang="en-US" sz="1400" i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73266" y="3650424"/>
              <a:ext cx="2017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VEP component (2)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8991" y="3650425"/>
              <a:ext cx="16386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ExAC</a:t>
              </a:r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 SNP    component (1)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265095" y="3650424"/>
              <a:ext cx="29562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PDBMappingLogFile</a:t>
              </a:r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 component (3)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43729" y="5289300"/>
              <a:ext cx="40489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Self-defined Plain </a:t>
              </a:r>
              <a:r>
                <a:rPr lang="en-US" b="1" dirty="0"/>
                <a:t>T</a:t>
              </a:r>
              <a:r>
                <a:rPr lang="en-US" b="1" dirty="0" smtClean="0"/>
                <a:t>ext </a:t>
              </a:r>
              <a:r>
                <a:rPr lang="en-US" b="1" dirty="0"/>
                <a:t>D</a:t>
              </a:r>
              <a:r>
                <a:rPr lang="en-US" b="1" dirty="0" smtClean="0"/>
                <a:t>ata </a:t>
              </a:r>
              <a:r>
                <a:rPr lang="en-US" b="1" dirty="0"/>
                <a:t>S</a:t>
              </a:r>
              <a:r>
                <a:rPr lang="en-US" b="1" dirty="0" smtClean="0"/>
                <a:t>ource File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25153" y="671257"/>
              <a:ext cx="22675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d</a:t>
              </a:r>
              <a:r>
                <a:rPr lang="en-US" sz="1400" i="1" dirty="0" smtClean="0"/>
                <a:t>e-annotate to get clean .</a:t>
              </a:r>
              <a:r>
                <a:rPr lang="en-US" sz="1400" i="1" dirty="0" err="1" smtClean="0"/>
                <a:t>vcf</a:t>
              </a:r>
              <a:endParaRPr lang="en-US" sz="1400" i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31620" y="1282797"/>
              <a:ext cx="32546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a</a:t>
              </a:r>
              <a:r>
                <a:rPr lang="en-US" sz="1400" i="1" dirty="0" smtClean="0"/>
                <a:t>nnotate w/VAT to process Sushant’s code</a:t>
              </a:r>
              <a:endParaRPr lang="en-US" sz="1400" i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39557" y="899503"/>
              <a:ext cx="1387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ExAC.</a:t>
              </a:r>
              <a:r>
                <a:rPr lang="en-US" b="1" dirty="0" err="1" smtClean="0"/>
                <a:t>VAT</a:t>
              </a:r>
              <a:r>
                <a:rPr lang="en-US" dirty="0" err="1" smtClean="0"/>
                <a:t>.vcf</a:t>
              </a:r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743213" y="1901327"/>
              <a:ext cx="2076912" cy="612037"/>
              <a:chOff x="10022576" y="1918306"/>
              <a:chExt cx="2076912" cy="61203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022576" y="1918306"/>
                <a:ext cx="140936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i="1" dirty="0" smtClean="0"/>
                  <a:t>map SNP on PDB</a:t>
                </a:r>
                <a:endParaRPr lang="en-US" sz="1400" i="1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024080" y="2222566"/>
                <a:ext cx="207540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(</a:t>
                </a:r>
                <a:r>
                  <a:rPr lang="en-US" sz="1400" dirty="0" err="1" smtClean="0"/>
                  <a:t>bioMart</a:t>
                </a:r>
                <a:r>
                  <a:rPr lang="en-US" sz="1400" dirty="0" smtClean="0"/>
                  <a:t> output)</a:t>
                </a:r>
                <a:endParaRPr lang="en-US" sz="1400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915870" y="1590574"/>
              <a:ext cx="28861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(GRCh37/hg19 as genomic assembly)</a:t>
              </a:r>
              <a:endParaRPr lang="en-US" sz="1400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3171766" y="1374177"/>
              <a:ext cx="275248" cy="2094832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Bent-Up Arrow 17"/>
            <p:cNvSpPr/>
            <p:nvPr/>
          </p:nvSpPr>
          <p:spPr>
            <a:xfrm rot="10800000">
              <a:off x="1248694" y="1099235"/>
              <a:ext cx="536966" cy="2369775"/>
            </a:xfrm>
            <a:prstGeom prst="bent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16200000">
              <a:off x="6076088" y="-1405796"/>
              <a:ext cx="234395" cy="497993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9270839" y="1374177"/>
              <a:ext cx="275248" cy="2094832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 rot="5400000">
              <a:off x="5211124" y="771875"/>
              <a:ext cx="372532" cy="8297394"/>
            </a:xfrm>
            <a:prstGeom prst="rightBrac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43557" y="4543973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i="1" dirty="0"/>
                <a:t>merge (1) (2) (3) by matching ENST and ENSG together with SNP coordinates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26852" y="195109"/>
            <a:ext cx="9881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Framework of Genome-Protein Data Processing </a:t>
            </a:r>
            <a:r>
              <a:rPr lang="en-US" b="1" dirty="0" smtClean="0"/>
              <a:t>(</a:t>
            </a:r>
            <a:r>
              <a:rPr lang="en-US" altLang="zh-CN" b="1" dirty="0">
                <a:latin typeface="Calibri" charset="0"/>
                <a:ea typeface="Calibri" charset="0"/>
                <a:cs typeface="Calibri" charset="0"/>
              </a:rPr>
              <a:t>Germline</a:t>
            </a:r>
            <a:r>
              <a:rPr lang="zh-CN" altLang="en-US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zh-CN" altLang="en-US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>
                <a:latin typeface="Calibri" charset="0"/>
                <a:ea typeface="Calibri" charset="0"/>
                <a:cs typeface="Calibri" charset="0"/>
              </a:rPr>
              <a:t>Drug-ligand</a:t>
            </a:r>
            <a:r>
              <a:rPr lang="zh-CN" altLang="en-US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>
                <a:latin typeface="Calibri" charset="0"/>
                <a:ea typeface="Calibri" charset="0"/>
                <a:cs typeface="Calibri" charset="0"/>
              </a:rPr>
              <a:t>PDB</a:t>
            </a:r>
            <a:r>
              <a:rPr lang="zh-CN" altLang="en-US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 smtClean="0">
                <a:latin typeface="Calibri" charset="0"/>
                <a:ea typeface="Calibri" charset="0"/>
                <a:cs typeface="Calibri" charset="0"/>
              </a:rPr>
              <a:t>dataset)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2419420" y="1682278"/>
            <a:ext cx="1399680" cy="411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873329"/>
              </p:ext>
            </p:extLst>
          </p:nvPr>
        </p:nvGraphicFramePr>
        <p:xfrm>
          <a:off x="1872673" y="1565564"/>
          <a:ext cx="8128000" cy="4378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4254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Statistic</a:t>
                      </a:r>
                      <a:r>
                        <a:rPr lang="en-US" altLang="zh-CN" dirty="0" smtClean="0"/>
                        <a:t>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altLang="zh-CN" baseline="0" dirty="0" smtClean="0"/>
                        <a:t>C</a:t>
                      </a:r>
                      <a:r>
                        <a:rPr lang="en-US" baseline="0" dirty="0" smtClean="0"/>
                        <a:t>onsidered</a:t>
                      </a:r>
                      <a:endParaRPr 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Count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co-crystal protein + FDA approved, experimental and small molecule drug PDBs used for mapping (Union of </a:t>
                      </a:r>
                      <a:r>
                        <a:rPr lang="en-US" dirty="0" err="1" smtClean="0"/>
                        <a:t>PDB</a:t>
                      </a:r>
                      <a:r>
                        <a:rPr lang="en-US" altLang="zh-CN" dirty="0" err="1" smtClean="0"/>
                        <a:t>B</a:t>
                      </a:r>
                      <a:r>
                        <a:rPr lang="en-US" dirty="0" err="1" smtClean="0"/>
                        <a:t>ind</a:t>
                      </a:r>
                      <a:r>
                        <a:rPr lang="en-US" altLang="zh-CN" dirty="0" err="1" smtClean="0"/>
                        <a:t>DB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PDID, </a:t>
                      </a:r>
                      <a:r>
                        <a:rPr lang="en-US" baseline="0" dirty="0" err="1" smtClean="0"/>
                        <a:t>DrugBank</a:t>
                      </a:r>
                      <a:r>
                        <a:rPr lang="en-US" baseline="0" dirty="0" smtClean="0"/>
                        <a:t> and PDB)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Number of PDBs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to which SNPs from the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ExAC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data were mapped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number of mutated PDBs (1 SNP per PDB) created by Modeler using modified version of Sushant’s Frustration code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27,560</a:t>
                      </a:r>
                      <a:endParaRPr lang="en-US" dirty="0"/>
                    </a:p>
                  </a:txBody>
                  <a:tcPr/>
                </a:tc>
              </a:tr>
              <a:tr h="93502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Average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number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of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SNPs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per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PDB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6528" y="277091"/>
            <a:ext cx="843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Mapping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Basic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1" dirty="0" smtClean="0">
                <a:latin typeface="Calibri" charset="0"/>
                <a:ea typeface="Calibri" charset="0"/>
                <a:cs typeface="Calibri" charset="0"/>
              </a:rPr>
              <a:t>Statistics</a:t>
            </a:r>
            <a:r>
              <a:rPr lang="zh-CN" alt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 smtClean="0">
                <a:latin typeface="Calibri" charset="0"/>
                <a:ea typeface="Calibri" charset="0"/>
                <a:cs typeface="Calibri" charset="0"/>
              </a:rPr>
              <a:t>(Germline</a:t>
            </a:r>
            <a:r>
              <a:rPr lang="zh-CN" alt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zh-CN" alt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 smtClean="0">
                <a:latin typeface="Calibri" charset="0"/>
                <a:ea typeface="Calibri" charset="0"/>
                <a:cs typeface="Calibri" charset="0"/>
              </a:rPr>
              <a:t>Drug-ligand</a:t>
            </a:r>
            <a:r>
              <a:rPr lang="zh-CN" alt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 smtClean="0">
                <a:latin typeface="Calibri" charset="0"/>
                <a:ea typeface="Calibri" charset="0"/>
                <a:cs typeface="Calibri" charset="0"/>
              </a:rPr>
              <a:t>PDB</a:t>
            </a:r>
            <a:r>
              <a:rPr lang="zh-CN" alt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b="1" dirty="0" smtClean="0">
                <a:latin typeface="Calibri" charset="0"/>
                <a:ea typeface="Calibri" charset="0"/>
                <a:cs typeface="Calibri" charset="0"/>
              </a:rPr>
              <a:t>dataset)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056" y="346306"/>
            <a:ext cx="9998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Redundancy Removal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6056" y="1763061"/>
            <a:ext cx="10747222" cy="3014202"/>
            <a:chOff x="919341" y="1858797"/>
            <a:chExt cx="10747222" cy="3014202"/>
          </a:xfrm>
        </p:grpSpPr>
        <p:grpSp>
          <p:nvGrpSpPr>
            <p:cNvPr id="13" name="Group 12"/>
            <p:cNvGrpSpPr/>
            <p:nvPr/>
          </p:nvGrpSpPr>
          <p:grpSpPr>
            <a:xfrm>
              <a:off x="9090024" y="2570773"/>
              <a:ext cx="2576539" cy="902556"/>
              <a:chOff x="9168713" y="1868373"/>
              <a:chExt cx="2576539" cy="90255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9168713" y="1868373"/>
                <a:ext cx="2576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230 non-redundant PDBs</a:t>
                </a:r>
                <a:endParaRPr 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663559" y="2401597"/>
                <a:ext cx="1296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12359 SNPs</a:t>
                </a:r>
                <a:endParaRPr 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19341" y="1858797"/>
              <a:ext cx="3982822" cy="2490400"/>
              <a:chOff x="1114873" y="1516325"/>
              <a:chExt cx="3982822" cy="249040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14873" y="1516325"/>
                <a:ext cx="3982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438 PDBs (containing redundant entries)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89635" y="3209957"/>
                <a:ext cx="2584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855 PDB chains in FASTA 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89635" y="3637393"/>
                <a:ext cx="3649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256 grouped clusters by 96% identity</a:t>
                </a:r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76449" y="2344142"/>
                <a:ext cx="1270037" cy="5578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err="1" smtClean="0">
                    <a:solidFill>
                      <a:schemeClr val="accent3">
                        <a:lumMod val="75000"/>
                      </a:schemeClr>
                    </a:solidFill>
                  </a:rPr>
                  <a:t>BLASTClusp</a:t>
                </a:r>
                <a:r>
                  <a:rPr lang="en-US" sz="1400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 v2.2.26</a:t>
                </a:r>
                <a:endParaRPr lang="en-US" sz="14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Down Arrow 14"/>
              <p:cNvSpPr/>
              <p:nvPr/>
            </p:nvSpPr>
            <p:spPr>
              <a:xfrm>
                <a:off x="2463596" y="2173445"/>
                <a:ext cx="260346" cy="978408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093333" y="2635238"/>
              <a:ext cx="3349162" cy="2237761"/>
              <a:chOff x="5367053" y="2669286"/>
              <a:chExt cx="3349162" cy="223776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5367053" y="3586477"/>
                <a:ext cx="3349162" cy="132057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AutoNum type="arabicPeriod"/>
                </a:pPr>
                <a:r>
                  <a:rPr lang="en-US" b="1" dirty="0" smtClean="0"/>
                  <a:t>most mutations mapped</a:t>
                </a:r>
              </a:p>
              <a:p>
                <a:pPr marL="342900" indent="-342900">
                  <a:buAutoNum type="arabicPeriod"/>
                </a:pPr>
                <a:r>
                  <a:rPr lang="en-US" b="1" dirty="0"/>
                  <a:t>h</a:t>
                </a:r>
                <a:r>
                  <a:rPr lang="en-US" b="1" dirty="0" smtClean="0"/>
                  <a:t>ighest structure resolution</a:t>
                </a:r>
              </a:p>
              <a:p>
                <a:pPr marL="342900" indent="-342900">
                  <a:buAutoNum type="arabicPeriod"/>
                </a:pPr>
                <a:r>
                  <a:rPr lang="en-US" b="1" dirty="0"/>
                  <a:t>m</a:t>
                </a:r>
                <a:r>
                  <a:rPr lang="en-US" b="1" dirty="0" smtClean="0"/>
                  <a:t>ost recent published</a:t>
                </a:r>
              </a:p>
              <a:p>
                <a:pPr marL="342900" indent="-342900">
                  <a:buAutoNum type="arabicPeriod"/>
                </a:pPr>
                <a:r>
                  <a:rPr lang="en-US" b="1" dirty="0"/>
                  <a:t>m</a:t>
                </a:r>
                <a:r>
                  <a:rPr lang="en-US" b="1" dirty="0" smtClean="0"/>
                  <a:t>anual judgement</a:t>
                </a:r>
                <a:endParaRPr lang="en-US" b="1" dirty="0"/>
              </a:p>
            </p:txBody>
          </p:sp>
          <p:sp>
            <p:nvSpPr>
              <p:cNvPr id="17" name="Down Arrow 16"/>
              <p:cNvSpPr/>
              <p:nvPr/>
            </p:nvSpPr>
            <p:spPr>
              <a:xfrm rot="16200000">
                <a:off x="6911461" y="1124878"/>
                <a:ext cx="260346" cy="334916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9511131" y="3637221"/>
              <a:ext cx="14439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54 SNPs/PDB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14252" y="2914595"/>
              <a:ext cx="2317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</a:rPr>
                <a:t>w</a:t>
              </a:r>
              <a:r>
                <a:rPr lang="en-US" sz="1600" b="1" dirty="0" smtClean="0">
                  <a:solidFill>
                    <a:schemeClr val="accent3">
                      <a:lumMod val="75000"/>
                    </a:schemeClr>
                  </a:solidFill>
                </a:rPr>
                <a:t>ithin each group, choose the one that:</a:t>
              </a:r>
              <a:endParaRPr lang="en-US" sz="1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494" y="236591"/>
            <a:ext cx="8509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Binding Pocket Identification and Residue-Ligand(Drug) Distance  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494" y="1184223"/>
            <a:ext cx="9681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B. P. Id.: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if at least one heavy atom of an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a.a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residue from mapped chain has distance less than 8Å towards any heavy atom of target ligand in the co-crystal structure, then this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a.a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residue is on the binding pocket.  </a:t>
            </a:r>
          </a:p>
          <a:p>
            <a:endParaRPr lang="en-US" dirty="0"/>
          </a:p>
          <a:p>
            <a:r>
              <a:rPr lang="en-US" b="1" dirty="0" smtClean="0"/>
              <a:t>R. L. Dis.: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we define the distance between an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a.a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residue and a ligand as the shortest distance of a heavy atom of that residue to a heavy atom to the target ligand.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7494" y="3177090"/>
            <a:ext cx="7076294" cy="12550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For a given PDB from non-redundant dataset, we have: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list of binding pocket residues of the mapped chain;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List of distances of every residue of the mapped chain to the ligand.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493" y="4672401"/>
            <a:ext cx="9009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</a:t>
            </a:r>
            <a:r>
              <a:rPr lang="en-US" altLang="zh-CN" b="1" dirty="0" smtClean="0"/>
              <a:t>elative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Distance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(R.D.)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Away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from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Ligand</a:t>
            </a:r>
            <a:r>
              <a:rPr lang="en-US" b="1" dirty="0" smtClean="0"/>
              <a:t>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a.a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residue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away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binds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chain.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[0,1],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R.D.</a:t>
            </a:r>
            <a:r>
              <a:rPr lang="zh-CN" altLang="en-US" dirty="0" smtClean="0"/>
              <a:t> </a:t>
            </a:r>
            <a:r>
              <a:rPr lang="en-US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zh-CN" altLang="en-US" dirty="0" smtClean="0"/>
              <a:t> </a:t>
            </a:r>
            <a:r>
              <a:rPr lang="en-US" altLang="zh-CN" dirty="0" smtClean="0"/>
              <a:t>X</a:t>
            </a:r>
            <a:r>
              <a:rPr lang="en-US" altLang="zh-CN" baseline="-25000" dirty="0" smtClean="0"/>
              <a:t>i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Xmin</a:t>
            </a:r>
            <a:r>
              <a:rPr lang="zh-CN" altLang="en-US" dirty="0" smtClean="0"/>
              <a:t> 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/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Xmax</a:t>
            </a:r>
            <a:r>
              <a:rPr lang="zh-CN" altLang="en-US" dirty="0" smtClean="0"/>
              <a:t> </a:t>
            </a:r>
            <a:r>
              <a:rPr lang="mr-IN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Xmin</a:t>
            </a:r>
            <a:r>
              <a:rPr lang="zh-CN" altLang="en-US" dirty="0" smtClean="0"/>
              <a:t> </a:t>
            </a:r>
            <a:r>
              <a:rPr lang="en-US" altLang="zh-CN" dirty="0" smtClean="0"/>
              <a:t>),</a:t>
            </a:r>
            <a:r>
              <a:rPr lang="zh-CN" altLang="en-US" dirty="0" smtClean="0"/>
              <a:t> </a:t>
            </a:r>
            <a:r>
              <a:rPr lang="en-US" altLang="zh-CN" dirty="0" smtClean="0"/>
              <a:t>where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X</a:t>
            </a:r>
            <a:r>
              <a:rPr lang="en-US" altLang="zh-CN" baseline="-25000" dirty="0" smtClean="0"/>
              <a:t>i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R.L.Dis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residue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</a:t>
            </a:r>
            <a:r>
              <a:rPr lang="zh-CN" altLang="en-US" dirty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chain.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094" y="311972"/>
            <a:ext cx="1052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Preliminary Results: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Distribution of PPH Score &amp; Consequence for Binding Site and Non-binding Site Residues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" y="3663449"/>
            <a:ext cx="5489840" cy="3194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681304"/>
            <a:ext cx="5488214" cy="3068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12" y="747512"/>
            <a:ext cx="5841522" cy="2915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88980" y="6581001"/>
            <a:ext cx="2603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hlinkClick r:id="rId5"/>
              </a:rPr>
              <a:t>Nat Methods. 2010 Apr; 7(4): </a:t>
            </a:r>
            <a:r>
              <a:rPr lang="en-US" sz="1200" i="1" dirty="0" smtClean="0">
                <a:hlinkClick r:id="rId5"/>
              </a:rPr>
              <a:t>248–249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838122" y="3962399"/>
            <a:ext cx="50188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PolyPhen-2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predicts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an</a:t>
            </a:r>
            <a:r>
              <a:rPr lang="zh-CN" altLang="en-US" dirty="0" smtClean="0"/>
              <a:t> </a:t>
            </a:r>
            <a:r>
              <a:rPr lang="en-US" altLang="zh-CN" dirty="0" smtClean="0"/>
              <a:t>amino</a:t>
            </a:r>
            <a:r>
              <a:rPr lang="zh-CN" altLang="en-US" dirty="0" smtClean="0"/>
              <a:t> </a:t>
            </a:r>
            <a:r>
              <a:rPr lang="en-US" altLang="zh-CN" dirty="0" smtClean="0"/>
              <a:t>acid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substitution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protein.</a:t>
            </a:r>
          </a:p>
          <a:p>
            <a:pPr marL="285750" indent="-285750">
              <a:buFont typeface="Arial" charset="0"/>
              <a:buChar char="•"/>
            </a:pPr>
            <a:endParaRPr lang="en-US" altLang="zh-CN" dirty="0" smtClean="0"/>
          </a:p>
          <a:p>
            <a:pPr marL="285750" indent="-285750">
              <a:buFont typeface="Arial" charset="0"/>
              <a:buChar char="•"/>
            </a:pPr>
            <a:r>
              <a:rPr lang="en-US" altLang="zh-CN" dirty="0" err="1" smtClean="0"/>
              <a:t>Polyphen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substitution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damaging,</a:t>
            </a:r>
            <a:r>
              <a:rPr lang="zh-CN" altLang="en-US" dirty="0" smtClean="0"/>
              <a:t> </a:t>
            </a:r>
            <a:r>
              <a:rPr lang="en-US" altLang="zh-CN" dirty="0" smtClean="0"/>
              <a:t>values</a:t>
            </a:r>
            <a:r>
              <a:rPr lang="zh-CN" altLang="en-US" dirty="0" smtClean="0"/>
              <a:t> </a:t>
            </a:r>
            <a:r>
              <a:rPr lang="en-US" altLang="zh-CN" dirty="0" smtClean="0"/>
              <a:t>nearer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confidently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predicted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deleterious.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0765" y="5149992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Mean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=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0.7218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2210765" y="4824172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0.7050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968057" y="6114856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0.9855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968057" y="5685947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0.9834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491885" y="4256188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0.1047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574519" y="3870893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Mean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0.0896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808491" y="1144465"/>
            <a:ext cx="223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Bind 37.9%; non-bind 48.7%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3574519" y="1844580"/>
            <a:ext cx="223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Bind 17.7%; non-bind 17.9%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3754144" y="2559459"/>
            <a:ext cx="223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Bind 44.2%; non-bind 33.3%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763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4901</TotalTime>
  <Words>1399</Words>
  <Application>Microsoft Macintosh PowerPoint</Application>
  <PresentationFormat>Widescreen</PresentationFormat>
  <Paragraphs>208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DengXian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 Wang</dc:creator>
  <cp:lastModifiedBy>Bo Wang</cp:lastModifiedBy>
  <cp:revision>91</cp:revision>
  <dcterms:created xsi:type="dcterms:W3CDTF">2017-04-18T21:41:47Z</dcterms:created>
  <dcterms:modified xsi:type="dcterms:W3CDTF">2017-07-27T00:35:11Z</dcterms:modified>
</cp:coreProperties>
</file>