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60"/>
    <p:restoredTop sz="94741"/>
  </p:normalViewPr>
  <p:slideViewPr>
    <p:cSldViewPr snapToGrid="0" snapToObjects="1">
      <p:cViewPr varScale="1">
        <p:scale>
          <a:sx n="101" d="100"/>
          <a:sy n="101" d="100"/>
        </p:scale>
        <p:origin x="208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CECE-DC00-A540-898A-7D629A4DEC50}" type="datetimeFigureOut">
              <a:rPr lang="en-US" smtClean="0"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E90-67DD-6C45-BAF1-DF4ED10DC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7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CECE-DC00-A540-898A-7D629A4DEC50}" type="datetimeFigureOut">
              <a:rPr lang="en-US" smtClean="0"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E90-67DD-6C45-BAF1-DF4ED10DC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54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CECE-DC00-A540-898A-7D629A4DEC50}" type="datetimeFigureOut">
              <a:rPr lang="en-US" smtClean="0"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E90-67DD-6C45-BAF1-DF4ED10DC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3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CECE-DC00-A540-898A-7D629A4DEC50}" type="datetimeFigureOut">
              <a:rPr lang="en-US" smtClean="0"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E90-67DD-6C45-BAF1-DF4ED10DC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72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CECE-DC00-A540-898A-7D629A4DEC50}" type="datetimeFigureOut">
              <a:rPr lang="en-US" smtClean="0"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E90-67DD-6C45-BAF1-DF4ED10DC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4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CECE-DC00-A540-898A-7D629A4DEC50}" type="datetimeFigureOut">
              <a:rPr lang="en-US" smtClean="0"/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E90-67DD-6C45-BAF1-DF4ED10DC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0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CECE-DC00-A540-898A-7D629A4DEC50}" type="datetimeFigureOut">
              <a:rPr lang="en-US" smtClean="0"/>
              <a:t>7/20/17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E90-67DD-6C45-BAF1-DF4ED10DC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4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CECE-DC00-A540-898A-7D629A4DEC50}" type="datetimeFigureOut">
              <a:rPr lang="en-US" smtClean="0"/>
              <a:t>7/20/17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E90-67DD-6C45-BAF1-DF4ED10DC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12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CECE-DC00-A540-898A-7D629A4DEC50}" type="datetimeFigureOut">
              <a:rPr lang="en-US" smtClean="0"/>
              <a:t>7/20/17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E90-67DD-6C45-BAF1-DF4ED10DC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CECE-DC00-A540-898A-7D629A4DEC50}" type="datetimeFigureOut">
              <a:rPr lang="en-US" smtClean="0"/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E90-67DD-6C45-BAF1-DF4ED10DC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10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CECE-DC00-A540-898A-7D629A4DEC50}" type="datetimeFigureOut">
              <a:rPr lang="en-US" smtClean="0"/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E90-67DD-6C45-BAF1-DF4ED10DC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48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7CECE-DC00-A540-898A-7D629A4DEC50}" type="datetimeFigureOut">
              <a:rPr lang="en-US" smtClean="0"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0EE90-67DD-6C45-BAF1-DF4ED10DC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0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9112" y="481914"/>
            <a:ext cx="5263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Estimating the number of retained DPs </a:t>
            </a:r>
            <a:endParaRPr lang="en-US" sz="24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39112" y="1202725"/>
                <a:ext cx="5721180" cy="727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For a putative DP gene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𝑘</m:t>
                    </m:r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400" b="0" i="1" smtClean="0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𝑐𝑎𝑛𝑐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]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𝑛𝑢𝑙𝑙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]</m:t>
                        </m:r>
                      </m:den>
                    </m:f>
                    <m:r>
                      <a:rPr lang="en-US" sz="2400" b="0" i="1" smtClean="0">
                        <a:latin typeface="Cambria Math" charset="0"/>
                      </a:rPr>
                      <m:t>&lt;1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112" y="1202725"/>
                <a:ext cx="5721180" cy="727956"/>
              </a:xfrm>
              <a:prstGeom prst="rect">
                <a:avLst/>
              </a:prstGeom>
              <a:blipFill rotWithShape="0">
                <a:blip r:embed="rId2"/>
                <a:stretch>
                  <a:fillRect l="-1597" b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39112" y="2343666"/>
                <a:ext cx="101696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For cancer sample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𝑗</m:t>
                    </m:r>
                  </m:oMath>
                </a14:m>
                <a:r>
                  <a:rPr lang="en-US" sz="2400" dirty="0" smtClean="0"/>
                  <a:t> and matching null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𝑗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 smtClean="0"/>
                  <a:t>, estimate # retained DPs as: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112" y="2343666"/>
                <a:ext cx="10169612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89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42501" y="3048001"/>
                <a:ext cx="5721180" cy="1051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smtClean="0">
                          <a:latin typeface="Cambria Math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charset="0"/>
                        </a:rPr>
                        <m:t>D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charset="0"/>
                            </a:rPr>
                            <m:t>P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mr-IN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sz="2400" b="0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charset="0"/>
                                    </a:rPr>
                                    <m:t>max</m:t>
                                  </m:r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⁡(</m:t>
                                  </m:r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⋅</m:t>
                                  </m:r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charset="0"/>
                                        </a:rPr>
                                        <m:t>𝑗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,0)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charset="0"/>
                                        </a:rPr>
                                        <m:t>𝑗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        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charset="0"/>
                                </a:rPr>
                                <m:t>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501" y="3048001"/>
                <a:ext cx="5721180" cy="10515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98509" y="3534034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charset="0"/>
                        </a:rPr>
                        <m:t>otherwise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509" y="3534034"/>
                <a:ext cx="2286000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767914" y="4559644"/>
            <a:ext cx="4497859" cy="30891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67915" y="4957932"/>
            <a:ext cx="5561966" cy="30891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51373" y="4957932"/>
            <a:ext cx="1978508" cy="308919"/>
          </a:xfrm>
          <a:prstGeom prst="rect">
            <a:avLst/>
          </a:prstGeom>
          <a:solidFill>
            <a:srgbClr val="FF0000">
              <a:alpha val="5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1373" y="4559644"/>
            <a:ext cx="914400" cy="308918"/>
          </a:xfrm>
          <a:prstGeom prst="rect">
            <a:avLst/>
          </a:prstGeom>
          <a:solidFill>
            <a:srgbClr val="FF0000">
              <a:alpha val="5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125097" y="4426392"/>
                <a:ext cx="803189" cy="42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097" y="4426392"/>
                <a:ext cx="803189" cy="424796"/>
              </a:xfrm>
              <a:prstGeom prst="rect">
                <a:avLst/>
              </a:prstGeom>
              <a:blipFill rotWithShape="0"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235780" y="4851188"/>
                <a:ext cx="803189" cy="438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5780" y="4851188"/>
                <a:ext cx="803189" cy="438646"/>
              </a:xfrm>
              <a:prstGeom prst="rect">
                <a:avLst/>
              </a:prstGeom>
              <a:blipFill rotWithShape="0">
                <a:blip r:embed="rId7"/>
                <a:stretch>
                  <a:fillRect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43879" y="5231817"/>
                <a:ext cx="803189" cy="438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𝑘𝑥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879" y="5231817"/>
                <a:ext cx="803189" cy="438646"/>
              </a:xfrm>
              <a:prstGeom prst="rect">
                <a:avLst/>
              </a:prstGeom>
              <a:blipFill rotWithShape="0">
                <a:blip r:embed="rId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73710" y="4511981"/>
                <a:ext cx="8031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0" i="0" smtClean="0">
                          <a:latin typeface="Cambria Math" charset="0"/>
                        </a:rPr>
                        <m:t>rDP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710" y="4511981"/>
                <a:ext cx="803189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2767914" y="5729662"/>
            <a:ext cx="6796216" cy="30891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767915" y="6127950"/>
            <a:ext cx="5561966" cy="30891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351373" y="6127950"/>
            <a:ext cx="1978508" cy="308919"/>
          </a:xfrm>
          <a:prstGeom prst="rect">
            <a:avLst/>
          </a:prstGeom>
          <a:solidFill>
            <a:srgbClr val="FF0000">
              <a:alpha val="5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351373" y="5729662"/>
            <a:ext cx="1978508" cy="308918"/>
          </a:xfrm>
          <a:prstGeom prst="rect">
            <a:avLst/>
          </a:prstGeom>
          <a:solidFill>
            <a:srgbClr val="FF0000">
              <a:alpha val="5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389232" y="5641753"/>
                <a:ext cx="803189" cy="42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232" y="5641753"/>
                <a:ext cx="803189" cy="424796"/>
              </a:xfrm>
              <a:prstGeom prst="rect">
                <a:avLst/>
              </a:prstGeom>
              <a:blipFill rotWithShape="0"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235780" y="6021206"/>
                <a:ext cx="803189" cy="438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5780" y="6021206"/>
                <a:ext cx="803189" cy="438646"/>
              </a:xfrm>
              <a:prstGeom prst="rect">
                <a:avLst/>
              </a:prstGeom>
              <a:blipFill rotWithShape="0">
                <a:blip r:embed="rId7"/>
                <a:stretch>
                  <a:fillRect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043879" y="6401835"/>
                <a:ext cx="803189" cy="438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𝑘𝑥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879" y="6401835"/>
                <a:ext cx="803189" cy="438646"/>
              </a:xfrm>
              <a:prstGeom prst="rect">
                <a:avLst/>
              </a:prstGeom>
              <a:blipFill rotWithShape="0">
                <a:blip r:embed="rId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932854" y="5704857"/>
                <a:ext cx="8031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0" i="0" smtClean="0">
                          <a:latin typeface="Cambria Math" charset="0"/>
                        </a:rPr>
                        <m:t>rDP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854" y="5704857"/>
                <a:ext cx="803189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9124755" y="5720975"/>
            <a:ext cx="439375" cy="308918"/>
          </a:xfrm>
          <a:prstGeom prst="rect">
            <a:avLst/>
          </a:prstGeom>
          <a:solidFill>
            <a:srgbClr val="FF0000">
              <a:alpha val="5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942966" y="5684066"/>
                <a:ext cx="8031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0" i="0" smtClean="0">
                          <a:latin typeface="Cambria Math" charset="0"/>
                        </a:rPr>
                        <m:t>rDP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2966" y="5684066"/>
                <a:ext cx="803189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19067" y="4638790"/>
                <a:ext cx="1386334" cy="507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&gt;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67" y="4638790"/>
                <a:ext cx="1386334" cy="507960"/>
              </a:xfrm>
              <a:prstGeom prst="rect">
                <a:avLst/>
              </a:prstGeom>
              <a:blipFill rotWithShape="0">
                <a:blip r:embed="rId13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31424" y="5777322"/>
                <a:ext cx="1386334" cy="507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&gt;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24" y="5777322"/>
                <a:ext cx="1386334" cy="507960"/>
              </a:xfrm>
              <a:prstGeom prst="rect">
                <a:avLst/>
              </a:prstGeom>
              <a:blipFill rotWithShape="0">
                <a:blip r:embed="rId14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2117758" y="4511981"/>
            <a:ext cx="650156" cy="380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canc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117759" y="4936252"/>
            <a:ext cx="650156" cy="380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null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111579" y="5661163"/>
            <a:ext cx="650156" cy="380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canc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111580" y="6085434"/>
            <a:ext cx="650156" cy="380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null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30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79" y="1161534"/>
            <a:ext cx="5615490" cy="44297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127" y="1161534"/>
            <a:ext cx="5679451" cy="44297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419351" y="3045791"/>
            <a:ext cx="148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etained DPs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04518" y="656475"/>
            <a:ext cx="148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estimate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83446" y="656475"/>
            <a:ext cx="148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estimate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03161" y="5682044"/>
            <a:ext cx="9577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axis: 1=Liver, 2=Skin</a:t>
            </a:r>
            <a:r>
              <a:rPr lang="en-US" smtClean="0"/>
              <a:t>, 3=Pancreas, 4=Kidney, 5=Ovary, 6=Breast, 7=Prostate, 8=CNS, 9=Pan-cancer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03161" y="6027837"/>
            <a:ext cx="676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Blue=noncoding w/o promoters; Green=promoters</a:t>
            </a:r>
            <a:r>
              <a:rPr lang="en-US" smtClean="0"/>
              <a:t>; Red=coding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03160" y="6373630"/>
            <a:ext cx="676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Pan-cancer low-high estimates: 7.8 - 18.6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6721" y="118610"/>
            <a:ext cx="5263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Retained DP estimates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9043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1489"/>
            <a:ext cx="12192000" cy="37750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9212" y="570814"/>
            <a:ext cx="5263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Current WDs and removed DPs (low)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1447800"/>
            <a:ext cx="469212" cy="673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60108" y="1279583"/>
            <a:ext cx="8133184" cy="336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97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5" t="23890" r="10850" b="26110"/>
          <a:stretch/>
        </p:blipFill>
        <p:spPr>
          <a:xfrm>
            <a:off x="266700" y="1308100"/>
            <a:ext cx="4203700" cy="3429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0512" y="481914"/>
            <a:ext cx="5263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Gene set enrichment analysis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618305" y="2837933"/>
            <a:ext cx="3605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 set enrichment (fold-change)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10512" y="4530121"/>
            <a:ext cx="3137588" cy="257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1134087" y="4032066"/>
            <a:ext cx="232787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00" dirty="0" smtClean="0"/>
              <a:t>Apoptosis</a:t>
            </a:r>
          </a:p>
          <a:p>
            <a:pPr algn="r"/>
            <a:r>
              <a:rPr lang="en-US" sz="2100" dirty="0" smtClean="0"/>
              <a:t>Cancer-pathway</a:t>
            </a:r>
          </a:p>
          <a:p>
            <a:pPr algn="r"/>
            <a:r>
              <a:rPr lang="en-US" sz="2100" dirty="0" smtClean="0"/>
              <a:t>Cell cycle</a:t>
            </a:r>
          </a:p>
          <a:p>
            <a:pPr algn="r"/>
            <a:r>
              <a:rPr lang="en-US" sz="2100" dirty="0" smtClean="0"/>
              <a:t>DNA repair</a:t>
            </a:r>
          </a:p>
          <a:p>
            <a:pPr algn="r"/>
            <a:r>
              <a:rPr lang="en-US" sz="2100" dirty="0" smtClean="0"/>
              <a:t>Essential</a:t>
            </a:r>
          </a:p>
          <a:p>
            <a:pPr algn="r"/>
            <a:r>
              <a:rPr lang="en-US" sz="2100" dirty="0" smtClean="0"/>
              <a:t>Immune</a:t>
            </a:r>
          </a:p>
          <a:p>
            <a:pPr algn="r"/>
            <a:r>
              <a:rPr lang="en-US" sz="2100" dirty="0" smtClean="0"/>
              <a:t>Metabolic</a:t>
            </a:r>
          </a:p>
          <a:p>
            <a:pPr algn="r"/>
            <a:r>
              <a:rPr lang="en-US" sz="2100" dirty="0" smtClean="0"/>
              <a:t>Non-essential</a:t>
            </a:r>
          </a:p>
          <a:p>
            <a:pPr algn="r"/>
            <a:r>
              <a:rPr lang="en-US" sz="2100" dirty="0" smtClean="0"/>
              <a:t>Oncogenes</a:t>
            </a:r>
          </a:p>
          <a:p>
            <a:pPr algn="r"/>
            <a:r>
              <a:rPr lang="en-US" sz="2100" dirty="0" smtClean="0"/>
              <a:t>TSGs</a:t>
            </a:r>
            <a:endParaRPr lang="en-US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7" t="24075" r="10131" b="25740"/>
          <a:stretch/>
        </p:blipFill>
        <p:spPr>
          <a:xfrm>
            <a:off x="4226720" y="1353453"/>
            <a:ext cx="4129880" cy="34088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46816" y="4530121"/>
            <a:ext cx="3134871" cy="128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7" t="25555" r="11089" b="25611"/>
          <a:stretch/>
        </p:blipFill>
        <p:spPr>
          <a:xfrm>
            <a:off x="8130069" y="1440124"/>
            <a:ext cx="4118900" cy="334902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817408" y="1440124"/>
            <a:ext cx="402945" cy="3218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7243150" y="2783291"/>
            <a:ext cx="161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DP / WD ratio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485488" y="4542821"/>
            <a:ext cx="3134871" cy="128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5096808" y="4039253"/>
            <a:ext cx="23135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00" dirty="0" smtClean="0"/>
              <a:t>Apoptosis</a:t>
            </a:r>
          </a:p>
          <a:p>
            <a:pPr algn="r"/>
            <a:r>
              <a:rPr lang="en-US" sz="2100" dirty="0" smtClean="0"/>
              <a:t>Cancer-pathway</a:t>
            </a:r>
          </a:p>
          <a:p>
            <a:pPr algn="r"/>
            <a:r>
              <a:rPr lang="en-US" sz="2100" dirty="0" smtClean="0"/>
              <a:t>Cell cycle</a:t>
            </a:r>
          </a:p>
          <a:p>
            <a:pPr algn="r"/>
            <a:r>
              <a:rPr lang="en-US" sz="2100" dirty="0" smtClean="0"/>
              <a:t>DNA repair</a:t>
            </a:r>
          </a:p>
          <a:p>
            <a:pPr algn="r"/>
            <a:r>
              <a:rPr lang="en-US" sz="2100" dirty="0" smtClean="0"/>
              <a:t>Essential</a:t>
            </a:r>
          </a:p>
          <a:p>
            <a:pPr algn="r"/>
            <a:r>
              <a:rPr lang="en-US" sz="2100" dirty="0" smtClean="0"/>
              <a:t>Immune</a:t>
            </a:r>
          </a:p>
          <a:p>
            <a:pPr algn="r"/>
            <a:r>
              <a:rPr lang="en-US" sz="2100" dirty="0" smtClean="0"/>
              <a:t>Metabolic</a:t>
            </a:r>
          </a:p>
          <a:p>
            <a:pPr algn="r"/>
            <a:r>
              <a:rPr lang="en-US" sz="2100" dirty="0" smtClean="0"/>
              <a:t>Non-essential</a:t>
            </a:r>
          </a:p>
          <a:p>
            <a:pPr algn="r"/>
            <a:r>
              <a:rPr lang="en-US" sz="2100" dirty="0" smtClean="0"/>
              <a:t>Oncogenes</a:t>
            </a:r>
          </a:p>
          <a:p>
            <a:pPr algn="r"/>
            <a:r>
              <a:rPr lang="en-US" sz="2100" dirty="0" smtClean="0"/>
              <a:t>TSGs</a:t>
            </a:r>
            <a:endParaRPr lang="en-US" sz="21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8950073" y="4032065"/>
            <a:ext cx="232787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00" dirty="0" smtClean="0"/>
              <a:t>Apoptosis</a:t>
            </a:r>
          </a:p>
          <a:p>
            <a:pPr algn="r"/>
            <a:r>
              <a:rPr lang="en-US" sz="2100" dirty="0" smtClean="0"/>
              <a:t>Cancer-pathway</a:t>
            </a:r>
          </a:p>
          <a:p>
            <a:pPr algn="r"/>
            <a:r>
              <a:rPr lang="en-US" sz="2100" dirty="0" smtClean="0"/>
              <a:t>Cell cycle</a:t>
            </a:r>
          </a:p>
          <a:p>
            <a:pPr algn="r"/>
            <a:r>
              <a:rPr lang="en-US" sz="2100" dirty="0" smtClean="0"/>
              <a:t>DNA repair</a:t>
            </a:r>
          </a:p>
          <a:p>
            <a:pPr algn="r"/>
            <a:r>
              <a:rPr lang="en-US" sz="2100" dirty="0" smtClean="0"/>
              <a:t>Essential</a:t>
            </a:r>
          </a:p>
          <a:p>
            <a:pPr algn="r"/>
            <a:r>
              <a:rPr lang="en-US" sz="2100" dirty="0" smtClean="0"/>
              <a:t>Immune</a:t>
            </a:r>
          </a:p>
          <a:p>
            <a:pPr algn="r"/>
            <a:r>
              <a:rPr lang="en-US" sz="2100" dirty="0" smtClean="0"/>
              <a:t>Metabolic</a:t>
            </a:r>
          </a:p>
          <a:p>
            <a:pPr algn="r"/>
            <a:r>
              <a:rPr lang="en-US" sz="2100" dirty="0" smtClean="0"/>
              <a:t>Non-essential</a:t>
            </a:r>
          </a:p>
          <a:p>
            <a:pPr algn="r"/>
            <a:r>
              <a:rPr lang="en-US" sz="2100" dirty="0" smtClean="0"/>
              <a:t>Oncogenes</a:t>
            </a:r>
          </a:p>
          <a:p>
            <a:pPr algn="r"/>
            <a:r>
              <a:rPr lang="en-US" sz="2100" dirty="0" smtClean="0"/>
              <a:t>TSGs</a:t>
            </a:r>
            <a:endParaRPr lang="en-US" sz="21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807087" y="1587500"/>
            <a:ext cx="0" cy="292608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717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112" y="139014"/>
            <a:ext cx="8179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Gene set enrichment analysis: significance scores (FDR)</a:t>
            </a:r>
            <a:endParaRPr lang="en-US" sz="2400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" y="1467386"/>
            <a:ext cx="6807422" cy="32131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5" t="22778" r="5817" b="24630"/>
          <a:stretch/>
        </p:blipFill>
        <p:spPr>
          <a:xfrm>
            <a:off x="7645400" y="1295400"/>
            <a:ext cx="4457700" cy="36068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 rot="16200000">
            <a:off x="8896350" y="3663660"/>
            <a:ext cx="1955800" cy="4432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900" dirty="0" smtClean="0"/>
              <a:t>Apoptosis</a:t>
            </a:r>
          </a:p>
          <a:p>
            <a:pPr algn="r">
              <a:lnSpc>
                <a:spcPct val="150000"/>
              </a:lnSpc>
            </a:pPr>
            <a:r>
              <a:rPr lang="en-US" sz="1900" dirty="0" smtClean="0"/>
              <a:t>Cancer-pathway</a:t>
            </a:r>
          </a:p>
          <a:p>
            <a:pPr algn="r">
              <a:lnSpc>
                <a:spcPct val="150000"/>
              </a:lnSpc>
            </a:pPr>
            <a:r>
              <a:rPr lang="en-US" sz="1900" dirty="0" smtClean="0"/>
              <a:t>Cell cycle</a:t>
            </a:r>
          </a:p>
          <a:p>
            <a:pPr algn="r">
              <a:lnSpc>
                <a:spcPct val="150000"/>
              </a:lnSpc>
            </a:pPr>
            <a:r>
              <a:rPr lang="en-US" sz="1900" dirty="0" smtClean="0"/>
              <a:t>DNA repair</a:t>
            </a:r>
          </a:p>
          <a:p>
            <a:pPr algn="r">
              <a:lnSpc>
                <a:spcPct val="150000"/>
              </a:lnSpc>
            </a:pPr>
            <a:r>
              <a:rPr lang="en-US" sz="1900" dirty="0" smtClean="0"/>
              <a:t>Essential</a:t>
            </a:r>
          </a:p>
          <a:p>
            <a:pPr algn="r">
              <a:lnSpc>
                <a:spcPct val="150000"/>
              </a:lnSpc>
            </a:pPr>
            <a:r>
              <a:rPr lang="en-US" sz="1900" dirty="0" smtClean="0"/>
              <a:t>Immune</a:t>
            </a:r>
          </a:p>
          <a:p>
            <a:pPr algn="r">
              <a:lnSpc>
                <a:spcPct val="150000"/>
              </a:lnSpc>
            </a:pPr>
            <a:r>
              <a:rPr lang="en-US" sz="1900" dirty="0" smtClean="0"/>
              <a:t>Metabolic</a:t>
            </a:r>
          </a:p>
          <a:p>
            <a:pPr algn="r">
              <a:lnSpc>
                <a:spcPct val="150000"/>
              </a:lnSpc>
            </a:pPr>
            <a:r>
              <a:rPr lang="en-US" sz="1900" dirty="0" smtClean="0"/>
              <a:t>Non-essential</a:t>
            </a:r>
          </a:p>
          <a:p>
            <a:pPr algn="r">
              <a:lnSpc>
                <a:spcPct val="150000"/>
              </a:lnSpc>
            </a:pPr>
            <a:r>
              <a:rPr lang="en-US" sz="1900" dirty="0" smtClean="0"/>
              <a:t>Oncogenes</a:t>
            </a:r>
          </a:p>
          <a:p>
            <a:pPr algn="r">
              <a:lnSpc>
                <a:spcPct val="150000"/>
              </a:lnSpc>
            </a:pPr>
            <a:r>
              <a:rPr lang="en-US" sz="1900" dirty="0" smtClean="0"/>
              <a:t>TSGs</a:t>
            </a:r>
            <a:endParaRPr lang="en-US" sz="1900" dirty="0"/>
          </a:p>
        </p:txBody>
      </p:sp>
      <p:sp>
        <p:nvSpPr>
          <p:cNvPr id="48" name="TextBox 47"/>
          <p:cNvSpPr txBox="1"/>
          <p:nvPr/>
        </p:nvSpPr>
        <p:spPr>
          <a:xfrm>
            <a:off x="5715000" y="1295400"/>
            <a:ext cx="1955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900" dirty="0" smtClean="0"/>
              <a:t>Breast</a:t>
            </a:r>
          </a:p>
          <a:p>
            <a:pPr algn="r">
              <a:lnSpc>
                <a:spcPct val="150000"/>
              </a:lnSpc>
            </a:pPr>
            <a:r>
              <a:rPr lang="en-US" sz="1900" dirty="0" smtClean="0"/>
              <a:t>CNS</a:t>
            </a:r>
          </a:p>
          <a:p>
            <a:pPr algn="r">
              <a:lnSpc>
                <a:spcPct val="150000"/>
              </a:lnSpc>
            </a:pPr>
            <a:r>
              <a:rPr lang="en-US" sz="1900" dirty="0" smtClean="0"/>
              <a:t>Kidney</a:t>
            </a:r>
          </a:p>
          <a:p>
            <a:pPr algn="r">
              <a:lnSpc>
                <a:spcPct val="150000"/>
              </a:lnSpc>
            </a:pPr>
            <a:r>
              <a:rPr lang="en-US" sz="1900" dirty="0" smtClean="0"/>
              <a:t>Liver</a:t>
            </a:r>
          </a:p>
          <a:p>
            <a:pPr algn="r">
              <a:lnSpc>
                <a:spcPct val="150000"/>
              </a:lnSpc>
            </a:pPr>
            <a:r>
              <a:rPr lang="en-US" sz="1900" dirty="0" smtClean="0"/>
              <a:t>Ovary</a:t>
            </a:r>
          </a:p>
          <a:p>
            <a:pPr algn="r">
              <a:lnSpc>
                <a:spcPct val="150000"/>
              </a:lnSpc>
            </a:pPr>
            <a:r>
              <a:rPr lang="en-US" sz="1900" dirty="0" err="1" smtClean="0"/>
              <a:t>Panc</a:t>
            </a:r>
            <a:r>
              <a:rPr lang="en-US" sz="1900" dirty="0" smtClean="0"/>
              <a:t>.</a:t>
            </a:r>
          </a:p>
          <a:p>
            <a:pPr algn="r">
              <a:lnSpc>
                <a:spcPct val="150000"/>
              </a:lnSpc>
            </a:pPr>
            <a:r>
              <a:rPr lang="en-US" sz="1900" dirty="0" smtClean="0"/>
              <a:t>Prost.</a:t>
            </a:r>
          </a:p>
          <a:p>
            <a:pPr algn="r">
              <a:lnSpc>
                <a:spcPct val="150000"/>
              </a:lnSpc>
            </a:pPr>
            <a:r>
              <a:rPr lang="en-US" sz="1900" dirty="0" smtClean="0"/>
              <a:t>Skin</a:t>
            </a:r>
            <a:endParaRPr lang="en-US" sz="1900" dirty="0"/>
          </a:p>
        </p:txBody>
      </p:sp>
      <p:sp>
        <p:nvSpPr>
          <p:cNvPr id="50" name="TextBox 49"/>
          <p:cNvSpPr txBox="1"/>
          <p:nvPr/>
        </p:nvSpPr>
        <p:spPr>
          <a:xfrm>
            <a:off x="165099" y="741402"/>
            <a:ext cx="3694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Significant enrichments (q&gt;0.05)</a:t>
            </a:r>
            <a:endParaRPr lang="en-US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7657810" y="587514"/>
            <a:ext cx="4470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All enrichment q-</a:t>
            </a:r>
            <a:r>
              <a:rPr lang="en-US" sz="2000" dirty="0" err="1" smtClean="0"/>
              <a:t>vals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(green &gt; 0.05, red &lt; 0.05)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4675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182</Words>
  <Application>Microsoft Macintosh PowerPoint</Application>
  <PresentationFormat>Widescreen</PresentationFormat>
  <Paragraphs>83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Calibri Light</vt:lpstr>
      <vt:lpstr>Cambria Math</vt:lpstr>
      <vt:lpstr>Mangal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12</cp:revision>
  <dcterms:created xsi:type="dcterms:W3CDTF">2017-07-19T05:01:06Z</dcterms:created>
  <dcterms:modified xsi:type="dcterms:W3CDTF">2017-07-20T16:29:27Z</dcterms:modified>
</cp:coreProperties>
</file>