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26" r:id="rId2"/>
    <p:sldId id="857" r:id="rId3"/>
    <p:sldId id="835" r:id="rId4"/>
    <p:sldId id="858" r:id="rId5"/>
    <p:sldId id="859" r:id="rId6"/>
    <p:sldId id="861" r:id="rId7"/>
    <p:sldId id="862" r:id="rId8"/>
    <p:sldId id="863" r:id="rId9"/>
    <p:sldId id="860" r:id="rId10"/>
  </p:sldIdLst>
  <p:sldSz cx="9144000" cy="6858000" type="screen4x3"/>
  <p:notesSz cx="6858000" cy="92964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9900"/>
    <a:srgbClr val="632523"/>
    <a:srgbClr val="B21EA0"/>
    <a:srgbClr val="00CC66"/>
    <a:srgbClr val="00CC00"/>
    <a:srgbClr val="CC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8" autoAdjust="0"/>
    <p:restoredTop sz="94012" autoAdjust="0"/>
  </p:normalViewPr>
  <p:slideViewPr>
    <p:cSldViewPr>
      <p:cViewPr varScale="1">
        <p:scale>
          <a:sx n="77" d="100"/>
          <a:sy n="77" d="100"/>
        </p:scale>
        <p:origin x="1469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11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9D7570-1E00-4303-A180-8057A8B51134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AB647F-CB5E-4A73-A55E-74ACA7E9D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AEAB9C-5F8D-4EC4-B13E-7BB372FAD6F4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0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63EFA8-318B-41DC-961F-00626FB71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59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12E0795-FFAB-4D38-B6AE-8BF4D57D4D04}" type="slidenum">
              <a:rPr lang="en-US" alt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95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8672-6E12-409F-AD70-BACA8F429FC2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4406-81A5-4500-AA05-C8D7042D4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3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7" indent="0">
              <a:buNone/>
              <a:defRPr sz="2100"/>
            </a:lvl2pPr>
            <a:lvl3pPr marL="685814" indent="0">
              <a:buNone/>
              <a:defRPr sz="1800"/>
            </a:lvl3pPr>
            <a:lvl4pPr marL="1028720" indent="0">
              <a:buNone/>
              <a:defRPr sz="1500"/>
            </a:lvl4pPr>
            <a:lvl5pPr marL="1371628" indent="0">
              <a:buNone/>
              <a:defRPr sz="1500"/>
            </a:lvl5pPr>
            <a:lvl6pPr marL="1714535" indent="0">
              <a:buNone/>
              <a:defRPr sz="1500"/>
            </a:lvl6pPr>
            <a:lvl7pPr marL="2057441" indent="0">
              <a:buNone/>
              <a:defRPr sz="1500"/>
            </a:lvl7pPr>
            <a:lvl8pPr marL="2400348" indent="0">
              <a:buNone/>
              <a:defRPr sz="1500"/>
            </a:lvl8pPr>
            <a:lvl9pPr marL="274325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0" indent="0">
              <a:buNone/>
              <a:defRPr sz="675"/>
            </a:lvl4pPr>
            <a:lvl5pPr marL="1371628" indent="0">
              <a:buNone/>
              <a:defRPr sz="675"/>
            </a:lvl5pPr>
            <a:lvl6pPr marL="1714535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69FFA-03BE-4A6A-9AB4-6C2391ECFAE2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CCD6-32C0-4F89-A824-3803A6EAA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1862-B4CF-4802-8E76-55C423019973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5522-9F64-4CAB-9B28-80422E81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9C9B-93D2-453B-B4F6-1822D2516A3C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E5F1-6D23-4477-822D-6FD502E8B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7810500" y="6400804"/>
            <a:ext cx="167613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50" dirty="0"/>
              <a:t>                           </a:t>
            </a:r>
            <a:fld id="{E18618DD-57A8-432A-86B6-514CCBDA6546}" type="slidenum">
              <a:rPr lang="en-US" altLang="en-US" sz="7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defRPr/>
              </a:pPr>
              <a:t>‹#›</a:t>
            </a:fld>
            <a:r>
              <a:rPr lang="en-US" alt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/9</a:t>
            </a:r>
            <a:endParaRPr lang="en-US" altLang="en-US" sz="7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70"/>
            <a:ext cx="82296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AF6A-6E5F-4869-A9CC-6A466E3802B5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BBEE-1ED8-48B5-A8CE-1D2E377BE0C4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2219-C267-43E0-B046-21FC90EC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93CF-92E1-4925-A118-8B4747906461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CD1E-2128-4BEA-BCAD-1D953CA9D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B83F-6595-4F6A-AA76-3C4F69A19C68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92CD-3749-4B88-8AA2-2AE14C78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0" b="1"/>
            </a:lvl3pPr>
            <a:lvl4pPr marL="1028720" indent="0">
              <a:buNone/>
              <a:defRPr sz="1200" b="1"/>
            </a:lvl4pPr>
            <a:lvl5pPr marL="1371628" indent="0">
              <a:buNone/>
              <a:defRPr sz="1200" b="1"/>
            </a:lvl5pPr>
            <a:lvl6pPr marL="1714535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9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0" b="1"/>
            </a:lvl3pPr>
            <a:lvl4pPr marL="1028720" indent="0">
              <a:buNone/>
              <a:defRPr sz="1200" b="1"/>
            </a:lvl4pPr>
            <a:lvl5pPr marL="1371628" indent="0">
              <a:buNone/>
              <a:defRPr sz="1200" b="1"/>
            </a:lvl5pPr>
            <a:lvl6pPr marL="1714535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474B-7E5A-4A6A-9E39-EF361EE5B6AB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29BF-6F2E-460A-B54D-F8484D7B3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1589-959B-4336-AE59-283D9153C8B0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DFC2-BA91-4350-8362-85D549B0A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4D64-3793-493B-8AE9-18B2CBC17A82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1B8E-4E7C-403F-9BAF-48B74058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2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2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0" indent="0">
              <a:buNone/>
              <a:defRPr sz="675"/>
            </a:lvl4pPr>
            <a:lvl5pPr marL="1371628" indent="0">
              <a:buNone/>
              <a:defRPr sz="675"/>
            </a:lvl5pPr>
            <a:lvl6pPr marL="1714535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A510-58D7-4FBA-8153-8F252B57338D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5BD6-EFB5-4B50-AE4C-B6C6F3203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731" y="152400"/>
            <a:ext cx="82285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731" y="1600204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31" y="6356354"/>
            <a:ext cx="2132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27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5831ED-6309-4BD3-9A6E-E8F4AB986436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31" y="6356354"/>
            <a:ext cx="2894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27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31" y="6356354"/>
            <a:ext cx="2132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27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2C7238-EE28-44C5-ABFE-A3EDA0673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273" y="685800"/>
            <a:ext cx="853545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63252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800">
          <a:solidFill>
            <a:srgbClr val="632523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13122" indent="-1262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46472" indent="-133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470297" indent="-123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600075" indent="-1273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8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94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2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09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0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8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5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tiff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0115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9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5655863"/>
            <a:ext cx="4076700" cy="9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solidFill>
                  <a:schemeClr val="bg2"/>
                </a:solidFill>
                <a:cs typeface="Calibri" pitchFamily="34" charset="0"/>
              </a:rPr>
              <a:t>Nenad Sestan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kern="1000" dirty="0">
                <a:solidFill>
                  <a:schemeClr val="bg2"/>
                </a:solidFill>
                <a:cs typeface="Calibri" pitchFamily="34" charset="0"/>
              </a:rPr>
              <a:t>Neuroscience | Yale School of Medicine </a:t>
            </a:r>
          </a:p>
          <a:p>
            <a:pPr>
              <a:lnSpc>
                <a:spcPts val="2100"/>
              </a:lnSpc>
            </a:pPr>
            <a:r>
              <a:rPr lang="en-US" i="1" kern="1000" dirty="0">
                <a:solidFill>
                  <a:schemeClr val="bg2"/>
                </a:solidFill>
                <a:cs typeface="Calibri" pitchFamily="34" charset="0"/>
              </a:rPr>
              <a:t>www.sestanlab.org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450" y="547188"/>
            <a:ext cx="885825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Integrative Functional Genomic Analysis of the Developing Human Brain and Autism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68711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914400" y="134470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6325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632523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Functional genomics of human brain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4" y="1447800"/>
            <a:ext cx="8506046" cy="3972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" y="1447800"/>
            <a:ext cx="8597183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4" y="1447800"/>
            <a:ext cx="8392126" cy="37175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447800"/>
            <a:ext cx="3048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4674" y="5165398"/>
            <a:ext cx="8468326" cy="1159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674" y="6324600"/>
            <a:ext cx="3219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Sirisha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Pochareddy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(Project manager)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RNA-seq </a:t>
            </a:r>
            <a:r>
              <a:rPr lang="en-US" sz="2000" dirty="0"/>
              <a:t>of </a:t>
            </a:r>
            <a:r>
              <a:rPr lang="en-US" sz="2000" dirty="0" smtClean="0"/>
              <a:t>brain </a:t>
            </a:r>
            <a:r>
              <a:rPr lang="en-US" sz="2000" dirty="0"/>
              <a:t>regions across entire prenatal and postnatal </a:t>
            </a:r>
            <a:r>
              <a:rPr lang="en-US" sz="2000" dirty="0" smtClean="0"/>
              <a:t>development 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78080"/>
              </p:ext>
            </p:extLst>
          </p:nvPr>
        </p:nvGraphicFramePr>
        <p:xfrm>
          <a:off x="374728" y="996580"/>
          <a:ext cx="8285570" cy="235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Image" r:id="rId3" imgW="7458120" imgH="2121120" progId="Photoshop.Image.12">
                  <p:embed/>
                </p:oleObj>
              </mc:Choice>
              <mc:Fallback>
                <p:oleObj name="Image" r:id="rId3" imgW="7458120" imgH="21211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728" y="996580"/>
                        <a:ext cx="8285570" cy="235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63132" y="902581"/>
            <a:ext cx="8534400" cy="5345819"/>
            <a:chOff x="363132" y="902581"/>
            <a:chExt cx="8534400" cy="5345819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057887"/>
                </p:ext>
              </p:extLst>
            </p:nvPr>
          </p:nvGraphicFramePr>
          <p:xfrm>
            <a:off x="401231" y="3786362"/>
            <a:ext cx="8285569" cy="2462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3" name="Image" r:id="rId5" imgW="7458120" imgH="2215800" progId="Photoshop.Image.12">
                    <p:embed/>
                  </p:oleObj>
                </mc:Choice>
                <mc:Fallback>
                  <p:oleObj name="Image" r:id="rId5" imgW="7458120" imgH="221580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1231" y="3786362"/>
                          <a:ext cx="8285569" cy="2462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63132" y="902581"/>
              <a:ext cx="8534400" cy="2667000"/>
            </a:xfrm>
            <a:prstGeom prst="rect">
              <a:avLst/>
            </a:prstGeom>
            <a:solidFill>
              <a:srgbClr val="FFFFFF">
                <a:alpha val="3411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640080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Mingeng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905" y="134470"/>
            <a:ext cx="8399095" cy="457200"/>
          </a:xfrm>
        </p:spPr>
        <p:txBody>
          <a:bodyPr/>
          <a:lstStyle/>
          <a:p>
            <a:r>
              <a:rPr lang="en-US" sz="2000" dirty="0"/>
              <a:t>The global transcriptional architecture </a:t>
            </a:r>
            <a:r>
              <a:rPr lang="en-US" sz="2000" dirty="0" smtClean="0"/>
              <a:t>is </a:t>
            </a:r>
            <a:r>
              <a:rPr lang="en-US" sz="2000" dirty="0"/>
              <a:t>driven by a broad perinatal transition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62175"/>
              </p:ext>
            </p:extLst>
          </p:nvPr>
        </p:nvGraphicFramePr>
        <p:xfrm>
          <a:off x="381000" y="1447800"/>
          <a:ext cx="5013420" cy="181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0" name="Image" r:id="rId3" imgW="4538160" imgH="1645920" progId="Photoshop.Image.12">
                  <p:embed/>
                </p:oleObj>
              </mc:Choice>
              <mc:Fallback>
                <p:oleObj name="Image" r:id="rId3" imgW="4538160" imgH="16459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5013420" cy="181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91987" y="1272923"/>
            <a:ext cx="8271013" cy="2057400"/>
            <a:chOff x="491987" y="1272923"/>
            <a:chExt cx="8271013" cy="20574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1835062"/>
                </p:ext>
              </p:extLst>
            </p:nvPr>
          </p:nvGraphicFramePr>
          <p:xfrm>
            <a:off x="5564512" y="1447800"/>
            <a:ext cx="3198488" cy="1665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1" name="Image" r:id="rId5" imgW="2895480" imgH="1508760" progId="Photoshop.Image.12">
                    <p:embed/>
                  </p:oleObj>
                </mc:Choice>
                <mc:Fallback>
                  <p:oleObj name="Image" r:id="rId5" imgW="2895480" imgH="150876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64512" y="1447800"/>
                          <a:ext cx="3198488" cy="16658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91987" y="1272923"/>
              <a:ext cx="4973086" cy="205740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1143000"/>
            <a:ext cx="8475295" cy="4465990"/>
            <a:chOff x="381000" y="1143000"/>
            <a:chExt cx="8475295" cy="446599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4999978"/>
                </p:ext>
              </p:extLst>
            </p:nvPr>
          </p:nvGraphicFramePr>
          <p:xfrm>
            <a:off x="381000" y="3962400"/>
            <a:ext cx="4973086" cy="1646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2" name="Image" r:id="rId7" imgW="4501800" imgH="1490400" progId="Photoshop.Image.12">
                    <p:embed/>
                  </p:oleObj>
                </mc:Choice>
                <mc:Fallback>
                  <p:oleObj name="Image" r:id="rId7" imgW="4501800" imgH="149040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1000" y="3962400"/>
                          <a:ext cx="4973086" cy="16465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505407" y="1143000"/>
              <a:ext cx="3350888" cy="205740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3657600"/>
            <a:ext cx="8305800" cy="2057400"/>
            <a:chOff x="457200" y="3657600"/>
            <a:chExt cx="8305800" cy="20574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560"/>
                </p:ext>
              </p:extLst>
            </p:nvPr>
          </p:nvGraphicFramePr>
          <p:xfrm>
            <a:off x="5571527" y="3962400"/>
            <a:ext cx="3191473" cy="167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3" name="Image" r:id="rId9" imgW="2889360" imgH="1517760" progId="Photoshop.Image.12">
                    <p:embed/>
                  </p:oleObj>
                </mc:Choice>
                <mc:Fallback>
                  <p:oleObj name="Image" r:id="rId9" imgW="2889360" imgH="151776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71527" y="3962400"/>
                          <a:ext cx="3191473" cy="167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457200" y="3657600"/>
              <a:ext cx="4973086" cy="205740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6400800"/>
            <a:ext cx="89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Ying Zhu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Single cell </a:t>
            </a:r>
            <a:r>
              <a:rPr lang="en-US" sz="2000" dirty="0" smtClean="0"/>
              <a:t>RNA-seq analysis of the prenatal human neocortex </a:t>
            </a:r>
            <a:endParaRPr lang="en-US" sz="20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2400" y="990600"/>
            <a:ext cx="3798277" cy="5167058"/>
            <a:chOff x="-76200" y="1105928"/>
            <a:chExt cx="3798277" cy="5167058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1969839" y="2070015"/>
              <a:ext cx="11360" cy="68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-76200" y="2755815"/>
              <a:ext cx="2809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Fluidigm C1 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SMART-seq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0599" y="4152240"/>
              <a:ext cx="27314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HiSeq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2000</a:t>
              </a:r>
            </a:p>
            <a:p>
              <a:pPr algn="ctr"/>
              <a:r>
                <a:rPr lang="en-US" sz="1600" dirty="0" smtClean="0"/>
                <a:t>1 </a:t>
              </a:r>
              <a:r>
                <a:rPr lang="en-US" sz="1600" dirty="0"/>
                <a:t>x 100 single-read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52102" y="1320225"/>
              <a:ext cx="18313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 brains (9-20 </a:t>
              </a:r>
              <a:r>
                <a:rPr lang="en-US" sz="1600" dirty="0" err="1" smtClean="0"/>
                <a:t>pcw</a:t>
              </a:r>
              <a:r>
                <a:rPr lang="en-US" sz="1600" dirty="0" smtClean="0"/>
                <a:t>)</a:t>
              </a:r>
            </a:p>
            <a:p>
              <a:r>
                <a:rPr lang="en-US" sz="1600" dirty="0" err="1" smtClean="0"/>
                <a:t>Fronto</a:t>
              </a:r>
              <a:r>
                <a:rPr lang="en-US" sz="1600" dirty="0" smtClean="0"/>
                <a:t>-parietal NCX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4" t="18378" r="31250" b="18379"/>
            <a:stretch/>
          </p:blipFill>
          <p:spPr>
            <a:xfrm>
              <a:off x="2285999" y="2665576"/>
              <a:ext cx="1047658" cy="8139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29" y="4019944"/>
              <a:ext cx="1044655" cy="7895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04377" y="5483381"/>
              <a:ext cx="246240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QC, data analysis</a:t>
              </a:r>
              <a:endParaRPr lang="en-US" sz="1600" dirty="0"/>
            </a:p>
            <a:p>
              <a:pPr algn="ctr"/>
              <a:r>
                <a:rPr lang="en-US" sz="1600" dirty="0" smtClean="0"/>
                <a:t>and validation (</a:t>
              </a:r>
              <a:r>
                <a:rPr lang="en-US" sz="1600" dirty="0"/>
                <a:t>1,141 </a:t>
              </a:r>
              <a:r>
                <a:rPr lang="en-US" sz="1600" dirty="0" smtClean="0"/>
                <a:t> cells</a:t>
              </a:r>
              <a:r>
                <a:rPr lang="en-US" dirty="0" smtClean="0"/>
                <a:t>)</a:t>
              </a:r>
              <a:endParaRPr lang="en-US" dirty="0" smtClean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28600" y="1105928"/>
              <a:ext cx="3048000" cy="1100760"/>
            </a:xfrm>
            <a:prstGeom prst="roundRect">
              <a:avLst>
                <a:gd name="adj" fmla="val 7280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8185" y="2590800"/>
              <a:ext cx="2947013" cy="950173"/>
            </a:xfrm>
            <a:prstGeom prst="roundRect">
              <a:avLst>
                <a:gd name="adj" fmla="val 7280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57423" y="3939242"/>
              <a:ext cx="2976234" cy="950173"/>
            </a:xfrm>
            <a:prstGeom prst="roundRect">
              <a:avLst>
                <a:gd name="adj" fmla="val 7280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61999" y="5257800"/>
              <a:ext cx="2819400" cy="1015186"/>
            </a:xfrm>
            <a:prstGeom prst="roundRect">
              <a:avLst>
                <a:gd name="adj" fmla="val 7280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00" y="1245126"/>
              <a:ext cx="976802" cy="888474"/>
            </a:xfrm>
            <a:prstGeom prst="rect">
              <a:avLst/>
            </a:prstGeom>
          </p:spPr>
        </p:pic>
        <p:cxnSp>
          <p:nvCxnSpPr>
            <p:cNvPr id="47" name="Straight Arrow Connector 46"/>
            <p:cNvCxnSpPr/>
            <p:nvPr/>
          </p:nvCxnSpPr>
          <p:spPr>
            <a:xfrm flipH="1">
              <a:off x="1960307" y="3422290"/>
              <a:ext cx="11360" cy="68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1960307" y="4765106"/>
              <a:ext cx="11360" cy="68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32213"/>
              </p:ext>
            </p:extLst>
          </p:nvPr>
        </p:nvGraphicFramePr>
        <p:xfrm>
          <a:off x="4099200" y="1354456"/>
          <a:ext cx="4727756" cy="45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Image" r:id="rId6" imgW="3562920" imgH="3459240" progId="Photoshop.Image.12">
                  <p:embed/>
                </p:oleObj>
              </mc:Choice>
              <mc:Fallback>
                <p:oleObj name="Image" r:id="rId6" imgW="3562920" imgH="34592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9200" y="1354456"/>
                        <a:ext cx="4727756" cy="459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04800" y="6400800"/>
            <a:ext cx="4898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Zhen Li, Tianliuyun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Mingfeng Li and Gabriel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Santpere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4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Deconvolution of tissue RNA-seq data </a:t>
            </a:r>
            <a:r>
              <a:rPr lang="en-US" sz="2000" dirty="0" smtClean="0"/>
              <a:t>reveals changes in cell composition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33328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Mingfeng Li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1406"/>
              </p:ext>
            </p:extLst>
          </p:nvPr>
        </p:nvGraphicFramePr>
        <p:xfrm>
          <a:off x="685800" y="1219200"/>
          <a:ext cx="7543800" cy="481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Image" r:id="rId3" imgW="4980240" imgH="3182040" progId="Photoshop.Image.12">
                  <p:embed/>
                </p:oleObj>
              </mc:Choice>
              <mc:Fallback>
                <p:oleObj name="Image" r:id="rId3" imgW="4980240" imgH="31820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19200"/>
                        <a:ext cx="7543800" cy="4819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1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34470"/>
            <a:ext cx="8686800" cy="457200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ranscriptomic </a:t>
            </a:r>
            <a:r>
              <a:rPr lang="en-US" sz="2000" dirty="0"/>
              <a:t>and regulatory </a:t>
            </a:r>
            <a:r>
              <a:rPr lang="en-US" sz="2000" dirty="0" smtClean="0"/>
              <a:t>integration reveals cell specific </a:t>
            </a:r>
            <a:r>
              <a:rPr lang="en-US" sz="2000" dirty="0"/>
              <a:t>disease </a:t>
            </a:r>
            <a:r>
              <a:rPr lang="en-US" sz="2000" dirty="0" smtClean="0"/>
              <a:t>enrichments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78978" y="6172200"/>
            <a:ext cx="43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Gabriel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Santpere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(Yale) and Jeremy Willsey (UCSF)</a:t>
            </a: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573483"/>
              </p:ext>
            </p:extLst>
          </p:nvPr>
        </p:nvGraphicFramePr>
        <p:xfrm>
          <a:off x="381000" y="1981200"/>
          <a:ext cx="83026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Image" r:id="rId3" imgW="8302680" imgH="2953440" progId="Photoshop.Image.12">
                  <p:embed/>
                </p:oleObj>
              </mc:Choice>
              <mc:Fallback>
                <p:oleObj name="Image" r:id="rId3" imgW="8302680" imgH="2953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81200"/>
                        <a:ext cx="8302625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1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34470"/>
            <a:ext cx="8610600" cy="457200"/>
          </a:xfrm>
        </p:spPr>
        <p:txBody>
          <a:bodyPr/>
          <a:lstStyle/>
          <a:p>
            <a:r>
              <a:rPr lang="en-US" sz="2000" dirty="0"/>
              <a:t>Sexual dimorphism and cell </a:t>
            </a:r>
            <a:r>
              <a:rPr lang="en-US" sz="2000" dirty="0" smtClean="0"/>
              <a:t>specific enrichment </a:t>
            </a:r>
            <a:r>
              <a:rPr lang="en-US" sz="2000" dirty="0"/>
              <a:t>in the developing human brain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780446"/>
              </p:ext>
            </p:extLst>
          </p:nvPr>
        </p:nvGraphicFramePr>
        <p:xfrm>
          <a:off x="1066800" y="990600"/>
          <a:ext cx="6940062" cy="21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Image" r:id="rId3" imgW="4267080" imgH="1301400" progId="Photoshop.Image.12">
                  <p:embed/>
                </p:oleObj>
              </mc:Choice>
              <mc:Fallback>
                <p:oleObj name="Image" r:id="rId3" imgW="4267080" imgH="13014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990600"/>
                        <a:ext cx="6940062" cy="2117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50805"/>
              </p:ext>
            </p:extLst>
          </p:nvPr>
        </p:nvGraphicFramePr>
        <p:xfrm>
          <a:off x="1143000" y="3276600"/>
          <a:ext cx="675674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Image" r:id="rId5" imgW="4154400" imgH="1734120" progId="Photoshop.Image.12">
                  <p:embed/>
                </p:oleObj>
              </mc:Choice>
              <mc:Fallback>
                <p:oleObj name="Image" r:id="rId5" imgW="4154400" imgH="17341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3276600"/>
                        <a:ext cx="6756748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6324600"/>
            <a:ext cx="3754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Donna Werling and Stephan Sanders(UCSF)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18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457200"/>
          </a:xfrm>
        </p:spPr>
        <p:txBody>
          <a:bodyPr/>
          <a:lstStyle/>
          <a:p>
            <a:r>
              <a:rPr lang="en-US" sz="2000" dirty="0"/>
              <a:t>Thank you!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409961"/>
            <a:ext cx="8305800" cy="224676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b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chemeClr val="accent1"/>
                </a:solidFill>
                <a:cs typeface="Calibri" pitchFamily="34" charset="0"/>
                <a:sym typeface="Gill Sans" charset="0"/>
              </a:rPr>
              <a:t>Yale-UCSF team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 smtClean="0">
                <a:cs typeface="Calibri" pitchFamily="34" charset="0"/>
                <a:sym typeface="Gill Sans" charset="0"/>
              </a:rPr>
              <a:t>Mark Gerstein (Yale)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 smtClean="0">
                <a:cs typeface="Calibri" pitchFamily="34" charset="0"/>
                <a:sym typeface="Gill Sans" charset="0"/>
              </a:rPr>
              <a:t>Angus Nairn (Yale)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 smtClean="0">
                <a:cs typeface="Calibri" pitchFamily="34" charset="0"/>
                <a:sym typeface="Gill Sans" charset="0"/>
              </a:rPr>
              <a:t>Nenad Sestan (Yale)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 smtClean="0">
                <a:cs typeface="Calibri" pitchFamily="34" charset="0"/>
                <a:sym typeface="Gill Sans" charset="0"/>
              </a:rPr>
              <a:t>Matthew State (UCSF)</a:t>
            </a:r>
          </a:p>
          <a:p>
            <a:pPr>
              <a:defRPr/>
            </a:pPr>
            <a:r>
              <a:rPr lang="en-US" sz="2000" dirty="0">
                <a:cs typeface="Calibri" pitchFamily="34" charset="0"/>
                <a:sym typeface="Gill Sans" charset="0"/>
              </a:rPr>
              <a:t>Stephan Sanders (UCSF)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cs typeface="Calibri" pitchFamily="34" charset="0"/>
                <a:sym typeface="Gill Sans" charset="0"/>
              </a:rPr>
              <a:t>Jeremy Willsey </a:t>
            </a:r>
            <a:r>
              <a:rPr lang="en-US" sz="2000" dirty="0">
                <a:cs typeface="Calibri" pitchFamily="34" charset="0"/>
                <a:sym typeface="Gill Sans" charset="0"/>
              </a:rPr>
              <a:t>(UCSF</a:t>
            </a:r>
            <a:r>
              <a:rPr lang="en-US" sz="2000" dirty="0" smtClean="0">
                <a:cs typeface="Calibri" pitchFamily="34" charset="0"/>
                <a:sym typeface="Gill Sans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541930"/>
            <a:ext cx="8305800" cy="1477328"/>
            <a:chOff x="1905000" y="1452121"/>
            <a:chExt cx="8305800" cy="147732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05000" y="1452121"/>
              <a:ext cx="8305800" cy="1477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b">
              <a:spAutoFit/>
            </a:bodyPr>
            <a:lstStyle/>
            <a:p>
              <a:pPr marL="114300">
                <a:defRPr/>
              </a:pPr>
              <a:endParaRPr lang="en-US" sz="1400" b="1" i="1" dirty="0" smtClean="0">
                <a:latin typeface="Calibri" pitchFamily="34" charset="0"/>
                <a:cs typeface="Calibri" pitchFamily="34" charset="0"/>
                <a:sym typeface="Gill Sans" charset="0"/>
              </a:endParaRPr>
            </a:p>
            <a:p>
              <a:pPr marL="114300">
                <a:defRPr/>
              </a:pPr>
              <a:endParaRPr lang="en-US" sz="1400" i="1" dirty="0">
                <a:latin typeface="Calibri" pitchFamily="34" charset="0"/>
                <a:cs typeface="Calibri" pitchFamily="34" charset="0"/>
                <a:sym typeface="Gill Sans" charset="0"/>
              </a:endParaRPr>
            </a:p>
            <a:p>
              <a:pPr marL="114300">
                <a:defRPr/>
              </a:pPr>
              <a:endParaRPr lang="en-US" sz="1400" i="1" dirty="0" smtClean="0">
                <a:latin typeface="Calibri" pitchFamily="34" charset="0"/>
                <a:cs typeface="Calibri" pitchFamily="34" charset="0"/>
                <a:sym typeface="Gill Sans" charset="0"/>
              </a:endParaRPr>
            </a:p>
            <a:p>
              <a:pPr marL="114300">
                <a:defRPr/>
              </a:pPr>
              <a:endParaRPr lang="en-US" sz="1400" i="1" dirty="0" smtClean="0">
                <a:latin typeface="Calibri" pitchFamily="34" charset="0"/>
                <a:cs typeface="Calibri" pitchFamily="34" charset="0"/>
                <a:sym typeface="Gill Sans" charset="0"/>
              </a:endParaRPr>
            </a:p>
            <a:p>
              <a:pPr marL="114300">
                <a:defRPr/>
              </a:pPr>
              <a:endParaRPr lang="en-US" sz="1400" dirty="0">
                <a:cs typeface="Calibri" pitchFamily="34" charset="0"/>
                <a:sym typeface="Gill Sans" charset="0"/>
              </a:endParaRPr>
            </a:p>
            <a:p>
              <a:pPr marL="114300">
                <a:defRPr/>
              </a:pPr>
              <a:r>
                <a:rPr lang="en-US" sz="2000" dirty="0" smtClean="0">
                  <a:latin typeface="Calibri" pitchFamily="34" charset="0"/>
                  <a:cs typeface="Calibri" pitchFamily="34" charset="0"/>
                  <a:sym typeface="Gill Sans" charset="0"/>
                </a:rPr>
                <a:t>For data and full acknowledgements please visit </a:t>
              </a:r>
              <a:r>
                <a:rPr lang="en-US" sz="20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  <a:sym typeface="Gill Sans" charset="0"/>
                </a:rPr>
                <a:t>psychENCODE.org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sym typeface="Gill San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5999" y="1788190"/>
              <a:ext cx="4001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accent1"/>
                  </a:solidFill>
                  <a:latin typeface="+mn-lt"/>
                </a:rPr>
                <a:t>PsychENCODE consortium</a:t>
              </a:r>
              <a:endParaRPr lang="en-US" sz="2800" b="1" i="1" dirty="0">
                <a:solidFill>
                  <a:schemeClr val="accent1"/>
                </a:solidFill>
                <a:latin typeface="+mn-lt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7456958"/>
                </p:ext>
              </p:extLst>
            </p:nvPr>
          </p:nvGraphicFramePr>
          <p:xfrm>
            <a:off x="6934200" y="1715631"/>
            <a:ext cx="2781300" cy="68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6" name="Image" r:id="rId3" imgW="2844360" imgH="698400" progId="Photoshop.Image.12">
                    <p:embed/>
                  </p:oleObj>
                </mc:Choice>
                <mc:Fallback>
                  <p:oleObj name="Image" r:id="rId3" imgW="2844360" imgH="698400" progId="Photoshop.Image.12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34200" y="1715631"/>
                          <a:ext cx="2781300" cy="6829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95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14690</TotalTime>
  <Words>200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</vt:lpstr>
      <vt:lpstr>Office Theme</vt:lpstr>
      <vt:lpstr>Adobe Photoshop Image</vt:lpstr>
      <vt:lpstr>Image</vt:lpstr>
      <vt:lpstr>PowerPoint Presentation</vt:lpstr>
      <vt:lpstr>PowerPoint Presentation</vt:lpstr>
      <vt:lpstr>RNA-seq of brain regions across entire prenatal and postnatal development </vt:lpstr>
      <vt:lpstr>The global transcriptional architecture is driven by a broad perinatal transition</vt:lpstr>
      <vt:lpstr>Single cell RNA-seq analysis of the prenatal human neocortex </vt:lpstr>
      <vt:lpstr>Deconvolution of tissue RNA-seq data reveals changes in cell composition</vt:lpstr>
      <vt:lpstr>Transcriptomic and regulatory integration reveals cell specific disease enrichments</vt:lpstr>
      <vt:lpstr>Sexual dimorphism and cell specific enrichment in the developing human brain</vt:lpstr>
      <vt:lpstr>Thank you!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nenad</dc:creator>
  <cp:lastModifiedBy>Sestan, Nenad</cp:lastModifiedBy>
  <cp:revision>2121</cp:revision>
  <cp:lastPrinted>2013-07-18T18:40:49Z</cp:lastPrinted>
  <dcterms:created xsi:type="dcterms:W3CDTF">2011-12-02T17:22:41Z</dcterms:created>
  <dcterms:modified xsi:type="dcterms:W3CDTF">2017-07-07T06:05:40Z</dcterms:modified>
</cp:coreProperties>
</file>