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/>
    <p:restoredTop sz="94718"/>
  </p:normalViewPr>
  <p:slideViewPr>
    <p:cSldViewPr snapToGrid="0" snapToObjects="1">
      <p:cViewPr varScale="1">
        <p:scale>
          <a:sx n="92" d="100"/>
          <a:sy n="92" d="100"/>
        </p:scale>
        <p:origin x="4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4797-49AB-B540-A4B5-1F8E72A4FFB0}" type="datetimeFigureOut">
              <a:rPr lang="en-US" smtClean="0"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9646-33C8-4048-AD98-863D32533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94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4797-49AB-B540-A4B5-1F8E72A4FFB0}" type="datetimeFigureOut">
              <a:rPr lang="en-US" smtClean="0"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9646-33C8-4048-AD98-863D32533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62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4797-49AB-B540-A4B5-1F8E72A4FFB0}" type="datetimeFigureOut">
              <a:rPr lang="en-US" smtClean="0"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9646-33C8-4048-AD98-863D32533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64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4797-49AB-B540-A4B5-1F8E72A4FFB0}" type="datetimeFigureOut">
              <a:rPr lang="en-US" smtClean="0"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9646-33C8-4048-AD98-863D32533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93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4797-49AB-B540-A4B5-1F8E72A4FFB0}" type="datetimeFigureOut">
              <a:rPr lang="en-US" smtClean="0"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9646-33C8-4048-AD98-863D32533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6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4797-49AB-B540-A4B5-1F8E72A4FFB0}" type="datetimeFigureOut">
              <a:rPr lang="en-US" smtClean="0"/>
              <a:t>7/5/17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9646-33C8-4048-AD98-863D32533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47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4797-49AB-B540-A4B5-1F8E72A4FFB0}" type="datetimeFigureOut">
              <a:rPr lang="en-US" smtClean="0"/>
              <a:t>7/5/17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9646-33C8-4048-AD98-863D32533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35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4797-49AB-B540-A4B5-1F8E72A4FFB0}" type="datetimeFigureOut">
              <a:rPr lang="en-US" smtClean="0"/>
              <a:t>7/5/17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9646-33C8-4048-AD98-863D32533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86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4797-49AB-B540-A4B5-1F8E72A4FFB0}" type="datetimeFigureOut">
              <a:rPr lang="en-US" smtClean="0"/>
              <a:t>7/5/17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9646-33C8-4048-AD98-863D32533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19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4797-49AB-B540-A4B5-1F8E72A4FFB0}" type="datetimeFigureOut">
              <a:rPr lang="en-US" smtClean="0"/>
              <a:t>7/5/17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9646-33C8-4048-AD98-863D32533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6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4797-49AB-B540-A4B5-1F8E72A4FFB0}" type="datetimeFigureOut">
              <a:rPr lang="en-US" smtClean="0"/>
              <a:t>7/5/17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9646-33C8-4048-AD98-863D32533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2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94797-49AB-B540-A4B5-1F8E72A4FFB0}" type="datetimeFigureOut">
              <a:rPr lang="en-US" smtClean="0"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59646-33C8-4048-AD98-863D32533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3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85017"/>
            <a:ext cx="10515600" cy="770948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00B0F0"/>
                </a:solidFill>
                <a:latin typeface="Garamond" charset="0"/>
                <a:ea typeface="Garamond" charset="0"/>
                <a:cs typeface="Garamond" charset="0"/>
              </a:rPr>
              <a:t>Reference Brain </a:t>
            </a:r>
            <a:r>
              <a:rPr lang="en-US" sz="2800" dirty="0" smtClean="0">
                <a:solidFill>
                  <a:srgbClr val="00B0F0"/>
                </a:solidFill>
                <a:latin typeface="Garamond" charset="0"/>
                <a:ea typeface="Garamond" charset="0"/>
                <a:cs typeface="Garamond" charset="0"/>
              </a:rPr>
              <a:t>Project</a:t>
            </a:r>
            <a:br>
              <a:rPr lang="en-US" sz="2800" dirty="0" smtClean="0">
                <a:solidFill>
                  <a:srgbClr val="00B0F0"/>
                </a:solidFill>
                <a:latin typeface="Garamond" charset="0"/>
                <a:ea typeface="Garamond" charset="0"/>
                <a:cs typeface="Garamond" charset="0"/>
              </a:rPr>
            </a:br>
            <a:r>
              <a:rPr lang="en-US" sz="1800" dirty="0">
                <a:solidFill>
                  <a:srgbClr val="00B0F0"/>
                </a:solidFill>
                <a:latin typeface="Garamond" charset="0"/>
                <a:ea typeface="Garamond" charset="0"/>
                <a:cs typeface="Garamond" charset="0"/>
              </a:rPr>
              <a:t>Source: https://</a:t>
            </a:r>
            <a:r>
              <a:rPr lang="en-US" sz="1800" dirty="0" err="1">
                <a:solidFill>
                  <a:srgbClr val="00B0F0"/>
                </a:solidFill>
                <a:latin typeface="Garamond" charset="0"/>
                <a:ea typeface="Garamond" charset="0"/>
                <a:cs typeface="Garamond" charset="0"/>
              </a:rPr>
              <a:t>www.synapse.org</a:t>
            </a:r>
            <a:r>
              <a:rPr lang="en-US" sz="1800" dirty="0">
                <a:solidFill>
                  <a:srgbClr val="00B0F0"/>
                </a:solidFill>
                <a:latin typeface="Garamond" charset="0"/>
                <a:ea typeface="Garamond" charset="0"/>
                <a:cs typeface="Garamond" charset="0"/>
              </a:rPr>
              <a:t>/#!Synapse:syn7363089</a:t>
            </a:r>
            <a:endParaRPr lang="en-US" sz="1800" dirty="0">
              <a:solidFill>
                <a:srgbClr val="00B0F0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60218" y="955966"/>
            <a:ext cx="11568546" cy="555567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Garamond" charset="0"/>
                <a:ea typeface="Garamond" charset="0"/>
                <a:cs typeface="Garamond" charset="0"/>
              </a:rPr>
              <a:t>Goal: </a:t>
            </a:r>
            <a:r>
              <a:rPr lang="en-US" sz="2400" dirty="0" smtClean="0">
                <a:latin typeface="Garamond" charset="0"/>
                <a:ea typeface="Garamond" charset="0"/>
                <a:cs typeface="Garamond" charset="0"/>
              </a:rPr>
              <a:t>Generate several data types from same set of brain tissue samples, and compare the results from different labs</a:t>
            </a:r>
          </a:p>
          <a:p>
            <a:endParaRPr lang="en-US" sz="2400" dirty="0">
              <a:latin typeface="Garamond" charset="0"/>
              <a:ea typeface="Garamond" charset="0"/>
              <a:cs typeface="Garamond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Garamond" charset="0"/>
                <a:ea typeface="Garamond" charset="0"/>
                <a:cs typeface="Garamond" charset="0"/>
              </a:rPr>
              <a:t>Samples:</a:t>
            </a:r>
            <a:r>
              <a:rPr lang="en-US" sz="2400" dirty="0" smtClean="0">
                <a:latin typeface="Garamond" charset="0"/>
                <a:ea typeface="Garamond" charset="0"/>
                <a:cs typeface="Garamond" charset="0"/>
              </a:rPr>
              <a:t> DLPFC samples from 4 adult brains, distributed both as tissue homogenate (</a:t>
            </a:r>
            <a:r>
              <a:rPr lang="en-US" sz="2400" dirty="0" err="1" smtClean="0">
                <a:latin typeface="Garamond" charset="0"/>
                <a:ea typeface="Garamond" charset="0"/>
                <a:cs typeface="Garamond" charset="0"/>
              </a:rPr>
              <a:t>Sestan</a:t>
            </a:r>
            <a:r>
              <a:rPr lang="en-US" sz="2400" dirty="0" smtClean="0">
                <a:latin typeface="Garamond" charset="0"/>
                <a:ea typeface="Garamond" charset="0"/>
                <a:cs typeface="Garamond" charset="0"/>
              </a:rPr>
              <a:t> lab) and as </a:t>
            </a:r>
            <a:r>
              <a:rPr lang="en-US" sz="2400" dirty="0" err="1" smtClean="0">
                <a:latin typeface="Garamond" charset="0"/>
                <a:ea typeface="Garamond" charset="0"/>
                <a:cs typeface="Garamond" charset="0"/>
              </a:rPr>
              <a:t>NeuN</a:t>
            </a:r>
            <a:r>
              <a:rPr lang="en-US" sz="2400" dirty="0" smtClean="0">
                <a:latin typeface="Garamond" charset="0"/>
                <a:ea typeface="Garamond" charset="0"/>
                <a:cs typeface="Garamond" charset="0"/>
              </a:rPr>
              <a:t>+/- sorted nuclei (</a:t>
            </a:r>
            <a:r>
              <a:rPr lang="en-US" sz="2400" dirty="0" err="1" smtClean="0">
                <a:latin typeface="Garamond" charset="0"/>
                <a:ea typeface="Garamond" charset="0"/>
                <a:cs typeface="Garamond" charset="0"/>
              </a:rPr>
              <a:t>Akbarian</a:t>
            </a:r>
            <a:r>
              <a:rPr lang="en-US" sz="2400" dirty="0" smtClean="0">
                <a:latin typeface="Garamond" charset="0"/>
                <a:ea typeface="Garamond" charset="0"/>
                <a:cs typeface="Garamond" charset="0"/>
              </a:rPr>
              <a:t> lab); GABA and GLU neuron (</a:t>
            </a:r>
            <a:r>
              <a:rPr lang="en-US" sz="2400" dirty="0" smtClean="0">
                <a:solidFill>
                  <a:srgbClr val="00B0F0"/>
                </a:solidFill>
                <a:latin typeface="Garamond" charset="0"/>
                <a:ea typeface="Garamond" charset="0"/>
                <a:cs typeface="Garamond" charset="0"/>
              </a:rPr>
              <a:t>?</a:t>
            </a:r>
            <a:r>
              <a:rPr lang="en-US" sz="2400" dirty="0" smtClean="0">
                <a:latin typeface="Garamond" charset="0"/>
                <a:ea typeface="Garamond" charset="0"/>
                <a:cs typeface="Garamond" charset="0"/>
              </a:rPr>
              <a:t>) samples from 3 of the 4 brains (</a:t>
            </a:r>
            <a:r>
              <a:rPr lang="en-US" sz="2400" dirty="0" err="1" smtClean="0">
                <a:latin typeface="Garamond" charset="0"/>
                <a:ea typeface="Garamond" charset="0"/>
                <a:cs typeface="Garamond" charset="0"/>
              </a:rPr>
              <a:t>Dracheva</a:t>
            </a:r>
            <a:r>
              <a:rPr lang="en-US" sz="2400" dirty="0" smtClean="0">
                <a:latin typeface="Garamond" charset="0"/>
                <a:ea typeface="Garamond" charset="0"/>
                <a:cs typeface="Garamond" charset="0"/>
              </a:rPr>
              <a:t> lab)</a:t>
            </a:r>
          </a:p>
          <a:p>
            <a:endParaRPr lang="en-US" sz="2400" dirty="0">
              <a:latin typeface="Garamond" charset="0"/>
              <a:ea typeface="Garamond" charset="0"/>
              <a:cs typeface="Garamond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Garamond" charset="0"/>
                <a:ea typeface="Garamond" charset="0"/>
                <a:cs typeface="Garamond" charset="0"/>
              </a:rPr>
              <a:t>Data types (data-generating labs):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RNA-</a:t>
            </a:r>
            <a:r>
              <a:rPr lang="en-US" sz="2000" dirty="0" err="1">
                <a:latin typeface="Garamond" charset="0"/>
                <a:ea typeface="Garamond" charset="0"/>
                <a:cs typeface="Garamond" charset="0"/>
              </a:rPr>
              <a:t>s</a:t>
            </a:r>
            <a:r>
              <a:rPr lang="en-US" sz="2000" dirty="0" err="1" smtClean="0">
                <a:latin typeface="Garamond" charset="0"/>
                <a:ea typeface="Garamond" charset="0"/>
                <a:cs typeface="Garamond" charset="0"/>
              </a:rPr>
              <a:t>eq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(</a:t>
            </a:r>
            <a:r>
              <a:rPr lang="en-US" sz="2000" dirty="0" err="1" smtClean="0">
                <a:solidFill>
                  <a:srgbClr val="0070C0"/>
                </a:solidFill>
                <a:latin typeface="Garamond" charset="0"/>
                <a:ea typeface="Garamond" charset="0"/>
                <a:cs typeface="Garamond" charset="0"/>
              </a:rPr>
              <a:t>Vaccarino</a:t>
            </a:r>
            <a:r>
              <a:rPr lang="en-US" sz="2000" dirty="0" smtClean="0">
                <a:solidFill>
                  <a:srgbClr val="0070C0"/>
                </a:solidFill>
                <a:latin typeface="Garamond" charset="0"/>
                <a:ea typeface="Garamond" charset="0"/>
                <a:cs typeface="Garamond" charset="0"/>
              </a:rPr>
              <a:t>, Liu-White, </a:t>
            </a:r>
            <a:r>
              <a:rPr lang="en-US" sz="2000" dirty="0" err="1" smtClean="0">
                <a:solidFill>
                  <a:srgbClr val="0070C0"/>
                </a:solidFill>
                <a:latin typeface="Garamond" charset="0"/>
                <a:ea typeface="Garamond" charset="0"/>
                <a:cs typeface="Garamond" charset="0"/>
              </a:rPr>
              <a:t>Sestan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err="1" smtClean="0">
                <a:latin typeface="Garamond" charset="0"/>
                <a:ea typeface="Garamond" charset="0"/>
                <a:cs typeface="Garamond" charset="0"/>
              </a:rPr>
              <a:t>ChIP-seq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: H3K27ac, H3K4me3, Input (</a:t>
            </a:r>
            <a:r>
              <a:rPr lang="en-US" sz="2000" dirty="0" err="1" smtClean="0">
                <a:solidFill>
                  <a:srgbClr val="0070C0"/>
                </a:solidFill>
                <a:latin typeface="Garamond" charset="0"/>
                <a:ea typeface="Garamond" charset="0"/>
                <a:cs typeface="Garamond" charset="0"/>
              </a:rPr>
              <a:t>Vaccarino</a:t>
            </a:r>
            <a:r>
              <a:rPr lang="en-US" sz="2000" dirty="0" smtClean="0">
                <a:solidFill>
                  <a:srgbClr val="0070C0"/>
                </a:solidFill>
                <a:latin typeface="Garamond" charset="0"/>
                <a:ea typeface="Garamond" charset="0"/>
                <a:cs typeface="Garamond" charset="0"/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  <a:latin typeface="Garamond" charset="0"/>
                <a:ea typeface="Garamond" charset="0"/>
                <a:cs typeface="Garamond" charset="0"/>
              </a:rPr>
              <a:t>Sestan</a:t>
            </a:r>
            <a:r>
              <a:rPr lang="en-US" sz="2000" dirty="0" smtClean="0">
                <a:solidFill>
                  <a:srgbClr val="0070C0"/>
                </a:solidFill>
                <a:latin typeface="Garamond" charset="0"/>
                <a:ea typeface="Garamond" charset="0"/>
                <a:cs typeface="Garamond" charset="0"/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  <a:latin typeface="Garamond" charset="0"/>
                <a:ea typeface="Garamond" charset="0"/>
                <a:cs typeface="Garamond" charset="0"/>
              </a:rPr>
              <a:t>Akbarian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); H3K27ac and Input (</a:t>
            </a:r>
            <a:r>
              <a:rPr lang="en-US" sz="2000" dirty="0" err="1" smtClean="0">
                <a:solidFill>
                  <a:srgbClr val="0070C0"/>
                </a:solidFill>
                <a:latin typeface="Garamond" charset="0"/>
                <a:ea typeface="Garamond" charset="0"/>
                <a:cs typeface="Garamond" charset="0"/>
              </a:rPr>
              <a:t>Dracheva</a:t>
            </a:r>
            <a:r>
              <a:rPr lang="en-US" sz="2000" dirty="0" smtClean="0">
                <a:solidFill>
                  <a:srgbClr val="0070C0"/>
                </a:solidFill>
                <a:latin typeface="Garamond" charset="0"/>
                <a:ea typeface="Garamond" charset="0"/>
                <a:cs typeface="Garamond" charset="0"/>
              </a:rPr>
              <a:t> for GABA and GLU neurons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ATAC-</a:t>
            </a:r>
            <a:r>
              <a:rPr lang="en-US" sz="2000" dirty="0" err="1" smtClean="0">
                <a:latin typeface="Garamond" charset="0"/>
                <a:ea typeface="Garamond" charset="0"/>
                <a:cs typeface="Garamond" charset="0"/>
              </a:rPr>
              <a:t>seq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 (</a:t>
            </a:r>
            <a:r>
              <a:rPr lang="en-US" sz="2000" dirty="0" smtClean="0">
                <a:solidFill>
                  <a:srgbClr val="0070C0"/>
                </a:solidFill>
                <a:latin typeface="Garamond" charset="0"/>
                <a:ea typeface="Garamond" charset="0"/>
                <a:cs typeface="Garamond" charset="0"/>
              </a:rPr>
              <a:t>Crawford, Liu-White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Whole-Genome Bisulfite Sequencing (WGBS) (</a:t>
            </a:r>
            <a:r>
              <a:rPr lang="en-US" sz="2000" dirty="0" smtClean="0">
                <a:solidFill>
                  <a:srgbClr val="0070C0"/>
                </a:solidFill>
                <a:latin typeface="Garamond" charset="0"/>
                <a:ea typeface="Garamond" charset="0"/>
                <a:cs typeface="Garamond" charset="0"/>
              </a:rPr>
              <a:t>Jaffe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err="1" smtClean="0">
                <a:latin typeface="Garamond" charset="0"/>
                <a:ea typeface="Garamond" charset="0"/>
                <a:cs typeface="Garamond" charset="0"/>
              </a:rPr>
              <a:t>lncRNA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n-US" sz="2000" dirty="0" err="1" smtClean="0">
                <a:latin typeface="Garamond" charset="0"/>
                <a:ea typeface="Garamond" charset="0"/>
                <a:cs typeface="Garamond" charset="0"/>
              </a:rPr>
              <a:t>IsoSeq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-Cap (</a:t>
            </a:r>
            <a:r>
              <a:rPr lang="en-US" sz="2000" dirty="0" smtClean="0">
                <a:solidFill>
                  <a:srgbClr val="0070C0"/>
                </a:solidFill>
                <a:latin typeface="Garamond" charset="0"/>
                <a:ea typeface="Garamond" charset="0"/>
                <a:cs typeface="Garamond" charset="0"/>
              </a:rPr>
              <a:t>Pinto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Hi-C (</a:t>
            </a:r>
            <a:r>
              <a:rPr lang="en-US" sz="2000" dirty="0" err="1" smtClean="0">
                <a:solidFill>
                  <a:srgbClr val="0070C0"/>
                </a:solidFill>
                <a:latin typeface="Garamond" charset="0"/>
                <a:ea typeface="Garamond" charset="0"/>
                <a:cs typeface="Garamond" charset="0"/>
              </a:rPr>
              <a:t>Geschwind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err="1" smtClean="0">
                <a:latin typeface="Garamond" charset="0"/>
                <a:ea typeface="Garamond" charset="0"/>
                <a:cs typeface="Garamond" charset="0"/>
              </a:rPr>
              <a:t>NOMe-seq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 (</a:t>
            </a:r>
            <a:r>
              <a:rPr lang="en-US" sz="2000" dirty="0" smtClean="0">
                <a:solidFill>
                  <a:srgbClr val="0070C0"/>
                </a:solidFill>
                <a:latin typeface="Garamond" charset="0"/>
                <a:ea typeface="Garamond" charset="0"/>
                <a:cs typeface="Garamond" charset="0"/>
              </a:rPr>
              <a:t>Knowles &amp; </a:t>
            </a:r>
            <a:r>
              <a:rPr lang="en-US" sz="2000" dirty="0" err="1" smtClean="0">
                <a:solidFill>
                  <a:srgbClr val="0070C0"/>
                </a:solidFill>
                <a:latin typeface="Garamond" charset="0"/>
                <a:ea typeface="Garamond" charset="0"/>
                <a:cs typeface="Garamond" charset="0"/>
              </a:rPr>
              <a:t>Farnham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err="1" smtClean="0">
                <a:latin typeface="Garamond" charset="0"/>
                <a:ea typeface="Garamond" charset="0"/>
                <a:cs typeface="Garamond" charset="0"/>
              </a:rPr>
              <a:t>Microwestern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 (</a:t>
            </a:r>
            <a:r>
              <a:rPr lang="en-US" sz="2000" dirty="0" smtClean="0">
                <a:solidFill>
                  <a:srgbClr val="0070C0"/>
                </a:solidFill>
                <a:latin typeface="Garamond" charset="0"/>
                <a:ea typeface="Garamond" charset="0"/>
                <a:cs typeface="Garamond" charset="0"/>
              </a:rPr>
              <a:t>Liu-White</a:t>
            </a:r>
            <a:r>
              <a:rPr lang="en-US" sz="2000" dirty="0" smtClean="0">
                <a:latin typeface="Garamond" charset="0"/>
                <a:ea typeface="Garamond" charset="0"/>
                <a:cs typeface="Garamond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179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605655" cy="63240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  <a:latin typeface="Garamond" charset="0"/>
                <a:ea typeface="Garamond" charset="0"/>
                <a:cs typeface="Garamond" charset="0"/>
              </a:rPr>
              <a:t>Summary of data files currently available on Synapse</a:t>
            </a:r>
            <a:endParaRPr lang="en-US" sz="2800" dirty="0">
              <a:solidFill>
                <a:srgbClr val="0070C0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852602"/>
              </p:ext>
            </p:extLst>
          </p:nvPr>
        </p:nvGraphicFramePr>
        <p:xfrm>
          <a:off x="2077026" y="1731048"/>
          <a:ext cx="8127999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Generating</a:t>
                      </a:r>
                      <a:r>
                        <a:rPr lang="en-US" baseline="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 Lab</a:t>
                      </a:r>
                      <a:endParaRPr lang="en-US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Assays</a:t>
                      </a:r>
                      <a:endParaRPr lang="en-US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Number and type of data files</a:t>
                      </a:r>
                      <a:endParaRPr lang="en-US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Crawford</a:t>
                      </a:r>
                      <a:endParaRPr lang="en-US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ATAC-</a:t>
                      </a:r>
                      <a:r>
                        <a:rPr lang="en-US" dirty="0" err="1" smtClean="0">
                          <a:latin typeface="Garamond" charset="0"/>
                          <a:ea typeface="Garamond" charset="0"/>
                          <a:cs typeface="Garamond" charset="0"/>
                        </a:rPr>
                        <a:t>seq</a:t>
                      </a:r>
                      <a:endParaRPr lang="en-US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4 bam, 4 </a:t>
                      </a:r>
                      <a:r>
                        <a:rPr lang="en-US" dirty="0" err="1" smtClean="0">
                          <a:latin typeface="Garamond" charset="0"/>
                          <a:ea typeface="Garamond" charset="0"/>
                          <a:cs typeface="Garamond" charset="0"/>
                        </a:rPr>
                        <a:t>narrowPeak</a:t>
                      </a:r>
                      <a:r>
                        <a:rPr lang="en-US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,</a:t>
                      </a:r>
                      <a:r>
                        <a:rPr lang="en-US" baseline="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 4 bigwig</a:t>
                      </a:r>
                      <a:endParaRPr lang="en-US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aramond" charset="0"/>
                          <a:ea typeface="Garamond" charset="0"/>
                          <a:cs typeface="Garamond" charset="0"/>
                        </a:rPr>
                        <a:t>Sestan</a:t>
                      </a:r>
                      <a:endParaRPr lang="en-US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Garamond" charset="0"/>
                          <a:ea typeface="Garamond" charset="0"/>
                          <a:cs typeface="Garamond" charset="0"/>
                        </a:rPr>
                        <a:t>ChIP-seq</a:t>
                      </a:r>
                      <a:r>
                        <a:rPr lang="en-US" baseline="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 and RNA-</a:t>
                      </a:r>
                      <a:r>
                        <a:rPr lang="en-US" baseline="0" dirty="0" err="1" smtClean="0">
                          <a:latin typeface="Garamond" charset="0"/>
                          <a:ea typeface="Garamond" charset="0"/>
                          <a:cs typeface="Garamond" charset="0"/>
                        </a:rPr>
                        <a:t>seq</a:t>
                      </a:r>
                      <a:endParaRPr lang="en-US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aramond" charset="0"/>
                          <a:ea typeface="Garamond" charset="0"/>
                          <a:cs typeface="Garamond" charset="0"/>
                        </a:rPr>
                        <a:t>ChIP-seq</a:t>
                      </a:r>
                      <a:r>
                        <a:rPr lang="en-US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: 272 </a:t>
                      </a:r>
                      <a:r>
                        <a:rPr lang="en-US" dirty="0" err="1" smtClean="0">
                          <a:latin typeface="Garamond" charset="0"/>
                          <a:ea typeface="Garamond" charset="0"/>
                          <a:cs typeface="Garamond" charset="0"/>
                        </a:rPr>
                        <a:t>fastq</a:t>
                      </a:r>
                      <a:r>
                        <a:rPr lang="en-US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 and RNA-</a:t>
                      </a:r>
                      <a:r>
                        <a:rPr lang="en-US" dirty="0" err="1" smtClean="0">
                          <a:latin typeface="Garamond" charset="0"/>
                          <a:ea typeface="Garamond" charset="0"/>
                          <a:cs typeface="Garamond" charset="0"/>
                        </a:rPr>
                        <a:t>seq</a:t>
                      </a:r>
                      <a:r>
                        <a:rPr lang="en-US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: 100 </a:t>
                      </a:r>
                      <a:r>
                        <a:rPr lang="en-US" dirty="0" err="1" smtClean="0">
                          <a:latin typeface="Garamond" charset="0"/>
                          <a:ea typeface="Garamond" charset="0"/>
                          <a:cs typeface="Garamond" charset="0"/>
                        </a:rPr>
                        <a:t>fastq</a:t>
                      </a:r>
                      <a:r>
                        <a:rPr lang="en-US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 (136 and 50 pair-ended</a:t>
                      </a:r>
                      <a:r>
                        <a:rPr lang="en-US" baseline="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 sets, respectively)</a:t>
                      </a:r>
                      <a:endParaRPr lang="en-US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aramond" charset="0"/>
                          <a:ea typeface="Garamond" charset="0"/>
                          <a:cs typeface="Garamond" charset="0"/>
                        </a:rPr>
                        <a:t>Dracheva</a:t>
                      </a:r>
                      <a:endParaRPr lang="en-US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GLU </a:t>
                      </a:r>
                      <a:r>
                        <a:rPr lang="en-US" dirty="0" err="1" smtClean="0">
                          <a:latin typeface="Garamond" charset="0"/>
                          <a:ea typeface="Garamond" charset="0"/>
                          <a:cs typeface="Garamond" charset="0"/>
                        </a:rPr>
                        <a:t>ChIP-seq</a:t>
                      </a:r>
                      <a:endParaRPr lang="en-US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2 </a:t>
                      </a:r>
                      <a:r>
                        <a:rPr lang="en-US" dirty="0" err="1" smtClean="0">
                          <a:latin typeface="Garamond" charset="0"/>
                          <a:ea typeface="Garamond" charset="0"/>
                          <a:cs typeface="Garamond" charset="0"/>
                        </a:rPr>
                        <a:t>fastq</a:t>
                      </a:r>
                      <a:r>
                        <a:rPr lang="en-US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 (1 pair-ended</a:t>
                      </a:r>
                      <a:r>
                        <a:rPr lang="en-US" baseline="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 set)</a:t>
                      </a:r>
                      <a:endParaRPr lang="en-US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3743" y="143453"/>
            <a:ext cx="4336475" cy="521565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  <a:latin typeface="Garamond" charset="0"/>
                <a:ea typeface="Garamond" charset="0"/>
                <a:cs typeface="Garamond" charset="0"/>
              </a:rPr>
              <a:t>Data generation timeline</a:t>
            </a:r>
            <a:endParaRPr lang="en-US" sz="2800" dirty="0">
              <a:solidFill>
                <a:srgbClr val="0070C0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239978"/>
              </p:ext>
            </p:extLst>
          </p:nvPr>
        </p:nvGraphicFramePr>
        <p:xfrm>
          <a:off x="374073" y="817415"/>
          <a:ext cx="11623962" cy="5763492"/>
        </p:xfrm>
        <a:graphic>
          <a:graphicData uri="http://schemas.openxmlformats.org/drawingml/2006/table">
            <a:tbl>
              <a:tblPr/>
              <a:tblGrid>
                <a:gridCol w="830283"/>
                <a:gridCol w="830283"/>
                <a:gridCol w="830283"/>
                <a:gridCol w="830283"/>
                <a:gridCol w="830283"/>
                <a:gridCol w="830283"/>
                <a:gridCol w="830283"/>
                <a:gridCol w="830283"/>
                <a:gridCol w="830283"/>
                <a:gridCol w="830283"/>
                <a:gridCol w="830283"/>
                <a:gridCol w="830283"/>
                <a:gridCol w="830283"/>
                <a:gridCol w="830283"/>
              </a:tblGrid>
              <a:tr h="625899"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</a:rPr>
                        <a:t>Group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</a:rPr>
                        <a:t>Assay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</a:rPr>
                        <a:t>HSB277 Homogenate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</a:rPr>
                        <a:t>HSB277 NeuN+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200" b="1">
                          <a:effectLst/>
                        </a:rPr>
                        <a:t>HSB277 NeuN1-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</a:rPr>
                        <a:t>HSB189 Homogenate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</a:rPr>
                        <a:t>HSB189 NeuN+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200" b="1">
                          <a:effectLst/>
                        </a:rPr>
                        <a:t>HSB189 NeuN1-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</a:rPr>
                        <a:t>HSB106 Homogenate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</a:rPr>
                        <a:t>HSB106 NeuN+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200" b="1">
                          <a:effectLst/>
                        </a:rPr>
                        <a:t>HSB106 NeuN1-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effectLst/>
                        </a:rPr>
                        <a:t>HSB181 Homogenate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</a:rPr>
                        <a:t>HSB181 NeuN+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effectLst/>
                        </a:rPr>
                        <a:t>HSB181 </a:t>
                      </a:r>
                      <a:r>
                        <a:rPr lang="en-US" sz="1200" b="1" dirty="0" err="1">
                          <a:effectLst/>
                        </a:rPr>
                        <a:t>NeuN</a:t>
                      </a:r>
                      <a:r>
                        <a:rPr lang="en-US" sz="1200" b="1" dirty="0">
                          <a:effectLst/>
                        </a:rPr>
                        <a:t>-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1632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Andrew Jaffe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WGBS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0344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Crawford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ATAC-seq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5899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Dalila Pinto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lncRNA IsoSeq-Cap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Q1 - 17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effectLst/>
                        </a:rPr>
                        <a:t>Q1 - 17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Q1 - 17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Q1 - 17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Q1 - 17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Q1 - 17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Q1 - 17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Q1 - 17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Q1 - 17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Q1 - 17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Q1 - 17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Q1 - 17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5899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Dan Geschwind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Hi-C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1168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Flora Vaccarino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ChIP-seq (H3K27ac )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5899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Flora Vaccarino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ChIP-seq (H3K4me3 )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1632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Flora Vaccarino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ChIP-seq (Input)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1632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Flora Vaccarino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RNA-seq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1168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Knowles Farnham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NOMe-seq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0344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Liu-White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ATAC-seq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1632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Liu-White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microwestern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0344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Liu-White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RNA-seq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876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822793"/>
              </p:ext>
            </p:extLst>
          </p:nvPr>
        </p:nvGraphicFramePr>
        <p:xfrm>
          <a:off x="471055" y="260062"/>
          <a:ext cx="11485418" cy="4353501"/>
        </p:xfrm>
        <a:graphic>
          <a:graphicData uri="http://schemas.openxmlformats.org/drawingml/2006/table">
            <a:tbl>
              <a:tblPr/>
              <a:tblGrid>
                <a:gridCol w="820387"/>
                <a:gridCol w="820387"/>
                <a:gridCol w="820387"/>
                <a:gridCol w="820387"/>
                <a:gridCol w="820387"/>
                <a:gridCol w="820387"/>
                <a:gridCol w="820387"/>
                <a:gridCol w="820387"/>
                <a:gridCol w="820387"/>
                <a:gridCol w="820387"/>
                <a:gridCol w="820387"/>
                <a:gridCol w="820387"/>
                <a:gridCol w="820387"/>
                <a:gridCol w="820387"/>
              </a:tblGrid>
              <a:tr h="673724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effectLst/>
                        </a:rPr>
                        <a:t>Group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</a:rPr>
                        <a:t>Assay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effectLst/>
                        </a:rPr>
                        <a:t>HSB277 Homogenate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</a:rPr>
                        <a:t>HSB277 NeuN+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200" b="1">
                          <a:effectLst/>
                        </a:rPr>
                        <a:t>HSB277 NeuN1-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</a:rPr>
                        <a:t>HSB189 Homogenate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</a:rPr>
                        <a:t>HSB189 NeuN+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200" b="1">
                          <a:effectLst/>
                        </a:rPr>
                        <a:t>HSB189 NeuN1-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effectLst/>
                        </a:rPr>
                        <a:t>HSB106 Homogenate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</a:rPr>
                        <a:t>HSB106 NeuN+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200" b="1" dirty="0">
                          <a:effectLst/>
                        </a:rPr>
                        <a:t>HSB106 NeuN1-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effectLst/>
                        </a:rPr>
                        <a:t>HSB181 Homogenate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effectLst/>
                        </a:rPr>
                        <a:t>HSB181 </a:t>
                      </a:r>
                      <a:r>
                        <a:rPr lang="en-US" sz="1200" b="1" dirty="0" err="1">
                          <a:effectLst/>
                        </a:rPr>
                        <a:t>NeuN</a:t>
                      </a:r>
                      <a:r>
                        <a:rPr lang="en-US" sz="1200" b="1" dirty="0">
                          <a:effectLst/>
                        </a:rPr>
                        <a:t>+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effectLst/>
                        </a:rPr>
                        <a:t>HSB181 </a:t>
                      </a:r>
                      <a:r>
                        <a:rPr lang="en-US" sz="1200" b="1" dirty="0" err="1">
                          <a:effectLst/>
                        </a:rPr>
                        <a:t>NeuN</a:t>
                      </a:r>
                      <a:r>
                        <a:rPr lang="en-US" sz="1200" b="1" dirty="0">
                          <a:effectLst/>
                        </a:rPr>
                        <a:t>-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4877">
                <a:tc>
                  <a:txBody>
                    <a:bodyPr/>
                    <a:lstStyle/>
                    <a:p>
                      <a:r>
                        <a:rPr lang="en-US" sz="1200" dirty="0" err="1">
                          <a:effectLst/>
                        </a:rPr>
                        <a:t>Nenad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Sestan</a:t>
                      </a:r>
                      <a:endParaRPr lang="en-US" sz="1200" dirty="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effectLst/>
                        </a:rPr>
                        <a:t>ChIP-seq</a:t>
                      </a:r>
                      <a:r>
                        <a:rPr lang="en-US" sz="1200" dirty="0">
                          <a:effectLst/>
                        </a:rPr>
                        <a:t> (H3K27ac)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Q1 - 17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Q1 - 17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Q1 - 17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Q1 - 17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Q1 - 17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Q1 - 17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Q1 - 17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Q1 - 17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Q1 - 17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73724">
                <a:tc>
                  <a:txBody>
                    <a:bodyPr/>
                    <a:lstStyle/>
                    <a:p>
                      <a:r>
                        <a:rPr lang="en-US" sz="1200" dirty="0" err="1">
                          <a:effectLst/>
                        </a:rPr>
                        <a:t>Nenad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Sestan</a:t>
                      </a:r>
                      <a:endParaRPr lang="en-US" sz="1200" dirty="0">
                        <a:effectLst/>
                      </a:endParaRP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ChIP-seq (H3K4me3)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3849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Nenad Sestan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ChIP-seq (Input)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3849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Nenad Sestan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RNA-seq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Done/EOY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4877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Schahram Akbarian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ChIP-seq (H3K27ac)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73724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Schahram Akbarian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ChIP-seq (H3K27me3)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4877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Schahram Akbarian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effectLst/>
                        </a:rPr>
                        <a:t>ChIP-seq</a:t>
                      </a:r>
                      <a:r>
                        <a:rPr lang="en-US" sz="1200" dirty="0">
                          <a:effectLst/>
                        </a:rPr>
                        <a:t> (Input)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effectLst/>
                        </a:rPr>
                        <a:t>Q2 - 17</a:t>
                      </a:r>
                    </a:p>
                  </a:txBody>
                  <a:tcPr marL="11729" marR="11729" marT="5864" marB="586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536574"/>
              </p:ext>
            </p:extLst>
          </p:nvPr>
        </p:nvGraphicFramePr>
        <p:xfrm>
          <a:off x="471055" y="5029200"/>
          <a:ext cx="11485420" cy="1233054"/>
        </p:xfrm>
        <a:graphic>
          <a:graphicData uri="http://schemas.openxmlformats.org/drawingml/2006/table">
            <a:tbl>
              <a:tblPr/>
              <a:tblGrid>
                <a:gridCol w="1329331"/>
                <a:gridCol w="1329331"/>
                <a:gridCol w="1329331"/>
                <a:gridCol w="1329331"/>
                <a:gridCol w="1329331"/>
                <a:gridCol w="1329331"/>
                <a:gridCol w="1329331"/>
                <a:gridCol w="2180103"/>
              </a:tblGrid>
              <a:tr h="311651"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</a:rPr>
                        <a:t>Group</a:t>
                      </a:r>
                    </a:p>
                  </a:txBody>
                  <a:tcPr marL="50800" marR="50800" marT="25400" marB="2540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</a:rPr>
                        <a:t>Assay</a:t>
                      </a:r>
                    </a:p>
                  </a:txBody>
                  <a:tcPr marL="50800" marR="50800" marT="25400" marB="2540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effectLst/>
                        </a:rPr>
                        <a:t>HSB189 GABA</a:t>
                      </a:r>
                    </a:p>
                  </a:txBody>
                  <a:tcPr marL="50800" marR="50800" marT="25400" marB="2540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</a:rPr>
                        <a:t>HSB189 GLU</a:t>
                      </a:r>
                    </a:p>
                  </a:txBody>
                  <a:tcPr marL="50800" marR="50800" marT="25400" marB="2540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</a:rPr>
                        <a:t>HSB106 GABA</a:t>
                      </a:r>
                    </a:p>
                  </a:txBody>
                  <a:tcPr marL="50800" marR="50800" marT="25400" marB="2540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</a:rPr>
                        <a:t>HSB106 GLU</a:t>
                      </a:r>
                    </a:p>
                  </a:txBody>
                  <a:tcPr marL="50800" marR="50800" marT="25400" marB="2540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</a:rPr>
                        <a:t>HSB181 GABA</a:t>
                      </a:r>
                    </a:p>
                  </a:txBody>
                  <a:tcPr marL="50800" marR="50800" marT="25400" marB="2540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effectLst/>
                        </a:rPr>
                        <a:t>HSB181 GLU</a:t>
                      </a:r>
                    </a:p>
                  </a:txBody>
                  <a:tcPr marL="50800" marR="50800" marT="25400" marB="2540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552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Stella </a:t>
                      </a:r>
                      <a:r>
                        <a:rPr lang="en-US" sz="1200" dirty="0" err="1">
                          <a:effectLst/>
                        </a:rPr>
                        <a:t>Dracheva</a:t>
                      </a:r>
                      <a:endParaRPr lang="en-US" sz="1200" dirty="0">
                        <a:effectLst/>
                      </a:endParaRPr>
                    </a:p>
                  </a:txBody>
                  <a:tcPr marL="50800" marR="50800" marT="25400" marB="2540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effectLst/>
                        </a:rPr>
                        <a:t>ChIP-seq</a:t>
                      </a:r>
                      <a:r>
                        <a:rPr lang="en-US" sz="1200" dirty="0">
                          <a:effectLst/>
                        </a:rPr>
                        <a:t> (H3K27ac)</a:t>
                      </a:r>
                    </a:p>
                  </a:txBody>
                  <a:tcPr marL="50800" marR="50800" marT="25400" marB="2540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effectLst/>
                        </a:rPr>
                        <a:t>Q1 - 17</a:t>
                      </a:r>
                    </a:p>
                  </a:txBody>
                  <a:tcPr marL="50800" marR="50800" marT="25400" marB="2540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Q1 - 17</a:t>
                      </a:r>
                    </a:p>
                  </a:txBody>
                  <a:tcPr marL="50800" marR="50800" marT="25400" marB="2540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Q1 - 17</a:t>
                      </a:r>
                    </a:p>
                  </a:txBody>
                  <a:tcPr marL="50800" marR="50800" marT="25400" marB="2540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Q1 - 17</a:t>
                      </a:r>
                    </a:p>
                  </a:txBody>
                  <a:tcPr marL="50800" marR="50800" marT="25400" marB="2540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Q1 - 17</a:t>
                      </a:r>
                    </a:p>
                  </a:txBody>
                  <a:tcPr marL="50800" marR="50800" marT="25400" marB="2540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200">
                          <a:effectLst/>
                        </a:rPr>
                        <a:t>Q1 - 17</a:t>
                      </a:r>
                    </a:p>
                  </a:txBody>
                  <a:tcPr marL="50800" marR="50800" marT="25400" marB="2540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851">
                <a:tc>
                  <a:txBody>
                    <a:bodyPr/>
                    <a:lstStyle/>
                    <a:p>
                      <a:pPr algn="just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Stella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Dracheva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0800" marR="50800" marT="25400" marB="2540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ChIP-seq (Input)</a:t>
                      </a:r>
                    </a:p>
                  </a:txBody>
                  <a:tcPr marL="50800" marR="50800" marT="25400" marB="2540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200" b="0" i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0800" marR="50800" marT="25400" marB="2540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200" b="0" i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0800" marR="50800" marT="25400" marB="2540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200" b="0" i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Q1 - 17</a:t>
                      </a:r>
                    </a:p>
                  </a:txBody>
                  <a:tcPr marL="50800" marR="50800" marT="25400" marB="2540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Q1 - 17</a:t>
                      </a:r>
                    </a:p>
                  </a:txBody>
                  <a:tcPr marL="50800" marR="50800" marT="25400" marB="2540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0800" marR="50800" marT="25400" marB="25400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969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703</Words>
  <Application>Microsoft Macintosh PowerPoint</Application>
  <PresentationFormat>Widescreen</PresentationFormat>
  <Paragraphs>285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Calibri Light</vt:lpstr>
      <vt:lpstr>Garamond</vt:lpstr>
      <vt:lpstr>Arial</vt:lpstr>
      <vt:lpstr>Office Theme</vt:lpstr>
      <vt:lpstr>Reference Brain Project Source: https://www.synapse.org/#!Synapse:syn7363089</vt:lpstr>
      <vt:lpstr>Summary of data files currently available on Synapse</vt:lpstr>
      <vt:lpstr>Data generation timeline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Reference Brain Project</dc:title>
  <dc:creator>Prashant Emani</dc:creator>
  <cp:lastModifiedBy>Prashant Emani</cp:lastModifiedBy>
  <cp:revision>30</cp:revision>
  <dcterms:created xsi:type="dcterms:W3CDTF">2017-07-05T02:10:22Z</dcterms:created>
  <dcterms:modified xsi:type="dcterms:W3CDTF">2017-07-05T23:21:34Z</dcterms:modified>
</cp:coreProperties>
</file>