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3" r:id="rId3"/>
    <p:sldId id="264" r:id="rId4"/>
    <p:sldId id="267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97898-19BE-854A-83C3-4D4D7B689089}" type="datetimeFigureOut">
              <a:rPr lang="en-US" smtClean="0"/>
              <a:t>7/5/17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939E36-46AF-9543-9E63-9403B7169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671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A2CDD-B1D9-8F40-9FA0-5DBE3E949E76}" type="datetimeFigureOut">
              <a:rPr lang="en-US" smtClean="0"/>
              <a:t>7/5/17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19EA8-EB14-F843-A727-B9A5BACFD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300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156C-4215-B142-9E63-185DDC052EDA}" type="datetime1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6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D4B98-6471-2142-879C-9EDED4A8E6DB}" type="datetime1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2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A435D-5BD6-DA44-9D27-F0EDE73559CD}" type="datetime1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8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7DA8D-9D68-BD42-BFE3-11E8CAE3342A}" type="datetime1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9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18063-E217-3943-8AA0-D53EC43D7CDF}" type="datetime1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58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D5D50-E66D-B44B-AC37-13CE75C669E3}" type="datetime1">
              <a:rPr lang="en-US" smtClean="0"/>
              <a:t>7/5/17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7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809F-1232-E842-ADC7-A110EEDBB7B3}" type="datetime1">
              <a:rPr lang="en-US" smtClean="0"/>
              <a:t>7/5/17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4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E7E2F-333F-1842-8950-31503B1EEF1E}" type="datetime1">
              <a:rPr lang="en-US" smtClean="0"/>
              <a:t>7/5/17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7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F7126-0924-1145-B87A-A6D1F5686A67}" type="datetime1">
              <a:rPr lang="en-US" smtClean="0"/>
              <a:t>7/5/17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675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B222F-E12A-354B-B014-96942C7CEBAE}" type="datetime1">
              <a:rPr lang="en-US" smtClean="0"/>
              <a:t>7/5/17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9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822B-4117-494B-A771-103450081377}" type="datetime1">
              <a:rPr lang="en-US" smtClean="0"/>
              <a:t>7/5/17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70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109FE-805A-6A49-A3B6-99AA1A60E1D3}" type="datetime1">
              <a:rPr lang="en-US" smtClean="0"/>
              <a:t>7/5/17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A09EC-E41A-8245-8E29-D165D3992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78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413933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    Mapping Hi-C data on Personal Genomes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500" dirty="0" smtClean="0"/>
              <a:t>	   </a:t>
            </a:r>
            <a:r>
              <a:rPr lang="en-US" sz="2500" dirty="0" err="1" smtClean="0"/>
              <a:t>Gamze</a:t>
            </a:r>
            <a:r>
              <a:rPr lang="en-US" sz="2500" dirty="0" smtClean="0"/>
              <a:t> </a:t>
            </a:r>
            <a:r>
              <a:rPr lang="en-US" sz="2500" dirty="0" err="1" smtClean="0"/>
              <a:t>Gursoy</a:t>
            </a:r>
            <a:r>
              <a:rPr lang="en-US" sz="2500" dirty="0" smtClean="0"/>
              <a:t>, Joel </a:t>
            </a:r>
            <a:r>
              <a:rPr lang="en-US" sz="2500" dirty="0" err="1" smtClean="0"/>
              <a:t>Rozowsky</a:t>
            </a:r>
            <a:r>
              <a:rPr lang="en-US" sz="2500" dirty="0" smtClean="0"/>
              <a:t>, </a:t>
            </a:r>
            <a:r>
              <a:rPr lang="en-US" sz="2500" dirty="0" err="1" smtClean="0"/>
              <a:t>Timur</a:t>
            </a:r>
            <a:r>
              <a:rPr lang="en-US" sz="2500" dirty="0" smtClean="0"/>
              <a:t> </a:t>
            </a:r>
            <a:r>
              <a:rPr lang="en-US" sz="2500" dirty="0" err="1" smtClean="0"/>
              <a:t>Galeev</a:t>
            </a:r>
            <a:r>
              <a:rPr lang="en-US" sz="2500" dirty="0" smtClean="0"/>
              <a:t>, Mark Gerstein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8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20706"/>
            <a:ext cx="8229600" cy="1143000"/>
          </a:xfrm>
        </p:spPr>
        <p:txBody>
          <a:bodyPr/>
          <a:lstStyle/>
          <a:p>
            <a:r>
              <a:rPr lang="en-US" dirty="0" smtClean="0"/>
              <a:t>NA12878 Hi-C Experiment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3000" dirty="0" err="1" smtClean="0"/>
              <a:t>Rao</a:t>
            </a:r>
            <a:r>
              <a:rPr lang="en-US" sz="3000" dirty="0" smtClean="0"/>
              <a:t> et al, 2014, Cell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Paired-end total number of reads = </a:t>
            </a:r>
            <a:r>
              <a:rPr lang="is-IS" sz="3000" dirty="0" smtClean="0"/>
              <a:t>412,509,926 </a:t>
            </a:r>
          </a:p>
          <a:p>
            <a:endParaRPr lang="is-IS" sz="2500" dirty="0" smtClean="0"/>
          </a:p>
          <a:p>
            <a:r>
              <a:rPr lang="en-US" sz="2800" dirty="0" smtClean="0"/>
              <a:t>Used </a:t>
            </a:r>
            <a:r>
              <a:rPr lang="en-US" sz="2800" dirty="0" err="1" smtClean="0"/>
              <a:t>bwa</a:t>
            </a:r>
            <a:r>
              <a:rPr lang="en-US" sz="2800" dirty="0" smtClean="0"/>
              <a:t> to map it to reference, maternal and paternal genome</a:t>
            </a:r>
          </a:p>
          <a:p>
            <a:pPr lvl="1"/>
            <a:r>
              <a:rPr lang="en-US" sz="2400" dirty="0" smtClean="0"/>
              <a:t>With the parameters that were used in </a:t>
            </a:r>
            <a:r>
              <a:rPr lang="en-US" sz="2400" dirty="0" smtClean="0"/>
              <a:t>Juicer (Aiden Lab Hi-C processing pipeline)</a:t>
            </a:r>
            <a:endParaRPr lang="en-US" sz="2400" dirty="0" smtClean="0"/>
          </a:p>
          <a:p>
            <a:endParaRPr lang="is-IS" sz="25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84947" y="19113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1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450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Enumeration of possibilities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9333" y="1236132"/>
            <a:ext cx="8974667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1- Reads that uniquely map to same coordinates on maternal and paternal genome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#of mismatch can determine which genome they map better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2- Reads that uniquely map to </a:t>
            </a:r>
            <a:r>
              <a:rPr lang="en-US" dirty="0">
                <a:solidFill>
                  <a:srgbClr val="0000FF"/>
                </a:solidFill>
              </a:rPr>
              <a:t>d</a:t>
            </a:r>
            <a:r>
              <a:rPr lang="en-US" dirty="0" smtClean="0">
                <a:solidFill>
                  <a:srgbClr val="0000FF"/>
                </a:solidFill>
              </a:rPr>
              <a:t>ifferent coordinates</a:t>
            </a:r>
          </a:p>
          <a:p>
            <a:pPr marL="742950" lvl="2" indent="-285750">
              <a:buFont typeface="Arial"/>
              <a:buChar char="•"/>
            </a:pPr>
            <a:r>
              <a:rPr lang="en-US" dirty="0" smtClean="0">
                <a:solidFill>
                  <a:srgbClr val="0000FF"/>
                </a:solidFill>
              </a:rPr>
              <a:t>#</a:t>
            </a:r>
            <a:r>
              <a:rPr lang="en-US" dirty="0">
                <a:solidFill>
                  <a:srgbClr val="0000FF"/>
                </a:solidFill>
              </a:rPr>
              <a:t>of mismatch can determine which genome they map </a:t>
            </a:r>
            <a:r>
              <a:rPr lang="en-US" dirty="0" smtClean="0">
                <a:solidFill>
                  <a:srgbClr val="0000FF"/>
                </a:solidFill>
              </a:rPr>
              <a:t>better</a:t>
            </a:r>
          </a:p>
          <a:p>
            <a:pPr marL="0" lvl="1"/>
            <a:endParaRPr lang="en-US" dirty="0" smtClean="0">
              <a:solidFill>
                <a:srgbClr val="0000FF"/>
              </a:solidFill>
            </a:endParaRPr>
          </a:p>
          <a:p>
            <a:pPr marL="0" lvl="1"/>
            <a:r>
              <a:rPr lang="en-US" dirty="0" smtClean="0">
                <a:solidFill>
                  <a:srgbClr val="FF0000"/>
                </a:solidFill>
              </a:rPr>
              <a:t>3- Reads that </a:t>
            </a:r>
            <a:r>
              <a:rPr lang="en-US" dirty="0" err="1" smtClean="0">
                <a:solidFill>
                  <a:srgbClr val="FF0000"/>
                </a:solidFill>
              </a:rPr>
              <a:t>multimap</a:t>
            </a:r>
            <a:r>
              <a:rPr lang="en-US" dirty="0" smtClean="0">
                <a:solidFill>
                  <a:srgbClr val="FF0000"/>
                </a:solidFill>
              </a:rPr>
              <a:t> on both</a:t>
            </a:r>
          </a:p>
          <a:p>
            <a:pPr marL="742950" lvl="2" indent="-285750"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Disregard</a:t>
            </a:r>
          </a:p>
          <a:p>
            <a:pPr marL="457200" lvl="2"/>
            <a:endParaRPr lang="en-US" dirty="0">
              <a:solidFill>
                <a:srgbClr val="FF0000"/>
              </a:solidFill>
            </a:endParaRPr>
          </a:p>
          <a:p>
            <a:pPr marL="0" lvl="1"/>
            <a:r>
              <a:rPr lang="en-US" dirty="0" smtClean="0">
                <a:solidFill>
                  <a:srgbClr val="008000"/>
                </a:solidFill>
              </a:rPr>
              <a:t>4- Reads that </a:t>
            </a:r>
            <a:r>
              <a:rPr lang="en-US" dirty="0" err="1" smtClean="0">
                <a:solidFill>
                  <a:srgbClr val="008000"/>
                </a:solidFill>
              </a:rPr>
              <a:t>multimap</a:t>
            </a:r>
            <a:r>
              <a:rPr lang="en-US" dirty="0" smtClean="0">
                <a:solidFill>
                  <a:srgbClr val="008000"/>
                </a:solidFill>
              </a:rPr>
              <a:t> on maternal or paternal and map uniquely on the other one</a:t>
            </a:r>
          </a:p>
          <a:p>
            <a:pPr marL="742950" lvl="2" indent="-285750">
              <a:buFont typeface="Arial"/>
              <a:buChar char="•"/>
            </a:pPr>
            <a:r>
              <a:rPr lang="en-US" dirty="0" smtClean="0">
                <a:solidFill>
                  <a:srgbClr val="008000"/>
                </a:solidFill>
              </a:rPr>
              <a:t>Disregard</a:t>
            </a:r>
          </a:p>
          <a:p>
            <a:pPr marL="457200" lvl="2"/>
            <a:endParaRPr lang="en-US" dirty="0" smtClean="0">
              <a:solidFill>
                <a:srgbClr val="008000"/>
              </a:solidFill>
            </a:endParaRPr>
          </a:p>
          <a:p>
            <a:pPr marL="0" lvl="1"/>
            <a:r>
              <a:rPr lang="en-US" dirty="0" smtClean="0">
                <a:solidFill>
                  <a:schemeClr val="accent6"/>
                </a:solidFill>
              </a:rPr>
              <a:t>5- Maps only to maternal or paternal</a:t>
            </a:r>
          </a:p>
          <a:p>
            <a:pPr marL="0" lvl="1"/>
            <a:endParaRPr lang="en-US" dirty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	 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9333" y="6062133"/>
            <a:ext cx="8517467" cy="33867"/>
          </a:xfrm>
          <a:prstGeom prst="line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9333" y="6248400"/>
            <a:ext cx="8517467" cy="33868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" y="6282268"/>
            <a:ext cx="69426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7200" y="6096000"/>
            <a:ext cx="69426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25600" y="6096000"/>
            <a:ext cx="694267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518400" y="6248403"/>
            <a:ext cx="694267" cy="0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90000" dir="5400000" sy="-100000" algn="bl" rotWithShape="0"/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434667" y="6248403"/>
            <a:ext cx="6942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760133" y="6282268"/>
            <a:ext cx="6942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34667" y="6062133"/>
            <a:ext cx="6942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760133" y="6096000"/>
            <a:ext cx="6942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928533" y="6248405"/>
            <a:ext cx="694267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928533" y="6062133"/>
            <a:ext cx="694267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518400" y="6062133"/>
            <a:ext cx="694267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22333" y="6062133"/>
            <a:ext cx="694267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3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774939" y="5772834"/>
            <a:ext cx="3690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</a:p>
          <a:p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20208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450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Consideration of Both Pairs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0940" y="2110010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</a:t>
            </a:r>
            <a:r>
              <a:rPr lang="en-US" dirty="0" err="1" smtClean="0"/>
              <a:t>i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709333" y="2326942"/>
            <a:ext cx="165946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12800" y="2326942"/>
            <a:ext cx="16594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264400" y="2326942"/>
            <a:ext cx="165946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367867" y="2326942"/>
            <a:ext cx="165946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179211" y="1202013"/>
            <a:ext cx="666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pair1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693854" y="1220547"/>
            <a:ext cx="666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pair2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1608667" y="1764014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403600" y="1780020"/>
            <a:ext cx="36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80667" y="1773618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060267" y="1764014"/>
            <a:ext cx="369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0" y="3610675"/>
            <a:ext cx="89238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# of mismatches = m_pat_pair1, m_mat_pair1, m_pat_pair2, m_mat_pai2</a:t>
            </a:r>
          </a:p>
          <a:p>
            <a:endParaRPr lang="en-US" sz="1600" dirty="0"/>
          </a:p>
          <a:p>
            <a:r>
              <a:rPr lang="en-US" sz="1600" dirty="0" smtClean="0"/>
              <a:t>If (m_pat_pair1 + </a:t>
            </a:r>
            <a:r>
              <a:rPr lang="en-US" sz="1600" dirty="0" err="1" smtClean="0"/>
              <a:t>m_pat</a:t>
            </a:r>
            <a:r>
              <a:rPr lang="en-US" sz="1600" dirty="0" smtClean="0"/>
              <a:t>_ pair2) &lt;= </a:t>
            </a:r>
            <a:r>
              <a:rPr lang="en-US" sz="1600" dirty="0"/>
              <a:t>(</a:t>
            </a:r>
            <a:r>
              <a:rPr lang="en-US" sz="1600" dirty="0" smtClean="0"/>
              <a:t>m_mat_pair1 </a:t>
            </a:r>
            <a:r>
              <a:rPr lang="en-US" sz="1600" dirty="0"/>
              <a:t>+ </a:t>
            </a:r>
            <a:r>
              <a:rPr lang="en-US" sz="1600" dirty="0" err="1" smtClean="0"/>
              <a:t>m_mat</a:t>
            </a:r>
            <a:r>
              <a:rPr lang="en-US" sz="1600" dirty="0" smtClean="0"/>
              <a:t>_ </a:t>
            </a:r>
            <a:r>
              <a:rPr lang="en-US" sz="1600" dirty="0"/>
              <a:t>pair2) </a:t>
            </a:r>
            <a:r>
              <a:rPr lang="en-US" sz="1600" dirty="0" smtClean="0"/>
              <a:t> - 2  </a:t>
            </a:r>
            <a:r>
              <a:rPr lang="en-US" sz="1600" dirty="0" smtClean="0">
                <a:sym typeface="Wingdings"/>
              </a:rPr>
              <a:t> maps better to paternal</a:t>
            </a:r>
          </a:p>
          <a:p>
            <a:r>
              <a:rPr lang="en-US" sz="1600" dirty="0">
                <a:sym typeface="Wingdings"/>
              </a:rPr>
              <a:t>	</a:t>
            </a:r>
            <a:r>
              <a:rPr lang="en-US" sz="1600" dirty="0" smtClean="0">
                <a:sym typeface="Wingdings"/>
              </a:rPr>
              <a:t>						        otherwise                                   maps better to maternal</a:t>
            </a:r>
          </a:p>
          <a:p>
            <a:endParaRPr lang="en-US" sz="1600" dirty="0">
              <a:sym typeface="Wingdings"/>
            </a:endParaRPr>
          </a:p>
          <a:p>
            <a:endParaRPr lang="en-US" sz="1600" dirty="0" smtClean="0">
              <a:sym typeface="Wingdings"/>
            </a:endParaRPr>
          </a:p>
          <a:p>
            <a:r>
              <a:rPr lang="en-US" sz="1600" dirty="0" smtClean="0">
                <a:sym typeface="Wingdings"/>
              </a:rPr>
              <a:t>Read </a:t>
            </a:r>
            <a:r>
              <a:rPr lang="en-US" sz="1600" dirty="0" err="1" smtClean="0">
                <a:sym typeface="Wingdings"/>
              </a:rPr>
              <a:t>i</a:t>
            </a:r>
            <a:r>
              <a:rPr lang="en-US" sz="1600" dirty="0" smtClean="0">
                <a:sym typeface="Wingdings"/>
              </a:rPr>
              <a:t> :   ( 1 + 1 )  &lt;= ( 4 + 0 ) </a:t>
            </a:r>
            <a:r>
              <a:rPr lang="mr-IN" sz="1600" dirty="0" smtClean="0">
                <a:sym typeface="Wingdings"/>
              </a:rPr>
              <a:t>–</a:t>
            </a:r>
            <a:r>
              <a:rPr lang="en-US" sz="1600" dirty="0" smtClean="0">
                <a:sym typeface="Wingdings"/>
              </a:rPr>
              <a:t> 2   read </a:t>
            </a:r>
            <a:r>
              <a:rPr lang="en-US" sz="1600" dirty="0" err="1" smtClean="0">
                <a:sym typeface="Wingdings"/>
              </a:rPr>
              <a:t>i</a:t>
            </a:r>
            <a:r>
              <a:rPr lang="en-US" sz="1600" dirty="0" smtClean="0">
                <a:sym typeface="Wingdings"/>
              </a:rPr>
              <a:t> maps to paternal better</a:t>
            </a:r>
            <a:endParaRPr lang="en-US" sz="16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1202267" y="2149352"/>
            <a:ext cx="0" cy="329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031067" y="2149352"/>
            <a:ext cx="0" cy="329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46168" y="2149352"/>
            <a:ext cx="0" cy="329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486610" y="2149352"/>
            <a:ext cx="0" cy="329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165600" y="2169486"/>
            <a:ext cx="0" cy="329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806528" y="2169486"/>
            <a:ext cx="0" cy="329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Slide Number Placeholder 5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10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746020"/>
              </p:ext>
            </p:extLst>
          </p:nvPr>
        </p:nvGraphicFramePr>
        <p:xfrm>
          <a:off x="374561" y="2869448"/>
          <a:ext cx="4485216" cy="164403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148092"/>
                <a:gridCol w="1168562"/>
                <a:gridCol w="1168562"/>
              </a:tblGrid>
              <a:tr h="27400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# of Uniquely Mapped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006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</a:rPr>
                        <a:t> </a:t>
                      </a:r>
                      <a:endParaRPr lang="sk-SK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pair1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pair2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74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maternal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183,850,024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>
                          <a:effectLst/>
                        </a:rPr>
                        <a:t>178,506,304</a:t>
                      </a:r>
                      <a:endParaRPr lang="is-I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74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paternal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183,848,513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178,504,639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74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maternal AND paternal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183,692,397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178,330,496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740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maternal AND paternal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160,896,088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940534" y="1307959"/>
            <a:ext cx="2164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1.2% </a:t>
            </a:r>
            <a:r>
              <a:rPr lang="en-US" dirty="0" smtClean="0"/>
              <a:t>improvement over</a:t>
            </a:r>
          </a:p>
          <a:p>
            <a:r>
              <a:rPr lang="en-US" dirty="0" smtClean="0"/>
              <a:t>reference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587738" y="1793967"/>
            <a:ext cx="3527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53911" y="4318750"/>
            <a:ext cx="4809067" cy="19473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1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1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7" idx="3"/>
          </p:cNvCxnSpPr>
          <p:nvPr/>
        </p:nvCxnSpPr>
        <p:spPr>
          <a:xfrm flipV="1">
            <a:off x="5062978" y="3903883"/>
            <a:ext cx="423333" cy="5122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3"/>
          </p:cNvCxnSpPr>
          <p:nvPr/>
        </p:nvCxnSpPr>
        <p:spPr>
          <a:xfrm>
            <a:off x="5062978" y="4416117"/>
            <a:ext cx="423333" cy="5037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081648"/>
              </p:ext>
            </p:extLst>
          </p:nvPr>
        </p:nvGraphicFramePr>
        <p:xfrm>
          <a:off x="5547018" y="3903883"/>
          <a:ext cx="2810933" cy="101599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820552"/>
                <a:gridCol w="990381"/>
              </a:tblGrid>
              <a:tr h="33866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maps better to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8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maternal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31,668,723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33866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paternal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46,069,667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14653"/>
              </p:ext>
            </p:extLst>
          </p:nvPr>
        </p:nvGraphicFramePr>
        <p:xfrm>
          <a:off x="5062978" y="2319057"/>
          <a:ext cx="3867062" cy="12700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920729"/>
                <a:gridCol w="920729"/>
                <a:gridCol w="920729"/>
                <a:gridCol w="1104875"/>
              </a:tblGrid>
              <a:tr h="24536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maps uniquely only to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361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pair 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pair 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pair 1 or pair2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maternal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>
                          <a:effectLst/>
                        </a:rPr>
                        <a:t>2,487,091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 dirty="0">
                          <a:effectLst/>
                        </a:rPr>
                        <a:t>2,562,856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u="none" strike="noStrike" dirty="0">
                          <a:effectLst/>
                        </a:rPr>
                        <a:t>4,952,674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4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paternal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156,116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174,143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u="none" strike="noStrike" dirty="0">
                          <a:effectLst/>
                        </a:rPr>
                        <a:t>321,062</a:t>
                      </a:r>
                      <a:endParaRPr lang="is-I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406548"/>
              </p:ext>
            </p:extLst>
          </p:nvPr>
        </p:nvGraphicFramePr>
        <p:xfrm>
          <a:off x="2438806" y="5347811"/>
          <a:ext cx="3638550" cy="12573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10356"/>
                <a:gridCol w="2528194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Total number of allele specific reads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maternal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36,621,397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paternal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2000" u="none" strike="noStrike" dirty="0">
                          <a:effectLst/>
                        </a:rPr>
                        <a:t>46,390,729</a:t>
                      </a:r>
                      <a:endParaRPr lang="fi-FI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857812"/>
              </p:ext>
            </p:extLst>
          </p:nvPr>
        </p:nvGraphicFramePr>
        <p:xfrm>
          <a:off x="374561" y="277444"/>
          <a:ext cx="6213177" cy="163068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82353"/>
                <a:gridCol w="1296000"/>
                <a:gridCol w="1296000"/>
                <a:gridCol w="1238824"/>
              </a:tblGrid>
              <a:tr h="2713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700" u="none" strike="noStrike" dirty="0">
                          <a:effectLst/>
                        </a:rPr>
                        <a:t>Number of mapped reads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300">
                <a:tc>
                  <a:txBody>
                    <a:bodyPr/>
                    <a:lstStyle/>
                    <a:p>
                      <a:pPr algn="l" fontAlgn="b"/>
                      <a:r>
                        <a:rPr lang="sk-SK" sz="1700" u="none" strike="noStrike">
                          <a:effectLst/>
                        </a:rPr>
                        <a:t> </a:t>
                      </a:r>
                      <a:endParaRPr lang="sk-SK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>
                          <a:effectLst/>
                        </a:rPr>
                        <a:t>pair1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>
                          <a:effectLst/>
                        </a:rPr>
                        <a:t>pair2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>
                          <a:effectLst/>
                        </a:rPr>
                        <a:t>total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71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>
                          <a:effectLst/>
                        </a:rPr>
                        <a:t>maternal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700" u="none" strike="noStrike" dirty="0" smtClean="0">
                          <a:effectLst/>
                        </a:rPr>
                        <a:t>201,345,940</a:t>
                      </a:r>
                      <a:endParaRPr lang="is-I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700" u="none" strike="noStrike" dirty="0" smtClean="0">
                          <a:effectLst/>
                        </a:rPr>
                        <a:t>196,475,063</a:t>
                      </a:r>
                      <a:endParaRPr lang="is-I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u="none" strike="noStrike" dirty="0" smtClean="0">
                          <a:effectLst/>
                        </a:rPr>
                        <a:t>397,821,003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71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>
                          <a:effectLst/>
                        </a:rPr>
                        <a:t>paternal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u="none" strike="noStrike" dirty="0" smtClean="0">
                          <a:effectLst/>
                        </a:rPr>
                        <a:t>201,345,111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700" u="none" strike="noStrike" dirty="0" smtClean="0">
                          <a:effectLst/>
                        </a:rPr>
                        <a:t>196</a:t>
                      </a:r>
                      <a:r>
                        <a:rPr lang="en-US" sz="1700" u="none" strike="noStrike" dirty="0" smtClean="0">
                          <a:effectLst/>
                        </a:rPr>
                        <a:t>,</a:t>
                      </a:r>
                      <a:r>
                        <a:rPr lang="ru-RU" sz="1700" u="none" strike="noStrike" dirty="0" smtClean="0">
                          <a:effectLst/>
                        </a:rPr>
                        <a:t>474</a:t>
                      </a:r>
                      <a:r>
                        <a:rPr lang="en-US" sz="1700" u="none" strike="noStrike" dirty="0" smtClean="0">
                          <a:effectLst/>
                        </a:rPr>
                        <a:t>,</a:t>
                      </a:r>
                      <a:r>
                        <a:rPr lang="ru-RU" sz="1700" u="none" strike="noStrike" dirty="0" smtClean="0">
                          <a:effectLst/>
                        </a:rPr>
                        <a:t>554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700" u="none" strike="noStrike" dirty="0" smtClean="0">
                          <a:effectLst/>
                        </a:rPr>
                        <a:t>397,819,665</a:t>
                      </a:r>
                      <a:endParaRPr lang="is-I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71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>
                          <a:effectLst/>
                        </a:rPr>
                        <a:t>reference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u="none" strike="noStrike" dirty="0" smtClean="0">
                          <a:effectLst/>
                        </a:rPr>
                        <a:t>201,497,124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700" u="none" strike="noStrike" dirty="0" smtClean="0">
                          <a:effectLst/>
                        </a:rPr>
                        <a:t>196,616,333</a:t>
                      </a:r>
                      <a:endParaRPr lang="is-I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700" u="none" strike="noStrike" dirty="0" smtClean="0">
                          <a:effectLst/>
                        </a:rPr>
                        <a:t>398,113,457</a:t>
                      </a:r>
                      <a:endParaRPr lang="is-I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71300">
                <a:tc>
                  <a:txBody>
                    <a:bodyPr/>
                    <a:lstStyle/>
                    <a:p>
                      <a:pPr algn="l" fontAlgn="b"/>
                      <a:r>
                        <a:rPr lang="en-US" sz="1700" u="none" strike="noStrike">
                          <a:effectLst/>
                        </a:rPr>
                        <a:t>maternal or paternal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700" u="none" strike="noStrike" dirty="0" smtClean="0">
                          <a:effectLst/>
                        </a:rPr>
                        <a:t>203,907,333</a:t>
                      </a:r>
                      <a:endParaRPr lang="is-I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700" u="none" strike="noStrike" dirty="0" smtClean="0">
                          <a:effectLst/>
                        </a:rPr>
                        <a:t>199,118,597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700" u="none" strike="noStrike" dirty="0" smtClean="0">
                          <a:effectLst/>
                        </a:rPr>
                        <a:t>403,025,930</a:t>
                      </a:r>
                      <a:endParaRPr lang="fi-FI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450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Advantage over SNP based methods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69067" y="1947332"/>
            <a:ext cx="42259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Do I need a slide like this? </a:t>
            </a:r>
            <a:endParaRPr lang="en-US" sz="3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A09EC-E41A-8245-8E29-D165D39920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74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3201</TotalTime>
  <Words>292</Words>
  <Application>Microsoft Macintosh PowerPoint</Application>
  <PresentationFormat>On-screen Show (4:3)</PresentationFormat>
  <Paragraphs>115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NA12878 Hi-C Experiment</vt:lpstr>
      <vt:lpstr>Enumeration of possibilities</vt:lpstr>
      <vt:lpstr>Consideration of Both Pairs</vt:lpstr>
      <vt:lpstr>PowerPoint Presentation</vt:lpstr>
      <vt:lpstr>Advantage over SNP based methods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AlleleHiC</dc:title>
  <dc:creator>Gamze Gursoy</dc:creator>
  <cp:lastModifiedBy>Gamze Gursoy</cp:lastModifiedBy>
  <cp:revision>27</cp:revision>
  <dcterms:created xsi:type="dcterms:W3CDTF">2017-06-07T14:02:34Z</dcterms:created>
  <dcterms:modified xsi:type="dcterms:W3CDTF">2017-07-05T14:41:29Z</dcterms:modified>
</cp:coreProperties>
</file>