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312" r:id="rId2"/>
    <p:sldId id="313" r:id="rId3"/>
    <p:sldId id="315" r:id="rId4"/>
    <p:sldId id="305" r:id="rId5"/>
    <p:sldId id="325" r:id="rId6"/>
    <p:sldId id="306" r:id="rId7"/>
    <p:sldId id="308" r:id="rId8"/>
    <p:sldId id="320" r:id="rId9"/>
    <p:sldId id="297" r:id="rId10"/>
    <p:sldId id="295" r:id="rId11"/>
    <p:sldId id="284" r:id="rId12"/>
    <p:sldId id="300" r:id="rId13"/>
    <p:sldId id="321" r:id="rId14"/>
    <p:sldId id="303" r:id="rId15"/>
    <p:sldId id="291" r:id="rId16"/>
    <p:sldId id="318" r:id="rId17"/>
    <p:sldId id="298" r:id="rId18"/>
    <p:sldId id="299" r:id="rId19"/>
    <p:sldId id="322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9"/>
    <p:restoredTop sz="94773"/>
  </p:normalViewPr>
  <p:slideViewPr>
    <p:cSldViewPr snapToGrid="0" snapToObjects="1">
      <p:cViewPr>
        <p:scale>
          <a:sx n="85" d="100"/>
          <a:sy n="85" d="100"/>
        </p:scale>
        <p:origin x="66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slide 1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did we forget anyone 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7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97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 (slide 6) </a:t>
            </a:r>
            <a:r>
              <a:rPr lang="mr-IN" dirty="0" smtClean="0"/>
              <a:t>–</a:t>
            </a:r>
            <a:r>
              <a:rPr lang="en-US" dirty="0" smtClean="0"/>
              <a:t> can you make type bigger on LHS &amp; middle 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 need to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3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 </a:t>
            </a:r>
            <a:r>
              <a:rPr lang="mr-IN" dirty="0" smtClean="0"/>
              <a:t>–</a:t>
            </a:r>
            <a:r>
              <a:rPr lang="en-US" dirty="0" smtClean="0"/>
              <a:t> can you merge 9 &amp; 10 if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FN </a:t>
            </a:r>
            <a:r>
              <a:rPr lang="mr-IN" dirty="0" smtClean="0"/>
              <a:t>–</a:t>
            </a:r>
            <a:r>
              <a:rPr lang="en-US" dirty="0" smtClean="0"/>
              <a:t> to discuss slide 14- is this genes + noncoding</a:t>
            </a:r>
            <a:r>
              <a:rPr lang="mr-IN" dirty="0" smtClean="0"/>
              <a:t>…</a:t>
            </a:r>
            <a:r>
              <a:rPr lang="en-US" dirty="0" smtClean="0"/>
              <a:t> what’s 9K?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0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3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/>
          </a:bodyPr>
          <a:lstStyle/>
          <a:p>
            <a:r>
              <a:rPr lang="en-US" dirty="0" err="1" smtClean="0"/>
              <a:t>tSNE</a:t>
            </a:r>
            <a:r>
              <a:rPr lang="en-US" dirty="0" smtClean="0"/>
              <a:t> local 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323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GTEx</a:t>
            </a:r>
            <a:r>
              <a:rPr lang="en-US" sz="2400" dirty="0" smtClean="0"/>
              <a:t> + some </a:t>
            </a:r>
            <a:r>
              <a:rPr lang="en-US" sz="2400" dirty="0"/>
              <a:t>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8"/>
    </mc:Choice>
    <mc:Fallback xmlns="">
      <p:transition spd="slow" advTm="442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74420" y="184666"/>
            <a:ext cx="1805066" cy="918498"/>
          </a:xfrm>
        </p:spPr>
        <p:txBody>
          <a:bodyPr/>
          <a:lstStyle/>
          <a:p>
            <a:pPr algn="ctr"/>
            <a:r>
              <a:rPr lang="en-US" b="1" smtClean="0"/>
              <a:t>RCA</a:t>
            </a:r>
            <a:endParaRPr lang="en-US" b="1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990363" y="1287830"/>
            <a:ext cx="2773181" cy="4889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Create </a:t>
            </a:r>
            <a:r>
              <a:rPr lang="en-US" dirty="0"/>
              <a:t>a reference expression </a:t>
            </a:r>
            <a:r>
              <a:rPr lang="en-US" dirty="0" smtClean="0"/>
              <a:t>panel</a:t>
            </a:r>
            <a:endParaRPr lang="en-US" dirty="0"/>
          </a:p>
          <a:p>
            <a:pPr lvl="1"/>
            <a:r>
              <a:rPr lang="en-US" dirty="0"/>
              <a:t>Select ~</a:t>
            </a:r>
            <a:r>
              <a:rPr lang="en-US" dirty="0" smtClean="0"/>
              <a:t>1,400 genes </a:t>
            </a:r>
            <a:r>
              <a:rPr lang="en-US" dirty="0"/>
              <a:t>with tissue specific </a:t>
            </a:r>
            <a:r>
              <a:rPr lang="en-US" dirty="0" smtClean="0"/>
              <a:t>expression</a:t>
            </a:r>
            <a:endParaRPr lang="en-US" dirty="0"/>
          </a:p>
          <a:p>
            <a:pPr lvl="1"/>
            <a:r>
              <a:rPr lang="en-US" dirty="0"/>
              <a:t>Calculating the median expression of all reference genes for all reference </a:t>
            </a:r>
            <a:r>
              <a:rPr lang="en-US" dirty="0" smtClean="0"/>
              <a:t>tissues</a:t>
            </a:r>
            <a:endParaRPr lang="en-US" dirty="0"/>
          </a:p>
          <a:p>
            <a:r>
              <a:rPr lang="en-US" dirty="0"/>
              <a:t>For each sample, we project the gene expression values to the reference panel</a:t>
            </a:r>
          </a:p>
          <a:p>
            <a:r>
              <a:rPr lang="en-US" dirty="0"/>
              <a:t>Finally we perform a PCA analysis using the projected values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81420" y="6356350"/>
            <a:ext cx="2743200" cy="365125"/>
          </a:xfrm>
        </p:spPr>
        <p:txBody>
          <a:bodyPr/>
          <a:lstStyle/>
          <a:p>
            <a:fld id="{E55CC58E-120A-E546-BD0A-B89A8AC536FB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441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441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235949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5581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Inhibitory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(In)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Excitatory (Ex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neuronal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single cell types,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Lake et. al, 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pl-P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. 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’16</a:t>
            </a:r>
            <a:endParaRPr lang="en-US" b="1" dirty="0">
              <a:solidFill>
                <a:srgbClr val="00206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"/>
    </mc:Choice>
    <mc:Fallback xmlns="">
      <p:transition spd="slow" advTm="370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83265"/>
      </p:ext>
    </p:extLst>
  </p:cSld>
  <p:clrMapOvr>
    <a:masterClrMapping/>
  </p:clrMapOvr>
  <p:transition spd="med" advTm="601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Transcriptome </a:t>
            </a:r>
            <a:r>
              <a:rPr dirty="0" smtClean="0"/>
              <a:t>diversity</a:t>
            </a:r>
            <a:r>
              <a:rPr lang="en-US" dirty="0" smtClean="0"/>
              <a:t>, outside of genes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356"/>
      </p:ext>
    </p:extLst>
  </p:cSld>
  <p:clrMapOvr>
    <a:masterClrMapping/>
  </p:clrMapOvr>
  <p:transition spd="med" advTm="5232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-88220" y="5523435"/>
            <a:ext cx="74406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6422039" y="6278742"/>
            <a:ext cx="3326277" cy="442734"/>
          </a:xfrm>
        </p:spPr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882235" y="701136"/>
            <a:ext cx="1920662" cy="5633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2516971" y="234331"/>
            <a:ext cx="4033731" cy="6478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709749" y="4961744"/>
            <a:ext cx="6154440" cy="137966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94884" y="322485"/>
            <a:ext cx="4545758" cy="1607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794884" y="1929801"/>
            <a:ext cx="3896373" cy="5673640"/>
          </a:xfrm>
        </p:spPr>
        <p:txBody>
          <a:bodyPr>
            <a:noAutofit/>
          </a:bodyPr>
          <a:lstStyle/>
          <a:p>
            <a:r>
              <a:rPr lang="en-US" sz="1600" dirty="0" smtClean="0"/>
              <a:t>LINE-1 has been shown to be active in the human brain</a:t>
            </a:r>
          </a:p>
          <a:p>
            <a:pPr lvl="1"/>
            <a:r>
              <a:rPr lang="en-US" sz="1400" dirty="0" smtClean="0"/>
              <a:t>Creating somatic mosaicism across neurons (</a:t>
            </a:r>
            <a:r>
              <a:rPr lang="en-US" sz="1400" dirty="0" err="1" smtClean="0"/>
              <a:t>Muotri</a:t>
            </a:r>
            <a:r>
              <a:rPr lang="en-US" sz="1400" dirty="0" smtClean="0"/>
              <a:t> et. al.)</a:t>
            </a:r>
          </a:p>
          <a:p>
            <a:pPr lvl="1"/>
            <a:r>
              <a:rPr lang="en-US" sz="1400" dirty="0" smtClean="0"/>
              <a:t>Suggesting that LINE-1 might contribute to neuronal plasticity</a:t>
            </a:r>
          </a:p>
          <a:p>
            <a:pPr lvl="1"/>
            <a:endParaRPr lang="en-US" sz="1400" dirty="0" smtClean="0"/>
          </a:p>
          <a:p>
            <a:r>
              <a:rPr lang="en-US" sz="1600" dirty="0" smtClean="0"/>
              <a:t>We used </a:t>
            </a:r>
            <a:r>
              <a:rPr lang="en-US" sz="1600" b="1" dirty="0" smtClean="0"/>
              <a:t>RNA-seq</a:t>
            </a:r>
            <a:r>
              <a:rPr lang="en-US" sz="1600" dirty="0" smtClean="0"/>
              <a:t> data to uncover the activity of LINE-1 elements in </a:t>
            </a:r>
            <a:r>
              <a:rPr lang="en-US" sz="1600" b="1" dirty="0" smtClean="0"/>
              <a:t>brain</a:t>
            </a:r>
            <a:r>
              <a:rPr lang="en-US" sz="1600" dirty="0" smtClean="0"/>
              <a:t> regions</a:t>
            </a:r>
          </a:p>
          <a:p>
            <a:endParaRPr lang="en-US" sz="1600" dirty="0" smtClean="0"/>
          </a:p>
          <a:p>
            <a:r>
              <a:rPr lang="en-US" sz="1600" dirty="0" smtClean="0"/>
              <a:t>However, ~30% of the human genome is derived from LINE-1 elements.</a:t>
            </a:r>
          </a:p>
          <a:p>
            <a:pPr lvl="1"/>
            <a:r>
              <a:rPr lang="en-US" sz="1400" dirty="0" smtClean="0"/>
              <a:t>We developed Methods to </a:t>
            </a:r>
            <a:r>
              <a:rPr lang="en-US" sz="1400" b="1" dirty="0" smtClean="0"/>
              <a:t>decouple</a:t>
            </a:r>
            <a:r>
              <a:rPr lang="en-US" sz="1400" dirty="0" smtClean="0"/>
              <a:t> </a:t>
            </a:r>
            <a:r>
              <a:rPr lang="en-US" sz="1400" b="1" dirty="0" smtClean="0"/>
              <a:t>pervasive</a:t>
            </a:r>
            <a:r>
              <a:rPr lang="en-US" sz="1400" dirty="0" smtClean="0"/>
              <a:t> transcription from </a:t>
            </a:r>
            <a:r>
              <a:rPr lang="en-US" sz="1400" b="1" dirty="0" smtClean="0"/>
              <a:t>autonomous</a:t>
            </a:r>
            <a:r>
              <a:rPr lang="en-US" sz="1400" dirty="0" smtClean="0"/>
              <a:t> LINE-1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 advTm="6060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Capstone #4 </a:t>
            </a:r>
            <a:r>
              <a:rPr lang="mr-IN" dirty="0" smtClean="0"/>
              <a:t>–</a:t>
            </a:r>
            <a:r>
              <a:rPr lang="en-US" dirty="0" smtClean="0"/>
              <a:t> talk 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lvl="1"/>
            <a:r>
              <a:rPr lang="en-US" dirty="0" smtClean="0"/>
              <a:t>1) Spectral analysis of gene expression, unique brain expression patterns </a:t>
            </a:r>
          </a:p>
          <a:p>
            <a:pPr lvl="1"/>
            <a:r>
              <a:rPr lang="en-US" dirty="0" smtClean="0"/>
              <a:t>2) 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54160"/>
      </p:ext>
    </p:extLst>
  </p:cSld>
  <p:clrMapOvr>
    <a:masterClrMapping/>
  </p:clrMapOvr>
  <p:transition spd="med" advTm="34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1"/>
    </mc:Choice>
    <mc:Fallback xmlns="">
      <p:transition spd="slow" advTm="4493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2934"/>
      </p:ext>
    </p:extLst>
  </p:cSld>
  <p:clrMapOvr>
    <a:masterClrMapping/>
  </p:clrMapOvr>
  <p:transition spd="med" advTm="2532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spcBef>
                <a:spcPts val="0"/>
              </a:spcBef>
            </a:pPr>
            <a:r>
              <a:rPr lang="en" b="1" dirty="0">
                <a:solidFill>
                  <a:srgbClr val="002060"/>
                </a:solidFill>
              </a:rPr>
              <a:t>Creating a </a:t>
            </a:r>
            <a:r>
              <a:rPr lang="en" b="1" dirty="0" smtClean="0">
                <a:solidFill>
                  <a:srgbClr val="002060"/>
                </a:solidFill>
              </a:rPr>
              <a:t>Brain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en" b="1" dirty="0" smtClean="0">
                <a:solidFill>
                  <a:srgbClr val="002060"/>
                </a:solidFill>
              </a:rPr>
              <a:t>Specific </a:t>
            </a:r>
            <a:r>
              <a:rPr lang="en-US" b="1" dirty="0" smtClean="0">
                <a:solidFill>
                  <a:srgbClr val="002060"/>
                </a:solidFill>
              </a:rPr>
              <a:t>Genomics </a:t>
            </a:r>
            <a:r>
              <a:rPr lang="en" b="1" dirty="0" smtClean="0">
                <a:solidFill>
                  <a:srgbClr val="002060"/>
                </a:solidFill>
              </a:rPr>
              <a:t>Resource</a:t>
            </a:r>
            <a:endParaRPr lang="en" b="1" dirty="0">
              <a:solidFill>
                <a:srgbClr val="002060"/>
              </a:solidFill>
            </a:endParaRP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Previous development of Generic Resources to annotate the </a:t>
            </a:r>
            <a:r>
              <a:rPr lang="en-US" dirty="0" smtClean="0"/>
              <a:t>w</a:t>
            </a:r>
            <a:r>
              <a:rPr lang="en" dirty="0" smtClean="0"/>
              <a:t>hole </a:t>
            </a:r>
            <a:r>
              <a:rPr lang="en-US" dirty="0" smtClean="0"/>
              <a:t>h</a:t>
            </a:r>
            <a:r>
              <a:rPr lang="en" dirty="0" err="1" smtClean="0"/>
              <a:t>uman</a:t>
            </a:r>
            <a:r>
              <a:rPr lang="en" dirty="0" smtClean="0"/>
              <a:t> </a:t>
            </a:r>
            <a:r>
              <a:rPr lang="en-US" dirty="0" smtClean="0"/>
              <a:t>g</a:t>
            </a:r>
            <a:r>
              <a:rPr lang="en" dirty="0" err="1" smtClean="0"/>
              <a:t>enome</a:t>
            </a:r>
            <a:r>
              <a:rPr lang="en" dirty="0" smtClean="0"/>
              <a:t> </a:t>
            </a:r>
            <a:r>
              <a:rPr lang="en" dirty="0"/>
              <a:t>(ENCODE, Roadmap, </a:t>
            </a:r>
            <a:r>
              <a:rPr lang="en" dirty="0" err="1"/>
              <a:t>GTEx</a:t>
            </a:r>
            <a:r>
              <a:rPr lang="en" dirty="0"/>
              <a:t>, 1000 </a:t>
            </a:r>
            <a:r>
              <a:rPr lang="en" dirty="0" smtClean="0"/>
              <a:t>Genomes</a:t>
            </a:r>
            <a:r>
              <a:rPr lang="en-US" dirty="0" smtClean="0"/>
              <a:t>, &amp;c</a:t>
            </a:r>
            <a:r>
              <a:rPr lang="en" dirty="0" smtClean="0"/>
              <a:t>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Not </a:t>
            </a:r>
            <a:r>
              <a:rPr lang="en" dirty="0"/>
              <a:t>focused on the brain </a:t>
            </a:r>
          </a:p>
          <a:p>
            <a:pPr marL="1219170" lvl="1" indent="-304792">
              <a:spcBef>
                <a:spcPts val="0"/>
              </a:spcBef>
            </a:pPr>
            <a:r>
              <a:rPr lang="en" dirty="0"/>
              <a:t>Desire to provide a specific resource for the brain </a:t>
            </a:r>
            <a:br>
              <a:rPr lang="en" dirty="0"/>
            </a:br>
            <a:r>
              <a:rPr lang="en" dirty="0"/>
              <a:t>- Brain enhancers, specific splice forms, regulatory networks, </a:t>
            </a:r>
            <a:r>
              <a:rPr lang="en-US" dirty="0" smtClean="0"/>
              <a:t>&amp; </a:t>
            </a:r>
            <a:r>
              <a:rPr lang="en" dirty="0" err="1" smtClean="0"/>
              <a:t>eQTLs</a:t>
            </a:r>
            <a:endParaRPr lang="en" dirty="0"/>
          </a:p>
          <a:p>
            <a:pPr marL="609585" indent="-304792">
              <a:spcBef>
                <a:spcPts val="0"/>
              </a:spcBef>
            </a:pPr>
            <a:r>
              <a:rPr lang="en" dirty="0"/>
              <a:t>Question posed by this resource </a:t>
            </a:r>
          </a:p>
          <a:p>
            <a:pPr marL="1219170" lvl="1" indent="-304792">
              <a:spcBef>
                <a:spcPts val="0"/>
              </a:spcBef>
            </a:pPr>
            <a:r>
              <a:rPr lang="en" b="1" dirty="0">
                <a:solidFill>
                  <a:srgbClr val="C00000"/>
                </a:solidFill>
              </a:rPr>
              <a:t>On a large-scale, are gene regulation, transcription and other aspects of the functioning of the genome similar in the brain to other tissues (</a:t>
            </a:r>
            <a:r>
              <a:rPr lang="en" b="1" dirty="0" err="1">
                <a:solidFill>
                  <a:srgbClr val="C00000"/>
                </a:solidFill>
              </a:rPr>
              <a:t>ie</a:t>
            </a:r>
            <a:r>
              <a:rPr lang="en" b="1" dirty="0">
                <a:solidFill>
                  <a:srgbClr val="C00000"/>
                </a:solidFill>
              </a:rPr>
              <a:t> the liver)? Or are they different? 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95369114"/>
      </p:ext>
    </p:extLst>
  </p:cSld>
  <p:clrMapOvr>
    <a:masterClrMapping/>
  </p:clrMapOvr>
  <p:transition spd="med" advTm="4350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Wang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19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31313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5" y="589847"/>
            <a:ext cx="8394800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9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"/>
    </mc:Choice>
    <mc:Fallback xmlns="">
      <p:transition spd="slow" advTm="444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0468"/>
      </p:ext>
    </p:extLst>
  </p:cSld>
  <p:clrMapOvr>
    <a:masterClrMapping/>
  </p:clrMapOvr>
  <p:transition spd="med" advTm="1263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748" b="54394"/>
          <a:stretch/>
        </p:blipFill>
        <p:spPr>
          <a:xfrm>
            <a:off x="2543181" y="4984943"/>
            <a:ext cx="1514476" cy="181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752357" y="1709999"/>
            <a:ext cx="5331480" cy="3160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794" y="391454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75" y="337256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775" y="281061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9984" y="221505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946" y="161949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35861" y="1232146"/>
            <a:ext cx="206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# of enhancers: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2186" y="4870833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999" y="44691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45581" r="-177" b="44679"/>
          <a:stretch/>
        </p:blipFill>
        <p:spPr>
          <a:xfrm>
            <a:off x="3621530" y="5490712"/>
            <a:ext cx="1554480" cy="1371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52357" y="125186"/>
            <a:ext cx="10515600" cy="854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Brain Specific Enhancers and </a:t>
            </a:r>
            <a:r>
              <a:rPr lang="en-US" sz="3200" b="1" dirty="0" err="1" smtClean="0"/>
              <a:t>Coexpression</a:t>
            </a:r>
            <a:r>
              <a:rPr lang="en-US" sz="3200" b="1" dirty="0" smtClean="0"/>
              <a:t> Modules</a:t>
            </a:r>
            <a:endParaRPr lang="en-US" sz="32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243" r="-4854"/>
          <a:stretch/>
        </p:blipFill>
        <p:spPr>
          <a:xfrm>
            <a:off x="6340839" y="1217591"/>
            <a:ext cx="6126480" cy="42955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5671165" y="308238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25072" y="5942602"/>
            <a:ext cx="495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Modules (ordered </a:t>
            </a:r>
            <a:r>
              <a:rPr lang="en-US" sz="2400" smtClean="0"/>
              <a:t>by brain-specificity)</a:t>
            </a:r>
            <a:endParaRPr lang="en-US" sz="2400" dirty="0"/>
          </a:p>
        </p:txBody>
      </p:sp>
      <p:sp>
        <p:nvSpPr>
          <p:cNvPr id="18" name="Right Brace 17"/>
          <p:cNvSpPr/>
          <p:nvPr/>
        </p:nvSpPr>
        <p:spPr>
          <a:xfrm>
            <a:off x="11792246" y="3869380"/>
            <a:ext cx="121920" cy="10058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11349656" y="4300433"/>
            <a:ext cx="1413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Brain </a:t>
            </a:r>
            <a:r>
              <a:rPr lang="en-US" sz="1600" dirty="0" smtClean="0"/>
              <a:t>regions</a:t>
            </a:r>
            <a:endParaRPr 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340839" y="5595642"/>
            <a:ext cx="116923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70033" y="5595642"/>
            <a:ext cx="41622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340839" y="5760382"/>
            <a:ext cx="98935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229230" y="5752050"/>
            <a:ext cx="464331" cy="83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65056" y="5388973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+/-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corr</a:t>
            </a:r>
            <a:r>
              <a:rPr lang="en-US" sz="1500" dirty="0"/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96432" y="5610854"/>
            <a:ext cx="112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p&lt;0.001: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8083" y="661960"/>
            <a:ext cx="484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Identifying </a:t>
            </a:r>
            <a:r>
              <a:rPr lang="en-US" sz="2400" dirty="0"/>
              <a:t>b</a:t>
            </a:r>
            <a:r>
              <a:rPr lang="en-US" sz="2400" dirty="0" smtClean="0"/>
              <a:t>rain-specific enhancers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443937" y="661960"/>
            <a:ext cx="520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Identifying brain </a:t>
            </a:r>
            <a:r>
              <a:rPr lang="en-US" sz="2400" dirty="0" err="1" smtClean="0"/>
              <a:t>coexpression</a:t>
            </a:r>
            <a:r>
              <a:rPr lang="en-US" sz="2400" dirty="0" smtClean="0"/>
              <a:t> modules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323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0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28662" y="2149564"/>
            <a:ext cx="3657600" cy="2643009"/>
            <a:chOff x="6267450" y="1069374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1069374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514532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581" y="1914062"/>
            <a:ext cx="3657600" cy="3411809"/>
            <a:chOff x="3014663" y="1969488"/>
            <a:chExt cx="3657600" cy="3411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4663" y="1969488"/>
              <a:ext cx="3657600" cy="34118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00750" y="2747105"/>
              <a:ext cx="57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388" b="1991"/>
          <a:stretch/>
        </p:blipFill>
        <p:spPr>
          <a:xfrm>
            <a:off x="411241" y="1952408"/>
            <a:ext cx="3332084" cy="30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86352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129572" y="853032"/>
          <a:ext cx="3771910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5"/>
                <a:gridCol w="1885955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active (mean)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274.1K (11.9%)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83.5K (3.6%)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16.9K (73.5%)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10K (30.1%)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189K</a:t>
                      </a:r>
                      <a:r>
                        <a:rPr lang="en-US" sz="2000" baseline="0" dirty="0" smtClean="0"/>
                        <a:t> (0.73%)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26.3 (22.4%)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(2.8%)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23771"/>
              </p:ext>
            </p:extLst>
          </p:nvPr>
        </p:nvGraphicFramePr>
        <p:xfrm>
          <a:off x="243128" y="853032"/>
          <a:ext cx="3849901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878289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058" y="227750"/>
            <a:ext cx="22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C00000"/>
                </a:solidFill>
              </a:rPr>
              <a:t>(Preliminary!)</a:t>
            </a:r>
            <a:endParaRPr lang="en-US" sz="28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6"/>
    </mc:Choice>
    <mc:Fallback xmlns="">
      <p:transition spd="slow" advTm="550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8538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5"/>
    </mc:Choice>
    <mc:Fallback xmlns="">
      <p:transition spd="slow" advTm="3127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1271</Words>
  <Application>Microsoft Macintosh PowerPoint</Application>
  <PresentationFormat>Widescreen</PresentationFormat>
  <Paragraphs>340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Calibri Light</vt:lpstr>
      <vt:lpstr>DengXian</vt:lpstr>
      <vt:lpstr>Helvetica</vt:lpstr>
      <vt:lpstr>Helvetica Neue Medium</vt:lpstr>
      <vt:lpstr>Mangal</vt:lpstr>
      <vt:lpstr>Times New Roman</vt:lpstr>
      <vt:lpstr>Arial</vt:lpstr>
      <vt:lpstr>Office Theme</vt:lpstr>
      <vt:lpstr>PowerPoint Presentation</vt:lpstr>
      <vt:lpstr>Motivation</vt:lpstr>
      <vt:lpstr>Capstone #4 – talk outline</vt:lpstr>
      <vt:lpstr>PowerPoint Presentation</vt:lpstr>
      <vt:lpstr>PowerPoint Presentation</vt:lpstr>
      <vt:lpstr>Brain eQTLS</vt:lpstr>
      <vt:lpstr>Characteristic Statistics for the Brain </vt:lpstr>
      <vt:lpstr>Capstone #4 – talk outline</vt:lpstr>
      <vt:lpstr>PCA of GTEX, GVEX, Brainspan, CMC, ASD</vt:lpstr>
      <vt:lpstr>tSNE local clustering</vt:lpstr>
      <vt:lpstr>RCA</vt:lpstr>
      <vt:lpstr>CMC</vt:lpstr>
      <vt:lpstr>Capstone #4 – talk outline</vt:lpstr>
      <vt:lpstr>Transcriptome diversity, outside of genes</vt:lpstr>
      <vt:lpstr>PowerPoint Presentation</vt:lpstr>
      <vt:lpstr>Capstone #4 – talk outline</vt:lpstr>
      <vt:lpstr>PowerPoint Presentation</vt:lpstr>
      <vt:lpstr>Example: enhancer regulatory network for CDNF (Cerebral Dopamine Neurotrophic Factor)</vt:lpstr>
      <vt:lpstr>Capstone #4 – talk outline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81</cp:revision>
  <cp:lastPrinted>2017-06-23T18:12:08Z</cp:lastPrinted>
  <dcterms:created xsi:type="dcterms:W3CDTF">2017-06-22T00:10:26Z</dcterms:created>
  <dcterms:modified xsi:type="dcterms:W3CDTF">2017-07-05T14:22:45Z</dcterms:modified>
</cp:coreProperties>
</file>