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6"/>
  </p:normalViewPr>
  <p:slideViewPr>
    <p:cSldViewPr snapToGrid="0" snapToObjects="1">
      <p:cViewPr varScale="1">
        <p:scale>
          <a:sx n="94" d="100"/>
          <a:sy n="9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6570A-EF22-064F-A696-A68F17A3DB0B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6FB85-DA23-1646-9656-C070FD4F3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0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9425C-D693-4840-BD04-7730089917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4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age, gender, RIN value,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PMI) and additionally the first six principal components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resulting from principal component analysis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(PCA) performed on the expression data with the four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 covariates regressed out (see Additional file 2: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S4).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artifacts on expression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Nominal p-values</a:t>
            </a:r>
            <a:r>
              <a:rPr lang="en-US" dirty="0" smtClean="0"/>
              <a:t> were generated for each variant-gene pair by testing the alternative hypothesis that the slope of a linear regression model between genotype and expression deviates from 0.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fontAlgn="base"/>
            <a:r>
              <a:rPr lang="en-US" b="1" dirty="0" smtClean="0"/>
              <a:t>Expression</a:t>
            </a:r>
          </a:p>
          <a:p>
            <a:pPr fontAlgn="base"/>
            <a:r>
              <a:rPr lang="en-US" dirty="0" smtClean="0"/>
              <a:t>Genes were selected based on expression thresholds of &gt;0.1 RPKM in at least 10 individuals and ≥6 reads in at least 10 individuals.</a:t>
            </a:r>
          </a:p>
          <a:p>
            <a:pPr fontAlgn="base"/>
            <a:r>
              <a:rPr lang="en-US" dirty="0" smtClean="0"/>
              <a:t>quantile normalized to the average empirical distribution observed across samples.</a:t>
            </a:r>
          </a:p>
          <a:p>
            <a:pPr fontAlgn="base"/>
            <a:r>
              <a:rPr lang="en-US" dirty="0" smtClean="0"/>
              <a:t>For each gene, expression values were inverse quantile normalized to a standard normal distribution across samples.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quality threshold for excluding samples with a low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rate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95%.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2D38F-E4ED-2D49-8EFB-52E8D65D0F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22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 :the set of genotype dosages</a:t>
            </a:r>
          </a:p>
          <a:p>
            <a:r>
              <a:rPr lang="en-US" dirty="0" smtClean="0"/>
              <a:t>L: variant sites located within a cis-window of +/- W Mb of the genomic location of P.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single molecular phenotype P</a:t>
            </a:r>
          </a:p>
          <a:p>
            <a:endParaRPr lang="en-US" dirty="0" smtClean="0"/>
          </a:p>
          <a:p>
            <a:r>
              <a:rPr lang="en-US" dirty="0" smtClean="0"/>
              <a:t>To discover the best candidate QTL for P, </a:t>
            </a:r>
            <a:r>
              <a:rPr lang="en-US" dirty="0" err="1" smtClean="0"/>
              <a:t>FastQTL</a:t>
            </a:r>
            <a:r>
              <a:rPr lang="en-US" dirty="0" smtClean="0"/>
              <a:t> measures Pearson product-moment correlation coefficients between P and all L variants in G, stores the most strongly correlated variant q [ G as candidate QTL, and assesses its significance by calculating a nominal P-value </a:t>
            </a:r>
            <a:r>
              <a:rPr lang="en-US" dirty="0" err="1" smtClean="0"/>
              <a:t>pn</a:t>
            </a:r>
            <a:r>
              <a:rPr lang="en-US" dirty="0" smtClean="0"/>
              <a:t> with standard significance</a:t>
            </a:r>
          </a:p>
          <a:p>
            <a:r>
              <a:rPr lang="en-US" dirty="0" smtClean="0"/>
              <a:t>tests for Pearson correlation. </a:t>
            </a:r>
          </a:p>
          <a:p>
            <a:endParaRPr lang="en-US" dirty="0" smtClean="0"/>
          </a:p>
          <a:p>
            <a:r>
              <a:rPr lang="en-US" dirty="0" smtClean="0"/>
              <a:t>strict</a:t>
            </a:r>
            <a:r>
              <a:rPr lang="en-US" baseline="0" dirty="0" smtClean="0"/>
              <a:t> brain specific gene</a:t>
            </a:r>
          </a:p>
          <a:p>
            <a:r>
              <a:rPr lang="en-US" baseline="0" dirty="0" smtClean="0"/>
              <a:t>enhancer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B877-543C-4FAF-A51C-206B94711A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7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Reading phenotype data in [</a:t>
            </a:r>
            <a:r>
              <a:rPr lang="en-US" dirty="0" err="1" smtClean="0"/>
              <a:t>expression_RO.bed.gz</a:t>
            </a:r>
            <a:r>
              <a:rPr lang="en-US" dirty="0" smtClean="0"/>
              <a:t>]</a:t>
            </a:r>
          </a:p>
          <a:p>
            <a:r>
              <a:rPr lang="en-US" dirty="0" smtClean="0"/>
              <a:t>  * region = chr1:0-248956422</a:t>
            </a:r>
          </a:p>
          <a:p>
            <a:r>
              <a:rPr lang="en-US" dirty="0" smtClean="0"/>
              <a:t>  * 92 samples included</a:t>
            </a:r>
          </a:p>
          <a:p>
            <a:r>
              <a:rPr lang="en-US" dirty="0" smtClean="0"/>
              <a:t>  * 2405 phenotypes included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B877-543C-4FAF-A51C-206B94711A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1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 (slide 6) </a:t>
            </a:r>
            <a:r>
              <a:rPr lang="mr-IN" dirty="0" smtClean="0"/>
              <a:t>–</a:t>
            </a:r>
            <a:r>
              <a:rPr lang="en-US" dirty="0" smtClean="0"/>
              <a:t> can you make type bigger on LHS &amp; middle </a:t>
            </a:r>
            <a:r>
              <a:rPr lang="en-US" baseline="0" dirty="0" smtClean="0"/>
              <a:t> </a:t>
            </a:r>
            <a:r>
              <a:rPr lang="mr-IN" baseline="0" dirty="0" smtClean="0"/>
              <a:t>…</a:t>
            </a:r>
            <a:r>
              <a:rPr lang="en-US" baseline="0" dirty="0" smtClean="0"/>
              <a:t> need to discuss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48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brain specific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3475A-8A9A-3F46-B431-DFC631C390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5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A64F-4A90-6A4D-BCAF-12745FF79991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F63F-726E-734D-965C-4AA48BCD61F6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2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C53-C146-EF4D-99A2-B31A679C51C1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E480-38CF-2447-BED0-B4BB603876DD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07BF-599C-D142-8051-2ED8F991C9C0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8750-1EA4-0747-8373-7FE27845BB44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9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401B-1E2F-6144-96C5-FABBAC9B3713}" type="datetime1">
              <a:rPr lang="en-US" smtClean="0"/>
              <a:t>7/5/17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881B-FB29-8D4E-9800-36F19599F753}" type="datetime1">
              <a:rPr lang="en-US" smtClean="0"/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7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E862-4EFA-6E40-8BB3-5C1C8515AF4A}" type="datetime1">
              <a:rPr lang="en-US" smtClean="0"/>
              <a:t>7/5/17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C51E-4095-7248-AA1F-21F39963AE5F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3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0518-57C6-DD42-923B-F626F2AE5278}" type="datetime1">
              <a:rPr lang="en-US" smtClean="0"/>
              <a:t>7/5/17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3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EE576-B894-6D44-A20D-93D664922650}" type="datetime1">
              <a:rPr lang="en-US" smtClean="0"/>
              <a:t>7/5/17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0BF3-B6EB-A346-9EA8-991CFC3BE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9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https://www.ncbi.nlm.nih.gov/pubmed/19715440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Capstone 4 </a:t>
            </a:r>
            <a:r>
              <a:rPr lang="en-US" dirty="0" err="1" smtClean="0"/>
              <a:t>eQTL</a:t>
            </a:r>
            <a:r>
              <a:rPr lang="en-US" dirty="0" smtClean="0"/>
              <a:t> calculation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Shuang Liu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4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13683"/>
            <a:ext cx="6172200" cy="857250"/>
          </a:xfrm>
        </p:spPr>
        <p:txBody>
          <a:bodyPr/>
          <a:lstStyle/>
          <a:p>
            <a:r>
              <a:rPr lang="en-US" dirty="0" err="1" smtClean="0"/>
              <a:t>FastQTL</a:t>
            </a:r>
            <a:r>
              <a:rPr lang="en-US" dirty="0" smtClean="0"/>
              <a:t> inputs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4396451"/>
            <a:ext cx="3129281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4" y="3077507"/>
            <a:ext cx="5990558" cy="822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6" y="1836344"/>
            <a:ext cx="4618090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777" y="1588021"/>
            <a:ext cx="10532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Genotypes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0534" y="2816555"/>
            <a:ext cx="12780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Phenotypes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89710" y="4134544"/>
            <a:ext cx="106150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444444"/>
                </a:solidFill>
                <a:latin typeface="Lucida Sans Unicode" charset="0"/>
              </a:rPr>
              <a:t>Covariates</a:t>
            </a:r>
            <a:endParaRPr lang="en-US" sz="13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839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328662" y="1879743"/>
            <a:ext cx="3657600" cy="2643009"/>
            <a:chOff x="6267451" y="664642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1" y="664642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03618" y="4132285"/>
              <a:ext cx="182880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(base pairs)</a:t>
              </a:r>
              <a:endParaRPr lang="en-US" sz="1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43849" y="2149564"/>
            <a:ext cx="4047174" cy="4024116"/>
            <a:chOff x="4267200" y="1937418"/>
            <a:chExt cx="3657600" cy="34118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937418"/>
              <a:ext cx="3657600" cy="34118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35121" y="2278505"/>
              <a:ext cx="344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?</a:t>
              </a:r>
              <a:endParaRPr lang="en-US" sz="28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8925" y="1499251"/>
            <a:ext cx="4028390" cy="3414071"/>
            <a:chOff x="44013" y="1952408"/>
            <a:chExt cx="4028390" cy="34140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r="1388" b="1991"/>
            <a:stretch/>
          </p:blipFill>
          <p:spPr>
            <a:xfrm>
              <a:off x="546151" y="1952408"/>
              <a:ext cx="3332084" cy="30383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1984" y="1952408"/>
              <a:ext cx="697328" cy="26530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1e+07</a:t>
              </a:r>
            </a:p>
            <a:p>
              <a:endParaRPr lang="en-US" sz="1600" dirty="0" smtClean="0"/>
            </a:p>
            <a:p>
              <a:r>
                <a:rPr lang="en-US" sz="1600" dirty="0" smtClean="0"/>
                <a:t>5e+06</a:t>
              </a:r>
            </a:p>
            <a:p>
              <a:endParaRPr lang="en-US" sz="1600" dirty="0" smtClean="0"/>
            </a:p>
            <a:p>
              <a:pPr>
                <a:lnSpc>
                  <a:spcPct val="80000"/>
                </a:lnSpc>
              </a:pPr>
              <a:r>
                <a:rPr lang="en-US" sz="1600" dirty="0" smtClean="0"/>
                <a:t>2e+06</a:t>
              </a:r>
            </a:p>
            <a:p>
              <a:pPr>
                <a:lnSpc>
                  <a:spcPct val="80000"/>
                </a:lnSpc>
              </a:pPr>
              <a:endParaRPr lang="en-US" sz="1600" dirty="0"/>
            </a:p>
            <a:p>
              <a:pPr>
                <a:lnSpc>
                  <a:spcPct val="80000"/>
                </a:lnSpc>
              </a:pPr>
              <a:r>
                <a:rPr lang="en-US" sz="1600" dirty="0" smtClean="0"/>
                <a:t>1e+06</a:t>
              </a:r>
            </a:p>
            <a:p>
              <a:endParaRPr lang="en-US" sz="1600" dirty="0"/>
            </a:p>
            <a:p>
              <a:r>
                <a:rPr lang="en-US" sz="1600" dirty="0" smtClean="0"/>
                <a:t>5e+05</a:t>
              </a:r>
            </a:p>
            <a:p>
              <a:endParaRPr lang="en-US" sz="1600" dirty="0"/>
            </a:p>
            <a:p>
              <a:r>
                <a:rPr lang="en-US" sz="1600" dirty="0" smtClean="0"/>
                <a:t>2e+05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723549" y="3041087"/>
              <a:ext cx="19044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14007" y="4626666"/>
              <a:ext cx="25583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500      1000     1500      2000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4007" y="4990708"/>
              <a:ext cx="2364228" cy="37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samples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33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02896"/>
            <a:ext cx="7886700" cy="994172"/>
          </a:xfrm>
        </p:spPr>
        <p:txBody>
          <a:bodyPr/>
          <a:lstStyle/>
          <a:p>
            <a:r>
              <a:rPr lang="en-US" dirty="0" err="1" smtClean="0"/>
              <a:t>eQTL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12" name="Picture 11" descr="KNOWLES_SSD:Users:knowlesj:Desktop:Screen Shot 2017-01-30 at 1.56.49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62" y="3128537"/>
            <a:ext cx="3344279" cy="3107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085474" y="1393092"/>
          <a:ext cx="4343399" cy="1439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2584"/>
                <a:gridCol w="813605"/>
                <a:gridCol w="813605"/>
                <a:gridCol w="813605"/>
              </a:tblGrid>
              <a:tr h="1358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sid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dist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npval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ENSG00000137960.5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1:78991197</a:t>
                      </a:r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479611</a:t>
                      </a:r>
                      <a:endParaRPr lang="fi-FI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0.00716333</a:t>
                      </a:r>
                      <a:endParaRPr lang="is-IS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3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ENSG00000122420.5</a:t>
                      </a:r>
                      <a:endParaRPr lang="is-I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1:79379411</a:t>
                      </a:r>
                      <a:endParaRPr lang="fi-FI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609843</a:t>
                      </a:r>
                      <a:endParaRPr lang="is-IS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0.00154632</a:t>
                      </a:r>
                      <a:endParaRPr lang="nb-N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ENSG00000137959.11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1:78845586</a:t>
                      </a:r>
                      <a:endParaRPr lang="is-I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-240021</a:t>
                      </a:r>
                      <a:endParaRPr lang="is-IS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0.0013094</a:t>
                      </a:r>
                      <a:endParaRPr lang="is-IS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ENSG00000137965.6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1:78830851</a:t>
                      </a:r>
                      <a:endParaRPr lang="is-I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-284630</a:t>
                      </a:r>
                      <a:endParaRPr lang="mr-IN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0.00495443</a:t>
                      </a:r>
                      <a:endParaRPr lang="is-IS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25"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ENSG00000162618.8</a:t>
                      </a:r>
                      <a:endParaRPr lang="tr-TR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1:80128274</a:t>
                      </a:r>
                      <a:endParaRPr lang="is-I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655871</a:t>
                      </a:r>
                      <a:endParaRPr lang="fi-FI" sz="12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0.00106882</a:t>
                      </a:r>
                      <a:endParaRPr lang="is-I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7" marR="4187" marT="41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648200" y="3657600"/>
            <a:ext cx="68154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23800" y="3124202"/>
            <a:ext cx="4391446" cy="3150357"/>
            <a:chOff x="4599800" y="3124201"/>
            <a:chExt cx="4391446" cy="31503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282" t="12236"/>
            <a:stretch/>
          </p:blipFill>
          <p:spPr>
            <a:xfrm>
              <a:off x="5181600" y="3200399"/>
              <a:ext cx="3809646" cy="30741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48400" y="5936377"/>
              <a:ext cx="152400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Distance to TSS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366700" y="4357301"/>
              <a:ext cx="2743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Frequency(*</a:t>
              </a:r>
              <a:r>
                <a:rPr lang="en-US" sz="1200"/>
                <a:t>100,000)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76800" y="3131536"/>
              <a:ext cx="308419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80000"/>
                </a:lnSpc>
              </a:pPr>
              <a:r>
                <a:rPr lang="en-US" sz="1200" dirty="0"/>
                <a:t>8</a:t>
              </a:r>
            </a:p>
            <a:p>
              <a:pPr>
                <a:lnSpc>
                  <a:spcPct val="280000"/>
                </a:lnSpc>
              </a:pPr>
              <a:r>
                <a:rPr lang="en-US" sz="1200" dirty="0"/>
                <a:t>6</a:t>
              </a:r>
            </a:p>
            <a:p>
              <a:pPr>
                <a:lnSpc>
                  <a:spcPct val="280000"/>
                </a:lnSpc>
              </a:pPr>
              <a:r>
                <a:rPr lang="en-US" sz="1200" dirty="0"/>
                <a:t>4</a:t>
              </a:r>
            </a:p>
            <a:p>
              <a:pPr>
                <a:lnSpc>
                  <a:spcPct val="280000"/>
                </a:lnSpc>
              </a:pPr>
              <a:r>
                <a:rPr lang="en-US" sz="1200" dirty="0"/>
                <a:t>2</a:t>
              </a:r>
            </a:p>
            <a:p>
              <a:pPr>
                <a:lnSpc>
                  <a:spcPct val="280000"/>
                </a:lnSpc>
              </a:pPr>
              <a:r>
                <a:rPr lang="en-US" sz="1200" dirty="0"/>
                <a:t>0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2" y="1194497"/>
            <a:ext cx="3750469" cy="246196"/>
          </a:xfrm>
        </p:spPr>
        <p:txBody>
          <a:bodyPr>
            <a:noAutofit/>
          </a:bodyPr>
          <a:lstStyle/>
          <a:p>
            <a:pPr algn="ctr"/>
            <a:r>
              <a:rPr lang="en-US" sz="21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967205"/>
              </p:ext>
            </p:extLst>
          </p:nvPr>
        </p:nvGraphicFramePr>
        <p:xfrm>
          <a:off x="2057401" y="1473658"/>
          <a:ext cx="8229599" cy="4292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5919"/>
                <a:gridCol w="1075802"/>
                <a:gridCol w="1567051"/>
                <a:gridCol w="1979434"/>
                <a:gridCol w="1961393"/>
              </a:tblGrid>
              <a:tr h="437894">
                <a:tc>
                  <a:txBody>
                    <a:bodyPr/>
                    <a:lstStyle/>
                    <a:p>
                      <a:pPr lvl="0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Study name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# samples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Brain region</a:t>
                      </a: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Disease status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Data type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UIC,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Uchicago-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BrainGVEX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428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DFC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SCZ, BD,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ASD, control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Affymetrix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SNP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array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PsychArray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553"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UCLA-ASD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DFC, CBC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ASD, control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Affymetrix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SNP array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859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CommonMind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v1.2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603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DFC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SCZ, BD,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control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Illumina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Infinium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Human Omni Express Exome 8 v 1.1b chip</a:t>
                      </a: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276"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GTEx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V6p (BA9) 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DFC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control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Illumina OMNI 5M or 2.5M SNP array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7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Total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1196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for DFC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data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38576" marR="38576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5001" y="296090"/>
            <a:ext cx="2657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Genotype data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Genotype imputation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0132" y="1752600"/>
            <a:ext cx="4033837" cy="3504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Evaluate </a:t>
            </a:r>
            <a:r>
              <a:rPr lang="en-US" dirty="0">
                <a:solidFill>
                  <a:schemeClr val="tx1"/>
                </a:solidFill>
              </a:rPr>
              <a:t>the evidence for association at </a:t>
            </a:r>
            <a:r>
              <a:rPr lang="en-US" dirty="0" smtClean="0">
                <a:solidFill>
                  <a:schemeClr val="tx1"/>
                </a:solidFill>
              </a:rPr>
              <a:t>genetic markers </a:t>
            </a:r>
            <a:r>
              <a:rPr lang="en-US" dirty="0">
                <a:solidFill>
                  <a:schemeClr val="tx1"/>
                </a:solidFill>
              </a:rPr>
              <a:t>that are not directly </a:t>
            </a:r>
            <a:r>
              <a:rPr lang="en-US" dirty="0" smtClean="0">
                <a:solidFill>
                  <a:schemeClr val="tx1"/>
                </a:solidFill>
              </a:rPr>
              <a:t>genotyped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Useful </a:t>
            </a:r>
            <a:r>
              <a:rPr lang="en-US" dirty="0">
                <a:solidFill>
                  <a:schemeClr val="tx1"/>
                </a:solidFill>
              </a:rPr>
              <a:t>for combining </a:t>
            </a:r>
            <a:r>
              <a:rPr lang="en-US" dirty="0" smtClean="0">
                <a:solidFill>
                  <a:schemeClr val="tx1"/>
                </a:solidFill>
              </a:rPr>
              <a:t>data from studies </a:t>
            </a:r>
            <a:r>
              <a:rPr lang="en-US" dirty="0">
                <a:solidFill>
                  <a:schemeClr val="tx1"/>
                </a:solidFill>
              </a:rPr>
              <a:t>that rely on different genotyping platforms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93" y="1537434"/>
            <a:ext cx="3922650" cy="4571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6539928"/>
            <a:ext cx="4038600" cy="318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32" b="1" dirty="0">
                <a:latin typeface="arial" charset="0"/>
              </a:rPr>
              <a:t>*Genotype imputation.</a:t>
            </a:r>
          </a:p>
          <a:p>
            <a:r>
              <a:rPr lang="en-US" sz="732" u="sng" dirty="0">
                <a:latin typeface="arial" charset="0"/>
                <a:hlinkClick r:id="rId3" invalidUrl="https://www.ncbi.nlm.nih.gov/pubmed/?term=Li Y[Author]&amp;cauthor=true&amp;cauthor_uid=19715440"/>
              </a:rPr>
              <a:t>Li </a:t>
            </a:r>
            <a:r>
              <a:rPr lang="en-US" sz="732" u="sng" dirty="0">
                <a:latin typeface="arial" charset="0"/>
                <a:hlinkClick r:id="rId4" invalidUrl="https://www.ncbi.nlm.nih.gov/pubmed/?term=Li Y[Author]&amp;cauthor=true&amp;cauthor_uid=19715440"/>
              </a:rPr>
              <a:t>Y</a:t>
            </a:r>
            <a:r>
              <a:rPr lang="en-US" sz="732" dirty="0">
                <a:latin typeface="arial" charset="0"/>
              </a:rPr>
              <a:t>, et al, </a:t>
            </a:r>
            <a:r>
              <a:rPr lang="en-US" sz="732" u="sng" dirty="0">
                <a:latin typeface="arial" charset="0"/>
                <a:hlinkClick r:id="rId5" tooltip="Annual review of genomics and human genetics."/>
              </a:rPr>
              <a:t>Annu Rev Genomics Hum Genet.</a:t>
            </a:r>
            <a:r>
              <a:rPr lang="en-US" sz="732" dirty="0">
                <a:latin typeface="arial" charset="0"/>
              </a:rPr>
              <a:t> 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1" y="304801"/>
            <a:ext cx="584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Genotype imputation pipeline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70840" y="1523998"/>
            <a:ext cx="7992360" cy="4514636"/>
            <a:chOff x="257175" y="108739"/>
            <a:chExt cx="11041068" cy="5916061"/>
          </a:xfrm>
        </p:grpSpPr>
        <p:sp>
          <p:nvSpPr>
            <p:cNvPr id="5" name="Rounded Rectangle 4"/>
            <p:cNvSpPr/>
            <p:nvPr/>
          </p:nvSpPr>
          <p:spPr>
            <a:xfrm>
              <a:off x="2942702" y="366968"/>
              <a:ext cx="2081742" cy="514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Raw Genotype Calls</a:t>
              </a:r>
              <a:endParaRPr lang="en-US" sz="12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942702" y="1217408"/>
              <a:ext cx="2099733" cy="59266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SNP QC using PLINK</a:t>
              </a:r>
              <a:endParaRPr lang="en-US" sz="1200"/>
            </a:p>
          </p:txBody>
        </p:sp>
        <p:cxnSp>
          <p:nvCxnSpPr>
            <p:cNvPr id="9" name="Straight Arrow Connector 8"/>
            <p:cNvCxnSpPr>
              <a:stCxn id="6" idx="2"/>
              <a:endCxn id="9" idx="0"/>
            </p:cNvCxnSpPr>
            <p:nvPr/>
          </p:nvCxnSpPr>
          <p:spPr>
            <a:xfrm>
              <a:off x="3983573" y="881318"/>
              <a:ext cx="8996" cy="33609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3992569" y="1810075"/>
              <a:ext cx="0" cy="37114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2942702" y="4305287"/>
              <a:ext cx="2099733" cy="59266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SNP imputation using IMPUTE2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83306" y="108739"/>
              <a:ext cx="5214937" cy="229890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200" dirty="0"/>
                <a:t>Sample </a:t>
              </a:r>
              <a:r>
                <a:rPr lang="en-US" sz="1200" dirty="0"/>
                <a:t>level quality control </a:t>
              </a:r>
              <a:endParaRPr lang="en-US" sz="1200" dirty="0"/>
            </a:p>
            <a:p>
              <a:pPr marL="742950" lvl="1" indent="-285750">
                <a:buFont typeface="Arial" charset="0"/>
                <a:buChar char="•"/>
              </a:pPr>
              <a:r>
                <a:rPr lang="en-US" sz="1200" dirty="0"/>
                <a:t>examining </a:t>
              </a:r>
              <a:r>
                <a:rPr lang="en-US" sz="1200" dirty="0"/>
                <a:t>call </a:t>
              </a:r>
              <a:r>
                <a:rPr lang="en-US" sz="1200" dirty="0"/>
                <a:t>rate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en-US" sz="1200" dirty="0"/>
                <a:t>Heterozygosity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en-US" sz="1200" dirty="0"/>
                <a:t>relatedness </a:t>
              </a:r>
              <a:r>
                <a:rPr lang="en-US" sz="1200" dirty="0"/>
                <a:t>between genotyped </a:t>
              </a:r>
              <a:r>
                <a:rPr lang="en-US" sz="1200" dirty="0"/>
                <a:t>individuals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en-US" sz="1200" dirty="0"/>
                <a:t>correspondence </a:t>
              </a:r>
              <a:r>
                <a:rPr lang="en-US" sz="1200" dirty="0"/>
                <a:t>between sex chromosome genotypes and reported </a:t>
              </a:r>
              <a:r>
                <a:rPr lang="en-US" sz="1200" dirty="0"/>
                <a:t>gender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200" dirty="0"/>
                <a:t>M</a:t>
              </a:r>
              <a:r>
                <a:rPr lang="en-US" sz="1200" dirty="0"/>
                <a:t>arker </a:t>
              </a:r>
              <a:r>
                <a:rPr lang="en-US" sz="1200" dirty="0"/>
                <a:t>level quality control </a:t>
              </a:r>
              <a:endParaRPr lang="en-US" sz="1200" dirty="0"/>
            </a:p>
            <a:p>
              <a:pPr marL="742950" lvl="1" indent="-285750">
                <a:buFont typeface="Arial" charset="0"/>
                <a:buChar char="•"/>
              </a:pPr>
              <a:r>
                <a:rPr lang="en-US" sz="1200" dirty="0"/>
                <a:t>examining </a:t>
              </a:r>
              <a:r>
                <a:rPr lang="en-US" sz="1200" dirty="0"/>
                <a:t>call rates </a:t>
              </a:r>
              <a:endParaRPr lang="en-US" sz="1200" dirty="0"/>
            </a:p>
            <a:p>
              <a:pPr marL="742950" lvl="1" indent="-285750">
                <a:buFont typeface="Arial" charset="0"/>
                <a:buChar char="•"/>
              </a:pPr>
              <a:r>
                <a:rPr lang="en-US" sz="1200" dirty="0"/>
                <a:t>excluding </a:t>
              </a:r>
              <a:r>
                <a:rPr lang="en-US" sz="1200" dirty="0"/>
                <a:t>low frequency </a:t>
              </a:r>
              <a:r>
                <a:rPr lang="en-US" sz="1200" dirty="0"/>
                <a:t>SNPs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992568" y="3951670"/>
              <a:ext cx="0" cy="35361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2942702" y="3317594"/>
              <a:ext cx="2099733" cy="59266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Pre-Phasing</a:t>
              </a:r>
              <a:r>
                <a:rPr lang="en-US" sz="1200" dirty="0"/>
                <a:t> </a:t>
              </a:r>
            </a:p>
            <a:p>
              <a:pPr algn="ctr"/>
              <a:r>
                <a:rPr lang="en-US" sz="1200" dirty="0"/>
                <a:t>using SHAPEIT2</a:t>
              </a:r>
              <a:r>
                <a:rPr lang="en-US" sz="1200" dirty="0"/>
                <a:t> 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942702" y="2158730"/>
              <a:ext cx="2099733" cy="78465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Split data by chromosomes</a:t>
              </a:r>
              <a:endParaRPr lang="en-US" sz="1200" dirty="0"/>
            </a:p>
            <a:p>
              <a:pPr algn="ctr"/>
              <a:endParaRPr lang="en-US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970870" y="2963977"/>
              <a:ext cx="0" cy="35361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257175" y="3367335"/>
              <a:ext cx="2081742" cy="514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Reference Panel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>
              <a:stCxn id="31" idx="3"/>
            </p:cNvCxnSpPr>
            <p:nvPr/>
          </p:nvCxnSpPr>
          <p:spPr>
            <a:xfrm flipV="1">
              <a:off x="2338917" y="3613928"/>
              <a:ext cx="603785" cy="1058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1" idx="3"/>
            </p:cNvCxnSpPr>
            <p:nvPr/>
          </p:nvCxnSpPr>
          <p:spPr>
            <a:xfrm>
              <a:off x="2338917" y="3624510"/>
              <a:ext cx="603785" cy="97711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970870" y="4925250"/>
              <a:ext cx="0" cy="45163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083306" y="3429261"/>
              <a:ext cx="5214937" cy="36298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200" dirty="0"/>
                <a:t>haplotypes are estimated for all available samples</a:t>
              </a:r>
            </a:p>
          </p:txBody>
        </p:sp>
        <p:cxnSp>
          <p:nvCxnSpPr>
            <p:cNvPr id="23" name="Straight Connector 22"/>
            <p:cNvCxnSpPr>
              <a:stCxn id="9" idx="3"/>
            </p:cNvCxnSpPr>
            <p:nvPr/>
          </p:nvCxnSpPr>
          <p:spPr>
            <a:xfrm flipV="1">
              <a:off x="5042435" y="1513741"/>
              <a:ext cx="1028168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042732" y="3624510"/>
              <a:ext cx="1028168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ounded Rectangle 29"/>
            <p:cNvSpPr/>
            <p:nvPr/>
          </p:nvSpPr>
          <p:spPr>
            <a:xfrm>
              <a:off x="3267421" y="5407690"/>
              <a:ext cx="1519521" cy="58101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Genotype filtering</a:t>
              </a:r>
              <a:endParaRPr lang="en-US" sz="120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8029047" y="5360788"/>
              <a:ext cx="1323454" cy="66401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Genotype for </a:t>
              </a:r>
              <a:r>
                <a:rPr lang="en-US" sz="1200" dirty="0" err="1"/>
                <a:t>eQTL</a:t>
              </a:r>
              <a:endParaRPr lang="en-US" sz="1200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534820" y="5407690"/>
              <a:ext cx="1519521" cy="58101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Convert to SNP dosage</a:t>
              </a:r>
              <a:endParaRPr lang="en-US" sz="12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786942" y="5667394"/>
              <a:ext cx="7478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7054341" y="5692794"/>
              <a:ext cx="974706" cy="54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imputation reference 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164" y="1447800"/>
            <a:ext cx="7234237" cy="4660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1000 Genomes Phase 1 panel </a:t>
            </a:r>
            <a:r>
              <a:rPr lang="en-US" dirty="0" smtClean="0">
                <a:solidFill>
                  <a:schemeClr val="tx1"/>
                </a:solidFill>
              </a:rPr>
              <a:t>(1KGP,1,092 </a:t>
            </a:r>
            <a:r>
              <a:rPr lang="en-US" dirty="0">
                <a:solidFill>
                  <a:schemeClr val="tx1"/>
                </a:solidFill>
              </a:rPr>
              <a:t>samples genotyped at 28,975,367 sites spanning the autosomes)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he </a:t>
            </a:r>
            <a:r>
              <a:rPr lang="en-US" dirty="0">
                <a:solidFill>
                  <a:schemeClr val="tx1"/>
                </a:solidFill>
              </a:rPr>
              <a:t>Human Reference Consortium panel </a:t>
            </a:r>
            <a:r>
              <a:rPr lang="en-US" dirty="0" smtClean="0">
                <a:solidFill>
                  <a:schemeClr val="tx1"/>
                </a:solidFill>
              </a:rPr>
              <a:t>(HRC,32,470 </a:t>
            </a:r>
            <a:r>
              <a:rPr lang="en-US" dirty="0">
                <a:solidFill>
                  <a:schemeClr val="tx1"/>
                </a:solidFill>
              </a:rPr>
              <a:t>samples genotyped at 39,635,008 sites spanning the autosomes and the X chromosome).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5000" y="6486387"/>
            <a:ext cx="638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McCarthy S, et al. (2016) A reference panel of 64,976 haplotypes for genotype imputation. </a:t>
            </a:r>
            <a:r>
              <a:rPr lang="en-US" sz="1000" i="1" dirty="0"/>
              <a:t>Nature Genetics, 48, </a:t>
            </a:r>
            <a:r>
              <a:rPr lang="en-US" sz="1000" dirty="0"/>
              <a:t>1279-83.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3925147" y="1093850"/>
            <a:ext cx="4287602" cy="5700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 </a:t>
            </a:r>
            <a:r>
              <a:rPr lang="en-US" smtClean="0"/>
              <a:t>Genotype Imputation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74" y="1477762"/>
            <a:ext cx="4043574" cy="40435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42129" y="5371295"/>
            <a:ext cx="156603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/>
              <a:t>Reference panel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2100" y="255900"/>
            <a:ext cx="722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Imputation and filtering for </a:t>
            </a:r>
            <a:r>
              <a:rPr lang="en-US" sz="3200">
                <a:solidFill>
                  <a:schemeClr val="bg1"/>
                </a:solidFill>
              </a:rPr>
              <a:t>genotype data</a:t>
            </a:r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53196" y="1494736"/>
            <a:ext cx="3759327" cy="4470662"/>
            <a:chOff x="2185547" y="1625338"/>
            <a:chExt cx="3759327" cy="44706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5549" y="1625338"/>
              <a:ext cx="3731036" cy="2743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5547" y="4589487"/>
              <a:ext cx="3730752" cy="1506513"/>
            </a:xfrm>
            <a:prstGeom prst="rect">
              <a:avLst/>
            </a:prstGeom>
          </p:spPr>
        </p:pic>
        <p:sp>
          <p:nvSpPr>
            <p:cNvPr id="14" name="Frame 13"/>
            <p:cNvSpPr/>
            <p:nvPr/>
          </p:nvSpPr>
          <p:spPr>
            <a:xfrm>
              <a:off x="2214122" y="1883202"/>
              <a:ext cx="3726277" cy="182880"/>
            </a:xfrm>
            <a:prstGeom prst="frame">
              <a:avLst/>
            </a:prstGeom>
            <a:solidFill>
              <a:srgbClr val="FF000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6" name="Frame 15"/>
            <p:cNvSpPr/>
            <p:nvPr/>
          </p:nvSpPr>
          <p:spPr>
            <a:xfrm>
              <a:off x="2214122" y="2797602"/>
              <a:ext cx="3730752" cy="182880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905000" y="6553201"/>
            <a:ext cx="72861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McCarthy S, et al. (2016) A reference panel of 64,976 haplotypes for genotype imputation. </a:t>
            </a:r>
            <a:r>
              <a:rPr lang="en-US" sz="1000" i="1" dirty="0"/>
              <a:t>Nature Genetics, 48, </a:t>
            </a:r>
            <a:r>
              <a:rPr lang="en-US" sz="1000" dirty="0"/>
              <a:t>1279-83.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808" y="1614490"/>
            <a:ext cx="2271713" cy="2786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Before imputation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48488" y="1614491"/>
            <a:ext cx="2271713" cy="2786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After imputation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03" y="2267885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97" y="2133600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79481"/>
            <a:ext cx="2743200" cy="274320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 rot="16200000">
            <a:off x="7479468" y="1227830"/>
            <a:ext cx="266075" cy="186041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1752704" y="228601"/>
            <a:ext cx="3168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Genotype overlap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4985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MAF&gt;0.01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15350" y="4985400"/>
            <a:ext cx="141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MAF&gt;0.05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803" y="304800"/>
            <a:ext cx="2495402" cy="5700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 </a:t>
            </a:r>
            <a:r>
              <a:rPr lang="en-US" dirty="0" err="1"/>
              <a:t>eQTL</a:t>
            </a:r>
            <a:r>
              <a:rPr lang="en-US" dirty="0"/>
              <a:t>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95458" y="1307267"/>
            <a:ext cx="4015538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50" b="1" dirty="0"/>
              <a:t>Expression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Genes were selected based on expression thresholds of &gt;0.1 RPKM in at least 10 individuals and ≥6 reads in at least 10 individuals.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Quantile normalized and inverse quantile normalized</a:t>
            </a:r>
            <a:endParaRPr lang="en-US" sz="1350" b="1" dirty="0"/>
          </a:p>
          <a:p>
            <a:pPr fontAlgn="base"/>
            <a:r>
              <a:rPr lang="en-US" sz="1350" b="1" dirty="0"/>
              <a:t>Genotypes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Variants were imputed using HRC panel. 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genotype filters applied:</a:t>
            </a:r>
          </a:p>
          <a:p>
            <a:pPr marL="557213" lvl="1" indent="-214313" fontAlgn="base">
              <a:buFont typeface="Arial" charset="0"/>
              <a:buChar char="•"/>
            </a:pPr>
            <a:r>
              <a:rPr lang="en-US" sz="1350" dirty="0"/>
              <a:t>Call Rate Threshold 95</a:t>
            </a:r>
            <a:r>
              <a:rPr lang="en-US" sz="1350" dirty="0"/>
              <a:t>%</a:t>
            </a:r>
            <a:endParaRPr lang="en-US" sz="1350" dirty="0"/>
          </a:p>
          <a:p>
            <a:pPr marL="557213" lvl="1" indent="-214313" fontAlgn="base">
              <a:buFont typeface="Arial" charset="0"/>
              <a:buChar char="•"/>
            </a:pPr>
            <a:r>
              <a:rPr lang="en-US" sz="1350" dirty="0"/>
              <a:t>Imputation accuracy score INFO&gt; 0.8</a:t>
            </a:r>
            <a:endParaRPr lang="en-US" sz="1350" dirty="0"/>
          </a:p>
          <a:p>
            <a:pPr marL="557213" lvl="1" indent="-214313" fontAlgn="base">
              <a:buFont typeface="Arial" charset="0"/>
              <a:buChar char="•"/>
            </a:pPr>
            <a:r>
              <a:rPr lang="en-US" sz="1350" dirty="0"/>
              <a:t>MAF&gt;= 1% </a:t>
            </a:r>
            <a:endParaRPr lang="en-US" sz="1350" dirty="0"/>
          </a:p>
          <a:p>
            <a:pPr marL="557213" lvl="1" indent="-214313" fontAlgn="base">
              <a:buFont typeface="Arial" charset="0"/>
              <a:buChar char="•"/>
            </a:pPr>
            <a:r>
              <a:rPr lang="en-US" sz="1400" dirty="0"/>
              <a:t>Hardy-Weinberg Equilibrium </a:t>
            </a:r>
            <a:r>
              <a:rPr lang="en-US" sz="1400" dirty="0"/>
              <a:t>p&lt;1x10</a:t>
            </a:r>
            <a:r>
              <a:rPr lang="en-US" sz="1400" baseline="30000" dirty="0"/>
              <a:t>-6</a:t>
            </a:r>
            <a:endParaRPr lang="en-US" sz="1350" dirty="0"/>
          </a:p>
          <a:p>
            <a:pPr fontAlgn="base"/>
            <a:r>
              <a:rPr lang="en-US" sz="1350" b="1" dirty="0"/>
              <a:t>Covariates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Top 3 genotyping principal components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Probabilistic Estimation of Expression Residuals (PEER) factors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Genotyping array platform 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Gender</a:t>
            </a:r>
          </a:p>
          <a:p>
            <a:pPr marL="214313" indent="-214313" fontAlgn="base">
              <a:buFont typeface="Arial" charset="0"/>
              <a:buChar char="•"/>
            </a:pPr>
            <a:r>
              <a:rPr lang="en-US" sz="1350" dirty="0"/>
              <a:t>Disease status</a:t>
            </a:r>
            <a:endParaRPr lang="en-US" sz="1350" dirty="0"/>
          </a:p>
          <a:p>
            <a:pPr fontAlgn="base"/>
            <a:r>
              <a:rPr lang="en-US" sz="1350" b="1" dirty="0" err="1"/>
              <a:t>eQTL</a:t>
            </a:r>
            <a:r>
              <a:rPr lang="en-US" sz="1350" b="1" dirty="0"/>
              <a:t> Analysis using </a:t>
            </a:r>
            <a:r>
              <a:rPr lang="en-US" sz="1350" b="1" dirty="0" err="1"/>
              <a:t>FastQTL</a:t>
            </a:r>
            <a:endParaRPr lang="en-US" sz="1350" b="1" dirty="0"/>
          </a:p>
          <a:p>
            <a:pPr fontAlgn="base"/>
            <a:r>
              <a:rPr lang="en-US" sz="1350" dirty="0"/>
              <a:t>Mapping window --1 </a:t>
            </a:r>
            <a:r>
              <a:rPr lang="en-US" sz="1350" dirty="0" err="1"/>
              <a:t>megabase</a:t>
            </a:r>
            <a:r>
              <a:rPr lang="en-US" sz="1350" dirty="0"/>
              <a:t> from TSS</a:t>
            </a:r>
          </a:p>
          <a:p>
            <a:pPr fontAlgn="base"/>
            <a:endParaRPr lang="en-US" sz="1350" dirty="0"/>
          </a:p>
          <a:p>
            <a:endParaRPr lang="en-US" sz="135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52601" y="1905000"/>
            <a:ext cx="3934969" cy="2909242"/>
            <a:chOff x="484632" y="1905000"/>
            <a:chExt cx="3934969" cy="2909242"/>
          </a:xfrm>
        </p:grpSpPr>
        <p:sp>
          <p:nvSpPr>
            <p:cNvPr id="5" name="Rounded Rectangle 4"/>
            <p:cNvSpPr/>
            <p:nvPr/>
          </p:nvSpPr>
          <p:spPr>
            <a:xfrm>
              <a:off x="585216" y="3223157"/>
              <a:ext cx="91440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Imputed Genotype</a:t>
              </a:r>
              <a:endParaRPr lang="en-US" sz="9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031435" y="3223157"/>
              <a:ext cx="91440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Expression</a:t>
              </a:r>
            </a:p>
          </p:txBody>
        </p:sp>
        <p:cxnSp>
          <p:nvCxnSpPr>
            <p:cNvPr id="12" name="Straight Arrow Connector 11"/>
            <p:cNvCxnSpPr>
              <a:stCxn id="5" idx="2"/>
              <a:endCxn id="28" idx="0"/>
            </p:cNvCxnSpPr>
            <p:nvPr/>
          </p:nvCxnSpPr>
          <p:spPr>
            <a:xfrm>
              <a:off x="1042416" y="3497477"/>
              <a:ext cx="1446219" cy="4882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2"/>
              <a:endCxn id="28" idx="0"/>
            </p:cNvCxnSpPr>
            <p:nvPr/>
          </p:nvCxnSpPr>
          <p:spPr>
            <a:xfrm>
              <a:off x="2488635" y="3497477"/>
              <a:ext cx="0" cy="4882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/>
            <p:cNvSpPr/>
            <p:nvPr/>
          </p:nvSpPr>
          <p:spPr>
            <a:xfrm>
              <a:off x="2031435" y="4539922"/>
              <a:ext cx="91440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cis-</a:t>
              </a:r>
              <a:r>
                <a:rPr lang="en-US" sz="900" dirty="0" err="1">
                  <a:latin typeface="Calibri" charset="0"/>
                  <a:ea typeface="Calibri" charset="0"/>
                  <a:cs typeface="Calibri" charset="0"/>
                </a:rPr>
                <a:t>eQTLs</a:t>
              </a:r>
              <a:endParaRPr lang="en-US" sz="900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trans-</a:t>
              </a:r>
              <a:r>
                <a:rPr lang="en-US" sz="900" dirty="0" err="1">
                  <a:latin typeface="Calibri" charset="0"/>
                  <a:ea typeface="Calibri" charset="0"/>
                  <a:cs typeface="Calibri" charset="0"/>
                </a:rPr>
                <a:t>eQTLs</a:t>
              </a:r>
              <a:endParaRPr lang="en-US" sz="9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9" name="Straight Arrow Connector 8"/>
            <p:cNvCxnSpPr>
              <a:endCxn id="3" idx="0"/>
            </p:cNvCxnSpPr>
            <p:nvPr/>
          </p:nvCxnSpPr>
          <p:spPr>
            <a:xfrm>
              <a:off x="2469507" y="4289773"/>
              <a:ext cx="19128" cy="2501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3404617" y="3223157"/>
              <a:ext cx="91440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Covariates</a:t>
              </a:r>
            </a:p>
          </p:txBody>
        </p:sp>
        <p:cxnSp>
          <p:nvCxnSpPr>
            <p:cNvPr id="22" name="Straight Arrow Connector 21"/>
            <p:cNvCxnSpPr>
              <a:stCxn id="17" idx="2"/>
            </p:cNvCxnSpPr>
            <p:nvPr/>
          </p:nvCxnSpPr>
          <p:spPr>
            <a:xfrm flipH="1">
              <a:off x="2469509" y="3497477"/>
              <a:ext cx="1392308" cy="4882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585216" y="1905000"/>
              <a:ext cx="91440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Genotype</a:t>
              </a:r>
              <a:r>
                <a:rPr lang="zh-CN" altLang="en-US" sz="9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zh-CN" sz="900" dirty="0">
                  <a:latin typeface="Calibri" charset="0"/>
                  <a:ea typeface="Calibri" charset="0"/>
                  <a:cs typeface="Calibri" charset="0"/>
                </a:rPr>
                <a:t>data</a:t>
              </a:r>
              <a:endParaRPr lang="en-US" sz="9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031435" y="1905000"/>
              <a:ext cx="91440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RNA-</a:t>
              </a:r>
              <a:r>
                <a:rPr lang="en-US" sz="900" dirty="0" err="1">
                  <a:latin typeface="Calibri" charset="0"/>
                  <a:ea typeface="Calibri" charset="0"/>
                  <a:cs typeface="Calibri" charset="0"/>
                </a:rPr>
                <a:t>seq</a:t>
              </a:r>
              <a:r>
                <a:rPr lang="en-US" sz="900" dirty="0">
                  <a:latin typeface="Calibri" charset="0"/>
                  <a:ea typeface="Calibri" charset="0"/>
                  <a:cs typeface="Calibri" charset="0"/>
                </a:rPr>
                <a:t> data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304033" y="2556403"/>
              <a:ext cx="1115568" cy="3840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Covariates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calculation</a:t>
              </a:r>
            </a:p>
          </p:txBody>
        </p:sp>
        <p:cxnSp>
          <p:nvCxnSpPr>
            <p:cNvPr id="25" name="Straight Arrow Connector 24"/>
            <p:cNvCxnSpPr>
              <a:stCxn id="15" idx="2"/>
              <a:endCxn id="33" idx="0"/>
            </p:cNvCxnSpPr>
            <p:nvPr/>
          </p:nvCxnSpPr>
          <p:spPr>
            <a:xfrm>
              <a:off x="1042416" y="2179320"/>
              <a:ext cx="0" cy="3770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8" idx="2"/>
              <a:endCxn id="31" idx="0"/>
            </p:cNvCxnSpPr>
            <p:nvPr/>
          </p:nvCxnSpPr>
          <p:spPr>
            <a:xfrm>
              <a:off x="2488635" y="2179320"/>
              <a:ext cx="0" cy="3770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0" idx="2"/>
              <a:endCxn id="17" idx="0"/>
            </p:cNvCxnSpPr>
            <p:nvPr/>
          </p:nvCxnSpPr>
          <p:spPr>
            <a:xfrm>
              <a:off x="3861817" y="2940451"/>
              <a:ext cx="0" cy="2827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930851" y="2556403"/>
              <a:ext cx="1115568" cy="3840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RNA-</a:t>
              </a:r>
              <a:r>
                <a:rPr lang="en-US" sz="9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seq</a:t>
              </a:r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pipeline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84632" y="2556403"/>
              <a:ext cx="1115568" cy="3840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Genotype </a:t>
              </a:r>
              <a:r>
                <a:rPr lang="en-US" sz="9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imputation pipeline</a:t>
              </a:r>
            </a:p>
          </p:txBody>
        </p:sp>
        <p:cxnSp>
          <p:nvCxnSpPr>
            <p:cNvPr id="34" name="Straight Arrow Connector 33"/>
            <p:cNvCxnSpPr>
              <a:stCxn id="15" idx="2"/>
              <a:endCxn id="20" idx="0"/>
            </p:cNvCxnSpPr>
            <p:nvPr/>
          </p:nvCxnSpPr>
          <p:spPr>
            <a:xfrm>
              <a:off x="1042416" y="2179320"/>
              <a:ext cx="2819401" cy="3770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8" idx="2"/>
              <a:endCxn id="20" idx="0"/>
            </p:cNvCxnSpPr>
            <p:nvPr/>
          </p:nvCxnSpPr>
          <p:spPr>
            <a:xfrm>
              <a:off x="2488635" y="2179320"/>
              <a:ext cx="1373182" cy="3770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3" idx="2"/>
              <a:endCxn id="5" idx="0"/>
            </p:cNvCxnSpPr>
            <p:nvPr/>
          </p:nvCxnSpPr>
          <p:spPr>
            <a:xfrm>
              <a:off x="1042416" y="2940451"/>
              <a:ext cx="0" cy="2827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1" idx="2"/>
              <a:endCxn id="6" idx="0"/>
            </p:cNvCxnSpPr>
            <p:nvPr/>
          </p:nvCxnSpPr>
          <p:spPr>
            <a:xfrm>
              <a:off x="2488635" y="2940451"/>
              <a:ext cx="0" cy="2827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1930851" y="3985683"/>
              <a:ext cx="1115568" cy="3840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FastQTL</a:t>
              </a:r>
              <a:endParaRPr lang="en-US" sz="9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6594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FastQTL</a:t>
            </a:r>
            <a:r>
              <a:rPr lang="en-US" dirty="0" smtClean="0"/>
              <a:t> for </a:t>
            </a:r>
            <a:r>
              <a:rPr lang="en-US" dirty="0" err="1" smtClean="0"/>
              <a:t>eQTL</a:t>
            </a:r>
            <a:r>
              <a:rPr lang="en-US" dirty="0" smtClean="0"/>
              <a:t>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900" y="3482794"/>
            <a:ext cx="6172200" cy="2613206"/>
          </a:xfrm>
        </p:spPr>
        <p:txBody>
          <a:bodyPr>
            <a:normAutofit/>
          </a:bodyPr>
          <a:lstStyle/>
          <a:p>
            <a:r>
              <a:rPr lang="en-US" sz="1200" dirty="0" err="1"/>
              <a:t>eQTL</a:t>
            </a:r>
            <a:endParaRPr lang="en-US" sz="1200" dirty="0"/>
          </a:p>
          <a:p>
            <a:pPr lvl="1"/>
            <a:r>
              <a:rPr lang="en-US" sz="1200" dirty="0"/>
              <a:t>P: a single molecular phenotype (</a:t>
            </a:r>
            <a:r>
              <a:rPr lang="en-US" sz="1200" dirty="0"/>
              <a:t>expression)</a:t>
            </a:r>
          </a:p>
          <a:p>
            <a:pPr lvl="1"/>
            <a:r>
              <a:rPr lang="en-US" sz="1200" dirty="0"/>
              <a:t>G: the </a:t>
            </a:r>
            <a:r>
              <a:rPr lang="en-US" sz="1200" dirty="0"/>
              <a:t>set of genotype dosages</a:t>
            </a:r>
          </a:p>
          <a:p>
            <a:pPr lvl="1"/>
            <a:r>
              <a:rPr lang="en-US" sz="1200" dirty="0"/>
              <a:t>L: variant sites located within a cis-window of +/- W Mb of the genomic location of P</a:t>
            </a:r>
          </a:p>
          <a:p>
            <a:pPr lvl="1"/>
            <a:r>
              <a:rPr lang="en-US" sz="1200" dirty="0"/>
              <a:t>To discover the best candidate QTL for P, </a:t>
            </a:r>
            <a:r>
              <a:rPr lang="en-US" sz="1200" dirty="0" err="1"/>
              <a:t>FastQTL</a:t>
            </a:r>
            <a:r>
              <a:rPr lang="en-US" sz="1200" dirty="0"/>
              <a:t> measures Pearson product-moment correlation coefficients between P and all L variants in G, stores the most strongly correlated variant </a:t>
            </a:r>
            <a:r>
              <a:rPr lang="en-US" sz="1200" dirty="0"/>
              <a:t>q</a:t>
            </a:r>
            <a:endParaRPr lang="en-US" sz="1200" dirty="0"/>
          </a:p>
          <a:p>
            <a:r>
              <a:rPr lang="en-US" sz="1200" dirty="0"/>
              <a:t>Corrections:</a:t>
            </a:r>
          </a:p>
          <a:p>
            <a:pPr lvl="1"/>
            <a:r>
              <a:rPr lang="en-US" sz="1200" dirty="0"/>
              <a:t>Permutation-multiple genetic variants are tested per phenotype</a:t>
            </a:r>
          </a:p>
          <a:p>
            <a:pPr lvl="1"/>
            <a:r>
              <a:rPr lang="en-US" sz="1200" dirty="0"/>
              <a:t>FDR estimation-multiple phenotypes are tested genome-wide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237" y="1393245"/>
            <a:ext cx="4856588" cy="20657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0BF3-B6EB-A346-9EA8-991CFC3BE7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736</Words>
  <Application>Microsoft Macintosh PowerPoint</Application>
  <PresentationFormat>Widescreen</PresentationFormat>
  <Paragraphs>218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Calibri Light</vt:lpstr>
      <vt:lpstr>Lucida Sans Unicode</vt:lpstr>
      <vt:lpstr>Mangal</vt:lpstr>
      <vt:lpstr>Arial</vt:lpstr>
      <vt:lpstr>Arial</vt:lpstr>
      <vt:lpstr>Office Theme</vt:lpstr>
      <vt:lpstr>Capstone 4 eQTL calculation</vt:lpstr>
      <vt:lpstr>Capstone 4 - Datasets</vt:lpstr>
      <vt:lpstr>Genotype imputation</vt:lpstr>
      <vt:lpstr>PowerPoint Presentation</vt:lpstr>
      <vt:lpstr>Compare imputation reference panel</vt:lpstr>
      <vt:lpstr>  Genotype Imputation</vt:lpstr>
      <vt:lpstr>PowerPoint Presentation</vt:lpstr>
      <vt:lpstr>  eQTL analysis</vt:lpstr>
      <vt:lpstr>FastQTL for eQTL calculation</vt:lpstr>
      <vt:lpstr>FastQTL inputs</vt:lpstr>
      <vt:lpstr>Brain eQTLS</vt:lpstr>
      <vt:lpstr>eQTL results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 eQTL calculation</dc:title>
  <dc:creator>Microsoft Office User</dc:creator>
  <cp:lastModifiedBy>Microsoft Office User</cp:lastModifiedBy>
  <cp:revision>4</cp:revision>
  <dcterms:created xsi:type="dcterms:W3CDTF">2017-07-05T23:34:55Z</dcterms:created>
  <dcterms:modified xsi:type="dcterms:W3CDTF">2017-07-05T23:42:08Z</dcterms:modified>
</cp:coreProperties>
</file>