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8"/>
  </p:notesMasterIdLst>
  <p:sldIdLst>
    <p:sldId id="264" r:id="rId2"/>
    <p:sldId id="273" r:id="rId3"/>
    <p:sldId id="274" r:id="rId4"/>
    <p:sldId id="275" r:id="rId5"/>
    <p:sldId id="278" r:id="rId6"/>
    <p:sldId id="280" r:id="rId7"/>
    <p:sldId id="281" r:id="rId8"/>
    <p:sldId id="277" r:id="rId9"/>
    <p:sldId id="265" r:id="rId10"/>
    <p:sldId id="288" r:id="rId11"/>
    <p:sldId id="263" r:id="rId12"/>
    <p:sldId id="279" r:id="rId13"/>
    <p:sldId id="282" r:id="rId14"/>
    <p:sldId id="284" r:id="rId15"/>
    <p:sldId id="285" r:id="rId16"/>
    <p:sldId id="287" r:id="rId17"/>
    <p:sldId id="291" r:id="rId18"/>
    <p:sldId id="289" r:id="rId19"/>
    <p:sldId id="290" r:id="rId20"/>
    <p:sldId id="271" r:id="rId21"/>
    <p:sldId id="293" r:id="rId22"/>
    <p:sldId id="292" r:id="rId23"/>
    <p:sldId id="272" r:id="rId24"/>
    <p:sldId id="276" r:id="rId25"/>
    <p:sldId id="283" r:id="rId26"/>
    <p:sldId id="2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47"/>
    <p:restoredTop sz="94761"/>
  </p:normalViewPr>
  <p:slideViewPr>
    <p:cSldViewPr snapToGrid="0" snapToObjects="1">
      <p:cViewPr>
        <p:scale>
          <a:sx n="83" d="100"/>
          <a:sy n="83" d="100"/>
        </p:scale>
        <p:origin x="136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4ECA4-00FD-9748-B946-C8717F9D9A0D}" type="datetimeFigureOut">
              <a:rPr lang="en-US" smtClean="0"/>
              <a:t>7/3/17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72D77-4D46-0343-9F55-6FA6785E7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0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17DD6-5294-0B4C-AEB7-D8FC1759A27F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6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neurons</a:t>
            </a:r>
            <a:r>
              <a:rPr lang="en-US" baseline="0" dirty="0" smtClean="0"/>
              <a:t> and inter-neurons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03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texp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45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542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6383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539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1323 total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rnaseq</a:t>
            </a:r>
            <a:r>
              <a:rPr lang="en-US" baseline="0" dirty="0" smtClean="0"/>
              <a:t>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76C0C-4E8B-B541-81BC-3CD1B35877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06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1323 total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rnaseq</a:t>
            </a:r>
            <a:r>
              <a:rPr lang="en-US" baseline="0" dirty="0" smtClean="0"/>
              <a:t>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76C0C-4E8B-B541-81BC-3CD1B35877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74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have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good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number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(above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average?)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enhancers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smtClean="0"/>
              <a:t>analysis?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40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5171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714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6880F-A731-7A40-896E-FF0316308BD3}" type="datetime1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9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B8A4-3E32-0744-BCBF-5D4CC1329349}" type="datetime1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71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63CB5-C14B-6F4E-9D38-C746E425F064}" type="datetime1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06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70703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6FDB-86D7-F34C-8B84-9C06546F67DE}" type="datetime1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84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5799-9FA3-B641-AF0C-0D3EC06D968C}" type="datetime1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4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6565-11DF-E442-8999-C83A6EE30CD4}" type="datetime1">
              <a:rPr lang="en-US" smtClean="0"/>
              <a:t>7/3/17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8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3E7FA-A635-1344-B0BB-47F7A960DD06}" type="datetime1">
              <a:rPr lang="en-US" smtClean="0"/>
              <a:t>7/3/17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65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7808E-12A9-D04C-9FE2-965506D04B6A}" type="datetime1">
              <a:rPr lang="en-US" smtClean="0"/>
              <a:t>7/3/17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64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7CDE-831A-CC4B-850E-3F8F6879DD76}" type="datetime1">
              <a:rPr lang="en-US" smtClean="0"/>
              <a:t>7/3/17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7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01F2D-806F-A849-9752-C0FFFC9D1B43}" type="datetime1">
              <a:rPr lang="en-US" smtClean="0"/>
              <a:t>7/3/17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5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C445-EF73-BA46-A3AB-B17A65D69320}" type="datetime1">
              <a:rPr lang="en-US" smtClean="0"/>
              <a:t>7/3/17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9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B5AC4-C9A0-E343-BF6B-BA215F15EDB9}" type="datetime1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5" Type="http://schemas.openxmlformats.org/officeDocument/2006/relationships/image" Target="../media/image10.png"/><Relationship Id="rId6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emf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3950" y="1811338"/>
            <a:ext cx="10377488" cy="1790700"/>
          </a:xfrm>
        </p:spPr>
        <p:txBody>
          <a:bodyPr>
            <a:normAutofit fontScale="90000"/>
          </a:bodyPr>
          <a:lstStyle/>
          <a:p>
            <a:r>
              <a:rPr lang="en-US" sz="5300" dirty="0" err="1" smtClean="0"/>
              <a:t>PsychENCODE</a:t>
            </a:r>
            <a:r>
              <a:rPr lang="en-US" sz="5300" dirty="0" smtClean="0"/>
              <a:t> Capstone 4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sz="3100" i="1" dirty="0"/>
              <a:t>Integrative analysis </a:t>
            </a:r>
            <a:r>
              <a:rPr lang="en-US" sz="3100" i="1" dirty="0" smtClean="0"/>
              <a:t>with </a:t>
            </a:r>
            <a:r>
              <a:rPr lang="en-US" sz="3100" i="1" dirty="0" err="1"/>
              <a:t>CommonMind</a:t>
            </a:r>
            <a:r>
              <a:rPr lang="en-US" sz="3100" i="1" dirty="0"/>
              <a:t>, ENCODE, </a:t>
            </a:r>
            <a:r>
              <a:rPr lang="en-US" sz="3100" i="1" dirty="0" err="1"/>
              <a:t>GTEx</a:t>
            </a:r>
            <a:r>
              <a:rPr lang="en-US" sz="3100" i="1" dirty="0"/>
              <a:t>, and </a:t>
            </a:r>
            <a:r>
              <a:rPr lang="en-US" sz="3100" i="1" dirty="0" smtClean="0"/>
              <a:t>Roadmap</a:t>
            </a:r>
            <a:endParaRPr lang="en-US" sz="31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0694" y="4344988"/>
            <a:ext cx="9144000" cy="1655762"/>
          </a:xfrm>
        </p:spPr>
        <p:txBody>
          <a:bodyPr/>
          <a:lstStyle/>
          <a:p>
            <a:r>
              <a:rPr lang="en-US" dirty="0"/>
              <a:t>Capstone </a:t>
            </a:r>
            <a:r>
              <a:rPr lang="en-US" dirty="0" smtClean="0"/>
              <a:t>4 group</a:t>
            </a:r>
          </a:p>
          <a:p>
            <a:r>
              <a:rPr lang="en-US" dirty="0" smtClean="0"/>
              <a:t>06/23/2017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Outline for Talk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Building the 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Resource </a:t>
            </a:r>
            <a:br>
              <a:rPr lang="en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- Brain 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eQTLs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 - E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nhancers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&amp; brain regulatory networks</a:t>
            </a:r>
            <a:endParaRPr lang="en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Analysis of how the brain compares to other organs </a:t>
            </a:r>
            <a:br>
              <a:rPr lang="en" dirty="0" smtClean="0"/>
            </a:br>
            <a:r>
              <a:rPr lang="en" dirty="0" smtClean="0"/>
              <a:t>&amp; how the resource is more powerful for just the brain</a:t>
            </a:r>
          </a:p>
          <a:p>
            <a:pPr>
              <a:spcBef>
                <a:spcPts val="0"/>
              </a:spcBef>
              <a:buNone/>
            </a:pP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Quantitative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models relating regulatory variation to gene output in brain 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impor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t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ant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genes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0395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872" y="185016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PCA for different tissues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614" y="1377950"/>
            <a:ext cx="6413500" cy="5016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8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1445" y="-11558"/>
            <a:ext cx="8229600" cy="758757"/>
          </a:xfrm>
        </p:spPr>
        <p:txBody>
          <a:bodyPr/>
          <a:lstStyle/>
          <a:p>
            <a:r>
              <a:rPr lang="en-US" dirty="0" smtClean="0"/>
              <a:t>TSNE: Brain </a:t>
            </a:r>
            <a:r>
              <a:rPr lang="en-US" dirty="0"/>
              <a:t>vs. other tissues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C528-2F75-4183-827C-9B46D48975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08" y="3689258"/>
            <a:ext cx="4009832" cy="30840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19900" y="1286513"/>
            <a:ext cx="1114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Brainspan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7006946" y="1771534"/>
            <a:ext cx="4515645" cy="4200669"/>
            <a:chOff x="4664341" y="2855002"/>
            <a:chExt cx="4166458" cy="38758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9277" y="2855002"/>
              <a:ext cx="3491522" cy="36839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71" t="12302" r="44445" b="69709"/>
            <a:stretch/>
          </p:blipFill>
          <p:spPr>
            <a:xfrm>
              <a:off x="4664341" y="3026122"/>
              <a:ext cx="1253067" cy="370471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927825" y="4167270"/>
            <a:ext cx="1684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GTEx+some</a:t>
            </a:r>
            <a:r>
              <a:rPr lang="en-US" dirty="0"/>
              <a:t> PEC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735478" y="732911"/>
            <a:ext cx="4359300" cy="3028566"/>
            <a:chOff x="-16934" y="1477107"/>
            <a:chExt cx="7239000" cy="50292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34" y="1477107"/>
              <a:ext cx="7239000" cy="502920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194733" y="1477107"/>
              <a:ext cx="2277534" cy="3231835"/>
              <a:chOff x="194733" y="1477107"/>
              <a:chExt cx="1130300" cy="160390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12037" r="42328" b="67253"/>
              <a:stretch/>
            </p:blipFill>
            <p:spPr>
              <a:xfrm>
                <a:off x="194733" y="1477107"/>
                <a:ext cx="643467" cy="132556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32746" r="43783" b="42196"/>
              <a:stretch/>
            </p:blipFill>
            <p:spPr>
              <a:xfrm>
                <a:off x="774700" y="1477107"/>
                <a:ext cx="550333" cy="1603903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3285922" y="732911"/>
            <a:ext cx="653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GTEx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0629900" y="-257175"/>
            <a:ext cx="2271713" cy="31700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How does </a:t>
            </a:r>
            <a:r>
              <a:rPr lang="en-US" sz="4000" dirty="0" err="1" smtClean="0"/>
              <a:t>brainspan</a:t>
            </a:r>
            <a:r>
              <a:rPr lang="en-US" sz="4000" dirty="0" smtClean="0"/>
              <a:t> coloring relate to others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7441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RCA (</a:t>
            </a:r>
            <a:r>
              <a:rPr lang="en-US" b="1" dirty="0" smtClean="0"/>
              <a:t>R</a:t>
            </a:r>
            <a:r>
              <a:rPr lang="en-US" dirty="0" smtClean="0"/>
              <a:t>eference </a:t>
            </a:r>
            <a:r>
              <a:rPr lang="en-US" b="1" dirty="0" smtClean="0"/>
              <a:t>C</a:t>
            </a:r>
            <a:r>
              <a:rPr lang="en-US" dirty="0" smtClean="0"/>
              <a:t>omponent </a:t>
            </a:r>
            <a:r>
              <a:rPr lang="en-US" b="1" dirty="0" smtClean="0"/>
              <a:t>A</a:t>
            </a:r>
            <a:r>
              <a:rPr lang="en-US" dirty="0" smtClean="0"/>
              <a:t>nalysis)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47850"/>
            <a:ext cx="117348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We create a reference expression panel by:</a:t>
            </a:r>
          </a:p>
          <a:p>
            <a:pPr lvl="1"/>
            <a:r>
              <a:rPr lang="en-US" dirty="0" smtClean="0"/>
              <a:t>Selecting genes with tissue specific expression (1,400 genes)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Calculating the median expression of all reference genes for all reference tissues</a:t>
            </a:r>
          </a:p>
          <a:p>
            <a:pPr lvl="1"/>
            <a:endParaRPr lang="en-US" dirty="0"/>
          </a:p>
          <a:p>
            <a:r>
              <a:rPr lang="en-US" dirty="0" smtClean="0"/>
              <a:t>For each RNA-seq sample, we project the gene expression values to the reference panel</a:t>
            </a:r>
          </a:p>
          <a:p>
            <a:endParaRPr lang="en-US" dirty="0"/>
          </a:p>
          <a:p>
            <a:r>
              <a:rPr lang="en-US" dirty="0" smtClean="0"/>
              <a:t>Finally we perform a PCA analysis using the projected values to cluster samples in a two dimensional space.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5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13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8600"/>
            <a:ext cx="6400800" cy="6400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443591" y="3832698"/>
            <a:ext cx="1478605" cy="1128408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43591" y="4926533"/>
            <a:ext cx="208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Cerebellum samples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2056088">
            <a:off x="3588679" y="1097667"/>
            <a:ext cx="2214346" cy="3144465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84998" y="918498"/>
            <a:ext cx="148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Brain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19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ranscriptome divers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Transcriptome diversity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14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00" y="2030773"/>
            <a:ext cx="6179396" cy="4325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295" y="1865716"/>
            <a:ext cx="6415191" cy="449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410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227" y="283296"/>
            <a:ext cx="11029545" cy="1325563"/>
          </a:xfrm>
        </p:spPr>
        <p:txBody>
          <a:bodyPr/>
          <a:lstStyle/>
          <a:p>
            <a:r>
              <a:rPr lang="en-US" smtClean="0"/>
              <a:t>Repetitive element activity </a:t>
            </a:r>
            <a:r>
              <a:rPr lang="en-US" dirty="0"/>
              <a:t>in the human brain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679084"/>
          </a:xfrm>
        </p:spPr>
        <p:txBody>
          <a:bodyPr>
            <a:normAutofit/>
          </a:bodyPr>
          <a:lstStyle/>
          <a:p>
            <a:r>
              <a:rPr lang="en-US" dirty="0" smtClean="0"/>
              <a:t>LINE-1 has been shown to be active in the human brain</a:t>
            </a:r>
          </a:p>
          <a:p>
            <a:pPr lvl="1"/>
            <a:r>
              <a:rPr lang="en-US" dirty="0" smtClean="0"/>
              <a:t>Creating somatic mosaicism across neurons (</a:t>
            </a:r>
            <a:r>
              <a:rPr lang="en-US" dirty="0" err="1" smtClean="0"/>
              <a:t>Muotri</a:t>
            </a:r>
            <a:r>
              <a:rPr lang="en-US" dirty="0" smtClean="0"/>
              <a:t> et. al.)</a:t>
            </a:r>
          </a:p>
          <a:p>
            <a:pPr lvl="1"/>
            <a:r>
              <a:rPr lang="en-US" dirty="0" smtClean="0"/>
              <a:t>Suggesting that LINE-1 might contribute to neuronal plasticity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We used </a:t>
            </a:r>
            <a:r>
              <a:rPr lang="en-US" b="1" dirty="0" smtClean="0"/>
              <a:t>RNA-seq</a:t>
            </a:r>
            <a:r>
              <a:rPr lang="en-US" dirty="0" smtClean="0"/>
              <a:t> data to uncover the activity of LINE-1 elements in </a:t>
            </a:r>
            <a:r>
              <a:rPr lang="en-US" b="1" dirty="0" smtClean="0"/>
              <a:t>brain</a:t>
            </a:r>
            <a:r>
              <a:rPr lang="en-US" dirty="0" smtClean="0"/>
              <a:t> regions</a:t>
            </a:r>
          </a:p>
          <a:p>
            <a:endParaRPr lang="en-US" dirty="0" smtClean="0"/>
          </a:p>
          <a:p>
            <a:r>
              <a:rPr lang="en-US" dirty="0" smtClean="0"/>
              <a:t>However, approximately 30% of the human genome is derived from LINE-1 elements.</a:t>
            </a:r>
          </a:p>
          <a:p>
            <a:pPr lvl="1"/>
            <a:r>
              <a:rPr lang="en-US" dirty="0" smtClean="0"/>
              <a:t>We developed Methods to </a:t>
            </a:r>
            <a:r>
              <a:rPr lang="en-US" b="1" dirty="0" smtClean="0"/>
              <a:t>decouple</a:t>
            </a:r>
            <a:r>
              <a:rPr lang="en-US" dirty="0" smtClean="0"/>
              <a:t> </a:t>
            </a:r>
            <a:r>
              <a:rPr lang="en-US" b="1" dirty="0" smtClean="0"/>
              <a:t>pervasive</a:t>
            </a:r>
            <a:r>
              <a:rPr lang="en-US" dirty="0" smtClean="0"/>
              <a:t> transcription from </a:t>
            </a:r>
            <a:r>
              <a:rPr lang="en-US" b="1" dirty="0" smtClean="0"/>
              <a:t>autonomous</a:t>
            </a:r>
            <a:r>
              <a:rPr lang="en-US" dirty="0" smtClean="0"/>
              <a:t> LINE-1 transcription.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42895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Brain"/>
          <p:cNvSpPr txBox="1"/>
          <p:nvPr/>
        </p:nvSpPr>
        <p:spPr>
          <a:xfrm rot="16200000">
            <a:off x="2804399" y="5644032"/>
            <a:ext cx="613631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000" dirty="0"/>
              <a:t>Brain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16</a:t>
            </a:fld>
            <a:endParaRPr lang="uk-UA"/>
          </a:p>
        </p:txBody>
      </p:sp>
      <p:pic>
        <p:nvPicPr>
          <p:cNvPr id="151" name="figure3.png" descr="figure3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-1" t="7141" r="70669" b="5902"/>
          <a:stretch/>
        </p:blipFill>
        <p:spPr>
          <a:xfrm>
            <a:off x="3385584" y="1755229"/>
            <a:ext cx="1583981" cy="4646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figure3.png" descr="figure3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38633"/>
          <a:stretch/>
        </p:blipFill>
        <p:spPr>
          <a:xfrm>
            <a:off x="4705531" y="1370019"/>
            <a:ext cx="3326641" cy="5343069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Rectangle"/>
          <p:cNvSpPr/>
          <p:nvPr/>
        </p:nvSpPr>
        <p:spPr>
          <a:xfrm>
            <a:off x="3216758" y="5266606"/>
            <a:ext cx="5758485" cy="1134767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3257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LINE-1 activity in the human brain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7555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Outline for Talk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Building the 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Resource </a:t>
            </a:r>
            <a:br>
              <a:rPr lang="en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- Brain 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eQTLs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 - E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nhancers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&amp; brain regulatory networks</a:t>
            </a:r>
            <a:endParaRPr lang="en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Analysis of how the brain compares to other organs </a:t>
            </a:r>
            <a:br>
              <a:rPr lang="en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&amp; how the resource is more powerful for just the brain</a:t>
            </a:r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Quantitative </a:t>
            </a:r>
            <a:r>
              <a:rPr lang="en" dirty="0"/>
              <a:t>models relating regulatory variation to gene output in brain </a:t>
            </a:r>
            <a:r>
              <a:rPr lang="en" dirty="0" err="1" smtClean="0"/>
              <a:t>impor</a:t>
            </a:r>
            <a:r>
              <a:rPr lang="en-US" dirty="0" smtClean="0"/>
              <a:t>t</a:t>
            </a:r>
            <a:r>
              <a:rPr lang="en" dirty="0" smtClean="0"/>
              <a:t>ant </a:t>
            </a:r>
            <a:r>
              <a:rPr lang="en" dirty="0"/>
              <a:t>genes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74104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024139" y="283296"/>
            <a:ext cx="1102954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Building the regulatory network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22191" y="1299981"/>
            <a:ext cx="4731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. </a:t>
            </a:r>
            <a:r>
              <a:rPr lang="en-US" dirty="0"/>
              <a:t>Gene regulatory networks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Tissues-matched &amp; Developmental-matched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191" y="2136280"/>
            <a:ext cx="6850447" cy="39087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29900" y="-257175"/>
            <a:ext cx="2271713" cy="7478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JEME?</a:t>
            </a:r>
          </a:p>
          <a:p>
            <a:endParaRPr lang="en-US" sz="4000" dirty="0"/>
          </a:p>
          <a:p>
            <a:r>
              <a:rPr lang="en-US" sz="4000" dirty="0" smtClean="0"/>
              <a:t>Numbers?</a:t>
            </a:r>
          </a:p>
          <a:p>
            <a:endParaRPr lang="en-US" sz="4000" dirty="0"/>
          </a:p>
          <a:p>
            <a:r>
              <a:rPr lang="en-US" sz="4000" dirty="0" err="1" smtClean="0"/>
              <a:t>Brainspecific</a:t>
            </a:r>
            <a:r>
              <a:rPr lang="en-US" sz="4000" dirty="0" smtClean="0"/>
              <a:t>?</a:t>
            </a:r>
          </a:p>
          <a:p>
            <a:endParaRPr lang="en-US" sz="4000" dirty="0"/>
          </a:p>
          <a:p>
            <a:r>
              <a:rPr lang="en-US" sz="4000" dirty="0" smtClean="0"/>
              <a:t>What about inferred </a:t>
            </a:r>
            <a:r>
              <a:rPr lang="en-US" sz="4000" dirty="0" err="1" smtClean="0"/>
              <a:t>reg</a:t>
            </a:r>
            <a:r>
              <a:rPr lang="en-US" sz="4000" dirty="0" smtClean="0"/>
              <a:t> net?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37453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39285"/>
            </a:pPr>
            <a:r>
              <a:rPr lang="en" dirty="0"/>
              <a:t>Background to creation of a Brain Specific Resource 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* Development of Generic Resources to </a:t>
            </a:r>
            <a:r>
              <a:rPr lang="en-US" dirty="0" smtClean="0"/>
              <a:t>a</a:t>
            </a:r>
            <a:r>
              <a:rPr lang="en" dirty="0" err="1" smtClean="0"/>
              <a:t>nnotate</a:t>
            </a:r>
            <a:r>
              <a:rPr lang="en" dirty="0" smtClean="0"/>
              <a:t> </a:t>
            </a:r>
            <a:r>
              <a:rPr lang="en" dirty="0"/>
              <a:t>the Whole Human Genome</a:t>
            </a:r>
            <a:br>
              <a:rPr lang="en" dirty="0"/>
            </a:br>
            <a:r>
              <a:rPr lang="en" dirty="0"/>
              <a:t>- ENCODE, Roadmap, </a:t>
            </a:r>
            <a:r>
              <a:rPr lang="en" dirty="0" err="1"/>
              <a:t>GTEx</a:t>
            </a:r>
            <a:r>
              <a:rPr lang="en" dirty="0"/>
              <a:t>, 1000 Genomes</a:t>
            </a:r>
            <a:br>
              <a:rPr lang="en" dirty="0"/>
            </a:br>
            <a:r>
              <a:rPr lang="en" dirty="0"/>
              <a:t>- </a:t>
            </a:r>
            <a:r>
              <a:rPr lang="en" dirty="0" smtClean="0"/>
              <a:t>No</a:t>
            </a:r>
            <a:r>
              <a:rPr lang="en-US" dirty="0" smtClean="0"/>
              <a:t>t</a:t>
            </a:r>
            <a:r>
              <a:rPr lang="en" dirty="0" smtClean="0"/>
              <a:t> focused </a:t>
            </a:r>
            <a:r>
              <a:rPr lang="en" dirty="0"/>
              <a:t>on the brain 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* Desire to provide a specific resource for the brain and diseases that afflict it</a:t>
            </a:r>
            <a:br>
              <a:rPr lang="en" dirty="0"/>
            </a:br>
            <a:r>
              <a:rPr lang="en" dirty="0"/>
              <a:t>- Brain enhancers, specific splice forms, regulatory networks, and </a:t>
            </a:r>
            <a:r>
              <a:rPr lang="en" dirty="0" err="1"/>
              <a:t>eQTLs</a:t>
            </a:r>
            <a:endParaRPr lang="en" dirty="0"/>
          </a:p>
          <a:p>
            <a:pPr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6563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928" y="382241"/>
            <a:ext cx="5523549" cy="40261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2279" y="1906615"/>
            <a:ext cx="4011385" cy="23374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CMC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2A66-D8E4-994F-BA80-F0E922DAD1C6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22" y="382241"/>
            <a:ext cx="5523549" cy="402617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68653" y="1829243"/>
            <a:ext cx="5276931" cy="388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/>
              <a:t>GVEX</a:t>
            </a:r>
            <a:endParaRPr lang="en-US" sz="28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129338" y="382241"/>
            <a:ext cx="15556" cy="38662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7861" y="4509689"/>
            <a:ext cx="34767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Cell type contributions to brain cortex tissues by </a:t>
            </a:r>
            <a:r>
              <a:rPr lang="en-US" dirty="0" err="1" smtClean="0"/>
              <a:t>deconvolving</a:t>
            </a:r>
            <a:r>
              <a:rPr lang="en-US" dirty="0" smtClean="0"/>
              <a:t> tissue gene expression into six cell type signature expression</a:t>
            </a:r>
          </a:p>
          <a:p>
            <a:r>
              <a:rPr lang="en-US" dirty="0" smtClean="0"/>
              <a:t>X=WY =&gt; W is coefficient matrix of using non-negative least square to predict X from Y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7" t="27212" b="10270"/>
          <a:stretch/>
        </p:blipFill>
        <p:spPr>
          <a:xfrm>
            <a:off x="8442701" y="4937387"/>
            <a:ext cx="2210031" cy="73426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352279" y="5636860"/>
            <a:ext cx="3121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mtClean="0"/>
              <a:t>185 </a:t>
            </a:r>
            <a:r>
              <a:rPr lang="en-US"/>
              <a:t>single cell biomarker </a:t>
            </a:r>
            <a:r>
              <a:rPr lang="en-US" smtClean="0"/>
              <a:t>genes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357972" y="4879021"/>
            <a:ext cx="92204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 smtClean="0"/>
              <a:t>Neuron</a:t>
            </a:r>
          </a:p>
          <a:p>
            <a:r>
              <a:rPr lang="en-US" sz="800" dirty="0" smtClean="0"/>
              <a:t>Endothelial</a:t>
            </a:r>
          </a:p>
          <a:p>
            <a:r>
              <a:rPr lang="en-US" sz="800" dirty="0" smtClean="0"/>
              <a:t>Astrocytes</a:t>
            </a:r>
          </a:p>
          <a:p>
            <a:r>
              <a:rPr lang="en-US" sz="800" dirty="0" smtClean="0"/>
              <a:t>OPC</a:t>
            </a:r>
          </a:p>
          <a:p>
            <a:r>
              <a:rPr lang="en-US" sz="800" dirty="0" smtClean="0"/>
              <a:t>Microglia</a:t>
            </a:r>
          </a:p>
          <a:p>
            <a:r>
              <a:rPr lang="en-US" sz="800" dirty="0" smtClean="0"/>
              <a:t>Oligodendrocytes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82" y="4319488"/>
            <a:ext cx="1915271" cy="228684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56398" y="5082117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X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9186703" y="5082117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Y</a:t>
            </a:r>
            <a:endParaRPr lang="en-US" sz="3200" dirty="0"/>
          </a:p>
        </p:txBody>
      </p:sp>
      <p:sp>
        <p:nvSpPr>
          <p:cNvPr id="21" name="Rectangle 20"/>
          <p:cNvSpPr/>
          <p:nvPr/>
        </p:nvSpPr>
        <p:spPr>
          <a:xfrm>
            <a:off x="3756915" y="6538912"/>
            <a:ext cx="3121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mtClean="0"/>
              <a:t>185 </a:t>
            </a:r>
            <a:r>
              <a:rPr lang="en-US"/>
              <a:t>single cell biomarker </a:t>
            </a:r>
            <a:r>
              <a:rPr lang="en-US" smtClean="0"/>
              <a:t>genes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3273605" y="5964891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Samples</a:t>
            </a: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890060" y="5101290"/>
            <a:ext cx="1983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= W          *</a:t>
            </a:r>
            <a:endParaRPr lang="en-US" sz="3200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88123" y="0"/>
            <a:ext cx="8254578" cy="407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Incorporating single </a:t>
            </a:r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cell expression patterns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629900" y="-257175"/>
            <a:ext cx="2271713" cy="44012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are the </a:t>
            </a:r>
            <a:r>
              <a:rPr lang="en-US" sz="4000" dirty="0" err="1" smtClean="0"/>
              <a:t>conclustions</a:t>
            </a:r>
            <a:r>
              <a:rPr lang="en-US" sz="4000" dirty="0" smtClean="0"/>
              <a:t>?</a:t>
            </a:r>
          </a:p>
          <a:p>
            <a:endParaRPr lang="en-US" sz="4000" dirty="0"/>
          </a:p>
          <a:p>
            <a:r>
              <a:rPr lang="en-US" sz="4000" dirty="0" smtClean="0"/>
              <a:t>Can we use lake?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3618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472" y="1654768"/>
            <a:ext cx="5910638" cy="5203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7198"/>
            <a:ext cx="5987394" cy="52708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0437" y="1293481"/>
            <a:ext cx="2272427" cy="30131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CMC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33602" y="1259000"/>
            <a:ext cx="1373671" cy="388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/>
              <a:t>GVEX</a:t>
            </a:r>
            <a:endParaRPr lang="en-US" sz="28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091898" y="1259000"/>
            <a:ext cx="0" cy="556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26290" y="54181"/>
            <a:ext cx="5356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Cell type contributions to brain cortex tissues by </a:t>
            </a:r>
            <a:r>
              <a:rPr lang="en-US" sz="1400" dirty="0" err="1" smtClean="0"/>
              <a:t>deconvolving</a:t>
            </a:r>
            <a:r>
              <a:rPr lang="en-US" sz="1400" dirty="0" smtClean="0"/>
              <a:t> tissue gene expression into six cell type signature expression</a:t>
            </a:r>
          </a:p>
          <a:p>
            <a:r>
              <a:rPr lang="en-US" sz="1400" dirty="0" smtClean="0"/>
              <a:t>X=WY =&gt; W is coefficient matrix of using non-negative least square to predict X from Y  (single cell data from Lake et al 2016)</a:t>
            </a:r>
            <a:endParaRPr lang="en-US" sz="1400" dirty="0"/>
          </a:p>
        </p:txBody>
      </p:sp>
      <p:grpSp>
        <p:nvGrpSpPr>
          <p:cNvPr id="9" name="Group 8"/>
          <p:cNvGrpSpPr/>
          <p:nvPr/>
        </p:nvGrpSpPr>
        <p:grpSpPr>
          <a:xfrm>
            <a:off x="267315" y="-59063"/>
            <a:ext cx="6433961" cy="1390591"/>
            <a:chOff x="4005465" y="5107810"/>
            <a:chExt cx="6433961" cy="139059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5841" y="5194553"/>
              <a:ext cx="1189042" cy="41896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7761000" y="5231494"/>
              <a:ext cx="26784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16 single neuron cell types</a:t>
              </a:r>
              <a:endParaRPr lang="en-US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1547" y="5198244"/>
              <a:ext cx="1175121" cy="101713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750174" y="5148962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X</a:t>
              </a:r>
              <a:endParaRPr lang="en-US" sz="3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013422" y="5107810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/>
                <a:t>Y</a:t>
              </a:r>
              <a:endParaRPr lang="en-US" sz="32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163596" y="6129069"/>
              <a:ext cx="395013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18</a:t>
              </a:r>
              <a:r>
                <a:rPr lang="en-US" altLang="zh-CN" dirty="0" smtClean="0"/>
                <a:t>2</a:t>
              </a:r>
              <a:r>
                <a:rPr lang="en-US" dirty="0" smtClean="0"/>
                <a:t> </a:t>
              </a:r>
              <a:r>
                <a:rPr lang="en-US" dirty="0"/>
                <a:t>single </a:t>
              </a:r>
              <a:r>
                <a:rPr lang="en-US" altLang="zh-CN" dirty="0" smtClean="0"/>
                <a:t>neuron</a:t>
              </a:r>
              <a:r>
                <a:rPr lang="zh-CN" altLang="en-US" dirty="0" smtClean="0"/>
                <a:t> </a:t>
              </a:r>
              <a:r>
                <a:rPr lang="en-US" dirty="0" smtClean="0"/>
                <a:t>cell </a:t>
              </a:r>
              <a:r>
                <a:rPr lang="en-US" dirty="0"/>
                <a:t>biomarker </a:t>
              </a:r>
              <a:r>
                <a:rPr lang="en-US" dirty="0" smtClean="0"/>
                <a:t>genes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3707466" y="5482225"/>
              <a:ext cx="96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Samples</a:t>
              </a:r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23417" y="5123773"/>
              <a:ext cx="11464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= W *</a:t>
              </a:r>
              <a:endParaRPr lang="en-US" sz="32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466200" y="5567889"/>
              <a:ext cx="39123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18</a:t>
              </a:r>
              <a:r>
                <a:rPr lang="en-US" altLang="zh-CN" dirty="0" smtClean="0"/>
                <a:t>2</a:t>
              </a:r>
              <a:r>
                <a:rPr lang="en-US" dirty="0" smtClean="0"/>
                <a:t> </a:t>
              </a:r>
              <a:r>
                <a:rPr lang="en-US" dirty="0"/>
                <a:t>single </a:t>
              </a:r>
              <a:r>
                <a:rPr lang="en-US" altLang="zh-CN" dirty="0" smtClean="0"/>
                <a:t>neuron</a:t>
              </a:r>
              <a:r>
                <a:rPr lang="zh-CN" altLang="en-US" dirty="0" smtClean="0"/>
                <a:t> </a:t>
              </a:r>
              <a:r>
                <a:rPr lang="en-US" dirty="0" smtClean="0"/>
                <a:t>cell </a:t>
              </a:r>
              <a:r>
                <a:rPr lang="en-US" dirty="0"/>
                <a:t>biomarker </a:t>
              </a:r>
              <a:r>
                <a:rPr lang="en-US" dirty="0" smtClean="0"/>
                <a:t>genes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20563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/>
          <p:cNvSpPr/>
          <p:nvPr/>
        </p:nvSpPr>
        <p:spPr>
          <a:xfrm>
            <a:off x="851500" y="2836664"/>
            <a:ext cx="3200619" cy="1476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Brain gene regulatory networks</a:t>
            </a:r>
            <a:endParaRPr lang="en-US" sz="3200" dirty="0" smtClean="0"/>
          </a:p>
        </p:txBody>
      </p:sp>
      <p:grpSp>
        <p:nvGrpSpPr>
          <p:cNvPr id="26" name="Group 25"/>
          <p:cNvGrpSpPr/>
          <p:nvPr/>
        </p:nvGrpSpPr>
        <p:grpSpPr>
          <a:xfrm>
            <a:off x="20004" y="335678"/>
            <a:ext cx="5234728" cy="2184538"/>
            <a:chOff x="277998" y="2945243"/>
            <a:chExt cx="5234728" cy="2184538"/>
          </a:xfrm>
        </p:grpSpPr>
        <p:grpSp>
          <p:nvGrpSpPr>
            <p:cNvPr id="112" name="Group 111"/>
            <p:cNvGrpSpPr/>
            <p:nvPr/>
          </p:nvGrpSpPr>
          <p:grpSpPr>
            <a:xfrm>
              <a:off x="277998" y="2954436"/>
              <a:ext cx="5234728" cy="2041434"/>
              <a:chOff x="2889371" y="2749600"/>
              <a:chExt cx="5234728" cy="2041434"/>
            </a:xfrm>
          </p:grpSpPr>
          <p:sp>
            <p:nvSpPr>
              <p:cNvPr id="67" name="Block Arc 66"/>
              <p:cNvSpPr/>
              <p:nvPr/>
            </p:nvSpPr>
            <p:spPr>
              <a:xfrm rot="16200000">
                <a:off x="2196336" y="3509457"/>
                <a:ext cx="1920099" cy="534030"/>
              </a:xfrm>
              <a:custGeom>
                <a:avLst/>
                <a:gdLst>
                  <a:gd name="connsiteX0" fmla="*/ 24 w 1920068"/>
                  <a:gd name="connsiteY0" fmla="*/ 473158 h 953117"/>
                  <a:gd name="connsiteX1" fmla="*/ 708118 w 1920068"/>
                  <a:gd name="connsiteY1" fmla="*/ 16699 h 953117"/>
                  <a:gd name="connsiteX2" fmla="*/ 1248172 w 1920068"/>
                  <a:gd name="connsiteY2" fmla="*/ 21970 h 953117"/>
                  <a:gd name="connsiteX3" fmla="*/ 1913061 w 1920068"/>
                  <a:gd name="connsiteY3" fmla="*/ 534030 h 953117"/>
                  <a:gd name="connsiteX4" fmla="*/ 1783440 w 1920068"/>
                  <a:gd name="connsiteY4" fmla="*/ 526213 h 953117"/>
                  <a:gd name="connsiteX5" fmla="*/ 1173485 w 1920068"/>
                  <a:gd name="connsiteY5" fmla="*/ 139802 h 953117"/>
                  <a:gd name="connsiteX6" fmla="*/ 773999 w 1920068"/>
                  <a:gd name="connsiteY6" fmla="*/ 136961 h 953117"/>
                  <a:gd name="connsiteX7" fmla="*/ 128166 w 1920068"/>
                  <a:gd name="connsiteY7" fmla="*/ 473611 h 953117"/>
                  <a:gd name="connsiteX8" fmla="*/ 24 w 1920068"/>
                  <a:gd name="connsiteY8" fmla="*/ 473158 h 953117"/>
                  <a:gd name="connsiteX0" fmla="*/ 0 w 1920099"/>
                  <a:gd name="connsiteY0" fmla="*/ 473158 h 534030"/>
                  <a:gd name="connsiteX1" fmla="*/ 708094 w 1920099"/>
                  <a:gd name="connsiteY1" fmla="*/ 16699 h 534030"/>
                  <a:gd name="connsiteX2" fmla="*/ 1248148 w 1920099"/>
                  <a:gd name="connsiteY2" fmla="*/ 21970 h 534030"/>
                  <a:gd name="connsiteX3" fmla="*/ 1913037 w 1920099"/>
                  <a:gd name="connsiteY3" fmla="*/ 534030 h 534030"/>
                  <a:gd name="connsiteX4" fmla="*/ 1783416 w 1920099"/>
                  <a:gd name="connsiteY4" fmla="*/ 526213 h 534030"/>
                  <a:gd name="connsiteX5" fmla="*/ 1173461 w 1920099"/>
                  <a:gd name="connsiteY5" fmla="*/ 139802 h 534030"/>
                  <a:gd name="connsiteX6" fmla="*/ 773975 w 1920099"/>
                  <a:gd name="connsiteY6" fmla="*/ 136961 h 534030"/>
                  <a:gd name="connsiteX7" fmla="*/ 123060 w 1920099"/>
                  <a:gd name="connsiteY7" fmla="*/ 476153 h 534030"/>
                  <a:gd name="connsiteX8" fmla="*/ 0 w 1920099"/>
                  <a:gd name="connsiteY8" fmla="*/ 473158 h 53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20099" h="534030">
                    <a:moveTo>
                      <a:pt x="0" y="473158"/>
                    </a:moveTo>
                    <a:cubicBezTo>
                      <a:pt x="3073" y="259390"/>
                      <a:pt x="292536" y="72794"/>
                      <a:pt x="708094" y="16699"/>
                    </a:cubicBezTo>
                    <a:cubicBezTo>
                      <a:pt x="885418" y="-7237"/>
                      <a:pt x="1072856" y="-5408"/>
                      <a:pt x="1248148" y="21970"/>
                    </a:cubicBezTo>
                    <a:cubicBezTo>
                      <a:pt x="1689318" y="90875"/>
                      <a:pt x="1968812" y="306126"/>
                      <a:pt x="1913037" y="534030"/>
                    </a:cubicBezTo>
                    <a:lnTo>
                      <a:pt x="1783416" y="526213"/>
                    </a:lnTo>
                    <a:cubicBezTo>
                      <a:pt x="1843563" y="351255"/>
                      <a:pt x="1581374" y="185156"/>
                      <a:pt x="1173461" y="139802"/>
                    </a:cubicBezTo>
                    <a:cubicBezTo>
                      <a:pt x="1042827" y="125277"/>
                      <a:pt x="905711" y="124302"/>
                      <a:pt x="773975" y="136961"/>
                    </a:cubicBezTo>
                    <a:cubicBezTo>
                      <a:pt x="398587" y="173034"/>
                      <a:pt x="126318" y="314851"/>
                      <a:pt x="123060" y="476153"/>
                    </a:cubicBezTo>
                    <a:cubicBezTo>
                      <a:pt x="80346" y="476002"/>
                      <a:pt x="42714" y="473309"/>
                      <a:pt x="0" y="47315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1" name="Group 110"/>
              <p:cNvGrpSpPr/>
              <p:nvPr/>
            </p:nvGrpSpPr>
            <p:grpSpPr>
              <a:xfrm>
                <a:off x="3355300" y="2749600"/>
                <a:ext cx="4768799" cy="2041434"/>
                <a:chOff x="3355300" y="2749600"/>
                <a:chExt cx="4768799" cy="2041434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3355300" y="2749600"/>
                  <a:ext cx="4768799" cy="2041434"/>
                  <a:chOff x="2590390" y="2464918"/>
                  <a:chExt cx="5398493" cy="2310993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2590390" y="2464918"/>
                    <a:ext cx="5288965" cy="2310993"/>
                    <a:chOff x="2089505" y="1789714"/>
                    <a:chExt cx="6393142" cy="2793459"/>
                  </a:xfrm>
                </p:grpSpPr>
                <p:grpSp>
                  <p:nvGrpSpPr>
                    <p:cNvPr id="14" name="Group 13"/>
                    <p:cNvGrpSpPr/>
                    <p:nvPr/>
                  </p:nvGrpSpPr>
                  <p:grpSpPr>
                    <a:xfrm>
                      <a:off x="2089505" y="1789714"/>
                      <a:ext cx="6393142" cy="2793459"/>
                      <a:chOff x="1828248" y="1304522"/>
                      <a:chExt cx="6393142" cy="2793459"/>
                    </a:xfrm>
                  </p:grpSpPr>
                  <p:grpSp>
                    <p:nvGrpSpPr>
                      <p:cNvPr id="13" name="Group 12"/>
                      <p:cNvGrpSpPr/>
                      <p:nvPr/>
                    </p:nvGrpSpPr>
                    <p:grpSpPr>
                      <a:xfrm>
                        <a:off x="1828248" y="1304522"/>
                        <a:ext cx="6393142" cy="2720022"/>
                        <a:chOff x="1828248" y="1304522"/>
                        <a:chExt cx="6393142" cy="2720022"/>
                      </a:xfrm>
                    </p:grpSpPr>
                    <p:sp>
                      <p:nvSpPr>
                        <p:cNvPr id="8" name="Rectangle 7"/>
                        <p:cNvSpPr/>
                        <p:nvPr/>
                      </p:nvSpPr>
                      <p:spPr>
                        <a:xfrm>
                          <a:off x="1828248" y="3851353"/>
                          <a:ext cx="6393142" cy="173191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b="1" dirty="0"/>
                        </a:p>
                      </p:txBody>
                    </p:sp>
                    <p:grpSp>
                      <p:nvGrpSpPr>
                        <p:cNvPr id="12" name="Group 11"/>
                        <p:cNvGrpSpPr/>
                        <p:nvPr/>
                      </p:nvGrpSpPr>
                      <p:grpSpPr>
                        <a:xfrm>
                          <a:off x="1842794" y="1304522"/>
                          <a:ext cx="5538760" cy="332938"/>
                          <a:chOff x="1842794" y="1304522"/>
                          <a:chExt cx="5538760" cy="332938"/>
                        </a:xfrm>
                      </p:grpSpPr>
                      <p:sp>
                        <p:nvSpPr>
                          <p:cNvPr id="7" name="Rectangle 6"/>
                          <p:cNvSpPr/>
                          <p:nvPr/>
                        </p:nvSpPr>
                        <p:spPr>
                          <a:xfrm>
                            <a:off x="1842794" y="1396036"/>
                            <a:ext cx="5538760" cy="1766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65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11" name="Rounded Rectangle 10"/>
                          <p:cNvSpPr/>
                          <p:nvPr/>
                        </p:nvSpPr>
                        <p:spPr>
                          <a:xfrm>
                            <a:off x="1905674" y="1304522"/>
                            <a:ext cx="1595804" cy="332938"/>
                          </a:xfrm>
                          <a:prstGeom prst="roundRect">
                            <a:avLst/>
                          </a:prstGeom>
                        </p:spPr>
                        <p:style>
                          <a:lnRef idx="3">
                            <a:schemeClr val="lt1"/>
                          </a:lnRef>
                          <a:fillRef idx="1">
                            <a:schemeClr val="accent2"/>
                          </a:fillRef>
                          <a:effectRef idx="1">
                            <a:schemeClr val="accent2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sz="1600" dirty="0" smtClean="0"/>
                              <a:t>Enhancer 1</a:t>
                            </a:r>
                            <a:endParaRPr lang="en-US" dirty="0"/>
                          </a:p>
                        </p:txBody>
                      </p:sp>
                    </p:grpSp>
                  </p:grpSp>
                  <p:sp>
                    <p:nvSpPr>
                      <p:cNvPr id="9" name="Rounded Rectangle 8"/>
                      <p:cNvSpPr/>
                      <p:nvPr/>
                    </p:nvSpPr>
                    <p:spPr>
                      <a:xfrm>
                        <a:off x="3103391" y="3758973"/>
                        <a:ext cx="1584530" cy="339008"/>
                      </a:xfrm>
                      <a:prstGeom prst="round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6">
                          <a:shade val="50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 smtClean="0"/>
                          <a:t>Promoter</a:t>
                        </a:r>
                        <a:endParaRPr lang="en-US" sz="1600" dirty="0"/>
                      </a:p>
                    </p:txBody>
                  </p:sp>
                </p:grpSp>
                <p:sp>
                  <p:nvSpPr>
                    <p:cNvPr id="16" name="Rounded Rectangle 15"/>
                    <p:cNvSpPr/>
                    <p:nvPr/>
                  </p:nvSpPr>
                  <p:spPr>
                    <a:xfrm>
                      <a:off x="5077613" y="4253653"/>
                      <a:ext cx="2249378" cy="320044"/>
                    </a:xfrm>
                    <a:prstGeom prst="roundRect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001">
                      <a:schemeClr val="dk2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dirty="0" smtClean="0"/>
                        <a:t>Brain gene</a:t>
                      </a:r>
                      <a:endParaRPr lang="en-US" sz="1600" dirty="0"/>
                    </a:p>
                  </p:txBody>
                </p:sp>
              </p:grpSp>
              <p:sp>
                <p:nvSpPr>
                  <p:cNvPr id="22" name="Right Arrow 21"/>
                  <p:cNvSpPr/>
                  <p:nvPr/>
                </p:nvSpPr>
                <p:spPr>
                  <a:xfrm>
                    <a:off x="7316581" y="4516201"/>
                    <a:ext cx="672302" cy="238972"/>
                  </a:xfrm>
                  <a:prstGeom prst="rightArrow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0" name="Group 109"/>
                <p:cNvGrpSpPr/>
                <p:nvPr/>
              </p:nvGrpSpPr>
              <p:grpSpPr>
                <a:xfrm>
                  <a:off x="4263037" y="2890455"/>
                  <a:ext cx="1452528" cy="1754794"/>
                  <a:chOff x="4263037" y="2890455"/>
                  <a:chExt cx="1452528" cy="1754794"/>
                </a:xfrm>
              </p:grpSpPr>
              <p:sp>
                <p:nvSpPr>
                  <p:cNvPr id="108" name="Cloud 107"/>
                  <p:cNvSpPr/>
                  <p:nvPr/>
                </p:nvSpPr>
                <p:spPr>
                  <a:xfrm rot="4996254">
                    <a:off x="4655726" y="3815998"/>
                    <a:ext cx="984212" cy="661252"/>
                  </a:xfrm>
                  <a:prstGeom prst="cloud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loud 108"/>
                  <p:cNvSpPr/>
                  <p:nvPr/>
                </p:nvSpPr>
                <p:spPr>
                  <a:xfrm rot="7408563">
                    <a:off x="4932072" y="3050056"/>
                    <a:ext cx="920413" cy="601211"/>
                  </a:xfrm>
                  <a:prstGeom prst="cloud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5536095" y="4366814"/>
                    <a:ext cx="179470" cy="278435"/>
                    <a:chOff x="4347694" y="4335418"/>
                    <a:chExt cx="179470" cy="278435"/>
                  </a:xfrm>
                </p:grpSpPr>
                <p:cxnSp>
                  <p:nvCxnSpPr>
                    <p:cNvPr id="38" name="Straight Arrow Connector 37"/>
                    <p:cNvCxnSpPr/>
                    <p:nvPr/>
                  </p:nvCxnSpPr>
                  <p:spPr>
                    <a:xfrm>
                      <a:off x="4353571" y="4337567"/>
                      <a:ext cx="173593" cy="13721"/>
                    </a:xfrm>
                    <a:prstGeom prst="straightConnector1">
                      <a:avLst/>
                    </a:prstGeom>
                    <a:ln w="12700"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/>
                    <p:cNvCxnSpPr/>
                    <p:nvPr/>
                  </p:nvCxnSpPr>
                  <p:spPr>
                    <a:xfrm>
                      <a:off x="4347694" y="4335418"/>
                      <a:ext cx="1" cy="278435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7" name="Cloud 106"/>
                  <p:cNvSpPr/>
                  <p:nvPr/>
                </p:nvSpPr>
                <p:spPr>
                  <a:xfrm rot="4146271">
                    <a:off x="4092581" y="3148589"/>
                    <a:ext cx="984212" cy="643300"/>
                  </a:xfrm>
                  <a:prstGeom prst="cloud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63" name="Rounded Rectangle 162"/>
            <p:cNvSpPr/>
            <p:nvPr/>
          </p:nvSpPr>
          <p:spPr>
            <a:xfrm>
              <a:off x="2108805" y="2958567"/>
              <a:ext cx="1166198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Enhancer 2</a:t>
              </a:r>
              <a:endParaRPr lang="en-US" dirty="0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324426" y="5001934"/>
              <a:ext cx="131903" cy="1278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743927" y="4607951"/>
              <a:ext cx="131903" cy="1806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ounded Rectangle 189"/>
            <p:cNvSpPr/>
            <p:nvPr/>
          </p:nvSpPr>
          <p:spPr>
            <a:xfrm>
              <a:off x="3418085" y="2945243"/>
              <a:ext cx="1166198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Enhancer 3</a:t>
              </a:r>
              <a:endParaRPr lang="en-US" dirty="0"/>
            </a:p>
          </p:txBody>
        </p:sp>
        <p:sp>
          <p:nvSpPr>
            <p:cNvPr id="88" name="Cloud 87"/>
            <p:cNvSpPr/>
            <p:nvPr/>
          </p:nvSpPr>
          <p:spPr>
            <a:xfrm rot="7966041">
              <a:off x="2597610" y="3462880"/>
              <a:ext cx="1340262" cy="55630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19915" y="900264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TF 1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2176813" y="704686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2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2714550" y="943531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3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1996211" y="1634168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4</a:t>
            </a:r>
            <a:endParaRPr lang="en-US" dirty="0"/>
          </a:p>
        </p:txBody>
      </p:sp>
      <p:sp>
        <p:nvSpPr>
          <p:cNvPr id="10" name="5-Point Star 9"/>
          <p:cNvSpPr/>
          <p:nvPr/>
        </p:nvSpPr>
        <p:spPr>
          <a:xfrm>
            <a:off x="2298733" y="2064250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5-Point Star 117"/>
          <p:cNvSpPr/>
          <p:nvPr/>
        </p:nvSpPr>
        <p:spPr>
          <a:xfrm>
            <a:off x="1476645" y="570904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5-Point Star 119"/>
          <p:cNvSpPr/>
          <p:nvPr/>
        </p:nvSpPr>
        <p:spPr>
          <a:xfrm>
            <a:off x="2497048" y="555795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5-Point Star 124"/>
          <p:cNvSpPr/>
          <p:nvPr/>
        </p:nvSpPr>
        <p:spPr>
          <a:xfrm>
            <a:off x="3228469" y="556300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5-Point Star 125"/>
          <p:cNvSpPr/>
          <p:nvPr/>
        </p:nvSpPr>
        <p:spPr>
          <a:xfrm>
            <a:off x="5392705" y="356553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77667" y="231783"/>
            <a:ext cx="584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eQTLs</a:t>
            </a:r>
            <a:r>
              <a:rPr lang="en-US" dirty="0" smtClean="0"/>
              <a:t> for brain gene (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i="1" baseline="-25000" dirty="0" err="1">
                <a:latin typeface="Times New Roman" charset="0"/>
                <a:ea typeface="Times New Roman" charset="0"/>
                <a:cs typeface="Times New Roman" charset="0"/>
              </a:rPr>
              <a:t>l,i</a:t>
            </a:r>
            <a:r>
              <a:rPr lang="en-US" dirty="0"/>
              <a:t> is </a:t>
            </a:r>
            <a:r>
              <a:rPr lang="en-US" i="1" dirty="0"/>
              <a:t>l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err="1"/>
              <a:t>eQTL’s</a:t>
            </a:r>
            <a:r>
              <a:rPr lang="en-US" dirty="0"/>
              <a:t> genotype at </a:t>
            </a:r>
            <a:r>
              <a:rPr lang="en-US" i="1" dirty="0" err="1"/>
              <a:t>i</a:t>
            </a:r>
            <a:r>
              <a:rPr lang="en-US" baseline="30000" dirty="0" err="1"/>
              <a:t>th</a:t>
            </a:r>
            <a:r>
              <a:rPr lang="en-US" dirty="0"/>
              <a:t> </a:t>
            </a:r>
            <a:r>
              <a:rPr lang="en-US" dirty="0" smtClean="0"/>
              <a:t>sample)</a:t>
            </a:r>
            <a:endParaRPr lang="en-US" dirty="0"/>
          </a:p>
        </p:txBody>
      </p:sp>
      <p:sp>
        <p:nvSpPr>
          <p:cNvPr id="127" name="Rounded Rectangle 126"/>
          <p:cNvSpPr/>
          <p:nvPr/>
        </p:nvSpPr>
        <p:spPr>
          <a:xfrm>
            <a:off x="5314462" y="640965"/>
            <a:ext cx="372474" cy="2377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86231" y="575195"/>
            <a:ext cx="3171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Enhancers linking to brain gene </a:t>
            </a:r>
            <a:endParaRPr lang="en-US" dirty="0"/>
          </a:p>
        </p:txBody>
      </p:sp>
      <p:sp>
        <p:nvSpPr>
          <p:cNvPr id="128" name="Rounded Rectangle 127"/>
          <p:cNvSpPr/>
          <p:nvPr/>
        </p:nvSpPr>
        <p:spPr>
          <a:xfrm>
            <a:off x="5311243" y="944527"/>
            <a:ext cx="375693" cy="22601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5781733" y="878757"/>
            <a:ext cx="213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Brain gene promoter</a:t>
            </a:r>
            <a:endParaRPr lang="en-US"/>
          </a:p>
        </p:txBody>
      </p:sp>
      <p:sp>
        <p:nvSpPr>
          <p:cNvPr id="140" name="Cloud 139"/>
          <p:cNvSpPr/>
          <p:nvPr/>
        </p:nvSpPr>
        <p:spPr>
          <a:xfrm rot="5400000">
            <a:off x="5239035" y="1400435"/>
            <a:ext cx="538086" cy="556306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961143" y="1355422"/>
            <a:ext cx="5212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Transcription Factors (TFs) with TFBSs broken by </a:t>
            </a:r>
            <a:r>
              <a:rPr lang="en-US" dirty="0" err="1" smtClean="0"/>
              <a:t>eQTLs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k,i</a:t>
            </a:r>
            <a:r>
              <a:rPr lang="en-US" dirty="0" smtClean="0"/>
              <a:t> is </a:t>
            </a:r>
            <a:r>
              <a:rPr lang="en-US" i="1" dirty="0" smtClean="0"/>
              <a:t>k</a:t>
            </a:r>
            <a:r>
              <a:rPr lang="en-US" baseline="30000" dirty="0" smtClean="0"/>
              <a:t>th</a:t>
            </a:r>
            <a:r>
              <a:rPr lang="en-US" dirty="0" smtClean="0"/>
              <a:t> TF expression at </a:t>
            </a:r>
            <a:r>
              <a:rPr lang="en-US" i="1" dirty="0" err="1" smtClean="0"/>
              <a:t>i</a:t>
            </a:r>
            <a:r>
              <a:rPr lang="en-US" baseline="30000" dirty="0" err="1" smtClean="0"/>
              <a:t>th</a:t>
            </a:r>
            <a:r>
              <a:rPr lang="en-US" dirty="0" smtClean="0"/>
              <a:t> sample)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039260" y="6291660"/>
                <a:ext cx="2738185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mr-IN" i="1" smtClean="0"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mr-IN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mr-IN" i="1" smtClean="0">
                            <a:latin typeface="Cambria Math" charset="0"/>
                          </a:rPr>
                          <m:t>𝑘</m:t>
                        </m:r>
                        <m:r>
                          <a:rPr lang="mr-IN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mr-IN" i="1" smtClean="0">
                            <a:latin typeface="Cambria Math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 smtClean="0"/>
                  <a:t>+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is-IS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charset="0"/>
                          </a:rPr>
                          <m:t>𝑙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𝑚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𝑙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𝑙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260" y="6291660"/>
                <a:ext cx="2738185" cy="289182"/>
              </a:xfrm>
              <a:prstGeom prst="rect">
                <a:avLst/>
              </a:prstGeom>
              <a:blipFill rotWithShape="0">
                <a:blip r:embed="rId2"/>
                <a:stretch>
                  <a:fillRect l="-2889" t="-164583" r="-889" b="-247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3024292" y="1592404"/>
            <a:ext cx="277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G</a:t>
            </a:r>
            <a:r>
              <a:rPr lang="en-US" i="1" baseline="-25000" dirty="0" err="1" smtClean="0"/>
              <a:t>i</a:t>
            </a:r>
            <a:r>
              <a:rPr lang="en-US" dirty="0" smtClean="0"/>
              <a:t> is the brain gene expression at </a:t>
            </a:r>
            <a:r>
              <a:rPr lang="en-US" i="1" dirty="0" err="1"/>
              <a:t>i</a:t>
            </a:r>
            <a:r>
              <a:rPr lang="en-US" baseline="30000" dirty="0" err="1"/>
              <a:t>th</a:t>
            </a:r>
            <a:r>
              <a:rPr lang="en-US" dirty="0" smtClean="0"/>
              <a:t> sample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831260" y="5586327"/>
            <a:ext cx="457200" cy="457200"/>
          </a:xfrm>
          <a:prstGeom prst="ellipse">
            <a:avLst/>
          </a:prstGeom>
          <a:solidFill>
            <a:srgbClr val="43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loud 143"/>
          <p:cNvSpPr/>
          <p:nvPr/>
        </p:nvSpPr>
        <p:spPr>
          <a:xfrm>
            <a:off x="1308500" y="4547977"/>
            <a:ext cx="457200" cy="4572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loud 144"/>
          <p:cNvSpPr/>
          <p:nvPr/>
        </p:nvSpPr>
        <p:spPr>
          <a:xfrm>
            <a:off x="2773431" y="4547977"/>
            <a:ext cx="457200" cy="45720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064989" y="4591911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mtClean="0"/>
              <a:t>…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144" idx="1"/>
            <a:endCxn id="36" idx="1"/>
          </p:cNvCxnSpPr>
          <p:nvPr/>
        </p:nvCxnSpPr>
        <p:spPr>
          <a:xfrm>
            <a:off x="1537100" y="5004690"/>
            <a:ext cx="361115" cy="64859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stCxn id="145" idx="1"/>
            <a:endCxn id="36" idx="7"/>
          </p:cNvCxnSpPr>
          <p:nvPr/>
        </p:nvCxnSpPr>
        <p:spPr>
          <a:xfrm flipH="1">
            <a:off x="2221505" y="5004690"/>
            <a:ext cx="780526" cy="64859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1584521" y="4938365"/>
                <a:ext cx="4925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521" y="4938365"/>
                <a:ext cx="492507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" name="TextBox 154"/>
          <p:cNvSpPr txBox="1"/>
          <p:nvPr/>
        </p:nvSpPr>
        <p:spPr>
          <a:xfrm>
            <a:off x="1298224" y="4581514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TF 1</a:t>
            </a:r>
            <a:endParaRPr lang="en-US" dirty="0"/>
          </a:p>
        </p:txBody>
      </p:sp>
      <p:sp>
        <p:nvSpPr>
          <p:cNvPr id="156" name="TextBox 155"/>
          <p:cNvSpPr txBox="1"/>
          <p:nvPr/>
        </p:nvSpPr>
        <p:spPr>
          <a:xfrm>
            <a:off x="2715734" y="4581514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4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Rectangle 156"/>
              <p:cNvSpPr/>
              <p:nvPr/>
            </p:nvSpPr>
            <p:spPr>
              <a:xfrm>
                <a:off x="2687399" y="5096010"/>
                <a:ext cx="4925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7" name="Rectangle 1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399" y="5096010"/>
                <a:ext cx="492507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2255175" y="5643683"/>
            <a:ext cx="129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Brain gene</a:t>
            </a:r>
            <a:endParaRPr lang="en-US" dirty="0"/>
          </a:p>
        </p:txBody>
      </p:sp>
      <p:sp>
        <p:nvSpPr>
          <p:cNvPr id="158" name="Rectangle 157"/>
          <p:cNvSpPr/>
          <p:nvPr/>
        </p:nvSpPr>
        <p:spPr>
          <a:xfrm>
            <a:off x="4844301" y="2836664"/>
            <a:ext cx="3064117" cy="1476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Brain gene regulatory logics</a:t>
            </a:r>
            <a:endParaRPr lang="en-US" sz="3200" dirty="0" smtClean="0"/>
          </a:p>
        </p:txBody>
      </p:sp>
      <p:sp>
        <p:nvSpPr>
          <p:cNvPr id="159" name="Rectangle 158"/>
          <p:cNvSpPr/>
          <p:nvPr/>
        </p:nvSpPr>
        <p:spPr>
          <a:xfrm>
            <a:off x="8700600" y="2836664"/>
            <a:ext cx="3064117" cy="1476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Brain gene regulatory circuits</a:t>
            </a:r>
            <a:endParaRPr lang="en-US" sz="3200" dirty="0" smtClean="0"/>
          </a:p>
        </p:txBody>
      </p:sp>
      <p:grpSp>
        <p:nvGrpSpPr>
          <p:cNvPr id="160" name="Group 159"/>
          <p:cNvGrpSpPr/>
          <p:nvPr/>
        </p:nvGrpSpPr>
        <p:grpSpPr>
          <a:xfrm flipV="1">
            <a:off x="5425394" y="4570687"/>
            <a:ext cx="2028768" cy="1045902"/>
            <a:chOff x="7391400" y="4114800"/>
            <a:chExt cx="762000" cy="392838"/>
          </a:xfrm>
        </p:grpSpPr>
        <p:sp>
          <p:nvSpPr>
            <p:cNvPr id="161" name="Moon 160"/>
            <p:cNvSpPr/>
            <p:nvPr/>
          </p:nvSpPr>
          <p:spPr>
            <a:xfrm rot="10800000">
              <a:off x="7620000" y="4114800"/>
              <a:ext cx="369290" cy="392838"/>
            </a:xfrm>
            <a:prstGeom prst="moon">
              <a:avLst>
                <a:gd name="adj" fmla="val 87500"/>
              </a:avLst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64" name="Straight Connector 163"/>
            <p:cNvCxnSpPr/>
            <p:nvPr/>
          </p:nvCxnSpPr>
          <p:spPr>
            <a:xfrm>
              <a:off x="7989290" y="4311219"/>
              <a:ext cx="16411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flipV="1">
              <a:off x="7391400" y="4419600"/>
              <a:ext cx="237744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>
              <a:off x="7391400" y="4191000"/>
              <a:ext cx="237744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8" name="TextBox 167"/>
          <p:cNvSpPr txBox="1"/>
          <p:nvPr/>
        </p:nvSpPr>
        <p:spPr>
          <a:xfrm>
            <a:off x="4870819" y="5247258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4</a:t>
            </a:r>
            <a:endParaRPr lang="en-US" dirty="0"/>
          </a:p>
        </p:txBody>
      </p:sp>
      <p:sp>
        <p:nvSpPr>
          <p:cNvPr id="169" name="TextBox 168"/>
          <p:cNvSpPr txBox="1"/>
          <p:nvPr/>
        </p:nvSpPr>
        <p:spPr>
          <a:xfrm>
            <a:off x="4841975" y="4620416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TF 1</a:t>
            </a:r>
            <a:endParaRPr lang="en-US" dirty="0"/>
          </a:p>
        </p:txBody>
      </p:sp>
      <p:sp>
        <p:nvSpPr>
          <p:cNvPr id="170" name="TextBox 169"/>
          <p:cNvSpPr txBox="1"/>
          <p:nvPr/>
        </p:nvSpPr>
        <p:spPr>
          <a:xfrm>
            <a:off x="7404636" y="4765456"/>
            <a:ext cx="1032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Brain gene</a:t>
            </a:r>
            <a:endParaRPr lang="en-US" dirty="0"/>
          </a:p>
        </p:txBody>
      </p:sp>
      <p:grpSp>
        <p:nvGrpSpPr>
          <p:cNvPr id="172" name="Group 171"/>
          <p:cNvGrpSpPr/>
          <p:nvPr/>
        </p:nvGrpSpPr>
        <p:grpSpPr>
          <a:xfrm>
            <a:off x="10049223" y="4372284"/>
            <a:ext cx="1181844" cy="1432674"/>
            <a:chOff x="1711146" y="5030929"/>
            <a:chExt cx="1181844" cy="1432674"/>
          </a:xfrm>
        </p:grpSpPr>
        <p:grpSp>
          <p:nvGrpSpPr>
            <p:cNvPr id="173" name="Group 172"/>
            <p:cNvGrpSpPr/>
            <p:nvPr/>
          </p:nvGrpSpPr>
          <p:grpSpPr>
            <a:xfrm>
              <a:off x="1711146" y="5030929"/>
              <a:ext cx="1181844" cy="1432674"/>
              <a:chOff x="1499857" y="1688920"/>
              <a:chExt cx="1181844" cy="1432674"/>
            </a:xfrm>
          </p:grpSpPr>
          <p:grpSp>
            <p:nvGrpSpPr>
              <p:cNvPr id="179" name="Group 178"/>
              <p:cNvGrpSpPr/>
              <p:nvPr/>
            </p:nvGrpSpPr>
            <p:grpSpPr>
              <a:xfrm>
                <a:off x="1499857" y="1688920"/>
                <a:ext cx="273315" cy="1422326"/>
                <a:chOff x="1736355" y="2242986"/>
                <a:chExt cx="273315" cy="1422326"/>
              </a:xfrm>
            </p:grpSpPr>
            <p:sp>
              <p:nvSpPr>
                <p:cNvPr id="186" name="Oval 185"/>
                <p:cNvSpPr/>
                <p:nvPr/>
              </p:nvSpPr>
              <p:spPr>
                <a:xfrm>
                  <a:off x="1736355" y="2242986"/>
                  <a:ext cx="273315" cy="274320"/>
                </a:xfrm>
                <a:prstGeom prst="ellipse">
                  <a:avLst/>
                </a:prstGeom>
                <a:solidFill>
                  <a:srgbClr val="FCE6D6"/>
                </a:solidFill>
                <a:ln w="9525" cap="flat" cmpd="sng" algn="ctr">
                  <a:solidFill>
                    <a:srgbClr val="EE7F3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Oval 188"/>
                <p:cNvSpPr/>
                <p:nvPr/>
              </p:nvSpPr>
              <p:spPr>
                <a:xfrm>
                  <a:off x="1736355" y="2836926"/>
                  <a:ext cx="273315" cy="274320"/>
                </a:xfrm>
                <a:prstGeom prst="ellipse">
                  <a:avLst/>
                </a:prstGeom>
                <a:solidFill>
                  <a:srgbClr val="E2F0D9"/>
                </a:solidFill>
                <a:ln w="9525" cap="flat" cmpd="sng" algn="ctr">
                  <a:solidFill>
                    <a:srgbClr val="70AD47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Oval 190"/>
                <p:cNvSpPr/>
                <p:nvPr/>
              </p:nvSpPr>
              <p:spPr>
                <a:xfrm>
                  <a:off x="1736355" y="3390992"/>
                  <a:ext cx="273315" cy="274320"/>
                </a:xfrm>
                <a:prstGeom prst="ellipse">
                  <a:avLst/>
                </a:prstGeom>
                <a:solidFill>
                  <a:srgbClr val="43546A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0" name="TextBox 179"/>
              <p:cNvSpPr txBox="1"/>
              <p:nvPr/>
            </p:nvSpPr>
            <p:spPr>
              <a:xfrm>
                <a:off x="1684814" y="1695882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 dirty="0">
                    <a:solidFill>
                      <a:sysClr val="windowText" lastClr="000000"/>
                    </a:solidFill>
                    <a:latin typeface="Helvetica"/>
                    <a:cs typeface="Helvetica"/>
                  </a:rPr>
                  <a:t>T</a:t>
                </a:r>
                <a:r>
                  <a:rPr kumimoji="0" lang="en-US" sz="120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"/>
                    <a:cs typeface="Helvetica"/>
                  </a:rPr>
                  <a:t>F1</a:t>
                </a:r>
                <a:endPara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1688145" y="2275743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 dirty="0" smtClean="0">
                    <a:solidFill>
                      <a:sysClr val="windowText" lastClr="000000"/>
                    </a:solidFill>
                    <a:latin typeface="Helvetica"/>
                    <a:cs typeface="Helvetica"/>
                  </a:rPr>
                  <a:t>TF4</a:t>
                </a:r>
                <a:endPara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1721182" y="2844595"/>
                <a:ext cx="9605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 noProof="0" dirty="0" smtClean="0">
                    <a:solidFill>
                      <a:sysClr val="windowText" lastClr="000000"/>
                    </a:solidFill>
                    <a:latin typeface="Helvetica"/>
                    <a:cs typeface="Helvetica"/>
                  </a:rPr>
                  <a:t>Brain Gene</a:t>
                </a:r>
                <a:endPara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</p:grpSp>
        <p:cxnSp>
          <p:nvCxnSpPr>
            <p:cNvPr id="174" name="Elbow Connector 173"/>
            <p:cNvCxnSpPr/>
            <p:nvPr/>
          </p:nvCxnSpPr>
          <p:spPr>
            <a:xfrm rot="10800000" flipV="1">
              <a:off x="1711146" y="5168089"/>
              <a:ext cx="12700" cy="1148006"/>
            </a:xfrm>
            <a:prstGeom prst="bentConnector3">
              <a:avLst>
                <a:gd name="adj1" fmla="val 1800000"/>
              </a:avLst>
            </a:prstGeom>
            <a:ln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>
              <a:off x="1847804" y="5305249"/>
              <a:ext cx="0" cy="31962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 flipH="1">
              <a:off x="1765208" y="5617752"/>
              <a:ext cx="167263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>
              <a:off x="1847804" y="5899189"/>
              <a:ext cx="0" cy="279746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flipH="1">
              <a:off x="1765208" y="6169357"/>
              <a:ext cx="167263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92" name="Table 191"/>
          <p:cNvGraphicFramePr>
            <a:graphicFrameLocks noGrp="1"/>
          </p:cNvGraphicFramePr>
          <p:nvPr>
            <p:extLst/>
          </p:nvPr>
        </p:nvGraphicFramePr>
        <p:xfrm>
          <a:off x="5443412" y="5874011"/>
          <a:ext cx="1996538" cy="8850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6998"/>
                <a:gridCol w="762956"/>
                <a:gridCol w="161646"/>
                <a:gridCol w="161646"/>
                <a:gridCol w="161646"/>
                <a:gridCol w="161646"/>
              </a:tblGrid>
              <a:tr h="24335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Input type </a:t>
                      </a:r>
                    </a:p>
                  </a:txBody>
                  <a:tcPr marL="68123" marR="68123" marT="34061" marB="340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TF1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8315">
                <a:tc vMerge="1">
                  <a:txBody>
                    <a:bodyPr/>
                    <a:lstStyle/>
                    <a:p>
                      <a:pPr algn="ctr"/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TF4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032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Output</a:t>
                      </a:r>
                    </a:p>
                  </a:txBody>
                  <a:tcPr marL="68123" marR="68123" marT="34061" marB="340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Brain</a:t>
                      </a:r>
                      <a:r>
                        <a:rPr lang="en-US" sz="1100" b="0" baseline="0" dirty="0" smtClean="0">
                          <a:latin typeface="Helvetica"/>
                          <a:cs typeface="Helvetica"/>
                        </a:rPr>
                        <a:t> gene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0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54" name="Straight Arrow Connector 53"/>
          <p:cNvCxnSpPr/>
          <p:nvPr/>
        </p:nvCxnSpPr>
        <p:spPr>
          <a:xfrm>
            <a:off x="9213448" y="6291660"/>
            <a:ext cx="41668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9679686" y="6110302"/>
            <a:ext cx="1105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activation</a:t>
            </a:r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>
            <a:off x="9213448" y="6580842"/>
            <a:ext cx="4166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H="1">
            <a:off x="9630140" y="6467020"/>
            <a:ext cx="0" cy="2347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9679686" y="6388775"/>
            <a:ext cx="116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repression</a:t>
            </a:r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10629900" y="-257175"/>
            <a:ext cx="2271713" cy="31700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Does this show we we’d do w </a:t>
            </a:r>
            <a:r>
              <a:rPr lang="en-US" sz="4000" dirty="0" err="1" smtClean="0"/>
              <a:t>regnets</a:t>
            </a:r>
            <a:r>
              <a:rPr lang="en-US" sz="4000" dirty="0" smtClean="0"/>
              <a:t> ?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9674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97474" y="369959"/>
            <a:ext cx="2716646" cy="446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brain gene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4716234" y="1369482"/>
            <a:ext cx="3879126" cy="2067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Promoters &amp; Enhancers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Tissues-matched (Roadmap)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Hi-C matched (Bing Ren’s paper)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err="1" smtClean="0"/>
              <a:t>Fantom</a:t>
            </a:r>
            <a:endParaRPr lang="en-US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5285307" y="4024997"/>
            <a:ext cx="2740980" cy="1124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Broken TFBSs by </a:t>
            </a:r>
            <a:r>
              <a:rPr lang="en-US" sz="3600" dirty="0" err="1" smtClean="0"/>
              <a:t>eQTLs</a:t>
            </a:r>
            <a:endParaRPr lang="en-US" sz="3600" dirty="0"/>
          </a:p>
        </p:txBody>
      </p:sp>
      <p:cxnSp>
        <p:nvCxnSpPr>
          <p:cNvPr id="9" name="Straight Arrow Connector 8"/>
          <p:cNvCxnSpPr>
            <a:endCxn id="4" idx="2"/>
          </p:cNvCxnSpPr>
          <p:nvPr/>
        </p:nvCxnSpPr>
        <p:spPr>
          <a:xfrm flipV="1">
            <a:off x="6655797" y="816669"/>
            <a:ext cx="0" cy="55281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0"/>
            <a:endCxn id="5" idx="2"/>
          </p:cNvCxnSpPr>
          <p:nvPr/>
        </p:nvCxnSpPr>
        <p:spPr>
          <a:xfrm flipV="1">
            <a:off x="6655797" y="3436854"/>
            <a:ext cx="0" cy="58814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955187" y="5935787"/>
            <a:ext cx="1401220" cy="533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TFs</a:t>
            </a:r>
            <a:endParaRPr lang="en-US" sz="3600" dirty="0"/>
          </a:p>
        </p:txBody>
      </p:sp>
      <p:cxnSp>
        <p:nvCxnSpPr>
          <p:cNvPr id="33" name="Straight Arrow Connector 32"/>
          <p:cNvCxnSpPr>
            <a:stCxn id="25" idx="0"/>
            <a:endCxn id="6" idx="2"/>
          </p:cNvCxnSpPr>
          <p:nvPr/>
        </p:nvCxnSpPr>
        <p:spPr>
          <a:xfrm flipV="1">
            <a:off x="6655797" y="5149860"/>
            <a:ext cx="0" cy="78592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/>
          <p:cNvCxnSpPr>
            <a:stCxn id="25" idx="1"/>
            <a:endCxn id="41" idx="2"/>
          </p:cNvCxnSpPr>
          <p:nvPr/>
        </p:nvCxnSpPr>
        <p:spPr>
          <a:xfrm rot="10800000">
            <a:off x="2525771" y="3853365"/>
            <a:ext cx="3429416" cy="2349054"/>
          </a:xfrm>
          <a:prstGeom prst="curvedConnector2">
            <a:avLst/>
          </a:prstGeom>
          <a:ln w="635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13151" y="1963605"/>
            <a:ext cx="3825240" cy="1889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Gene regulatory network</a:t>
            </a:r>
          </a:p>
          <a:p>
            <a:pPr marL="285750" lvl="1" indent="-285750" algn="ctr">
              <a:buFont typeface="Arial" charset="0"/>
              <a:buChar char="•"/>
            </a:pPr>
            <a:r>
              <a:rPr lang="en-US" dirty="0"/>
              <a:t>Predict target brain gene expression from TFs (and </a:t>
            </a:r>
            <a:r>
              <a:rPr lang="en-US" dirty="0" err="1"/>
              <a:t>eQTL</a:t>
            </a:r>
            <a:r>
              <a:rPr lang="en-US" dirty="0"/>
              <a:t> phenotypes); </a:t>
            </a:r>
            <a:r>
              <a:rPr lang="en-US" dirty="0" err="1"/>
              <a:t>e.g</a:t>
            </a:r>
            <a:r>
              <a:rPr lang="en-US" dirty="0"/>
              <a:t>, LASSO, Ridge, and Elastic </a:t>
            </a:r>
            <a:r>
              <a:rPr lang="en-US" dirty="0" smtClean="0"/>
              <a:t>Net</a:t>
            </a:r>
            <a:endParaRPr lang="en-US" dirty="0"/>
          </a:p>
        </p:txBody>
      </p:sp>
      <p:cxnSp>
        <p:nvCxnSpPr>
          <p:cNvPr id="43" name="Curved Connector 42"/>
          <p:cNvCxnSpPr>
            <a:stCxn id="41" idx="0"/>
            <a:endCxn id="4" idx="1"/>
          </p:cNvCxnSpPr>
          <p:nvPr/>
        </p:nvCxnSpPr>
        <p:spPr>
          <a:xfrm rot="5400000" flipH="1" flipV="1">
            <a:off x="3226477" y="-107391"/>
            <a:ext cx="1370291" cy="2771703"/>
          </a:xfrm>
          <a:prstGeom prst="curvedConnector2">
            <a:avLst/>
          </a:prstGeom>
          <a:ln w="635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014120" y="178844"/>
            <a:ext cx="3462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Cerebral Dopamine Neurotrophic </a:t>
            </a:r>
            <a:r>
              <a:rPr lang="en-US" sz="2000" b="1" dirty="0" smtClean="0"/>
              <a:t>Factor (CDNF)</a:t>
            </a:r>
            <a:endParaRPr lang="en-US" sz="20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8743089" y="1739926"/>
            <a:ext cx="22701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Chr10:14555000:600</a:t>
            </a:r>
          </a:p>
          <a:p>
            <a:r>
              <a:rPr lang="en-US" dirty="0" smtClean="0"/>
              <a:t>Roadmap: </a:t>
            </a:r>
            <a:r>
              <a:rPr lang="en-US" dirty="0" err="1" smtClean="0"/>
              <a:t>corr</a:t>
            </a:r>
            <a:r>
              <a:rPr lang="en-US" dirty="0" smtClean="0"/>
              <a:t>=0.897</a:t>
            </a:r>
          </a:p>
          <a:p>
            <a:r>
              <a:rPr lang="en-US" dirty="0" err="1" smtClean="0"/>
              <a:t>HiC:corr</a:t>
            </a:r>
            <a:r>
              <a:rPr lang="en-US" dirty="0" smtClean="0"/>
              <a:t>=0.905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8189872" y="3919607"/>
            <a:ext cx="40021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rs72782895: chr10 14519724 </a:t>
            </a:r>
            <a:r>
              <a:rPr lang="en-US" dirty="0"/>
              <a:t>C G </a:t>
            </a:r>
            <a:r>
              <a:rPr lang="en-US" dirty="0" smtClean="0"/>
              <a:t>MATCH=1;TF=</a:t>
            </a:r>
            <a:r>
              <a:rPr lang="en-US" b="1" dirty="0" smtClean="0"/>
              <a:t>NFE2L1</a:t>
            </a:r>
            <a:r>
              <a:rPr lang="en-US" dirty="0" smtClean="0"/>
              <a:t>_</a:t>
            </a:r>
            <a:r>
              <a:rPr lang="en-US" b="1" dirty="0" smtClean="0"/>
              <a:t>MafG</a:t>
            </a:r>
            <a:r>
              <a:rPr lang="en-US" dirty="0" smtClean="0"/>
              <a:t>;ScoreDiff=0</a:t>
            </a:r>
          </a:p>
          <a:p>
            <a:r>
              <a:rPr lang="en-US" dirty="0"/>
              <a:t>r</a:t>
            </a:r>
            <a:r>
              <a:rPr lang="en-US" dirty="0" smtClean="0"/>
              <a:t>s67337311: chr10 14541454 </a:t>
            </a:r>
            <a:r>
              <a:rPr lang="en-US" dirty="0"/>
              <a:t>C T </a:t>
            </a:r>
            <a:r>
              <a:rPr lang="en-US" dirty="0" smtClean="0"/>
              <a:t>MATCH=1;TF=</a:t>
            </a:r>
            <a:r>
              <a:rPr lang="en-US" b="1" dirty="0" err="1" smtClean="0"/>
              <a:t>SPIB</a:t>
            </a:r>
            <a:r>
              <a:rPr lang="en-US" dirty="0" err="1" smtClean="0"/>
              <a:t>;ScoreDiff</a:t>
            </a:r>
            <a:r>
              <a:rPr lang="en-US" dirty="0" smtClean="0"/>
              <a:t>=0 </a:t>
            </a:r>
          </a:p>
          <a:p>
            <a:r>
              <a:rPr lang="en-US" dirty="0"/>
              <a:t>r</a:t>
            </a:r>
            <a:r>
              <a:rPr lang="en-US" dirty="0" smtClean="0"/>
              <a:t>s35342583: chr10 14613012 </a:t>
            </a:r>
            <a:r>
              <a:rPr lang="en-US" dirty="0"/>
              <a:t>C T </a:t>
            </a:r>
            <a:r>
              <a:rPr lang="en-US" dirty="0" smtClean="0"/>
              <a:t>MATCH=2;TF=</a:t>
            </a:r>
            <a:r>
              <a:rPr lang="en-US" b="1" dirty="0" smtClean="0"/>
              <a:t>BRCA1,Sox5</a:t>
            </a:r>
            <a:r>
              <a:rPr lang="en-US" dirty="0" smtClean="0"/>
              <a:t>;ScoreDiff=0,0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90993" y="0"/>
            <a:ext cx="41762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GVEX+CMC SCZ &amp; CTRL gene expression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Intercept) -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0.59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SPIB         0.17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SOX5       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0.19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MAFG       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0.33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BRCA1        0.14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NFE2L1       0.12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3571" y="4023902"/>
            <a:ext cx="333800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CMC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SCZ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&amp; CTRL gene expression plus genotype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Intercept) </a:t>
            </a:r>
            <a:r>
              <a:rPr lang="is-IS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0.56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SPIB         </a:t>
            </a:r>
            <a:r>
              <a:rPr lang="nb-NO" sz="1600" dirty="0" smtClean="0">
                <a:latin typeface="Arial" charset="0"/>
                <a:ea typeface="Arial" charset="0"/>
                <a:cs typeface="Arial" charset="0"/>
              </a:rPr>
              <a:t>0.18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BRCA1        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0.053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SOX5        </a:t>
            </a:r>
            <a:r>
              <a:rPr lang="is-IS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0.072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NFE2L1      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0.051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MAFG        </a:t>
            </a:r>
            <a:r>
              <a:rPr lang="mr-IN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mr-IN" sz="1600" dirty="0" smtClean="0">
                <a:latin typeface="Arial" charset="0"/>
                <a:ea typeface="Arial" charset="0"/>
                <a:cs typeface="Arial" charset="0"/>
              </a:rPr>
              <a:t>0.389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rs72782895   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0.066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rs67337311  </a:t>
            </a:r>
            <a:r>
              <a:rPr lang="fi-FI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fi-FI" sz="1600" dirty="0" smtClean="0">
                <a:latin typeface="Arial" charset="0"/>
                <a:ea typeface="Arial" charset="0"/>
                <a:cs typeface="Arial" charset="0"/>
              </a:rPr>
              <a:t>0.025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rs35342583  </a:t>
            </a:r>
            <a:r>
              <a:rPr lang="mr-IN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mr-IN" sz="1600" dirty="0" smtClean="0">
                <a:latin typeface="Arial" charset="0"/>
                <a:ea typeface="Arial" charset="0"/>
                <a:cs typeface="Arial" charset="0"/>
              </a:rPr>
              <a:t>0.03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2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22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629900" y="-257175"/>
            <a:ext cx="2271713" cy="2554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Is this an example of previous?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743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Question</a:t>
            </a:r>
          </a:p>
          <a:p>
            <a:r>
              <a:rPr lang="en-US" dirty="0" smtClean="0"/>
              <a:t>Resource (SL,JW)</a:t>
            </a:r>
          </a:p>
          <a:p>
            <a:r>
              <a:rPr lang="en-US" dirty="0"/>
              <a:t>PCA,T-SNE and RCA genes </a:t>
            </a:r>
            <a:r>
              <a:rPr lang="en-US" dirty="0" err="1"/>
              <a:t>exp</a:t>
            </a:r>
            <a:r>
              <a:rPr lang="en-US" dirty="0"/>
              <a:t> (DW,FN)</a:t>
            </a:r>
            <a:endParaRPr lang="en-US" dirty="0" smtClean="0"/>
          </a:p>
          <a:p>
            <a:r>
              <a:rPr lang="en-US" dirty="0"/>
              <a:t> 2 slides </a:t>
            </a:r>
            <a:r>
              <a:rPr lang="en-US" dirty="0" err="1"/>
              <a:t>unnanotated</a:t>
            </a:r>
            <a:r>
              <a:rPr lang="en-US" dirty="0"/>
              <a:t> regions (FN)</a:t>
            </a:r>
          </a:p>
          <a:p>
            <a:r>
              <a:rPr lang="en-US" dirty="0"/>
              <a:t> 2 slides building </a:t>
            </a:r>
            <a:r>
              <a:rPr lang="en-US" dirty="0" err="1"/>
              <a:t>reg</a:t>
            </a:r>
            <a:r>
              <a:rPr lang="en-US" dirty="0"/>
              <a:t> net (PE,MTG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 </a:t>
            </a:r>
            <a:r>
              <a:rPr lang="en-US" dirty="0" smtClean="0"/>
              <a:t>WGCNA(JW)</a:t>
            </a:r>
          </a:p>
          <a:p>
            <a:r>
              <a:rPr lang="en-US" dirty="0" smtClean="0"/>
              <a:t> Single cell deconvolution (DW, TG) </a:t>
            </a:r>
          </a:p>
          <a:p>
            <a:r>
              <a:rPr lang="en-US" dirty="0"/>
              <a:t>2 slides model (</a:t>
            </a:r>
            <a:r>
              <a:rPr lang="en-US" dirty="0" smtClean="0"/>
              <a:t>DW)</a:t>
            </a:r>
            <a:endParaRPr lang="en-US" dirty="0"/>
          </a:p>
          <a:p>
            <a:r>
              <a:rPr lang="en-US" dirty="0"/>
              <a:t> FMRI (MTG)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24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RCA (</a:t>
            </a:r>
            <a:r>
              <a:rPr lang="en-US" b="1" dirty="0" smtClean="0"/>
              <a:t>R</a:t>
            </a:r>
            <a:r>
              <a:rPr lang="en-US" dirty="0" smtClean="0"/>
              <a:t>eference </a:t>
            </a:r>
            <a:r>
              <a:rPr lang="en-US" b="1" dirty="0" smtClean="0"/>
              <a:t>C</a:t>
            </a:r>
            <a:r>
              <a:rPr lang="en-US" dirty="0" smtClean="0"/>
              <a:t>omponent </a:t>
            </a:r>
            <a:r>
              <a:rPr lang="en-US" b="1" dirty="0" smtClean="0"/>
              <a:t>A</a:t>
            </a:r>
            <a:r>
              <a:rPr lang="en-US" dirty="0" smtClean="0"/>
              <a:t>nalysis)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38200" y="1647661"/>
            <a:ext cx="4354055" cy="4782230"/>
            <a:chOff x="427495" y="1647661"/>
            <a:chExt cx="4354055" cy="47822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31111" r="60151" b="10556"/>
            <a:stretch/>
          </p:blipFill>
          <p:spPr>
            <a:xfrm>
              <a:off x="427495" y="2133600"/>
              <a:ext cx="4354055" cy="40005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348013" y="1647661"/>
              <a:ext cx="2513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Reference Panel</a:t>
              </a:r>
              <a:endParaRPr lang="en-US" sz="2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94884" y="6060559"/>
              <a:ext cx="181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Reference tissues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-297475" y="3949184"/>
              <a:ext cx="181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Reference Genes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27946" y="1649740"/>
            <a:ext cx="4362447" cy="4780151"/>
            <a:chOff x="7124703" y="1649740"/>
            <a:chExt cx="4362447" cy="47801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62514" t="31111" r="1047" b="10556"/>
            <a:stretch/>
          </p:blipFill>
          <p:spPr>
            <a:xfrm>
              <a:off x="7505700" y="2133600"/>
              <a:ext cx="3981450" cy="40005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639174" y="6060559"/>
              <a:ext cx="181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Reference tissues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6822283" y="3943350"/>
              <a:ext cx="985837" cy="38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Samples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193814" y="1649740"/>
              <a:ext cx="27099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/>
                <a:t>Projection Matrix</a:t>
              </a:r>
              <a:endParaRPr lang="en-US" sz="28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0629900" y="-257175"/>
            <a:ext cx="227171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Cut?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248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ircle"/>
          <p:cNvSpPr/>
          <p:nvPr/>
        </p:nvSpPr>
        <p:spPr>
          <a:xfrm>
            <a:off x="4633129" y="2653975"/>
            <a:ext cx="1957764" cy="1957765"/>
          </a:xfrm>
          <a:prstGeom prst="ellipse">
            <a:avLst/>
          </a:prstGeom>
          <a:solidFill>
            <a:srgbClr val="70BF41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29" name="Circle"/>
          <p:cNvSpPr/>
          <p:nvPr/>
        </p:nvSpPr>
        <p:spPr>
          <a:xfrm>
            <a:off x="5436801" y="2653975"/>
            <a:ext cx="1957764" cy="1957765"/>
          </a:xfrm>
          <a:prstGeom prst="ellipse">
            <a:avLst/>
          </a:prstGeom>
          <a:solidFill>
            <a:srgbClr val="F5D328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30" name="55"/>
          <p:cNvSpPr txBox="1"/>
          <p:nvPr/>
        </p:nvSpPr>
        <p:spPr>
          <a:xfrm>
            <a:off x="6741474" y="3223463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55</a:t>
            </a:r>
          </a:p>
        </p:txBody>
      </p:sp>
      <p:sp>
        <p:nvSpPr>
          <p:cNvPr id="131" name="15"/>
          <p:cNvSpPr txBox="1"/>
          <p:nvPr/>
        </p:nvSpPr>
        <p:spPr>
          <a:xfrm>
            <a:off x="4848380" y="3223463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15</a:t>
            </a:r>
          </a:p>
        </p:txBody>
      </p:sp>
      <p:sp>
        <p:nvSpPr>
          <p:cNvPr id="132" name="Circle"/>
          <p:cNvSpPr/>
          <p:nvPr/>
        </p:nvSpPr>
        <p:spPr>
          <a:xfrm>
            <a:off x="5034965" y="3555874"/>
            <a:ext cx="1957764" cy="1957765"/>
          </a:xfrm>
          <a:prstGeom prst="ellipse">
            <a:avLst/>
          </a:prstGeom>
          <a:solidFill>
            <a:srgbClr val="51A7F9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33" name="14"/>
          <p:cNvSpPr txBox="1"/>
          <p:nvPr/>
        </p:nvSpPr>
        <p:spPr>
          <a:xfrm>
            <a:off x="5794927" y="3794963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14</a:t>
            </a:r>
          </a:p>
        </p:txBody>
      </p:sp>
      <p:sp>
        <p:nvSpPr>
          <p:cNvPr id="134" name="5"/>
          <p:cNvSpPr txBox="1"/>
          <p:nvPr/>
        </p:nvSpPr>
        <p:spPr>
          <a:xfrm>
            <a:off x="5884295" y="2973432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5</a:t>
            </a:r>
          </a:p>
        </p:txBody>
      </p:sp>
      <p:sp>
        <p:nvSpPr>
          <p:cNvPr id="135" name="11"/>
          <p:cNvSpPr txBox="1"/>
          <p:nvPr/>
        </p:nvSpPr>
        <p:spPr>
          <a:xfrm>
            <a:off x="5169849" y="4027135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11</a:t>
            </a:r>
          </a:p>
        </p:txBody>
      </p:sp>
      <p:sp>
        <p:nvSpPr>
          <p:cNvPr id="136" name="1"/>
          <p:cNvSpPr txBox="1"/>
          <p:nvPr/>
        </p:nvSpPr>
        <p:spPr>
          <a:xfrm>
            <a:off x="6509373" y="4027135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</a:t>
            </a:r>
          </a:p>
        </p:txBody>
      </p:sp>
      <p:sp>
        <p:nvSpPr>
          <p:cNvPr id="137" name="0"/>
          <p:cNvSpPr txBox="1"/>
          <p:nvPr/>
        </p:nvSpPr>
        <p:spPr>
          <a:xfrm>
            <a:off x="5884295" y="4699635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0</a:t>
            </a:r>
          </a:p>
        </p:txBody>
      </p:sp>
      <p:sp>
        <p:nvSpPr>
          <p:cNvPr id="140" name="Cortex"/>
          <p:cNvSpPr txBox="1"/>
          <p:nvPr/>
        </p:nvSpPr>
        <p:spPr>
          <a:xfrm>
            <a:off x="4683038" y="2416592"/>
            <a:ext cx="575479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336"/>
              <a:t>Cortex</a:t>
            </a:r>
          </a:p>
        </p:txBody>
      </p:sp>
      <p:sp>
        <p:nvSpPr>
          <p:cNvPr id="141" name="Cerebellum"/>
          <p:cNvSpPr txBox="1"/>
          <p:nvPr/>
        </p:nvSpPr>
        <p:spPr>
          <a:xfrm>
            <a:off x="6390688" y="2416592"/>
            <a:ext cx="955391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336"/>
              <a:t>Cerebellum</a:t>
            </a:r>
          </a:p>
        </p:txBody>
      </p:sp>
      <p:sp>
        <p:nvSpPr>
          <p:cNvPr id="142" name="Brain"/>
          <p:cNvSpPr txBox="1"/>
          <p:nvPr/>
        </p:nvSpPr>
        <p:spPr>
          <a:xfrm>
            <a:off x="5233475" y="5550988"/>
            <a:ext cx="1554914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US" sz="1336" smtClean="0"/>
              <a:t>Other brain regions</a:t>
            </a:r>
            <a:endParaRPr sz="1336"/>
          </a:p>
        </p:txBody>
      </p:sp>
      <p:sp>
        <p:nvSpPr>
          <p:cNvPr id="143" name="Enhanced Transcription"/>
          <p:cNvSpPr txBox="1"/>
          <p:nvPr/>
        </p:nvSpPr>
        <p:spPr>
          <a:xfrm>
            <a:off x="4237762" y="1830586"/>
            <a:ext cx="3613170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531" b="1">
                <a:latin typeface="Helvetica"/>
                <a:ea typeface="Helvetica"/>
                <a:cs typeface="Helvetica"/>
                <a:sym typeface="Helvetica"/>
              </a:rPr>
              <a:t>Enhanced</a:t>
            </a:r>
            <a:r>
              <a:rPr sz="2531"/>
              <a:t> Transcription</a:t>
            </a:r>
          </a:p>
        </p:txBody>
      </p:sp>
      <p:sp>
        <p:nvSpPr>
          <p:cNvPr id="144" name="Brain specific ncRNA"/>
          <p:cNvSpPr txBox="1"/>
          <p:nvPr/>
        </p:nvSpPr>
        <p:spPr>
          <a:xfrm>
            <a:off x="2193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8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5625"/>
              <a:t>Brain specific ncRNA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3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39285"/>
            </a:pPr>
            <a:r>
              <a:rPr lang="en"/>
              <a:t>Question posed by this resource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61111"/>
              <a:buNone/>
            </a:pPr>
            <a:r>
              <a:rPr lang="en" dirty="0"/>
              <a:t>On a large-scale, are gene regulation, transcription and other aspects of the functioning of the genome similar in the brain to other tissues (</a:t>
            </a:r>
            <a:r>
              <a:rPr lang="en" dirty="0" err="1" smtClean="0"/>
              <a:t>ie</a:t>
            </a:r>
            <a:r>
              <a:rPr lang="en" dirty="0" smtClean="0"/>
              <a:t> the </a:t>
            </a:r>
            <a:r>
              <a:rPr lang="en" dirty="0"/>
              <a:t>liver)? Or are they different?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91592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Outline for Talk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Building the </a:t>
            </a:r>
            <a:r>
              <a:rPr lang="en" dirty="0" smtClean="0"/>
              <a:t>Resource </a:t>
            </a:r>
            <a:br>
              <a:rPr lang="en" dirty="0" smtClean="0"/>
            </a:br>
            <a:r>
              <a:rPr lang="en" dirty="0" smtClean="0"/>
              <a:t>- Brain </a:t>
            </a:r>
            <a:r>
              <a:rPr lang="en" dirty="0" err="1" smtClean="0"/>
              <a:t>eQTLs</a:t>
            </a:r>
            <a:r>
              <a:rPr lang="en" dirty="0" smtClean="0"/>
              <a:t> </a:t>
            </a:r>
            <a:endParaRPr lang="en-US" dirty="0" smtClean="0"/>
          </a:p>
          <a:p>
            <a:pPr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- E</a:t>
            </a:r>
            <a:r>
              <a:rPr lang="en" dirty="0" err="1" smtClean="0"/>
              <a:t>nhancers</a:t>
            </a:r>
            <a:r>
              <a:rPr lang="en" dirty="0" smtClean="0"/>
              <a:t> </a:t>
            </a:r>
            <a:r>
              <a:rPr lang="en" dirty="0"/>
              <a:t>&amp; brain regulatory networks</a:t>
            </a:r>
            <a:endParaRPr lang="en" dirty="0" smtClean="0"/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Analysis of how the brain compares to other organs </a:t>
            </a:r>
            <a:br>
              <a:rPr lang="en" dirty="0" smtClean="0"/>
            </a:br>
            <a:r>
              <a:rPr lang="en" dirty="0" smtClean="0"/>
              <a:t>&amp; how the resource is more powerful for just the brain</a:t>
            </a:r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Quantitative </a:t>
            </a:r>
            <a:r>
              <a:rPr lang="en" dirty="0"/>
              <a:t>models relating regulatory variation to gene output in brain </a:t>
            </a:r>
            <a:r>
              <a:rPr lang="en" dirty="0" err="1" smtClean="0"/>
              <a:t>impor</a:t>
            </a:r>
            <a:r>
              <a:rPr lang="en-US" dirty="0" smtClean="0"/>
              <a:t>t</a:t>
            </a:r>
            <a:r>
              <a:rPr lang="en" dirty="0" smtClean="0"/>
              <a:t>ant </a:t>
            </a:r>
            <a:r>
              <a:rPr lang="en" dirty="0"/>
              <a:t>genes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12456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1" y="449662"/>
            <a:ext cx="5000625" cy="32826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Capstone 4 - Datasets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2F3CF-8F7F-7644-8458-FD281C8BA59B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601792" y="1007102"/>
          <a:ext cx="8613775" cy="509311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722755"/>
                <a:gridCol w="1722755"/>
                <a:gridCol w="1722755"/>
                <a:gridCol w="1722755"/>
                <a:gridCol w="1722755"/>
              </a:tblGrid>
              <a:tr h="37147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Study name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Individuals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Brain region</a:t>
                      </a:r>
                    </a:p>
                    <a:p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Disease status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Data type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8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effectLst/>
                        </a:rPr>
                        <a:t>UIC, </a:t>
                      </a:r>
                      <a:r>
                        <a:rPr lang="en-US" sz="1200" kern="1200" dirty="0" err="1" smtClean="0">
                          <a:effectLst/>
                        </a:rPr>
                        <a:t>Uchicago-</a:t>
                      </a:r>
                      <a:r>
                        <a:rPr lang="en-US" sz="1200" kern="1200" dirty="0" err="1" smtClean="0"/>
                        <a:t>BrainGVEX</a:t>
                      </a:r>
                      <a:endParaRPr lang="en-US" sz="1200" kern="1200" dirty="0" smtClean="0"/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428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Frontal cortex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SCZ, BD,</a:t>
                      </a:r>
                      <a:r>
                        <a:rPr lang="en-US" sz="1200" baseline="0" dirty="0" smtClean="0"/>
                        <a:t> ASD, 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 (waiting</a:t>
                      </a:r>
                      <a:r>
                        <a:rPr lang="en-US" sz="1200" baseline="0" dirty="0" smtClean="0"/>
                        <a:t> for genotype data of half samples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UCLA-ASD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73/96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err="1" smtClean="0"/>
                        <a:t>PreFrontal</a:t>
                      </a:r>
                      <a:r>
                        <a:rPr lang="en-US" sz="1200" kern="1200" dirty="0" smtClean="0"/>
                        <a:t> cortex, CBC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ASD, 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 , </a:t>
                      </a:r>
                      <a:r>
                        <a:rPr lang="en-US" sz="1200" dirty="0" err="1" smtClean="0"/>
                        <a:t>ChIP-seq</a:t>
                      </a:r>
                      <a:r>
                        <a:rPr lang="en-US" sz="1200" dirty="0" smtClean="0"/>
                        <a:t>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genotype data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49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Yale-ASD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68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DLPFC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ASD, 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</a:t>
                      </a:r>
                      <a:r>
                        <a:rPr lang="en-US" sz="1200" dirty="0" err="1" smtClean="0"/>
                        <a:t>ChIP-seq</a:t>
                      </a:r>
                      <a:r>
                        <a:rPr lang="en-US" sz="1200" dirty="0" smtClean="0"/>
                        <a:t> (waiting</a:t>
                      </a:r>
                      <a:r>
                        <a:rPr lang="en-US" sz="1200" baseline="0" dirty="0" smtClean="0"/>
                        <a:t> for genotype data</a:t>
                      </a:r>
                      <a:r>
                        <a:rPr lang="en-US" sz="1200" dirty="0" smtClean="0"/>
                        <a:t>)</a:t>
                      </a:r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8695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CommonMind</a:t>
                      </a:r>
                      <a:r>
                        <a:rPr lang="en-US" sz="1200" baseline="0" dirty="0" smtClean="0"/>
                        <a:t> v1.2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603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DLPFC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SCZ, BD,</a:t>
                      </a:r>
                      <a:r>
                        <a:rPr lang="en-US" sz="1200" baseline="0" dirty="0" smtClean="0"/>
                        <a:t> control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genotype data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(</a:t>
                      </a:r>
                      <a:r>
                        <a:rPr lang="en-US" sz="1200" kern="1200" dirty="0" smtClean="0">
                          <a:effectLst/>
                        </a:rPr>
                        <a:t>Illumina </a:t>
                      </a:r>
                      <a:r>
                        <a:rPr lang="en-US" sz="1200" kern="1200" dirty="0" err="1" smtClean="0">
                          <a:effectLst/>
                        </a:rPr>
                        <a:t>Infinium</a:t>
                      </a:r>
                      <a:r>
                        <a:rPr lang="en-US" sz="1200" kern="1200" dirty="0" smtClean="0">
                          <a:effectLst/>
                        </a:rPr>
                        <a:t> </a:t>
                      </a:r>
                      <a:r>
                        <a:rPr lang="en-US" sz="1200" kern="1200" dirty="0" err="1" smtClean="0">
                          <a:effectLst/>
                        </a:rPr>
                        <a:t>HumanOmniExpressExome</a:t>
                      </a:r>
                      <a:r>
                        <a:rPr lang="en-US" sz="1200" kern="1200" dirty="0" smtClean="0">
                          <a:effectLst/>
                        </a:rPr>
                        <a:t> 8 v 1.1b chip</a:t>
                      </a:r>
                    </a:p>
                    <a:p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935">
                <a:tc>
                  <a:txBody>
                    <a:bodyPr/>
                    <a:lstStyle/>
                    <a:p>
                      <a:r>
                        <a:rPr lang="en-US" sz="1200" kern="1200" dirty="0" err="1" smtClean="0"/>
                        <a:t>GTEx</a:t>
                      </a:r>
                      <a:r>
                        <a:rPr lang="en-US" sz="1200" kern="1200" dirty="0" smtClean="0"/>
                        <a:t> V6p (BA9) 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92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DLPFC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genotype data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effectLst/>
                        </a:rPr>
                        <a:t>(Illumina OMNI 5M or 2.5M array)</a:t>
                      </a:r>
                      <a:endParaRPr lang="en-US" sz="1200" dirty="0" smtClean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54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Brainspan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43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16 regions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genotype data</a:t>
                      </a:r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5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ENCODE/Roadmap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Different regions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 , </a:t>
                      </a:r>
                      <a:r>
                        <a:rPr lang="en-US" sz="1200" dirty="0" err="1" smtClean="0"/>
                        <a:t>ChIP-seq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5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1323(currently 754 with genotype) for DLPFC</a:t>
                      </a:r>
                      <a:r>
                        <a:rPr lang="en-US" sz="1200" baseline="0" dirty="0" smtClean="0"/>
                        <a:t> data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982200" y="185738"/>
            <a:ext cx="2819400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More pec data ?</a:t>
            </a:r>
          </a:p>
          <a:p>
            <a:endParaRPr lang="en-US" sz="2800" b="1" dirty="0"/>
          </a:p>
          <a:p>
            <a:endParaRPr lang="en-US" sz="2800" b="1" dirty="0" smtClean="0"/>
          </a:p>
          <a:p>
            <a:r>
              <a:rPr lang="en-US" sz="2800" b="1" dirty="0" smtClean="0"/>
              <a:t>Color outside different ?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3079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2739" y="343383"/>
            <a:ext cx="6562724" cy="407587"/>
          </a:xfrm>
        </p:spPr>
        <p:txBody>
          <a:bodyPr>
            <a:noAutofit/>
          </a:bodyPr>
          <a:lstStyle/>
          <a:p>
            <a:pPr algn="ctr"/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Characteristic 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Statistics for the Brain 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0568" y="6356350"/>
            <a:ext cx="2743200" cy="365125"/>
          </a:xfrm>
        </p:spPr>
        <p:txBody>
          <a:bodyPr/>
          <a:lstStyle/>
          <a:p>
            <a:fld id="{13C2F3CF-8F7F-7644-8458-FD281C8BA59B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227024"/>
              </p:ext>
            </p:extLst>
          </p:nvPr>
        </p:nvGraphicFramePr>
        <p:xfrm>
          <a:off x="5272207" y="853032"/>
          <a:ext cx="3943224" cy="505170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71612"/>
                <a:gridCol w="1971612"/>
              </a:tblGrid>
              <a:tr h="92984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Active</a:t>
                      </a:r>
                      <a:r>
                        <a:rPr lang="en-US" sz="2000" baseline="0" dirty="0" smtClean="0"/>
                        <a:t> in Brain regions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Brain Specific</a:t>
                      </a:r>
                      <a:endParaRPr lang="en-US" sz="2000" dirty="0"/>
                    </a:p>
                  </a:txBody>
                  <a:tcPr/>
                </a:tc>
              </a:tr>
              <a:tr h="58503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332.5K (14.5%)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130.2K (5.7%)</a:t>
                      </a:r>
                      <a:endParaRPr lang="en-US" sz="2000" dirty="0"/>
                    </a:p>
                  </a:txBody>
                  <a:tcPr/>
                </a:tc>
              </a:tr>
              <a:tr h="58503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17.6K</a:t>
                      </a:r>
                      <a:r>
                        <a:rPr lang="en-US" sz="2000" baseline="0" dirty="0" smtClean="0"/>
                        <a:t> (76.4%)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386 (1.6%)</a:t>
                      </a:r>
                      <a:endParaRPr lang="en-US" sz="2000" dirty="0"/>
                    </a:p>
                  </a:txBody>
                  <a:tcPr/>
                </a:tc>
              </a:tr>
              <a:tr h="6903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14K</a:t>
                      </a:r>
                      <a:r>
                        <a:rPr lang="en-US" sz="2000" baseline="0" dirty="0" smtClean="0"/>
                        <a:t> (42.2%)</a:t>
                      </a:r>
                      <a:endParaRPr lang="en-US" sz="2000" dirty="0" smtClean="0"/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814 (2.4%)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</a:tr>
              <a:tr h="63227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3.25M (12.3%)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1.02M (3.9%)</a:t>
                      </a:r>
                      <a:endParaRPr lang="en-US" sz="20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59 (50.4%)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(5.1%)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420 (16.4%)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29032" y="6075144"/>
            <a:ext cx="8757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Roadmap </a:t>
            </a:r>
            <a:r>
              <a:rPr lang="en-US" sz="1200" dirty="0" err="1" smtClean="0"/>
              <a:t>Epigenomics</a:t>
            </a:r>
            <a:r>
              <a:rPr lang="en-US" sz="1200" dirty="0" smtClean="0"/>
              <a:t> Consortium. Integrative analysis of 111 reference human epigenomes. </a:t>
            </a:r>
            <a:r>
              <a:rPr lang="en-US" sz="1200" i="1" dirty="0" smtClean="0"/>
              <a:t>Nature</a:t>
            </a:r>
            <a:r>
              <a:rPr lang="en-US" sz="1200" dirty="0"/>
              <a:t>,</a:t>
            </a:r>
            <a:r>
              <a:rPr lang="en-US" sz="1200" dirty="0" smtClean="0"/>
              <a:t> 2015.</a:t>
            </a:r>
          </a:p>
          <a:p>
            <a:r>
              <a:rPr lang="en-US" sz="1200" dirty="0" smtClean="0"/>
              <a:t>[2] The </a:t>
            </a:r>
            <a:r>
              <a:rPr lang="en-US" sz="1200" dirty="0" err="1" smtClean="0"/>
              <a:t>GTEx</a:t>
            </a:r>
            <a:r>
              <a:rPr lang="en-US" sz="1200" dirty="0" smtClean="0"/>
              <a:t> Consortium. The Genotype-Tissue Expression (</a:t>
            </a:r>
            <a:r>
              <a:rPr lang="en-US" sz="1200" dirty="0" err="1" smtClean="0"/>
              <a:t>GTEx</a:t>
            </a:r>
            <a:r>
              <a:rPr lang="en-US" sz="1200" dirty="0" smtClean="0"/>
              <a:t>) pilot analysis: </a:t>
            </a:r>
            <a:r>
              <a:rPr lang="en-US" sz="1200" dirty="0" err="1" smtClean="0"/>
              <a:t>Multitissue</a:t>
            </a:r>
            <a:r>
              <a:rPr lang="en-US" sz="1200" dirty="0" smtClean="0"/>
              <a:t> gene regulation in humans. </a:t>
            </a:r>
            <a:r>
              <a:rPr lang="en-US" sz="1200" i="1" dirty="0" smtClean="0"/>
              <a:t>Science</a:t>
            </a:r>
            <a:r>
              <a:rPr lang="en-US" sz="1200" dirty="0" smtClean="0"/>
              <a:t>, 2015.</a:t>
            </a:r>
          </a:p>
          <a:p>
            <a:r>
              <a:rPr lang="en-US" sz="1200" dirty="0" smtClean="0"/>
              <a:t>[3] </a:t>
            </a:r>
            <a:r>
              <a:rPr lang="en-US" sz="1200" dirty="0" err="1" smtClean="0"/>
              <a:t>Melé</a:t>
            </a:r>
            <a:r>
              <a:rPr lang="en-US" sz="1200" dirty="0" smtClean="0"/>
              <a:t> </a:t>
            </a:r>
            <a:r>
              <a:rPr lang="en-US" sz="1200" i="1" dirty="0" err="1" smtClean="0"/>
              <a:t>et.al</a:t>
            </a:r>
            <a:r>
              <a:rPr lang="en-US" sz="1200" i="1" dirty="0" smtClean="0"/>
              <a:t>. </a:t>
            </a:r>
            <a:r>
              <a:rPr lang="en-US" sz="1200" dirty="0" smtClean="0"/>
              <a:t>The human transcriptome across tissues and individuals. </a:t>
            </a:r>
            <a:r>
              <a:rPr lang="en-US" sz="1200" i="1" dirty="0" smtClean="0"/>
              <a:t>Science</a:t>
            </a:r>
            <a:r>
              <a:rPr lang="en-US" sz="1200" dirty="0" smtClean="0"/>
              <a:t>, 2015. </a:t>
            </a:r>
            <a:endParaRPr lang="en-US" sz="12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156344"/>
              </p:ext>
            </p:extLst>
          </p:nvPr>
        </p:nvGraphicFramePr>
        <p:xfrm>
          <a:off x="9215431" y="853032"/>
          <a:ext cx="2071604" cy="5051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604"/>
              </a:tblGrid>
              <a:tr h="92986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Other tissue specific</a:t>
                      </a:r>
                      <a:r>
                        <a:rPr lang="en-US" sz="2000" baseline="0" dirty="0" smtClean="0"/>
                        <a:t> (mean)</a:t>
                      </a:r>
                      <a:endParaRPr lang="en-US" sz="2000" dirty="0"/>
                    </a:p>
                  </a:txBody>
                  <a:tcPr/>
                </a:tc>
              </a:tr>
              <a:tr h="585046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5850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25.9</a:t>
                      </a:r>
                      <a:r>
                        <a:rPr lang="en-US" sz="2000" baseline="0" dirty="0" smtClean="0"/>
                        <a:t> (0.1%)</a:t>
                      </a:r>
                      <a:endParaRPr lang="en-US" sz="2000" dirty="0"/>
                    </a:p>
                  </a:txBody>
                  <a:tcPr/>
                </a:tc>
              </a:tr>
              <a:tr h="7150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136.7 (0.4%)</a:t>
                      </a:r>
                      <a:endParaRPr lang="en-US" sz="2000" dirty="0"/>
                    </a:p>
                  </a:txBody>
                  <a:tcPr/>
                </a:tc>
              </a:tr>
              <a:tr h="63563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599K</a:t>
                      </a:r>
                      <a:r>
                        <a:rPr lang="en-US" sz="2000" baseline="0" dirty="0" smtClean="0"/>
                        <a:t> (2.3%)</a:t>
                      </a:r>
                      <a:endParaRPr lang="en-US" sz="2000" dirty="0"/>
                    </a:p>
                  </a:txBody>
                  <a:tcPr/>
                </a:tc>
              </a:tr>
              <a:tr h="89693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142 (5.5%)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721054"/>
              </p:ext>
            </p:extLst>
          </p:nvPr>
        </p:nvGraphicFramePr>
        <p:xfrm>
          <a:off x="1328983" y="853032"/>
          <a:ext cx="3943224" cy="5053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12"/>
                <a:gridCol w="1971612"/>
              </a:tblGrid>
              <a:tr h="93268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Total</a:t>
                      </a:r>
                      <a:endParaRPr lang="en-US" sz="2000" dirty="0"/>
                    </a:p>
                  </a:txBody>
                  <a:tcPr/>
                </a:tc>
              </a:tr>
              <a:tr h="58521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Enhancers</a:t>
                      </a:r>
                      <a:r>
                        <a:rPr lang="en-US" sz="2000" baseline="30000" dirty="0" smtClean="0"/>
                        <a:t>[1]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2.3M</a:t>
                      </a:r>
                      <a:endParaRPr lang="en-US" sz="2000" dirty="0"/>
                    </a:p>
                  </a:txBody>
                  <a:tcPr/>
                </a:tc>
              </a:tr>
              <a:tr h="57607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23K</a:t>
                      </a:r>
                      <a:endParaRPr lang="en-US" sz="2000" dirty="0"/>
                    </a:p>
                  </a:txBody>
                  <a:tcPr/>
                </a:tc>
              </a:tr>
              <a:tr h="7009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lncRNAs</a:t>
                      </a:r>
                      <a:r>
                        <a:rPr lang="en-US" sz="2000" baseline="0" dirty="0" smtClean="0"/>
                        <a:t> and pseudogenes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33.2K</a:t>
                      </a:r>
                      <a:endParaRPr lang="en-US" sz="20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cis-</a:t>
                      </a:r>
                      <a:r>
                        <a:rPr lang="en-US" sz="2000" dirty="0" err="1" smtClean="0"/>
                        <a:t>eQTLs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26.4M</a:t>
                      </a:r>
                      <a:endParaRPr lang="en-US" sz="20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</a:t>
                      </a:r>
                      <a:r>
                        <a:rPr lang="en-US" sz="2000" baseline="0" dirty="0" smtClean="0"/>
                        <a:t> expression modules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117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Differentially</a:t>
                      </a:r>
                      <a:r>
                        <a:rPr lang="en-US" sz="2000" baseline="0" dirty="0" smtClean="0"/>
                        <a:t> includ</a:t>
                      </a:r>
                      <a:r>
                        <a:rPr lang="en-US" sz="2000" dirty="0" smtClean="0"/>
                        <a:t>ed</a:t>
                      </a:r>
                      <a:r>
                        <a:rPr lang="en-US" sz="2000" baseline="0" dirty="0" smtClean="0"/>
                        <a:t> exons</a:t>
                      </a:r>
                      <a:r>
                        <a:rPr lang="en-US" sz="2000" baseline="30000" dirty="0" smtClean="0"/>
                        <a:t>[3]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2.5K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629900" y="-257175"/>
            <a:ext cx="2271713" cy="50167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is final column</a:t>
            </a:r>
          </a:p>
          <a:p>
            <a:r>
              <a:rPr lang="en-US" sz="4000" dirty="0" smtClean="0"/>
              <a:t>Why no enhancers?</a:t>
            </a:r>
          </a:p>
          <a:p>
            <a:r>
              <a:rPr lang="en-US" sz="4000" dirty="0" smtClean="0"/>
              <a:t>Active other?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005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0" t="32846" b="37730"/>
          <a:stretch/>
        </p:blipFill>
        <p:spPr>
          <a:xfrm>
            <a:off x="9972674" y="2057399"/>
            <a:ext cx="1514476" cy="4166607"/>
          </a:xfrm>
          <a:prstGeom prst="rect">
            <a:avLst/>
          </a:prstGeom>
        </p:spPr>
      </p:pic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0" t="32846" b="37730"/>
          <a:stretch/>
        </p:blipFill>
        <p:spPr>
          <a:xfrm>
            <a:off x="9972674" y="2057399"/>
            <a:ext cx="1514476" cy="416660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73013" y="18371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Resource for brain enhancers</a:t>
            </a:r>
            <a:endParaRPr lang="en-US" sz="3200" b="1" dirty="0"/>
          </a:p>
        </p:txBody>
      </p:sp>
      <p:sp>
        <p:nvSpPr>
          <p:cNvPr id="11" name="Slide Number Placeholder 25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1D9BC0-8D44-BD4B-BC44-66068C8B044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82217" y="640887"/>
            <a:ext cx="1938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Brain enhancers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r="5468" b="11038"/>
          <a:stretch/>
        </p:blipFill>
        <p:spPr>
          <a:xfrm>
            <a:off x="1425091" y="1147993"/>
            <a:ext cx="8561875" cy="50760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23405" y="57824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2746" y="4860993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50000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77652" y="3939495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100000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55728" y="3017997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150000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55727" y="205553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200000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55727" y="1147992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250000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-1102231" y="3458414"/>
            <a:ext cx="2898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Number of Enhancers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948465" y="6259810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Tissues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02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C528-2F75-4183-827C-9B46D48975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95" y="1698821"/>
            <a:ext cx="5970932" cy="4069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4459" y="1091562"/>
            <a:ext cx="581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A. </a:t>
            </a:r>
            <a:r>
              <a:rPr lang="en-US" dirty="0" smtClean="0"/>
              <a:t>Co-expression modules/sub-modules across </a:t>
            </a:r>
            <a:r>
              <a:rPr lang="en-US" dirty="0" err="1" smtClean="0"/>
              <a:t>GTEx</a:t>
            </a:r>
            <a:r>
              <a:rPr lang="en-US" dirty="0" smtClean="0"/>
              <a:t> tissues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73013" y="18371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Resource for regulatory network analysis</a:t>
            </a:r>
            <a:endParaRPr lang="en-US" sz="3200" b="1" dirty="0"/>
          </a:p>
        </p:txBody>
      </p:sp>
      <p:sp>
        <p:nvSpPr>
          <p:cNvPr id="2" name="Right Brace 1"/>
          <p:cNvSpPr/>
          <p:nvPr/>
        </p:nvSpPr>
        <p:spPr>
          <a:xfrm>
            <a:off x="6719888" y="3987919"/>
            <a:ext cx="243840" cy="84296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63728" y="4086234"/>
            <a:ext cx="894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Brain </a:t>
            </a:r>
          </a:p>
          <a:p>
            <a:r>
              <a:rPr lang="en-US" dirty="0" smtClean="0"/>
              <a:t>regions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40954" y="1091562"/>
            <a:ext cx="371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B. Submodule relationships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8158163" y="1698821"/>
            <a:ext cx="2143125" cy="2015929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610600" y="1908372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455944" y="2100557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457010" y="2606772"/>
            <a:ext cx="429816" cy="407891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119948" y="2825053"/>
            <a:ext cx="754857" cy="703329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567738" y="3101874"/>
            <a:ext cx="429816" cy="407891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484644" y="1538784"/>
            <a:ext cx="1707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1: </a:t>
            </a:r>
          </a:p>
          <a:p>
            <a:r>
              <a:rPr lang="en-US" sz="1600" dirty="0" smtClean="0"/>
              <a:t>Metabolic genes</a:t>
            </a:r>
            <a:endParaRPr lang="en-US" sz="1600" dirty="0"/>
          </a:p>
        </p:txBody>
      </p:sp>
      <p:cxnSp>
        <p:nvCxnSpPr>
          <p:cNvPr id="17" name="Straight Connector 16"/>
          <p:cNvCxnSpPr>
            <a:stCxn id="6" idx="7"/>
            <a:endCxn id="7" idx="1"/>
          </p:cNvCxnSpPr>
          <p:nvPr/>
        </p:nvCxnSpPr>
        <p:spPr>
          <a:xfrm flipV="1">
            <a:off x="9987435" y="1831172"/>
            <a:ext cx="497209" cy="162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500122" y="2414397"/>
            <a:ext cx="1707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37: </a:t>
            </a:r>
          </a:p>
          <a:p>
            <a:r>
              <a:rPr lang="en-US" sz="1600" dirty="0" smtClean="0"/>
              <a:t>Testis enriched</a:t>
            </a:r>
            <a:endParaRPr lang="en-US" sz="1600" dirty="0"/>
          </a:p>
        </p:txBody>
      </p:sp>
      <p:cxnSp>
        <p:nvCxnSpPr>
          <p:cNvPr id="21" name="Straight Connector 20"/>
          <p:cNvCxnSpPr>
            <a:stCxn id="13" idx="6"/>
          </p:cNvCxnSpPr>
          <p:nvPr/>
        </p:nvCxnSpPr>
        <p:spPr>
          <a:xfrm flipV="1">
            <a:off x="8886826" y="2706785"/>
            <a:ext cx="1636390" cy="103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032207" y="3494881"/>
            <a:ext cx="1879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29: </a:t>
            </a:r>
          </a:p>
          <a:p>
            <a:r>
              <a:rPr lang="en-US" sz="1600" dirty="0" smtClean="0"/>
              <a:t>Cross brain enriched</a:t>
            </a:r>
            <a:endParaRPr lang="en-US" sz="1600" dirty="0"/>
          </a:p>
        </p:txBody>
      </p:sp>
      <p:cxnSp>
        <p:nvCxnSpPr>
          <p:cNvPr id="24" name="Straight Connector 23"/>
          <p:cNvCxnSpPr>
            <a:stCxn id="15" idx="5"/>
            <a:endCxn id="23" idx="1"/>
          </p:cNvCxnSpPr>
          <p:nvPr/>
        </p:nvCxnSpPr>
        <p:spPr>
          <a:xfrm>
            <a:off x="9764259" y="3425382"/>
            <a:ext cx="267948" cy="36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8473440" y="4635647"/>
            <a:ext cx="1601630" cy="1447215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167812" y="4831548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flipV="1">
            <a:off x="8690371" y="5288087"/>
            <a:ext cx="539354" cy="572867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0204129" y="4444869"/>
            <a:ext cx="198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4: </a:t>
            </a:r>
          </a:p>
          <a:p>
            <a:r>
              <a:rPr lang="en-US" sz="1600" dirty="0" smtClean="0"/>
              <a:t>Synaptic functions</a:t>
            </a:r>
          </a:p>
          <a:p>
            <a:r>
              <a:rPr lang="en-US" sz="1600" dirty="0" smtClean="0"/>
              <a:t>Cross brain enriched</a:t>
            </a:r>
            <a:endParaRPr lang="en-US" sz="1600" dirty="0"/>
          </a:p>
        </p:txBody>
      </p:sp>
      <p:cxnSp>
        <p:nvCxnSpPr>
          <p:cNvPr id="32" name="Straight Connector 31"/>
          <p:cNvCxnSpPr>
            <a:stCxn id="27" idx="7"/>
            <a:endCxn id="31" idx="1"/>
          </p:cNvCxnSpPr>
          <p:nvPr/>
        </p:nvCxnSpPr>
        <p:spPr>
          <a:xfrm>
            <a:off x="9840517" y="4847587"/>
            <a:ext cx="363612" cy="12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204129" y="5301567"/>
            <a:ext cx="1946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40: </a:t>
            </a:r>
          </a:p>
          <a:p>
            <a:r>
              <a:rPr lang="en-US" sz="1600" dirty="0" smtClean="0"/>
              <a:t>Cerebellum enriched</a:t>
            </a:r>
            <a:endParaRPr lang="en-US" sz="1600" dirty="0"/>
          </a:p>
        </p:txBody>
      </p:sp>
      <p:cxnSp>
        <p:nvCxnSpPr>
          <p:cNvPr id="36" name="Straight Connector 35"/>
          <p:cNvCxnSpPr>
            <a:stCxn id="29" idx="5"/>
            <a:endCxn id="35" idx="1"/>
          </p:cNvCxnSpPr>
          <p:nvPr/>
        </p:nvCxnSpPr>
        <p:spPr>
          <a:xfrm>
            <a:off x="9659683" y="5348996"/>
            <a:ext cx="544446" cy="2449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7553839" y="5476634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8022117" y="6247469"/>
            <a:ext cx="2291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26: </a:t>
            </a:r>
          </a:p>
          <a:p>
            <a:r>
              <a:rPr lang="en-US" sz="1600" dirty="0" smtClean="0"/>
              <a:t>Basal ganglia enriched</a:t>
            </a:r>
            <a:endParaRPr lang="en-US" sz="1600" dirty="0"/>
          </a:p>
        </p:txBody>
      </p:sp>
      <p:cxnSp>
        <p:nvCxnSpPr>
          <p:cNvPr id="41" name="Straight Connector 40"/>
          <p:cNvCxnSpPr>
            <a:stCxn id="39" idx="4"/>
            <a:endCxn id="40" idx="1"/>
          </p:cNvCxnSpPr>
          <p:nvPr/>
        </p:nvCxnSpPr>
        <p:spPr>
          <a:xfrm>
            <a:off x="7841971" y="6082862"/>
            <a:ext cx="180146" cy="456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774001" y="5863982"/>
            <a:ext cx="2484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38: </a:t>
            </a:r>
          </a:p>
          <a:p>
            <a:r>
              <a:rPr lang="en-US" sz="1600" dirty="0" smtClean="0"/>
              <a:t>Cerebellum + other tissues</a:t>
            </a:r>
            <a:endParaRPr lang="en-US" sz="1600" dirty="0"/>
          </a:p>
        </p:txBody>
      </p:sp>
      <p:cxnSp>
        <p:nvCxnSpPr>
          <p:cNvPr id="46" name="Straight Connector 45"/>
          <p:cNvCxnSpPr>
            <a:stCxn id="30" idx="7"/>
            <a:endCxn id="45" idx="1"/>
          </p:cNvCxnSpPr>
          <p:nvPr/>
        </p:nvCxnSpPr>
        <p:spPr>
          <a:xfrm>
            <a:off x="9150738" y="5777060"/>
            <a:ext cx="623263" cy="379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629900" y="-257175"/>
            <a:ext cx="2271713" cy="3785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What’s the point</a:t>
            </a:r>
          </a:p>
          <a:p>
            <a:endParaRPr lang="en-US" sz="4000" dirty="0"/>
          </a:p>
          <a:p>
            <a:r>
              <a:rPr lang="en-US" sz="4000" dirty="0" smtClean="0"/>
              <a:t>What’s schematic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9078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NOWLES_SSD:Users:knowlesj:Desktop:Screen Shot 2017-01-30 at 1.56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147" y="1464488"/>
            <a:ext cx="5504773" cy="4607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5753532" y="1087055"/>
            <a:ext cx="4628286" cy="3527385"/>
            <a:chOff x="7563714" y="335652"/>
            <a:chExt cx="4628286" cy="352738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63714" y="335652"/>
              <a:ext cx="4628286" cy="352738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9491091" y="3499953"/>
              <a:ext cx="124471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Distance to TSS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704088" y="499990"/>
              <a:ext cx="281871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/>
                <a:t>eQTL</a:t>
              </a:r>
              <a:r>
                <a:rPr lang="en-US" sz="1200" dirty="0" smtClean="0"/>
                <a:t> counts</a:t>
              </a:r>
              <a:endParaRPr lang="en-US" sz="12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013" y="18371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Resource for brain </a:t>
            </a:r>
            <a:r>
              <a:rPr lang="en-US" sz="3200" b="1" dirty="0" err="1" smtClean="0"/>
              <a:t>eQTLS</a:t>
            </a:r>
            <a:endParaRPr lang="en-US" sz="3200" b="1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82355" y="902389"/>
            <a:ext cx="1533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Brain </a:t>
            </a:r>
            <a:r>
              <a:rPr lang="en-US" dirty="0" err="1" smtClean="0"/>
              <a:t>eQTLs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34239" y="902389"/>
            <a:ext cx="3052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. </a:t>
            </a:r>
            <a:r>
              <a:rPr lang="en-US" dirty="0"/>
              <a:t>Brain </a:t>
            </a:r>
            <a:r>
              <a:rPr lang="en-US" dirty="0" err="1" smtClean="0"/>
              <a:t>eQTL</a:t>
            </a:r>
            <a:r>
              <a:rPr lang="en-US" dirty="0" smtClean="0"/>
              <a:t> distribution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629900" y="-257175"/>
            <a:ext cx="2271713" cy="7478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Don’t we want to show boost from restricting to brain enhancers v just number of samples?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097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5074</TotalTime>
  <Words>1297</Words>
  <Application>Microsoft Macintosh PowerPoint</Application>
  <PresentationFormat>Widescreen</PresentationFormat>
  <Paragraphs>372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Calibri</vt:lpstr>
      <vt:lpstr>Calibri Light</vt:lpstr>
      <vt:lpstr>Cambria Math</vt:lpstr>
      <vt:lpstr>DengXian</vt:lpstr>
      <vt:lpstr>Helvetica</vt:lpstr>
      <vt:lpstr>Helvetica Light</vt:lpstr>
      <vt:lpstr>Helvetica Neue Medium</vt:lpstr>
      <vt:lpstr>Mangal</vt:lpstr>
      <vt:lpstr>Times New Roman</vt:lpstr>
      <vt:lpstr>Arial</vt:lpstr>
      <vt:lpstr>Office Theme</vt:lpstr>
      <vt:lpstr>PsychENCODE Capstone 4   Integrative analysis with CommonMind, ENCODE, GTEx, and Roadmap</vt:lpstr>
      <vt:lpstr>Background to creation of a Brain Specific Resource </vt:lpstr>
      <vt:lpstr>Question posed by this resource</vt:lpstr>
      <vt:lpstr>Outline for Talk</vt:lpstr>
      <vt:lpstr>Capstone 4 - Datasets</vt:lpstr>
      <vt:lpstr>Characteristic Statistics for the Brain </vt:lpstr>
      <vt:lpstr>Resource for brain enhancers</vt:lpstr>
      <vt:lpstr>Resource for regulatory network analysis</vt:lpstr>
      <vt:lpstr>Resource for brain eQTLS</vt:lpstr>
      <vt:lpstr>Outline for Talk</vt:lpstr>
      <vt:lpstr>PCA for different tissues</vt:lpstr>
      <vt:lpstr>TSNE: Brain vs. other tissues</vt:lpstr>
      <vt:lpstr>RCA (Reference Component Analysis)</vt:lpstr>
      <vt:lpstr>PowerPoint Presentation</vt:lpstr>
      <vt:lpstr>Transcriptome diversity</vt:lpstr>
      <vt:lpstr>Repetitive element activity in the human brain</vt:lpstr>
      <vt:lpstr>PowerPoint Presentation</vt:lpstr>
      <vt:lpstr>Outline for Talk</vt:lpstr>
      <vt:lpstr>PowerPoint Presentation</vt:lpstr>
      <vt:lpstr>CMC</vt:lpstr>
      <vt:lpstr>CMC</vt:lpstr>
      <vt:lpstr>PowerPoint Presentation</vt:lpstr>
      <vt:lpstr>PowerPoint Presentation</vt:lpstr>
      <vt:lpstr>Outline</vt:lpstr>
      <vt:lpstr>RCA (Reference Component Analysis)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Capstone 4</dc:title>
  <dc:creator>Microsoft Office User</dc:creator>
  <cp:lastModifiedBy>Fabio Navarro</cp:lastModifiedBy>
  <cp:revision>51</cp:revision>
  <cp:lastPrinted>2017-06-23T18:12:08Z</cp:lastPrinted>
  <dcterms:created xsi:type="dcterms:W3CDTF">2017-06-22T00:10:26Z</dcterms:created>
  <dcterms:modified xsi:type="dcterms:W3CDTF">2017-07-03T21:55:41Z</dcterms:modified>
</cp:coreProperties>
</file>